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76" r:id="rId2"/>
  </p:sldMasterIdLst>
  <p:notesMasterIdLst>
    <p:notesMasterId r:id="rId34"/>
  </p:notesMasterIdLst>
  <p:handoutMasterIdLst>
    <p:handoutMasterId r:id="rId35"/>
  </p:handoutMasterIdLst>
  <p:sldIdLst>
    <p:sldId id="492" r:id="rId3"/>
    <p:sldId id="539" r:id="rId4"/>
    <p:sldId id="531" r:id="rId5"/>
    <p:sldId id="494" r:id="rId6"/>
    <p:sldId id="452" r:id="rId7"/>
    <p:sldId id="529" r:id="rId8"/>
    <p:sldId id="528" r:id="rId9"/>
    <p:sldId id="530" r:id="rId10"/>
    <p:sldId id="453" r:id="rId11"/>
    <p:sldId id="532" r:id="rId12"/>
    <p:sldId id="424" r:id="rId13"/>
    <p:sldId id="534" r:id="rId14"/>
    <p:sldId id="533" r:id="rId15"/>
    <p:sldId id="537" r:id="rId16"/>
    <p:sldId id="504" r:id="rId17"/>
    <p:sldId id="491" r:id="rId18"/>
    <p:sldId id="536" r:id="rId19"/>
    <p:sldId id="455" r:id="rId20"/>
    <p:sldId id="458" r:id="rId21"/>
    <p:sldId id="526" r:id="rId22"/>
    <p:sldId id="461" r:id="rId23"/>
    <p:sldId id="511" r:id="rId24"/>
    <p:sldId id="540" r:id="rId25"/>
    <p:sldId id="501" r:id="rId26"/>
    <p:sldId id="506" r:id="rId27"/>
    <p:sldId id="538" r:id="rId28"/>
    <p:sldId id="470" r:id="rId29"/>
    <p:sldId id="507" r:id="rId30"/>
    <p:sldId id="498" r:id="rId31"/>
    <p:sldId id="497" r:id="rId32"/>
    <p:sldId id="305" r:id="rId33"/>
  </p:sldIdLst>
  <p:sldSz cx="9144000" cy="6858000" type="screen4x3"/>
  <p:notesSz cx="67945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ECFF"/>
    <a:srgbClr val="EAF4FA"/>
    <a:srgbClr val="0000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4" autoAdjust="0"/>
    <p:restoredTop sz="98805" autoAdjust="0"/>
  </p:normalViewPr>
  <p:slideViewPr>
    <p:cSldViewPr>
      <p:cViewPr varScale="1">
        <p:scale>
          <a:sx n="78" d="100"/>
          <a:sy n="78" d="100"/>
        </p:scale>
        <p:origin x="-116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3180" y="-108"/>
      </p:cViewPr>
      <p:guideLst>
        <p:guide orient="horz" pos="3120"/>
        <p:guide pos="214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0C127CCA-640B-45E9-B580-CFFA475EE73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11A84-EB42-4371-B542-0F3581C7F1E3}" type="datetimeFigureOut">
              <a:rPr lang="en-GB" smtClean="0"/>
              <a:pPr/>
              <a:t>03/06/2012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14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93B355A-11A6-4559-BE2F-D1FFB476E1CF}" type="datetimeFigureOut">
              <a:rPr lang="en-US"/>
              <a:pPr>
                <a:defRPr/>
              </a:pPr>
              <a:t>6/3/2012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331E49FD-723B-46FD-B982-E0D8DA5C057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221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 b="1">
                <a:solidFill>
                  <a:schemeClr val="bg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fld id="{9FD812C9-5502-448E-B83D-CF8434E177C8}" type="slidenum">
              <a:rPr lang="en-GB" b="0" smtClean="0">
                <a:solidFill>
                  <a:srgbClr val="000000"/>
                </a:solidFill>
                <a:ea typeface="Arial Unicode MS" pitchFamily="34" charset="-128"/>
              </a:rPr>
              <a:pPr eaLnBrk="1" hangingPunct="1">
                <a:buClrTx/>
                <a:buFontTx/>
                <a:buNone/>
              </a:pPr>
              <a:t>2</a:t>
            </a:fld>
            <a:endParaRPr lang="en-GB" b="0" smtClean="0">
              <a:solidFill>
                <a:srgbClr val="000000"/>
              </a:solidFill>
              <a:ea typeface="Arial Unicode MS" pitchFamily="34" charset="-128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2950"/>
            <a:ext cx="4949825" cy="3711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927" y="4705153"/>
            <a:ext cx="5434647" cy="445492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03/06/2012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744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03/06/2012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65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4EC7D5-900E-445B-9D34-E7127E1CA8F5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F8CA39-62D2-4E46-A75E-7196251A636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31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785F62-942A-4C82-B0DC-1B5C58C5F23D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D779BD4-0E18-4E7A-8C01-58581771DE31}" type="slidenum">
              <a:rPr lang="en-GB">
                <a:latin typeface="Times New Roman" pitchFamily="18" charset="0"/>
              </a:rPr>
              <a:pPr>
                <a:defRPr/>
              </a:pPr>
              <a:t>31</a:t>
            </a:fld>
            <a:endParaRPr lang="en-GB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03/06/2012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96BE86-F4AB-49BD-8A25-8E1FBC2D8199}" type="datetime1">
              <a:rPr lang="en-GB"/>
              <a:pPr/>
              <a:t>03/06/2012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B3B046-7E4D-4BA1-8D0F-BAF44202A328}" type="slidenum">
              <a:rPr lang="en-GB"/>
              <a:pPr/>
              <a:t>9</a:t>
            </a:fld>
            <a:endParaRPr lang="en-GB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918"/>
            <a:ext cx="5435600" cy="4457216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3533D4-F3F3-4B4A-84E1-EE14EFE81D22}" type="datetime1">
              <a:rPr lang="en-GB" smtClean="0"/>
              <a:pPr/>
              <a:t>03/06/2012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0C302A-C40C-4A0C-99B4-A5AE63FB8B70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67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ABD5D-9D18-4EDA-BD36-0B7C4D731A8C}" type="slidenum">
              <a:rPr lang="de-DE"/>
              <a:pPr/>
              <a:t>17</a:t>
            </a:fld>
            <a:endParaRPr lang="de-DE"/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513" y="742950"/>
            <a:ext cx="4951412" cy="3714750"/>
          </a:xfrm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147" y="4704850"/>
            <a:ext cx="5436208" cy="445747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 txBox="1">
            <a:spLocks noGrp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B13DC5E9-C8D6-4770-BECE-48545EA61D48}" type="slidenum">
              <a:rPr lang="de-DE" sz="1200">
                <a:latin typeface="+mn-lt"/>
                <a:ea typeface="MS PGothic" pitchFamily="34" charset="-128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19</a:t>
            </a:fld>
            <a:endParaRPr lang="de-DE" sz="1200">
              <a:latin typeface="+mn-lt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mtClean="0"/>
          </a:p>
        </p:txBody>
      </p:sp>
      <p:sp>
        <p:nvSpPr>
          <p:cNvPr id="208900" name="Slide Number Placeholder 3"/>
          <p:cNvSpPr txBox="1">
            <a:spLocks noGrp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2F89988-C379-460D-9203-3EDA06E98D35}" type="slidenum">
              <a:rPr lang="de-DE" sz="1200">
                <a:latin typeface="Calibri" pitchFamily="34" charset="0"/>
                <a:ea typeface="ＭＳ Ｐゴシック" pitchFamily="34" charset="-128"/>
              </a:rPr>
              <a:pPr algn="r" eaLnBrk="1" hangingPunct="1"/>
              <a:t>20</a:t>
            </a:fld>
            <a:endParaRPr lang="de-DE" sz="1200">
              <a:latin typeface="Calibri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ADDBCC7-0269-4A9B-BB18-6546808601C1}" type="slidenum">
              <a:rPr lang="de-DE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</a:rPr>
              <a:pPr algn="r" eaLnBrk="1" hangingPunct="1"/>
              <a:t>21</a:t>
            </a:fld>
            <a:endParaRPr lang="de-DE" sz="1200">
              <a:solidFill>
                <a:srgbClr val="000000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5513" y="742950"/>
            <a:ext cx="4948237" cy="3713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450" y="4705350"/>
            <a:ext cx="5437173" cy="44594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definition of GCR? I added the next foil which is from Dieter, I think this is easier for quickly catching the idea</a:t>
            </a:r>
          </a:p>
          <a:p>
            <a:r>
              <a:rPr lang="en-US" smtClean="0"/>
              <a:t>Later you use 'atomic number' instead of 'charge number' ! the terms should be consistent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2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6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0377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398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19328" y="6356350"/>
            <a:ext cx="310534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262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636478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40948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2400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6244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6" y="273050"/>
            <a:ext cx="325123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0"/>
            <a:ext cx="5354668" cy="601347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6" y="1435100"/>
            <a:ext cx="3251231" cy="4851420"/>
          </a:xfrm>
        </p:spPr>
        <p:txBody>
          <a:bodyPr>
            <a:normAutofit/>
          </a:bodyPr>
          <a:lstStyle>
            <a:lvl1pPr marL="0" indent="0">
              <a:buFont typeface="Wingdings" pitchFamily="2" charset="2"/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6260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29494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18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4800600"/>
            <a:ext cx="8715436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282" y="214290"/>
            <a:ext cx="8715436" cy="451328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282" y="5367338"/>
            <a:ext cx="8715436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09977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35215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15272" y="0"/>
            <a:ext cx="1428728" cy="68580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786" y="274638"/>
            <a:ext cx="6858048" cy="629763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-473868" y="973931"/>
            <a:ext cx="1741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531812" y="3389313"/>
            <a:ext cx="18573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-334962" y="5657850"/>
            <a:ext cx="14636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966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1CAA495-3737-4C5B-A1F0-2AD2701FEE1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4801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817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285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4EAD-935E-4339-9ED5-94CC5FE4E31D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3967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3" y="1000110"/>
            <a:ext cx="4281519" cy="5286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38017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3440" y="1000108"/>
            <a:ext cx="428469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3439" y="1714489"/>
            <a:ext cx="4286280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34094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281" y="1000108"/>
            <a:ext cx="428310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281" y="1714489"/>
            <a:ext cx="4283107" cy="45720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82400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61" r:id="rId2"/>
    <p:sldLayoutId id="2147483759" r:id="rId3"/>
    <p:sldLayoutId id="2147483760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5" r:id="rId16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88"/>
          </a:xfrm>
          <a:prstGeom prst="rect">
            <a:avLst/>
          </a:prstGeom>
          <a:ln w="31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GB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14313" y="1000125"/>
            <a:ext cx="8715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313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1810" y="6356350"/>
            <a:ext cx="342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9608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1100" b="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14425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14425D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B587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4E854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878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C198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2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88740"/>
            <a:ext cx="7772400" cy="147002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b="1" dirty="0" smtClean="0"/>
              <a:t>F</a:t>
            </a:r>
            <a:r>
              <a:rPr lang="en-GB" dirty="0" smtClean="0"/>
              <a:t>acility for </a:t>
            </a:r>
            <a:r>
              <a:rPr lang="en-GB" b="1" dirty="0" smtClean="0"/>
              <a:t>A</a:t>
            </a:r>
            <a:r>
              <a:rPr lang="en-GB" dirty="0" smtClean="0"/>
              <a:t>ntiproton</a:t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b="1" dirty="0" smtClean="0"/>
              <a:t>I</a:t>
            </a:r>
            <a:r>
              <a:rPr lang="en-GB" dirty="0" smtClean="0"/>
              <a:t>on </a:t>
            </a:r>
            <a:r>
              <a:rPr lang="en-GB" b="1" dirty="0" smtClean="0"/>
              <a:t>R</a:t>
            </a:r>
            <a:r>
              <a:rPr lang="en-GB" dirty="0" smtClean="0"/>
              <a:t>esearch in Europe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Günther Rosner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>
                <a:solidFill>
                  <a:prstClr val="black"/>
                </a:solidFill>
              </a:rPr>
              <a:t>MESON2012, Krakow, 4/6/12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AFBBCA-3B44-4B0E-B967-6FA66189A65F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55" y="3023955"/>
            <a:ext cx="1817290" cy="148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81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444558" cy="928688"/>
          </a:xfrm>
        </p:spPr>
        <p:txBody>
          <a:bodyPr/>
          <a:lstStyle/>
          <a:p>
            <a:r>
              <a:rPr lang="en-GB" dirty="0" smtClean="0"/>
              <a:t>Gluonic </a:t>
            </a:r>
            <a:r>
              <a:rPr lang="en-GB" dirty="0"/>
              <a:t>excitations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4DBA6-2BFC-4BA2-8A94-433BFB127D1E}" type="slidenum">
              <a:rPr lang="en-GB" altLang="en-US"/>
              <a:pPr/>
              <a:t>10</a:t>
            </a:fld>
            <a:endParaRPr lang="en-GB" altLang="en-US" dirty="0"/>
          </a:p>
        </p:txBody>
      </p:sp>
      <p:pic>
        <p:nvPicPr>
          <p:cNvPr id="10" name="Picture 9" descr="FluxTube_pi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550" y="254575"/>
            <a:ext cx="1511939" cy="2152075"/>
          </a:xfrm>
          <a:prstGeom prst="rect">
            <a:avLst/>
          </a:prstGeom>
        </p:spPr>
      </p:pic>
      <p:pic>
        <p:nvPicPr>
          <p:cNvPr id="11" name="Picture 10" descr="FluxTube_grap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0" y="2618296"/>
            <a:ext cx="2225233" cy="2188654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71500" y="1853825"/>
            <a:ext cx="6344409" cy="3778250"/>
            <a:chOff x="71500" y="1315935"/>
            <a:chExt cx="6344409" cy="3778250"/>
          </a:xfrm>
        </p:grpSpPr>
        <p:pic>
          <p:nvPicPr>
            <p:cNvPr id="477190" name="Picture 6" descr="GluonExcit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500" y="1315935"/>
              <a:ext cx="6344409" cy="37782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Textfeld 1"/>
            <p:cNvSpPr txBox="1"/>
            <p:nvPr/>
          </p:nvSpPr>
          <p:spPr>
            <a:xfrm>
              <a:off x="4752020" y="2791961"/>
              <a:ext cx="8550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514292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Search for </a:t>
            </a:r>
            <a:r>
              <a:rPr lang="en-GB" dirty="0" smtClean="0"/>
              <a:t>Heavy Glueballs</a:t>
            </a:r>
            <a:endParaRPr lang="en-GB" dirty="0"/>
          </a:p>
        </p:txBody>
      </p:sp>
      <p:sp>
        <p:nvSpPr>
          <p:cNvPr id="3573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660900" y="1043735"/>
            <a:ext cx="4311650" cy="5195050"/>
          </a:xfrm>
          <a:noFill/>
          <a:ln/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600" b="1" dirty="0" smtClean="0"/>
              <a:t>“Charmed”</a:t>
            </a:r>
            <a:r>
              <a:rPr lang="en-GB" sz="2600" dirty="0" smtClean="0"/>
              <a:t> </a:t>
            </a:r>
            <a:r>
              <a:rPr lang="en-GB" sz="2600" dirty="0" err="1"/>
              <a:t>glueballs</a:t>
            </a:r>
            <a:endParaRPr lang="en-GB" sz="2600" dirty="0"/>
          </a:p>
          <a:p>
            <a:pPr lvl="1">
              <a:lnSpc>
                <a:spcPct val="120000"/>
              </a:lnSpc>
            </a:pPr>
            <a:r>
              <a:rPr lang="en-GB" sz="2000" dirty="0"/>
              <a:t>flavour blind </a:t>
            </a:r>
            <a:r>
              <a:rPr lang="en-GB" sz="2000" dirty="0" smtClean="0"/>
              <a:t>decays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>
                <a:solidFill>
                  <a:schemeClr val="accent4"/>
                </a:solidFill>
              </a:rPr>
              <a:t>charmed </a:t>
            </a:r>
            <a:r>
              <a:rPr lang="en-GB" sz="1600" b="1" dirty="0">
                <a:solidFill>
                  <a:schemeClr val="accent4"/>
                </a:solidFill>
              </a:rPr>
              <a:t>final </a:t>
            </a:r>
            <a:r>
              <a:rPr lang="en-GB" sz="1600" b="1" dirty="0" smtClean="0">
                <a:solidFill>
                  <a:schemeClr val="accent4"/>
                </a:solidFill>
              </a:rPr>
              <a:t>states!</a:t>
            </a:r>
            <a:endParaRPr lang="en-GB" sz="1600" b="1" dirty="0">
              <a:solidFill>
                <a:schemeClr val="accent4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GB" sz="2000" dirty="0"/>
              <a:t>only a few charmed mesons around 3 - 4 </a:t>
            </a:r>
            <a:r>
              <a:rPr lang="en-GB" sz="2000" dirty="0" smtClean="0"/>
              <a:t>MeV/c</a:t>
            </a:r>
            <a:r>
              <a:rPr lang="en-GB" sz="2000" baseline="30000" dirty="0" smtClean="0"/>
              <a:t>2</a:t>
            </a:r>
          </a:p>
          <a:p>
            <a:pPr lvl="2">
              <a:lnSpc>
                <a:spcPct val="120000"/>
              </a:lnSpc>
            </a:pPr>
            <a:r>
              <a:rPr lang="en-GB" sz="1600" b="1" dirty="0" smtClean="0"/>
              <a:t>less mixing!</a:t>
            </a:r>
            <a:endParaRPr lang="en-GB" sz="1600" b="1" dirty="0"/>
          </a:p>
          <a:p>
            <a:pPr>
              <a:lnSpc>
                <a:spcPct val="120000"/>
              </a:lnSpc>
            </a:pPr>
            <a:r>
              <a:rPr lang="en-GB" sz="2600" b="1" dirty="0"/>
              <a:t>Exotic</a:t>
            </a:r>
            <a:r>
              <a:rPr lang="en-GB" sz="2600" dirty="0"/>
              <a:t> </a:t>
            </a:r>
            <a:r>
              <a:rPr lang="en-GB" sz="2600" dirty="0" err="1" smtClean="0"/>
              <a:t>glueballs</a:t>
            </a:r>
            <a:r>
              <a:rPr lang="en-GB" sz="2600" dirty="0" smtClean="0"/>
              <a:t> (oddballs), </a:t>
            </a:r>
            <a:r>
              <a:rPr lang="en-GB" sz="2600" b="1" dirty="0" smtClean="0"/>
              <a:t>no mixing!</a:t>
            </a:r>
            <a:endParaRPr lang="en-GB" sz="2600" b="1" dirty="0"/>
          </a:p>
          <a:p>
            <a:pPr lvl="1">
              <a:lnSpc>
                <a:spcPct val="120000"/>
              </a:lnSpc>
            </a:pPr>
            <a:r>
              <a:rPr lang="en-GB" sz="2000" dirty="0"/>
              <a:t>m(</a:t>
            </a:r>
            <a:r>
              <a:rPr lang="en-GB" sz="2000" b="1" dirty="0"/>
              <a:t>2</a:t>
            </a:r>
            <a:r>
              <a:rPr lang="en-GB" sz="2000" b="1" baseline="30000" dirty="0"/>
              <a:t>+-</a:t>
            </a:r>
            <a:r>
              <a:rPr lang="en-GB" sz="2000" dirty="0"/>
              <a:t>) = 4140(50)(200) MeV</a:t>
            </a:r>
          </a:p>
          <a:p>
            <a:pPr lvl="1">
              <a:lnSpc>
                <a:spcPct val="120000"/>
              </a:lnSpc>
            </a:pPr>
            <a:r>
              <a:rPr lang="en-GB" sz="2000" dirty="0"/>
              <a:t>m(</a:t>
            </a:r>
            <a:r>
              <a:rPr lang="en-GB" sz="2000" b="1" dirty="0"/>
              <a:t>0</a:t>
            </a:r>
            <a:r>
              <a:rPr lang="en-GB" sz="2000" b="1" baseline="30000" dirty="0"/>
              <a:t>+-</a:t>
            </a:r>
            <a:r>
              <a:rPr lang="en-GB" sz="2000" dirty="0"/>
              <a:t>) = 4740(70)(230) </a:t>
            </a:r>
            <a:r>
              <a:rPr lang="en-GB" sz="2000" dirty="0" smtClean="0"/>
              <a:t>MeV</a:t>
            </a:r>
          </a:p>
          <a:p>
            <a:pPr lvl="1">
              <a:lnSpc>
                <a:spcPct val="90000"/>
              </a:lnSpc>
            </a:pPr>
            <a:r>
              <a:rPr lang="it-IT" sz="2000" dirty="0" smtClean="0">
                <a:sym typeface="Symbol" pitchFamily="18" charset="2"/>
              </a:rPr>
              <a:t>decay modes , , J/, J/ </a:t>
            </a:r>
            <a:endParaRPr lang="en-GB" sz="2000" dirty="0" smtClean="0"/>
          </a:p>
          <a:p>
            <a:pPr lvl="1">
              <a:lnSpc>
                <a:spcPct val="120000"/>
              </a:lnSpc>
            </a:pPr>
            <a:r>
              <a:rPr lang="en-GB" sz="2000" dirty="0" smtClean="0"/>
              <a:t>Narrow widths predicted</a:t>
            </a:r>
            <a:endParaRPr lang="en-GB" sz="20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85297-9FEC-4C22-8A45-896439C1F73D}" type="slidenum">
              <a:rPr lang="en-GB" altLang="en-US"/>
              <a:pPr/>
              <a:t>11</a:t>
            </a:fld>
            <a:endParaRPr lang="en-GB" alt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8613" y="1085850"/>
            <a:ext cx="3887787" cy="5099050"/>
            <a:chOff x="340" y="754"/>
            <a:chExt cx="2313" cy="3122"/>
          </a:xfrm>
        </p:grpSpPr>
        <p:pic>
          <p:nvPicPr>
            <p:cNvPr id="357381" name="Picture 5" descr="Glueballs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0" y="799"/>
              <a:ext cx="2204" cy="2813"/>
            </a:xfrm>
            <a:prstGeom prst="rect">
              <a:avLst/>
            </a:prstGeom>
            <a:noFill/>
          </p:spPr>
        </p:pic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>
              <a:off x="522" y="3596"/>
              <a:ext cx="2131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PRD60(1999)34509</a:t>
              </a:r>
              <a:b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</a:br>
              <a:r>
                <a:rPr lang="en-GB" sz="1200" i="1">
                  <a:solidFill>
                    <a:schemeClr val="tx1"/>
                  </a:solidFill>
                  <a:cs typeface="Times New Roman" pitchFamily="18" charset="0"/>
                </a:rPr>
                <a:t>Morningstar &amp; Peardon, PRD56(1997)4043</a:t>
              </a:r>
              <a:endParaRPr lang="en-GB" sz="2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7383" name="Oval 7"/>
            <p:cNvSpPr>
              <a:spLocks noChangeArrowheads="1"/>
            </p:cNvSpPr>
            <p:nvPr/>
          </p:nvSpPr>
          <p:spPr bwMode="auto">
            <a:xfrm>
              <a:off x="1428" y="754"/>
              <a:ext cx="545" cy="726"/>
            </a:xfrm>
            <a:prstGeom prst="ellipse">
              <a:avLst/>
            </a:prstGeom>
            <a:noFill/>
            <a:ln w="28575" algn="ctr">
              <a:solidFill>
                <a:srgbClr val="CC0066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670523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7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7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7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57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7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mtClean="0"/>
              <a:t>PANDA &amp; CBM</a:t>
            </a:r>
            <a:r>
              <a:rPr lang="it-IT" dirty="0" smtClean="0"/>
              <a:t>: </a:t>
            </a:r>
            <a:r>
              <a:rPr lang="it-IT" dirty="0" err="1" smtClean="0"/>
              <a:t>Hadrons</a:t>
            </a:r>
            <a:r>
              <a:rPr lang="it-IT" dirty="0" smtClean="0"/>
              <a:t> </a:t>
            </a:r>
            <a:r>
              <a:rPr lang="it-IT" dirty="0"/>
              <a:t>in </a:t>
            </a:r>
            <a:r>
              <a:rPr lang="it-IT" dirty="0" smtClean="0"/>
              <a:t>Nuclei</a:t>
            </a:r>
            <a:endParaRPr lang="it-IT" dirty="0"/>
          </a:p>
        </p:txBody>
      </p:sp>
      <p:sp>
        <p:nvSpPr>
          <p:cNvPr id="48" name="Content Placeholder 47"/>
          <p:cNvSpPr>
            <a:spLocks noGrp="1"/>
          </p:cNvSpPr>
          <p:nvPr>
            <p:ph sz="half" idx="2"/>
          </p:nvPr>
        </p:nvSpPr>
        <p:spPr>
          <a:xfrm>
            <a:off x="4121950" y="1000108"/>
            <a:ext cx="5040560" cy="54530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Partial restoration of chiral symmetry in nuclear matter</a:t>
            </a:r>
          </a:p>
          <a:p>
            <a:pPr marL="811213" lvl="1" indent="-360363">
              <a:lnSpc>
                <a:spcPct val="110000"/>
              </a:lnSpc>
              <a:spcBef>
                <a:spcPts val="24"/>
              </a:spcBef>
              <a:buFont typeface="Wingdings" pitchFamily="2" charset="2"/>
              <a:buChar char="Ø"/>
            </a:pPr>
            <a:r>
              <a:rPr lang="en-US" sz="1900" dirty="0" smtClean="0"/>
              <a:t>Light </a:t>
            </a:r>
            <a:r>
              <a:rPr lang="en-US" sz="1900" dirty="0"/>
              <a:t>current quarks sensitive to quark condensate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err="1" smtClean="0"/>
              <a:t>Charmonium</a:t>
            </a:r>
            <a:r>
              <a:rPr lang="en-US" sz="2400" dirty="0" smtClean="0">
                <a:sym typeface="Symbol" pitchFamily="18" charset="2"/>
              </a:rPr>
              <a:t> states</a:t>
            </a:r>
          </a:p>
          <a:p>
            <a:pPr marL="720725" lvl="1" indent="-269875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000" dirty="0" smtClean="0">
                <a:sym typeface="Symbol" pitchFamily="18" charset="2"/>
              </a:rPr>
              <a:t> S</a:t>
            </a:r>
            <a:r>
              <a:rPr lang="en-US" sz="1900" dirty="0" smtClean="0">
                <a:sym typeface="Symbol" pitchFamily="18" charset="2"/>
              </a:rPr>
              <a:t>ensitive </a:t>
            </a:r>
            <a:r>
              <a:rPr lang="en-US" sz="1900" dirty="0">
                <a:sym typeface="Symbol" pitchFamily="18" charset="2"/>
              </a:rPr>
              <a:t>to gluon condensate</a:t>
            </a:r>
          </a:p>
          <a:p>
            <a:pPr marL="811213" lvl="1" indent="-360363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900" dirty="0">
                <a:sym typeface="Symbol" pitchFamily="18" charset="2"/>
              </a:rPr>
              <a:t>Significant mass shifts expected for </a:t>
            </a:r>
            <a:r>
              <a:rPr lang="en-US" sz="1900" baseline="-25000" dirty="0">
                <a:sym typeface="Symbol" pitchFamily="18" charset="2"/>
              </a:rPr>
              <a:t>c</a:t>
            </a:r>
            <a:r>
              <a:rPr lang="en-US" sz="1900" dirty="0">
                <a:sym typeface="Symbol" pitchFamily="18" charset="2"/>
              </a:rPr>
              <a:t>, ’, (3770): 40, 100, 140 MeV/c</a:t>
            </a:r>
            <a:r>
              <a:rPr lang="en-US" sz="1900" baseline="30000" dirty="0">
                <a:sym typeface="Symbol" pitchFamily="18" charset="2"/>
              </a:rPr>
              <a:t>2</a:t>
            </a:r>
            <a:r>
              <a:rPr lang="en-US" sz="1900" dirty="0">
                <a:sym typeface="Symbol" pitchFamily="18" charset="2"/>
              </a:rPr>
              <a:t> resp.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/>
              <a:t>D mesons: the QCD analogue of an H-atom</a:t>
            </a:r>
          </a:p>
          <a:p>
            <a:pPr marL="811213" lvl="1" indent="-360363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900" dirty="0" smtClean="0"/>
              <a:t>Chiral symmetry to be studied on a single light quark</a:t>
            </a:r>
          </a:p>
          <a:p>
            <a:pPr marL="811213" lvl="1" indent="-360363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1900" dirty="0" smtClean="0"/>
              <a:t>Theoretical calculations disagree in size and sign of mass shift (50 MeV/c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attractive vs. 160 MeV/c</a:t>
            </a:r>
            <a:r>
              <a:rPr lang="en-US" sz="1900" baseline="30000" dirty="0" smtClean="0"/>
              <a:t>2</a:t>
            </a:r>
            <a:r>
              <a:rPr lang="en-US" sz="1900" dirty="0" smtClean="0"/>
              <a:t> repulsive)</a:t>
            </a:r>
            <a:endParaRPr lang="de-DE" sz="1900" dirty="0"/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MESON2012, Krakow, 4/6/12</a:t>
            </a:r>
            <a:endParaRPr lang="it-IT"/>
          </a:p>
        </p:txBody>
      </p:sp>
      <p:sp>
        <p:nvSpPr>
          <p:cNvPr id="4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65D23-6C24-4AC0-8058-A639E5CBA491}" type="slidenum">
              <a:rPr lang="it-IT"/>
              <a:pPr/>
              <a:t>12</a:t>
            </a:fld>
            <a:endParaRPr lang="it-IT"/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179388" y="1341438"/>
            <a:ext cx="50419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de-DE" sz="1400">
              <a:solidFill>
                <a:srgbClr val="3333CC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79388" y="1262063"/>
            <a:ext cx="3683000" cy="4752975"/>
            <a:chOff x="5111750" y="1412875"/>
            <a:chExt cx="3683000" cy="4752975"/>
          </a:xfrm>
        </p:grpSpPr>
        <p:sp>
          <p:nvSpPr>
            <p:cNvPr id="145412" name="Rectangle 4"/>
            <p:cNvSpPr>
              <a:spLocks noChangeArrowheads="1"/>
            </p:cNvSpPr>
            <p:nvPr/>
          </p:nvSpPr>
          <p:spPr bwMode="auto">
            <a:xfrm>
              <a:off x="5111750" y="1412875"/>
              <a:ext cx="3683000" cy="4752975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5413" name="Text Box 5"/>
            <p:cNvSpPr txBox="1">
              <a:spLocks noChangeArrowheads="1"/>
            </p:cNvSpPr>
            <p:nvPr/>
          </p:nvSpPr>
          <p:spPr bwMode="auto">
            <a:xfrm>
              <a:off x="5461000" y="1562100"/>
              <a:ext cx="11047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spAutoFit/>
            </a:bodyPr>
            <a:lstStyle/>
            <a:p>
              <a:r>
                <a:rPr lang="de-DE" sz="1800">
                  <a:solidFill>
                    <a:schemeClr val="accent3"/>
                  </a:solidFill>
                  <a:latin typeface="Verdana" pitchFamily="34" charset="0"/>
                </a:rPr>
                <a:t>V</a:t>
              </a:r>
              <a: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  <a:t>acuum</a:t>
              </a:r>
              <a:endParaRPr lang="de-DE" sz="1800">
                <a:solidFill>
                  <a:schemeClr val="accent3"/>
                </a:solidFill>
                <a:latin typeface="Verdana" pitchFamily="34" charset="0"/>
              </a:endParaRPr>
            </a:p>
          </p:txBody>
        </p:sp>
        <p:sp>
          <p:nvSpPr>
            <p:cNvPr id="145414" name="Text Box 6"/>
            <p:cNvSpPr txBox="1">
              <a:spLocks noChangeArrowheads="1"/>
            </p:cNvSpPr>
            <p:nvPr/>
          </p:nvSpPr>
          <p:spPr bwMode="auto">
            <a:xfrm>
              <a:off x="7105650" y="1428750"/>
              <a:ext cx="112562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 anchorCtr="1">
              <a:spAutoFit/>
            </a:bodyPr>
            <a:lstStyle/>
            <a:p>
              <a: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  <a:t>Nuclear</a:t>
              </a:r>
              <a:b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</a:br>
              <a:r>
                <a:rPr lang="de-DE" sz="1800" smtClean="0">
                  <a:solidFill>
                    <a:schemeClr val="accent3"/>
                  </a:solidFill>
                  <a:latin typeface="Verdana" pitchFamily="34" charset="0"/>
                </a:rPr>
                <a:t>medium</a:t>
              </a:r>
              <a:endParaRPr lang="de-DE" sz="1800">
                <a:solidFill>
                  <a:schemeClr val="accent3"/>
                </a:solidFill>
                <a:latin typeface="Verdana" pitchFamily="34" charset="0"/>
              </a:endParaRPr>
            </a:p>
          </p:txBody>
        </p:sp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5292725" y="2032000"/>
              <a:ext cx="3228975" cy="2159000"/>
              <a:chOff x="3334" y="1412"/>
              <a:chExt cx="2034" cy="1360"/>
            </a:xfrm>
          </p:grpSpPr>
          <p:sp>
            <p:nvSpPr>
              <p:cNvPr id="145416" name="Line 8"/>
              <p:cNvSpPr>
                <a:spLocks noChangeShapeType="1"/>
              </p:cNvSpPr>
              <p:nvPr/>
            </p:nvSpPr>
            <p:spPr bwMode="auto">
              <a:xfrm>
                <a:off x="3547" y="1752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7" name="Line 9"/>
              <p:cNvSpPr>
                <a:spLocks noChangeShapeType="1"/>
              </p:cNvSpPr>
              <p:nvPr/>
            </p:nvSpPr>
            <p:spPr bwMode="auto">
              <a:xfrm>
                <a:off x="3547" y="2183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8" name="Line 10"/>
              <p:cNvSpPr>
                <a:spLocks noChangeShapeType="1"/>
              </p:cNvSpPr>
              <p:nvPr/>
            </p:nvSpPr>
            <p:spPr bwMode="auto">
              <a:xfrm>
                <a:off x="4059" y="2183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19" name="Line 11"/>
              <p:cNvSpPr>
                <a:spLocks noChangeShapeType="1"/>
              </p:cNvSpPr>
              <p:nvPr/>
            </p:nvSpPr>
            <p:spPr bwMode="auto">
              <a:xfrm>
                <a:off x="4059" y="1752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0" name="Line 12"/>
              <p:cNvSpPr>
                <a:spLocks noChangeShapeType="1"/>
              </p:cNvSpPr>
              <p:nvPr/>
            </p:nvSpPr>
            <p:spPr bwMode="auto">
              <a:xfrm>
                <a:off x="4500" y="1616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1" name="Line 13"/>
              <p:cNvSpPr>
                <a:spLocks noChangeShapeType="1"/>
              </p:cNvSpPr>
              <p:nvPr/>
            </p:nvSpPr>
            <p:spPr bwMode="auto">
              <a:xfrm>
                <a:off x="4500" y="1774"/>
                <a:ext cx="512" cy="0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2" name="Line 14"/>
              <p:cNvSpPr>
                <a:spLocks noChangeShapeType="1"/>
              </p:cNvSpPr>
              <p:nvPr/>
            </p:nvSpPr>
            <p:spPr bwMode="auto">
              <a:xfrm>
                <a:off x="4500" y="2047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3" name="Line 15"/>
              <p:cNvSpPr>
                <a:spLocks noChangeShapeType="1"/>
              </p:cNvSpPr>
              <p:nvPr/>
            </p:nvSpPr>
            <p:spPr bwMode="auto">
              <a:xfrm>
                <a:off x="4500" y="2659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4" name="Line 16"/>
              <p:cNvSpPr>
                <a:spLocks noChangeShapeType="1"/>
              </p:cNvSpPr>
              <p:nvPr/>
            </p:nvSpPr>
            <p:spPr bwMode="auto">
              <a:xfrm>
                <a:off x="4626" y="1616"/>
                <a:ext cx="0" cy="1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5" name="Line 17"/>
              <p:cNvSpPr>
                <a:spLocks noChangeShapeType="1"/>
              </p:cNvSpPr>
              <p:nvPr/>
            </p:nvSpPr>
            <p:spPr bwMode="auto">
              <a:xfrm>
                <a:off x="4626" y="2047"/>
                <a:ext cx="0" cy="6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6" name="Line 18"/>
              <p:cNvSpPr>
                <a:spLocks noChangeShapeType="1"/>
              </p:cNvSpPr>
              <p:nvPr/>
            </p:nvSpPr>
            <p:spPr bwMode="auto">
              <a:xfrm flipH="1">
                <a:off x="4059" y="1616"/>
                <a:ext cx="454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7" name="Line 19"/>
              <p:cNvSpPr>
                <a:spLocks noChangeShapeType="1"/>
              </p:cNvSpPr>
              <p:nvPr/>
            </p:nvSpPr>
            <p:spPr bwMode="auto">
              <a:xfrm flipH="1">
                <a:off x="4059" y="2047"/>
                <a:ext cx="453" cy="1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8" name="Line 20"/>
              <p:cNvSpPr>
                <a:spLocks noChangeShapeType="1"/>
              </p:cNvSpPr>
              <p:nvPr/>
            </p:nvSpPr>
            <p:spPr bwMode="auto">
              <a:xfrm flipH="1" flipV="1">
                <a:off x="4059" y="2183"/>
                <a:ext cx="431" cy="47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29" name="Line 21"/>
              <p:cNvSpPr>
                <a:spLocks noChangeShapeType="1"/>
              </p:cNvSpPr>
              <p:nvPr/>
            </p:nvSpPr>
            <p:spPr bwMode="auto">
              <a:xfrm flipH="1" flipV="1">
                <a:off x="4059" y="1752"/>
                <a:ext cx="431" cy="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30" name="Text Box 22"/>
              <p:cNvSpPr txBox="1">
                <a:spLocks noChangeArrowheads="1"/>
              </p:cNvSpPr>
              <p:nvPr/>
            </p:nvSpPr>
            <p:spPr bwMode="auto">
              <a:xfrm>
                <a:off x="3334" y="1626"/>
                <a:ext cx="19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</a:p>
            </p:txBody>
          </p:sp>
          <p:sp>
            <p:nvSpPr>
              <p:cNvPr id="145431" name="Text Box 23"/>
              <p:cNvSpPr txBox="1">
                <a:spLocks noChangeArrowheads="1"/>
              </p:cNvSpPr>
              <p:nvPr/>
            </p:nvSpPr>
            <p:spPr bwMode="auto">
              <a:xfrm>
                <a:off x="3334" y="2069"/>
                <a:ext cx="21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</a:p>
            </p:txBody>
          </p:sp>
          <p:sp>
            <p:nvSpPr>
              <p:cNvPr id="145432" name="Text Box 24"/>
              <p:cNvSpPr txBox="1">
                <a:spLocks noChangeArrowheads="1"/>
              </p:cNvSpPr>
              <p:nvPr/>
            </p:nvSpPr>
            <p:spPr bwMode="auto">
              <a:xfrm>
                <a:off x="4833" y="1593"/>
                <a:ext cx="5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25 MeV</a:t>
                </a:r>
              </a:p>
            </p:txBody>
          </p:sp>
          <p:sp>
            <p:nvSpPr>
              <p:cNvPr id="145433" name="Text Box 25"/>
              <p:cNvSpPr txBox="1">
                <a:spLocks noChangeArrowheads="1"/>
              </p:cNvSpPr>
              <p:nvPr/>
            </p:nvSpPr>
            <p:spPr bwMode="auto">
              <a:xfrm>
                <a:off x="4762" y="2273"/>
                <a:ext cx="60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100 MeV</a:t>
                </a:r>
              </a:p>
            </p:txBody>
          </p:sp>
          <p:sp>
            <p:nvSpPr>
              <p:cNvPr id="145434" name="Text Box 26"/>
              <p:cNvSpPr txBox="1">
                <a:spLocks noChangeArrowheads="1"/>
              </p:cNvSpPr>
              <p:nvPr/>
            </p:nvSpPr>
            <p:spPr bwMode="auto">
              <a:xfrm>
                <a:off x="4989" y="1911"/>
                <a:ext cx="29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dirty="0">
                    <a:latin typeface="Verdana" pitchFamily="34" charset="0"/>
                  </a:rPr>
                  <a:t>K</a:t>
                </a:r>
                <a:r>
                  <a:rPr lang="de-DE" baseline="30000" dirty="0">
                    <a:latin typeface="Verdana" pitchFamily="34" charset="0"/>
                  </a:rPr>
                  <a:t>+</a:t>
                </a:r>
              </a:p>
            </p:txBody>
          </p:sp>
          <p:sp>
            <p:nvSpPr>
              <p:cNvPr id="145435" name="Text Box 27"/>
              <p:cNvSpPr txBox="1">
                <a:spLocks noChangeArrowheads="1"/>
              </p:cNvSpPr>
              <p:nvPr/>
            </p:nvSpPr>
            <p:spPr bwMode="auto">
              <a:xfrm>
                <a:off x="4989" y="2541"/>
                <a:ext cx="26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K</a:t>
                </a:r>
                <a:r>
                  <a:rPr lang="de-DE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36" name="Text Box 28"/>
              <p:cNvSpPr txBox="1">
                <a:spLocks noChangeArrowheads="1"/>
              </p:cNvSpPr>
              <p:nvPr/>
            </p:nvSpPr>
            <p:spPr bwMode="auto">
              <a:xfrm>
                <a:off x="4989" y="1412"/>
                <a:ext cx="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  <a:r>
                  <a:rPr lang="de-DE" b="1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37" name="Text Box 29"/>
              <p:cNvSpPr txBox="1">
                <a:spLocks noChangeArrowheads="1"/>
              </p:cNvSpPr>
              <p:nvPr/>
            </p:nvSpPr>
            <p:spPr bwMode="auto">
              <a:xfrm>
                <a:off x="4989" y="1684"/>
                <a:ext cx="24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b="1">
                    <a:latin typeface="Symbol" pitchFamily="18" charset="2"/>
                  </a:rPr>
                  <a:t>p</a:t>
                </a:r>
                <a:r>
                  <a:rPr lang="de-DE" b="1" baseline="30000">
                    <a:latin typeface="Symbol" pitchFamily="18" charset="2"/>
                  </a:rPr>
                  <a:t>+</a:t>
                </a:r>
              </a:p>
            </p:txBody>
          </p:sp>
        </p:grpSp>
        <p:grpSp>
          <p:nvGrpSpPr>
            <p:cNvPr id="3" name="Group 30"/>
            <p:cNvGrpSpPr>
              <a:grpSpLocks/>
            </p:cNvGrpSpPr>
            <p:nvPr/>
          </p:nvGrpSpPr>
          <p:grpSpPr bwMode="auto">
            <a:xfrm>
              <a:off x="5292725" y="4335463"/>
              <a:ext cx="3324225" cy="1716087"/>
              <a:chOff x="3334" y="2863"/>
              <a:chExt cx="2094" cy="1081"/>
            </a:xfrm>
          </p:grpSpPr>
          <p:sp>
            <p:nvSpPr>
              <p:cNvPr id="145439" name="Text Box 31"/>
              <p:cNvSpPr txBox="1">
                <a:spLocks noChangeArrowheads="1"/>
              </p:cNvSpPr>
              <p:nvPr/>
            </p:nvSpPr>
            <p:spPr bwMode="auto">
              <a:xfrm>
                <a:off x="3717" y="3656"/>
                <a:ext cx="171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200" i="1">
                    <a:solidFill>
                      <a:schemeClr val="tx1"/>
                    </a:solidFill>
                    <a:latin typeface="Verdana" pitchFamily="34" charset="0"/>
                  </a:rPr>
                  <a:t>Hayaski, PLB 487 (2000) 96</a:t>
                </a:r>
              </a:p>
              <a:p>
                <a:r>
                  <a:rPr lang="de-DE" sz="1200" i="1">
                    <a:solidFill>
                      <a:schemeClr val="tx1"/>
                    </a:solidFill>
                    <a:latin typeface="Verdana" pitchFamily="34" charset="0"/>
                  </a:rPr>
                  <a:t>Morath, Lee, Weise, priv. Comm.</a:t>
                </a:r>
              </a:p>
            </p:txBody>
          </p:sp>
          <p:sp>
            <p:nvSpPr>
              <p:cNvPr id="145440" name="Line 32"/>
              <p:cNvSpPr>
                <a:spLocks noChangeShapeType="1"/>
              </p:cNvSpPr>
              <p:nvPr/>
            </p:nvSpPr>
            <p:spPr bwMode="auto">
              <a:xfrm>
                <a:off x="3547" y="2976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1" name="Line 33"/>
              <p:cNvSpPr>
                <a:spLocks noChangeShapeType="1"/>
              </p:cNvSpPr>
              <p:nvPr/>
            </p:nvSpPr>
            <p:spPr bwMode="auto">
              <a:xfrm>
                <a:off x="4059" y="2976"/>
                <a:ext cx="95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2" name="Line 34"/>
              <p:cNvSpPr>
                <a:spLocks noChangeShapeType="1"/>
              </p:cNvSpPr>
              <p:nvPr/>
            </p:nvSpPr>
            <p:spPr bwMode="auto">
              <a:xfrm>
                <a:off x="4500" y="3113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3" name="Line 35"/>
              <p:cNvSpPr>
                <a:spLocks noChangeShapeType="1"/>
              </p:cNvSpPr>
              <p:nvPr/>
            </p:nvSpPr>
            <p:spPr bwMode="auto">
              <a:xfrm>
                <a:off x="4500" y="3407"/>
                <a:ext cx="51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4" name="Line 36"/>
              <p:cNvSpPr>
                <a:spLocks noChangeShapeType="1"/>
              </p:cNvSpPr>
              <p:nvPr/>
            </p:nvSpPr>
            <p:spPr bwMode="auto">
              <a:xfrm>
                <a:off x="4626" y="3113"/>
                <a:ext cx="0" cy="29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5" name="Line 37"/>
              <p:cNvSpPr>
                <a:spLocks noChangeShapeType="1"/>
              </p:cNvSpPr>
              <p:nvPr/>
            </p:nvSpPr>
            <p:spPr bwMode="auto">
              <a:xfrm flipH="1" flipV="1">
                <a:off x="4059" y="2976"/>
                <a:ext cx="453" cy="1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6" name="Line 38"/>
              <p:cNvSpPr>
                <a:spLocks noChangeShapeType="1"/>
              </p:cNvSpPr>
              <p:nvPr/>
            </p:nvSpPr>
            <p:spPr bwMode="auto">
              <a:xfrm flipH="1" flipV="1">
                <a:off x="4059" y="2976"/>
                <a:ext cx="431" cy="4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447" name="Text Box 39"/>
              <p:cNvSpPr txBox="1">
                <a:spLocks noChangeArrowheads="1"/>
              </p:cNvSpPr>
              <p:nvPr/>
            </p:nvSpPr>
            <p:spPr bwMode="auto">
              <a:xfrm>
                <a:off x="4989" y="2976"/>
                <a:ext cx="28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  <a:r>
                  <a:rPr lang="de-DE" baseline="30000">
                    <a:latin typeface="Symbol" pitchFamily="18" charset="2"/>
                  </a:rPr>
                  <a:t>-</a:t>
                </a:r>
              </a:p>
            </p:txBody>
          </p:sp>
          <p:sp>
            <p:nvSpPr>
              <p:cNvPr id="145448" name="Text Box 40"/>
              <p:cNvSpPr txBox="1">
                <a:spLocks noChangeArrowheads="1"/>
              </p:cNvSpPr>
              <p:nvPr/>
            </p:nvSpPr>
            <p:spPr bwMode="auto">
              <a:xfrm>
                <a:off x="4833" y="3158"/>
                <a:ext cx="535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1400">
                    <a:latin typeface="Verdana" pitchFamily="34" charset="0"/>
                  </a:rPr>
                  <a:t>50 MeV</a:t>
                </a:r>
              </a:p>
            </p:txBody>
          </p:sp>
          <p:sp>
            <p:nvSpPr>
              <p:cNvPr id="145449" name="Text Box 41"/>
              <p:cNvSpPr txBox="1">
                <a:spLocks noChangeArrowheads="1"/>
              </p:cNvSpPr>
              <p:nvPr/>
            </p:nvSpPr>
            <p:spPr bwMode="auto">
              <a:xfrm>
                <a:off x="3334" y="2863"/>
                <a:ext cx="227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</a:p>
            </p:txBody>
          </p:sp>
          <p:sp>
            <p:nvSpPr>
              <p:cNvPr id="145450" name="Text Box 42"/>
              <p:cNvSpPr txBox="1">
                <a:spLocks noChangeArrowheads="1"/>
              </p:cNvSpPr>
              <p:nvPr/>
            </p:nvSpPr>
            <p:spPr bwMode="auto">
              <a:xfrm>
                <a:off x="4989" y="3271"/>
                <a:ext cx="3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>
                    <a:latin typeface="Verdana" pitchFamily="34" charset="0"/>
                  </a:rPr>
                  <a:t>D</a:t>
                </a:r>
                <a:r>
                  <a:rPr lang="de-DE" baseline="30000">
                    <a:latin typeface="Verdana" pitchFamily="34" charset="0"/>
                  </a:rPr>
                  <a:t>+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8400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b="1" dirty="0"/>
              <a:t>C</a:t>
            </a:r>
            <a:r>
              <a:rPr lang="en-GB" dirty="0"/>
              <a:t>ompressed </a:t>
            </a:r>
            <a:r>
              <a:rPr lang="en-GB" b="1" dirty="0"/>
              <a:t>B</a:t>
            </a:r>
            <a:r>
              <a:rPr lang="en-GB" dirty="0"/>
              <a:t>aryonic </a:t>
            </a:r>
            <a:r>
              <a:rPr lang="en-GB" b="1" dirty="0"/>
              <a:t>M</a:t>
            </a:r>
            <a:r>
              <a:rPr lang="en-GB" dirty="0"/>
              <a:t>atter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 alt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/>
              <a:t>MESON2012, Krakow, 4/6/12</a:t>
            </a:r>
            <a:endParaRPr lang="en-GB" alt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44661-4533-4721-84E8-8E9A7C7E27AB}" type="slidenum">
              <a:rPr lang="en-GB" altLang="en-US"/>
              <a:pPr/>
              <a:t>13</a:t>
            </a:fld>
            <a:endParaRPr lang="en-GB" altLang="en-US"/>
          </a:p>
        </p:txBody>
      </p:sp>
      <p:grpSp>
        <p:nvGrpSpPr>
          <p:cNvPr id="384005" name="Group 5"/>
          <p:cNvGrpSpPr>
            <a:grpSpLocks/>
          </p:cNvGrpSpPr>
          <p:nvPr/>
        </p:nvGrpSpPr>
        <p:grpSpPr bwMode="auto">
          <a:xfrm>
            <a:off x="26495" y="1061290"/>
            <a:ext cx="5265585" cy="4752975"/>
            <a:chOff x="430" y="527"/>
            <a:chExt cx="4446" cy="3765"/>
          </a:xfrm>
        </p:grpSpPr>
        <p:pic>
          <p:nvPicPr>
            <p:cNvPr id="38400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" y="527"/>
              <a:ext cx="4446" cy="3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4004" name="Oval 4"/>
            <p:cNvSpPr>
              <a:spLocks noChangeArrowheads="1"/>
            </p:cNvSpPr>
            <p:nvPr/>
          </p:nvSpPr>
          <p:spPr bwMode="auto">
            <a:xfrm rot="2290293">
              <a:off x="2200" y="1344"/>
              <a:ext cx="1315" cy="576"/>
            </a:xfrm>
            <a:prstGeom prst="ellipse">
              <a:avLst/>
            </a:prstGeom>
            <a:solidFill>
              <a:srgbClr val="BBE0E3">
                <a:alpha val="53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sz="1800" b="1">
                  <a:solidFill>
                    <a:srgbClr val="FF0000"/>
                  </a:solidFill>
                </a:rPr>
                <a:t>SIS100/300</a:t>
              </a:r>
            </a:p>
          </p:txBody>
        </p:sp>
      </p:grpSp>
      <p:grpSp>
        <p:nvGrpSpPr>
          <p:cNvPr id="9" name="Group 13"/>
          <p:cNvGrpSpPr/>
          <p:nvPr/>
        </p:nvGrpSpPr>
        <p:grpSpPr>
          <a:xfrm>
            <a:off x="3986935" y="2064932"/>
            <a:ext cx="5130571" cy="4289393"/>
            <a:chOff x="5787135" y="3761555"/>
            <a:chExt cx="2835315" cy="2568279"/>
          </a:xfrm>
        </p:grpSpPr>
        <p:pic>
          <p:nvPicPr>
            <p:cNvPr id="10" name="Picture 9" descr="CBMelectr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7135" y="3761555"/>
              <a:ext cx="2835315" cy="2268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1"/>
            <p:cNvSpPr txBox="1"/>
            <p:nvPr/>
          </p:nvSpPr>
          <p:spPr>
            <a:xfrm>
              <a:off x="5787135" y="6016584"/>
              <a:ext cx="2835315" cy="3132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solidFill>
                    <a:schemeClr val="accent2"/>
                  </a:solidFill>
                  <a:latin typeface="+mj-lt"/>
                </a:rPr>
                <a:t>CBM @ FAIR</a:t>
              </a:r>
              <a:endParaRPr lang="en-GB" sz="2000" b="1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832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High Baryon Density @ </a:t>
            </a:r>
            <a:r>
              <a:rPr lang="en-GB" b="1" dirty="0" smtClean="0"/>
              <a:t>CBM</a:t>
            </a:r>
            <a:endParaRPr lang="en-GB" b="1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smtClean="0"/>
              <a:t>MESON2012, Krakow, 4/6/12</a:t>
            </a:r>
            <a:endParaRPr lang="en-GB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3C4D6-3C6A-4F6A-8B47-E128967714AD}" type="slidenum">
              <a:rPr lang="en-GB" altLang="en-US"/>
              <a:pPr/>
              <a:t>14</a:t>
            </a:fld>
            <a:endParaRPr lang="en-GB" altLang="en-US"/>
          </a:p>
        </p:txBody>
      </p:sp>
      <p:pic>
        <p:nvPicPr>
          <p:cNvPr id="431109" name="Picture 5" descr="CBM_densi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7" b="6363"/>
          <a:stretch/>
        </p:blipFill>
        <p:spPr bwMode="auto">
          <a:xfrm>
            <a:off x="431540" y="1249567"/>
            <a:ext cx="8359636" cy="47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5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U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60375"/>
            <a:ext cx="9217026" cy="649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-26988"/>
            <a:ext cx="9144000" cy="76944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4400" dirty="0" err="1" smtClean="0">
                <a:solidFill>
                  <a:srgbClr val="CCFF66"/>
                </a:solidFill>
                <a:latin typeface="+mj-lt"/>
              </a:rPr>
              <a:t>Probes</a:t>
            </a:r>
            <a:r>
              <a:rPr lang="de-DE" sz="4400" dirty="0" smtClean="0">
                <a:solidFill>
                  <a:srgbClr val="CCFF66"/>
                </a:solidFill>
                <a:latin typeface="+mj-lt"/>
              </a:rPr>
              <a:t> </a:t>
            </a:r>
            <a:r>
              <a:rPr lang="de-DE" sz="4400" dirty="0" err="1" smtClean="0">
                <a:solidFill>
                  <a:srgbClr val="CCFF66"/>
                </a:solidFill>
                <a:latin typeface="+mj-lt"/>
              </a:rPr>
              <a:t>of</a:t>
            </a:r>
            <a:r>
              <a:rPr lang="de-DE" sz="4400" dirty="0" smtClean="0">
                <a:solidFill>
                  <a:srgbClr val="CCFF66"/>
                </a:solidFill>
                <a:latin typeface="+mj-lt"/>
              </a:rPr>
              <a:t> </a:t>
            </a:r>
            <a:r>
              <a:rPr lang="de-DE" sz="4400" dirty="0" err="1" smtClean="0">
                <a:solidFill>
                  <a:srgbClr val="CCFF66"/>
                </a:solidFill>
                <a:latin typeface="+mj-lt"/>
              </a:rPr>
              <a:t>Dense</a:t>
            </a:r>
            <a:r>
              <a:rPr lang="de-DE" sz="4400" dirty="0" smtClean="0">
                <a:solidFill>
                  <a:srgbClr val="CCFF66"/>
                </a:solidFill>
                <a:latin typeface="+mj-lt"/>
              </a:rPr>
              <a:t> Phase</a:t>
            </a:r>
            <a:endParaRPr lang="de-DE" sz="4400" dirty="0">
              <a:solidFill>
                <a:srgbClr val="CCFF66"/>
              </a:solidFill>
              <a:latin typeface="+mj-lt"/>
            </a:endParaRPr>
          </a:p>
        </p:txBody>
      </p:sp>
      <p:sp>
        <p:nvSpPr>
          <p:cNvPr id="38916" name="AutoShape 4"/>
          <p:cNvSpPr>
            <a:spLocks noChangeArrowheads="1"/>
          </p:cNvSpPr>
          <p:nvPr/>
        </p:nvSpPr>
        <p:spPr bwMode="auto">
          <a:xfrm>
            <a:off x="1116013" y="6092825"/>
            <a:ext cx="3600450" cy="215900"/>
          </a:xfrm>
          <a:prstGeom prst="rightArrow">
            <a:avLst>
              <a:gd name="adj1" fmla="val 50000"/>
              <a:gd name="adj2" fmla="val 41691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137840" y="6278563"/>
            <a:ext cx="35241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000" dirty="0" err="1" smtClean="0">
                <a:solidFill>
                  <a:srgbClr val="FF3300"/>
                </a:solidFill>
                <a:latin typeface="Tahoma" pitchFamily="34" charset="0"/>
              </a:rPr>
              <a:t>No</a:t>
            </a:r>
            <a:r>
              <a:rPr lang="de-DE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sz="2000" dirty="0" err="1" smtClean="0">
                <a:solidFill>
                  <a:srgbClr val="FF3300"/>
                </a:solidFill>
                <a:latin typeface="Tahoma" pitchFamily="34" charset="0"/>
              </a:rPr>
              <a:t>data</a:t>
            </a:r>
            <a:r>
              <a:rPr lang="de-DE" sz="2000" dirty="0" smtClean="0">
                <a:solidFill>
                  <a:srgbClr val="FF3300"/>
                </a:solidFill>
                <a:latin typeface="Tahoma" pitchFamily="34" charset="0"/>
              </a:rPr>
              <a:t> so </a:t>
            </a:r>
            <a:r>
              <a:rPr lang="de-DE" sz="2000" dirty="0" err="1" smtClean="0">
                <a:solidFill>
                  <a:srgbClr val="FF3300"/>
                </a:solidFill>
                <a:latin typeface="Tahoma" pitchFamily="34" charset="0"/>
              </a:rPr>
              <a:t>far</a:t>
            </a:r>
            <a:r>
              <a:rPr lang="de-DE" sz="2000" dirty="0" smtClean="0">
                <a:solidFill>
                  <a:srgbClr val="FF3300"/>
                </a:solidFill>
                <a:latin typeface="Tahoma" pitchFamily="34" charset="0"/>
              </a:rPr>
              <a:t> </a:t>
            </a:r>
            <a:r>
              <a:rPr lang="de-DE" sz="2000" dirty="0" smtClean="0">
                <a:solidFill>
                  <a:srgbClr val="FF3300"/>
                </a:solidFill>
                <a:latin typeface="Tahoma" pitchFamily="34" charset="0"/>
                <a:sym typeface="Wingdings" pitchFamily="2" charset="2"/>
              </a:rPr>
              <a:t> FAIR Range</a:t>
            </a:r>
            <a:endParaRPr lang="de-DE" sz="2000" dirty="0">
              <a:solidFill>
                <a:srgbClr val="FF33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168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animBg="1"/>
      <p:bldP spid="389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8" y="8620"/>
            <a:ext cx="4235574" cy="928688"/>
          </a:xfrm>
        </p:spPr>
        <p:txBody>
          <a:bodyPr>
            <a:normAutofit/>
          </a:bodyPr>
          <a:lstStyle/>
          <a:p>
            <a:r>
              <a:rPr lang="en-GB" dirty="0" err="1" smtClean="0"/>
              <a:t>NuSTAR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US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16</a:t>
            </a:fld>
            <a:endParaRPr lang="en-GB" alt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526770" y="593685"/>
            <a:ext cx="3455723" cy="5490610"/>
            <a:chOff x="8407855" y="3166016"/>
            <a:chExt cx="1722334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407855" y="3166016"/>
              <a:ext cx="1722334" cy="3356211"/>
            </a:xfrm>
            <a:prstGeom prst="wedgeRoundRectCallout">
              <a:avLst>
                <a:gd name="adj1" fmla="val -86195"/>
                <a:gd name="adj2" fmla="val 17478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lum/>
            </a:blip>
            <a:srcRect l="1772" t="9733" r="1561" b="16251"/>
            <a:stretch/>
          </p:blipFill>
          <p:spPr bwMode="auto">
            <a:xfrm rot="5400000">
              <a:off x="7629097" y="4197615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9172723" y="4475875"/>
              <a:ext cx="912604" cy="1772621"/>
              <a:chOff x="9172723" y="4475875"/>
              <a:chExt cx="912604" cy="1772621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9172723" y="6022737"/>
                <a:ext cx="611347" cy="225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9237494" y="4475875"/>
                <a:ext cx="847833" cy="2445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000" b="1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sp>
        <p:nvSpPr>
          <p:cNvPr id="14" name="Text Box 71"/>
          <p:cNvSpPr txBox="1">
            <a:spLocks noChangeArrowheads="1"/>
          </p:cNvSpPr>
          <p:nvPr/>
        </p:nvSpPr>
        <p:spPr bwMode="auto">
          <a:xfrm>
            <a:off x="26495" y="5544235"/>
            <a:ext cx="5486438" cy="830997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DE" sz="1600" b="1" dirty="0" err="1">
                <a:solidFill>
                  <a:schemeClr val="accent4"/>
                </a:solidFill>
                <a:latin typeface="+mn-lt"/>
              </a:rPr>
              <a:t>Secondary</a:t>
            </a:r>
            <a:r>
              <a:rPr lang="de-DE" sz="1600" b="1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4"/>
                </a:solidFill>
                <a:latin typeface="+mn-lt"/>
              </a:rPr>
              <a:t>Beams</a:t>
            </a:r>
            <a:r>
              <a:rPr lang="de-DE" sz="1600" b="1" dirty="0" smtClean="0">
                <a:solidFill>
                  <a:schemeClr val="accent4"/>
                </a:solidFill>
                <a:latin typeface="+mn-lt"/>
              </a:rPr>
              <a:t>: </a:t>
            </a:r>
            <a:endParaRPr lang="de-DE" sz="1600" b="1" dirty="0">
              <a:solidFill>
                <a:schemeClr val="accent4"/>
              </a:solidFill>
              <a:latin typeface="+mn-lt"/>
            </a:endParaRPr>
          </a:p>
          <a:p>
            <a:pPr marL="269875" indent="-269875">
              <a:buFont typeface="Wingdings" pitchFamily="2" charset="2"/>
              <a:buChar char="Ø"/>
            </a:pP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Broad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range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of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>
                <a:solidFill>
                  <a:schemeClr val="accent4"/>
                </a:solidFill>
                <a:latin typeface="+mn-lt"/>
              </a:rPr>
              <a:t>radioactive</a:t>
            </a:r>
            <a:r>
              <a:rPr lang="de-DE" sz="1600" dirty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ion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beams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</a:t>
            </a:r>
            <a:r>
              <a:rPr lang="de-DE" sz="1600" dirty="0">
                <a:solidFill>
                  <a:schemeClr val="accent4"/>
                </a:solidFill>
              </a:rPr>
              <a:t>≤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 2 </a:t>
            </a:r>
            <a:r>
              <a:rPr lang="de-DE" sz="1600" dirty="0" err="1" smtClean="0">
                <a:solidFill>
                  <a:schemeClr val="accent4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4"/>
                </a:solidFill>
                <a:latin typeface="+mn-lt"/>
              </a:rPr>
              <a:t>/u</a:t>
            </a:r>
            <a:endParaRPr lang="de-DE" sz="1400" dirty="0">
              <a:solidFill>
                <a:schemeClr val="accent4"/>
              </a:solidFill>
              <a:latin typeface="+mn-lt"/>
            </a:endParaRPr>
          </a:p>
          <a:p>
            <a:pPr marL="285750" indent="-285750">
              <a:buClr>
                <a:schemeClr val="accent2"/>
              </a:buClr>
              <a:buFont typeface="Wingdings" pitchFamily="2" charset="2"/>
              <a:buChar char="Ø"/>
            </a:pPr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RI-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Intensities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up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to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10 000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over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present</a:t>
            </a:r>
            <a:endParaRPr lang="de-DE" sz="16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1353403" y="2708920"/>
            <a:ext cx="3983682" cy="301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9"/>
          <p:cNvSpPr txBox="1">
            <a:spLocks noChangeArrowheads="1"/>
          </p:cNvSpPr>
          <p:nvPr/>
        </p:nvSpPr>
        <p:spPr bwMode="auto">
          <a:xfrm>
            <a:off x="26495" y="1043735"/>
            <a:ext cx="4190571" cy="1692771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600" b="1" dirty="0">
                <a:solidFill>
                  <a:schemeClr val="accent3"/>
                </a:solidFill>
                <a:latin typeface="+mn-lt"/>
              </a:rPr>
              <a:t>Primary 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</a:rPr>
              <a:t>HI </a:t>
            </a:r>
            <a:r>
              <a:rPr lang="de-DE" sz="1600" b="1" dirty="0" err="1" smtClean="0">
                <a:solidFill>
                  <a:schemeClr val="accent3"/>
                </a:solidFill>
                <a:latin typeface="+mn-lt"/>
              </a:rPr>
              <a:t>Beams</a:t>
            </a:r>
            <a:r>
              <a:rPr lang="de-DE" sz="1600" b="1" dirty="0" smtClean="0">
                <a:solidFill>
                  <a:schemeClr val="accent3"/>
                </a:solidFill>
                <a:latin typeface="+mn-lt"/>
              </a:rPr>
              <a:t>:</a:t>
            </a:r>
            <a:endParaRPr lang="de-DE" sz="1600" b="1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 smtClean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40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Ar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18+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2x10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12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  2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238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U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28+: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 5x10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11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  2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endParaRPr lang="de-DE" sz="8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40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Ar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18+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2x10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 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1 – 45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600" dirty="0">
              <a:solidFill>
                <a:schemeClr val="accent3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de-DE" sz="16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238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U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92+: 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1x10</a:t>
            </a:r>
            <a:r>
              <a:rPr lang="de-DE" sz="1600" baseline="30000" dirty="0">
                <a:solidFill>
                  <a:schemeClr val="accent3"/>
                </a:solidFill>
                <a:latin typeface="+mn-lt"/>
              </a:rPr>
              <a:t>10</a:t>
            </a:r>
            <a:r>
              <a:rPr lang="de-DE" sz="1600" dirty="0">
                <a:solidFill>
                  <a:schemeClr val="accent3"/>
                </a:solidFill>
                <a:latin typeface="+mn-lt"/>
              </a:rPr>
              <a:t>/s  @ 1 – 35 </a:t>
            </a:r>
            <a:r>
              <a:rPr lang="de-DE" sz="1600" dirty="0" err="1" smtClean="0">
                <a:solidFill>
                  <a:schemeClr val="accent3"/>
                </a:solidFill>
                <a:latin typeface="+mn-lt"/>
              </a:rPr>
              <a:t>GeV</a:t>
            </a:r>
            <a:r>
              <a:rPr lang="de-DE" sz="1600" dirty="0" smtClean="0">
                <a:solidFill>
                  <a:schemeClr val="accent3"/>
                </a:solidFill>
                <a:latin typeface="+mn-lt"/>
              </a:rPr>
              <a:t>/u</a:t>
            </a:r>
            <a:endParaRPr lang="de-DE" sz="1400" dirty="0">
              <a:latin typeface="+mn-lt"/>
            </a:endParaRPr>
          </a:p>
          <a:p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100 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x 1000 </a:t>
            </a:r>
            <a:r>
              <a:rPr lang="de-DE" sz="1600" b="1" dirty="0" err="1">
                <a:solidFill>
                  <a:schemeClr val="accent2"/>
                </a:solidFill>
                <a:latin typeface="+mn-lt"/>
              </a:rPr>
              <a:t>times</a:t>
            </a:r>
            <a:r>
              <a:rPr lang="de-DE" sz="1600" b="1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current</a:t>
            </a:r>
            <a:r>
              <a:rPr lang="de-DE" sz="16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de-DE" sz="1600" b="1" dirty="0" err="1" smtClean="0">
                <a:solidFill>
                  <a:schemeClr val="accent2"/>
                </a:solidFill>
                <a:latin typeface="+mn-lt"/>
              </a:rPr>
              <a:t>intensity</a:t>
            </a:r>
            <a:endParaRPr lang="de-DE" sz="16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06622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GSI FRS </a:t>
            </a:r>
            <a:r>
              <a:rPr lang="de-DE" dirty="0" smtClean="0">
                <a:sym typeface="Wingdings" pitchFamily="2" charset="2"/>
              </a:rPr>
              <a:t></a:t>
            </a:r>
            <a:r>
              <a:rPr lang="de-DE" dirty="0" smtClean="0"/>
              <a:t> FAIR Super-FRS</a:t>
            </a:r>
            <a:endParaRPr lang="de-DE" sz="20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grpSp>
        <p:nvGrpSpPr>
          <p:cNvPr id="6" name="Gruppieren 5"/>
          <p:cNvGrpSpPr/>
          <p:nvPr/>
        </p:nvGrpSpPr>
        <p:grpSpPr>
          <a:xfrm>
            <a:off x="515938" y="1043734"/>
            <a:ext cx="8144279" cy="5355595"/>
            <a:chOff x="515938" y="1043734"/>
            <a:chExt cx="8144279" cy="5355595"/>
          </a:xfrm>
        </p:grpSpPr>
        <p:grpSp>
          <p:nvGrpSpPr>
            <p:cNvPr id="5" name="Gruppieren 4"/>
            <p:cNvGrpSpPr/>
            <p:nvPr/>
          </p:nvGrpSpPr>
          <p:grpSpPr>
            <a:xfrm>
              <a:off x="515938" y="1043734"/>
              <a:ext cx="8144279" cy="5355595"/>
              <a:chOff x="515938" y="-576445"/>
              <a:chExt cx="8294762" cy="5490610"/>
            </a:xfrm>
          </p:grpSpPr>
          <p:pic>
            <p:nvPicPr>
              <p:cNvPr id="1006613" name="Picture 2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938" y="-576445"/>
                <a:ext cx="8180387" cy="542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06620" name="Text Box 28"/>
              <p:cNvSpPr txBox="1">
                <a:spLocks noChangeArrowheads="1"/>
              </p:cNvSpPr>
              <p:nvPr/>
            </p:nvSpPr>
            <p:spPr bwMode="auto">
              <a:xfrm>
                <a:off x="7122119" y="4542652"/>
                <a:ext cx="1688581" cy="3715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de-DE" sz="1800" dirty="0" smtClean="0">
                    <a:solidFill>
                      <a:srgbClr val="FF0000"/>
                    </a:solidFill>
                    <a:latin typeface="+mn-lt"/>
                  </a:rPr>
                  <a:t>1000    7500</a:t>
                </a:r>
                <a:endParaRPr lang="de-DE" sz="18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  <p:sp>
          <p:nvSpPr>
            <p:cNvPr id="1006618" name="Text Box 26"/>
            <p:cNvSpPr txBox="1">
              <a:spLocks noChangeArrowheads="1"/>
            </p:cNvSpPr>
            <p:nvPr/>
          </p:nvSpPr>
          <p:spPr bwMode="auto">
            <a:xfrm>
              <a:off x="6924251" y="2486649"/>
              <a:ext cx="1698199" cy="40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de-DE" sz="2000" b="1" dirty="0">
                  <a:solidFill>
                    <a:srgbClr val="A50021"/>
                  </a:solidFill>
                  <a:latin typeface="+mj-lt"/>
                </a:rPr>
                <a:t>Super-FRS</a:t>
              </a:r>
            </a:p>
          </p:txBody>
        </p:sp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7902370" y="3699030"/>
              <a:ext cx="731588" cy="40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r>
                <a:rPr lang="de-DE" sz="2000" b="1" dirty="0" smtClean="0">
                  <a:solidFill>
                    <a:srgbClr val="A50021"/>
                  </a:solidFill>
                  <a:latin typeface="+mj-lt"/>
                </a:rPr>
                <a:t>FRS</a:t>
              </a:r>
              <a:endParaRPr lang="de-DE" sz="2000" b="1" dirty="0">
                <a:solidFill>
                  <a:srgbClr val="A5002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1228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 smtClean="0"/>
              <a:t>NuSTAR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75D173-75CF-445C-9534-B2E1EF3D7470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9" name="Picture 8" descr="krucken 4.pdf - Foxit Reader - [krucken 4.pdf]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91" t="8614" r="8203" b="4139"/>
          <a:stretch/>
        </p:blipFill>
        <p:spPr>
          <a:xfrm>
            <a:off x="971600" y="953725"/>
            <a:ext cx="7290810" cy="54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61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553"/>
          <p:cNvSpPr>
            <a:spLocks noGrp="1" noChangeArrowheads="1"/>
          </p:cNvSpPr>
          <p:nvPr>
            <p:ph type="title"/>
          </p:nvPr>
        </p:nvSpPr>
        <p:spPr/>
        <p:txBody>
          <a:bodyPr lIns="91440" tIns="45720" rIns="91440" bIns="45720"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APPA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: Parity-Violation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5022579" y="3206363"/>
            <a:ext cx="4094162" cy="1806813"/>
            <a:chOff x="5022579" y="3206363"/>
            <a:chExt cx="4094162" cy="1806813"/>
          </a:xfrm>
        </p:grpSpPr>
        <p:graphicFrame>
          <p:nvGraphicFramePr>
            <p:cNvPr id="15371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8969944"/>
                </p:ext>
              </p:extLst>
            </p:nvPr>
          </p:nvGraphicFramePr>
          <p:xfrm>
            <a:off x="5076056" y="4005064"/>
            <a:ext cx="3716587" cy="1008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4" name="Equation" r:id="rId4" imgW="2031840" imgH="545760" progId="Equation.3">
                    <p:embed/>
                  </p:oleObj>
                </mc:Choice>
                <mc:Fallback>
                  <p:oleObj name="Equation" r:id="rId4" imgW="2031840" imgH="545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6056" y="4005064"/>
                          <a:ext cx="3716587" cy="1008112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0" name="Text Box 185"/>
            <p:cNvSpPr txBox="1">
              <a:spLocks noChangeArrowheads="1"/>
            </p:cNvSpPr>
            <p:nvPr/>
          </p:nvSpPr>
          <p:spPr bwMode="auto">
            <a:xfrm>
              <a:off x="5022579" y="3206363"/>
              <a:ext cx="409416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1413"/>
                </a:spcAft>
                <a:buSzPct val="85000"/>
                <a:tabLst>
                  <a:tab pos="5205413" algn="l"/>
                </a:tabLst>
                <a:defRPr/>
              </a:pPr>
              <a:r>
                <a:rPr lang="en-US" sz="2000" kern="0" dirty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Mixing </a:t>
              </a:r>
              <a:r>
                <a:rPr lang="en-US" sz="2000" kern="0" dirty="0" smtClean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coefficient for </a:t>
              </a:r>
              <a:r>
                <a:rPr lang="en-US" sz="2000" kern="0" dirty="0">
                  <a:solidFill>
                    <a:schemeClr val="accent4"/>
                  </a:solidFill>
                  <a:latin typeface="+mn-lt"/>
                  <a:ea typeface="ＭＳ Ｐゴシック" pitchFamily="84" charset="-128"/>
                </a:rPr>
                <a:t>states with opposite parities:</a:t>
              </a:r>
            </a:p>
          </p:txBody>
        </p:sp>
      </p:grpSp>
      <p:grpSp>
        <p:nvGrpSpPr>
          <p:cNvPr id="153717" name="Group 117"/>
          <p:cNvGrpSpPr>
            <a:grpSpLocks/>
          </p:cNvGrpSpPr>
          <p:nvPr/>
        </p:nvGrpSpPr>
        <p:grpSpPr bwMode="auto">
          <a:xfrm>
            <a:off x="186531" y="998730"/>
            <a:ext cx="4525963" cy="4484572"/>
            <a:chOff x="131" y="705"/>
            <a:chExt cx="2389" cy="2301"/>
          </a:xfrm>
        </p:grpSpPr>
        <p:pic>
          <p:nvPicPr>
            <p:cNvPr id="15371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" y="705"/>
              <a:ext cx="2389" cy="23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3719" name="Straight Connector 138"/>
            <p:cNvCxnSpPr>
              <a:cxnSpLocks noChangeShapeType="1"/>
            </p:cNvCxnSpPr>
            <p:nvPr/>
          </p:nvCxnSpPr>
          <p:spPr bwMode="auto">
            <a:xfrm>
              <a:off x="672" y="1686"/>
              <a:ext cx="522" cy="1"/>
            </a:xfrm>
            <a:prstGeom prst="line">
              <a:avLst/>
            </a:prstGeom>
            <a:noFill/>
            <a:ln w="76200" algn="ctr">
              <a:solidFill>
                <a:srgbClr val="2F2F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720" name="Straight Connector 139"/>
            <p:cNvCxnSpPr>
              <a:cxnSpLocks noChangeShapeType="1"/>
            </p:cNvCxnSpPr>
            <p:nvPr/>
          </p:nvCxnSpPr>
          <p:spPr bwMode="auto">
            <a:xfrm>
              <a:off x="1716" y="1704"/>
              <a:ext cx="522" cy="1"/>
            </a:xfrm>
            <a:prstGeom prst="line">
              <a:avLst/>
            </a:prstGeom>
            <a:noFill/>
            <a:ln w="76200" algn="ctr">
              <a:solidFill>
                <a:srgbClr val="2F2F9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1" name="TextBox 140"/>
            <p:cNvSpPr txBox="1"/>
            <p:nvPr/>
          </p:nvSpPr>
          <p:spPr>
            <a:xfrm>
              <a:off x="516" y="750"/>
              <a:ext cx="1984" cy="1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schemeClr val="accent5"/>
                  </a:solidFill>
                  <a:latin typeface="+mn-lt"/>
                  <a:ea typeface="ＭＳ Ｐゴシック" pitchFamily="84" charset="-128"/>
                </a:rPr>
                <a:t>Energy levels of </a:t>
              </a:r>
              <a:r>
                <a:rPr lang="en-US" sz="1600" b="1" kern="0" dirty="0" smtClean="0">
                  <a:solidFill>
                    <a:schemeClr val="accent5"/>
                  </a:solidFill>
                  <a:latin typeface="+mn-lt"/>
                  <a:ea typeface="ＭＳ Ｐゴシック" pitchFamily="84" charset="-128"/>
                </a:rPr>
                <a:t>He-like uranium</a:t>
              </a:r>
              <a:endParaRPr lang="en-US" sz="1600" b="1" kern="0" dirty="0">
                <a:solidFill>
                  <a:schemeClr val="accent5"/>
                </a:solidFill>
                <a:latin typeface="+mn-lt"/>
                <a:ea typeface="ＭＳ Ｐゴシック" pitchFamily="84" charset="-128"/>
              </a:endParaRPr>
            </a:p>
          </p:txBody>
        </p:sp>
        <p:sp>
          <p:nvSpPr>
            <p:cNvPr id="142" name="Oval 138"/>
            <p:cNvSpPr>
              <a:spLocks noChangeArrowheads="1"/>
            </p:cNvSpPr>
            <p:nvPr/>
          </p:nvSpPr>
          <p:spPr bwMode="auto">
            <a:xfrm>
              <a:off x="492" y="1530"/>
              <a:ext cx="1836" cy="324"/>
            </a:xfrm>
            <a:prstGeom prst="ellipse">
              <a:avLst/>
            </a:prstGeom>
            <a:solidFill>
              <a:srgbClr val="FF0000">
                <a:alpha val="18823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43" name="Freeform 129"/>
            <p:cNvSpPr>
              <a:spLocks/>
            </p:cNvSpPr>
            <p:nvPr/>
          </p:nvSpPr>
          <p:spPr bwMode="auto">
            <a:xfrm rot="18916427" flipH="1">
              <a:off x="1061" y="1421"/>
              <a:ext cx="368" cy="199"/>
            </a:xfrm>
            <a:custGeom>
              <a:avLst/>
              <a:gdLst>
                <a:gd name="T0" fmla="*/ 2147483647 w 528"/>
                <a:gd name="T1" fmla="*/ 0 h 192"/>
                <a:gd name="T2" fmla="*/ 2147483647 w 528"/>
                <a:gd name="T3" fmla="*/ 2147483647 h 192"/>
                <a:gd name="T4" fmla="*/ 0 w 528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528"/>
                <a:gd name="T10" fmla="*/ 0 h 192"/>
                <a:gd name="T11" fmla="*/ 528 w 52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192">
                  <a:moveTo>
                    <a:pt x="528" y="0"/>
                  </a:moveTo>
                  <a:cubicBezTo>
                    <a:pt x="404" y="8"/>
                    <a:pt x="280" y="16"/>
                    <a:pt x="192" y="48"/>
                  </a:cubicBezTo>
                  <a:cubicBezTo>
                    <a:pt x="104" y="80"/>
                    <a:pt x="52" y="136"/>
                    <a:pt x="0" y="19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44" name="Freeform 129"/>
            <p:cNvSpPr>
              <a:spLocks/>
            </p:cNvSpPr>
            <p:nvPr/>
          </p:nvSpPr>
          <p:spPr bwMode="auto">
            <a:xfrm rot="21448340" flipH="1">
              <a:off x="1487" y="1433"/>
              <a:ext cx="368" cy="199"/>
            </a:xfrm>
            <a:custGeom>
              <a:avLst/>
              <a:gdLst>
                <a:gd name="T0" fmla="*/ 2147483647 w 528"/>
                <a:gd name="T1" fmla="*/ 0 h 192"/>
                <a:gd name="T2" fmla="*/ 2147483647 w 528"/>
                <a:gd name="T3" fmla="*/ 2147483647 h 192"/>
                <a:gd name="T4" fmla="*/ 0 w 528"/>
                <a:gd name="T5" fmla="*/ 2147483647 h 192"/>
                <a:gd name="T6" fmla="*/ 0 60000 65536"/>
                <a:gd name="T7" fmla="*/ 0 60000 65536"/>
                <a:gd name="T8" fmla="*/ 0 60000 65536"/>
                <a:gd name="T9" fmla="*/ 0 w 528"/>
                <a:gd name="T10" fmla="*/ 0 h 192"/>
                <a:gd name="T11" fmla="*/ 528 w 528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8" h="192">
                  <a:moveTo>
                    <a:pt x="528" y="0"/>
                  </a:moveTo>
                  <a:cubicBezTo>
                    <a:pt x="404" y="8"/>
                    <a:pt x="280" y="16"/>
                    <a:pt x="192" y="48"/>
                  </a:cubicBezTo>
                  <a:cubicBezTo>
                    <a:pt x="104" y="80"/>
                    <a:pt x="52" y="136"/>
                    <a:pt x="0" y="192"/>
                  </a:cubicBezTo>
                </a:path>
              </a:pathLst>
            </a:custGeom>
            <a:noFill/>
            <a:ln w="603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  <a:ea typeface="ＭＳ Ｐゴシック" pitchFamily="84" charset="-128"/>
              </a:endParaRPr>
            </a:p>
          </p:txBody>
        </p:sp>
        <p:sp>
          <p:nvSpPr>
            <p:cNvPr id="153725" name="Text Box 125"/>
            <p:cNvSpPr txBox="1">
              <a:spLocks noChangeArrowheads="1"/>
            </p:cNvSpPr>
            <p:nvPr/>
          </p:nvSpPr>
          <p:spPr bwMode="auto">
            <a:xfrm>
              <a:off x="856" y="1142"/>
              <a:ext cx="83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>
              <a:spAutoFit/>
            </a:bodyPr>
            <a:lstStyle>
              <a:lvl1pPr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</a:pPr>
              <a:r>
                <a:rPr lang="en-GB" sz="2000" dirty="0">
                  <a:solidFill>
                    <a:srgbClr val="FF0000"/>
                  </a:solidFill>
                  <a:latin typeface="Times New Roman" pitchFamily="18" charset="0"/>
                  <a:ea typeface="ＭＳ Ｐゴシック" pitchFamily="34" charset="-128"/>
                </a:rPr>
                <a:t>2E1 (PNC)</a:t>
              </a:r>
            </a:p>
          </p:txBody>
        </p:sp>
      </p:grpSp>
      <p:sp>
        <p:nvSpPr>
          <p:cNvPr id="155" name="Text Box 185"/>
          <p:cNvSpPr txBox="1">
            <a:spLocks noChangeArrowheads="1"/>
          </p:cNvSpPr>
          <p:nvPr/>
        </p:nvSpPr>
        <p:spPr bwMode="auto">
          <a:xfrm>
            <a:off x="0" y="5229200"/>
            <a:ext cx="5022579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05413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algn="ctr" eaLnBrk="1" hangingPunct="1">
              <a:spcAft>
                <a:spcPts val="1413"/>
              </a:spcAft>
              <a:buSzPct val="85000"/>
            </a:pPr>
            <a:r>
              <a:rPr lang="en-US" sz="1800" dirty="0">
                <a:latin typeface="+mn-lt"/>
                <a:ea typeface="ＭＳ Ｐゴシック" pitchFamily="34" charset="-128"/>
              </a:rPr>
              <a:t>To “compete” with spontaneous decay channels 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one needs </a:t>
            </a:r>
            <a:r>
              <a:rPr lang="en-US" sz="1800" dirty="0">
                <a:latin typeface="+mn-lt"/>
                <a:ea typeface="ＭＳ Ｐゴシック" pitchFamily="34" charset="-128"/>
              </a:rPr>
              <a:t>to induce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a two-photon </a:t>
            </a:r>
            <a:r>
              <a:rPr lang="en-US" sz="1800" dirty="0">
                <a:latin typeface="+mn-lt"/>
                <a:ea typeface="ＭＳ Ｐゴシック" pitchFamily="34" charset="-128"/>
              </a:rPr>
              <a:t>PNC transition by </a:t>
            </a:r>
            <a:r>
              <a:rPr lang="en-US" sz="1800" dirty="0" err="1" smtClean="0">
                <a:latin typeface="+mn-lt"/>
                <a:ea typeface="ＭＳ Ｐゴシック" pitchFamily="34" charset="-128"/>
              </a:rPr>
              <a:t>polarised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 </a:t>
            </a:r>
            <a:r>
              <a:rPr lang="en-US" sz="1800" dirty="0">
                <a:latin typeface="+mn-lt"/>
                <a:ea typeface="ＭＳ Ｐゴシック" pitchFamily="34" charset="-128"/>
              </a:rPr>
              <a:t>light with </a:t>
            </a:r>
            <a:r>
              <a:rPr lang="en-US" sz="1800" dirty="0" smtClean="0">
                <a:latin typeface="+mn-lt"/>
                <a:ea typeface="ＭＳ Ｐゴシック" pitchFamily="34" charset="-128"/>
              </a:rPr>
              <a:t>intensity </a:t>
            </a:r>
            <a:r>
              <a:rPr lang="en-US" sz="1800" dirty="0">
                <a:latin typeface="+mn-lt"/>
                <a:ea typeface="ＭＳ Ｐゴシック" pitchFamily="34" charset="-128"/>
              </a:rPr>
              <a:t>10</a:t>
            </a:r>
            <a:r>
              <a:rPr lang="en-US" sz="1800" baseline="30000" dirty="0">
                <a:latin typeface="+mn-lt"/>
                <a:ea typeface="ＭＳ Ｐゴシック" pitchFamily="34" charset="-128"/>
              </a:rPr>
              <a:t>20</a:t>
            </a:r>
            <a:r>
              <a:rPr lang="en-US" sz="1800" dirty="0">
                <a:latin typeface="+mn-lt"/>
                <a:ea typeface="ＭＳ Ｐゴシック" pitchFamily="34" charset="-128"/>
              </a:rPr>
              <a:t> W/cm</a:t>
            </a:r>
            <a:r>
              <a:rPr lang="en-US" sz="1800" baseline="30000" dirty="0">
                <a:latin typeface="+mn-lt"/>
                <a:ea typeface="ＭＳ Ｐゴシック" pitchFamily="34" charset="-128"/>
              </a:rPr>
              <a:t>2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6012160" y="980728"/>
            <a:ext cx="2016224" cy="2104238"/>
            <a:chOff x="7896" y="796358"/>
            <a:chExt cx="2496555" cy="2599806"/>
          </a:xfrm>
        </p:grpSpPr>
        <p:sp>
          <p:nvSpPr>
            <p:cNvPr id="200" name="Text Box 131"/>
            <p:cNvSpPr txBox="1">
              <a:spLocks noChangeArrowheads="1"/>
            </p:cNvSpPr>
            <p:nvPr/>
          </p:nvSpPr>
          <p:spPr bwMode="auto">
            <a:xfrm>
              <a:off x="1015899" y="796358"/>
              <a:ext cx="370699" cy="57662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5000" rIns="90000" bIns="45000">
              <a:spAutoFit/>
            </a:bodyPr>
            <a:lstStyle/>
            <a:p>
              <a:pPr fontAlgn="auto" hangingPunct="0">
                <a:lnSpc>
                  <a:spcPct val="109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defRPr/>
              </a:pPr>
              <a:r>
                <a:rPr lang="en-GB" sz="2800" kern="0" dirty="0">
                  <a:solidFill>
                    <a:srgbClr val="FF0000"/>
                  </a:solidFill>
                  <a:latin typeface="Symbol" pitchFamily="18" charset="2"/>
                  <a:ea typeface="ＭＳ Ｐゴシック" pitchFamily="84" charset="-128"/>
                </a:rPr>
                <a:t>g</a:t>
              </a:r>
            </a:p>
          </p:txBody>
        </p:sp>
        <p:grpSp>
          <p:nvGrpSpPr>
            <p:cNvPr id="5" name="Gruppieren 4"/>
            <p:cNvGrpSpPr/>
            <p:nvPr/>
          </p:nvGrpSpPr>
          <p:grpSpPr>
            <a:xfrm>
              <a:off x="7896" y="974292"/>
              <a:ext cx="2496555" cy="2421872"/>
              <a:chOff x="1935530" y="1148815"/>
              <a:chExt cx="2745533" cy="2908238"/>
            </a:xfrm>
          </p:grpSpPr>
          <p:grpSp>
            <p:nvGrpSpPr>
              <p:cNvPr id="153650" name="Group 133"/>
              <p:cNvGrpSpPr>
                <a:grpSpLocks/>
              </p:cNvGrpSpPr>
              <p:nvPr/>
            </p:nvGrpSpPr>
            <p:grpSpPr bwMode="auto">
              <a:xfrm>
                <a:off x="2693988" y="1738313"/>
                <a:ext cx="590550" cy="285750"/>
                <a:chOff x="810" y="1791"/>
                <a:chExt cx="350" cy="139"/>
              </a:xfrm>
            </p:grpSpPr>
            <p:sp>
              <p:nvSpPr>
                <p:cNvPr id="242" name="AutoShape 134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3" name="AutoShape 135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4" name="AutoShape 136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5" name="AutoShape 137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55" name="Group 138"/>
              <p:cNvGrpSpPr>
                <a:grpSpLocks/>
              </p:cNvGrpSpPr>
              <p:nvPr/>
            </p:nvGrpSpPr>
            <p:grpSpPr bwMode="auto">
              <a:xfrm>
                <a:off x="3246438" y="1735138"/>
                <a:ext cx="588962" cy="285750"/>
                <a:chOff x="810" y="1791"/>
                <a:chExt cx="350" cy="139"/>
              </a:xfrm>
            </p:grpSpPr>
            <p:sp>
              <p:nvSpPr>
                <p:cNvPr id="238" name="AutoShape 139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9" name="AutoShape 140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0" name="AutoShape 141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41" name="AutoShape 142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60" name="Group 133"/>
              <p:cNvGrpSpPr>
                <a:grpSpLocks/>
              </p:cNvGrpSpPr>
              <p:nvPr/>
            </p:nvGrpSpPr>
            <p:grpSpPr bwMode="auto">
              <a:xfrm>
                <a:off x="3813172" y="1262063"/>
                <a:ext cx="867889" cy="1232889"/>
                <a:chOff x="3971925" y="889000"/>
                <a:chExt cx="867151" cy="1233073"/>
              </a:xfrm>
            </p:grpSpPr>
            <p:sp>
              <p:nvSpPr>
                <p:cNvPr id="233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284669" y="889000"/>
                  <a:ext cx="554407" cy="12330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 smtClea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  <a:endParaRPr lang="en-US" sz="2400" kern="0" dirty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</a:p>
              </p:txBody>
            </p:sp>
            <p:sp>
              <p:nvSpPr>
                <p:cNvPr id="234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3973512" y="1498691"/>
                  <a:ext cx="242680" cy="48267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5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971925" y="1019194"/>
                  <a:ext cx="247439" cy="465206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6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1096" y="1609832"/>
                  <a:ext cx="183993" cy="34930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7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3973512" y="1168442"/>
                  <a:ext cx="164959" cy="320723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66" name="Group 148"/>
              <p:cNvGrpSpPr>
                <a:grpSpLocks/>
              </p:cNvGrpSpPr>
              <p:nvPr/>
            </p:nvGrpSpPr>
            <p:grpSpPr bwMode="auto">
              <a:xfrm flipH="1">
                <a:off x="2471738" y="1368425"/>
                <a:ext cx="255587" cy="962025"/>
                <a:chOff x="1624" y="1329"/>
                <a:chExt cx="248" cy="951"/>
              </a:xfrm>
            </p:grpSpPr>
            <p:sp>
              <p:nvSpPr>
                <p:cNvPr id="229" name="Line 14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6" y="1803"/>
                  <a:ext cx="243" cy="477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0" name="Line 150"/>
                <p:cNvSpPr>
                  <a:spLocks noChangeShapeType="1"/>
                </p:cNvSpPr>
                <p:nvPr/>
              </p:nvSpPr>
              <p:spPr bwMode="auto">
                <a:xfrm flipV="1">
                  <a:off x="1624" y="1329"/>
                  <a:ext cx="248" cy="460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1" name="Line 151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913"/>
                  <a:ext cx="183" cy="345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32" name="Line 152"/>
                <p:cNvSpPr>
                  <a:spLocks noChangeShapeType="1"/>
                </p:cNvSpPr>
                <p:nvPr/>
              </p:nvSpPr>
              <p:spPr bwMode="auto">
                <a:xfrm flipV="1">
                  <a:off x="1626" y="1477"/>
                  <a:ext cx="165" cy="317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sp>
            <p:nvSpPr>
              <p:cNvPr id="205" name="Text Box 154"/>
              <p:cNvSpPr txBox="1">
                <a:spLocks noChangeArrowheads="1"/>
              </p:cNvSpPr>
              <p:nvPr/>
            </p:nvSpPr>
            <p:spPr bwMode="auto">
              <a:xfrm>
                <a:off x="1935530" y="1148815"/>
                <a:ext cx="485028" cy="1232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  <a:endParaRPr lang="en-US" sz="2400" kern="0" dirty="0">
                  <a:solidFill>
                    <a:sysClr val="windowText" lastClr="000000"/>
                  </a:solidFill>
                  <a:ea typeface="ＭＳ Ｐゴシック" pitchFamily="84" charset="-128"/>
                </a:endParaRPr>
              </a:p>
            </p:txBody>
          </p:sp>
          <p:sp>
            <p:nvSpPr>
              <p:cNvPr id="206" name="Text Box 156"/>
              <p:cNvSpPr txBox="1">
                <a:spLocks noChangeArrowheads="1"/>
              </p:cNvSpPr>
              <p:nvPr/>
            </p:nvSpPr>
            <p:spPr bwMode="auto">
              <a:xfrm>
                <a:off x="3067051" y="2430811"/>
                <a:ext cx="414339" cy="77406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5000" rIns="90000" bIns="45000">
                <a:spAutoFit/>
              </a:bodyPr>
              <a:lstStyle/>
              <a:p>
                <a:pPr fontAlgn="auto" hangingPunct="0">
                  <a:lnSpc>
                    <a:spcPct val="109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45000"/>
                  <a:buFont typeface="Wingdings" pitchFamily="2" charset="2"/>
                  <a:buNone/>
                  <a:defRPr/>
                </a:pPr>
                <a:r>
                  <a:rPr lang="en-GB" sz="3200" kern="0" dirty="0">
                    <a:solidFill>
                      <a:srgbClr val="008000"/>
                    </a:solidFill>
                    <a:latin typeface="Symbol" pitchFamily="18" charset="2"/>
                    <a:ea typeface="ＭＳ Ｐゴシック" pitchFamily="84" charset="-128"/>
                  </a:rPr>
                  <a:t>Z</a:t>
                </a:r>
              </a:p>
            </p:txBody>
          </p:sp>
          <p:grpSp>
            <p:nvGrpSpPr>
              <p:cNvPr id="153673" name="Group 158"/>
              <p:cNvGrpSpPr>
                <a:grpSpLocks/>
              </p:cNvGrpSpPr>
              <p:nvPr/>
            </p:nvGrpSpPr>
            <p:grpSpPr bwMode="auto">
              <a:xfrm>
                <a:off x="2713038" y="3255963"/>
                <a:ext cx="592137" cy="282575"/>
                <a:chOff x="810" y="1791"/>
                <a:chExt cx="350" cy="139"/>
              </a:xfrm>
            </p:grpSpPr>
            <p:sp>
              <p:nvSpPr>
                <p:cNvPr id="225" name="AutoShape 159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6" name="AutoShape 160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7" name="AutoShape 161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8" name="AutoShape 162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78" name="Group 163"/>
              <p:cNvGrpSpPr>
                <a:grpSpLocks/>
              </p:cNvGrpSpPr>
              <p:nvPr/>
            </p:nvGrpSpPr>
            <p:grpSpPr bwMode="auto">
              <a:xfrm>
                <a:off x="3259138" y="3263900"/>
                <a:ext cx="588962" cy="285750"/>
                <a:chOff x="810" y="1791"/>
                <a:chExt cx="350" cy="139"/>
              </a:xfrm>
            </p:grpSpPr>
            <p:sp>
              <p:nvSpPr>
                <p:cNvPr id="221" name="AutoShape 164"/>
                <p:cNvSpPr>
                  <a:spLocks noChangeArrowheads="1"/>
                </p:cNvSpPr>
                <p:nvPr/>
              </p:nvSpPr>
              <p:spPr bwMode="auto">
                <a:xfrm>
                  <a:off x="810" y="1817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2" name="AutoShape 165"/>
                <p:cNvSpPr>
                  <a:spLocks noChangeArrowheads="1"/>
                </p:cNvSpPr>
                <p:nvPr/>
              </p:nvSpPr>
              <p:spPr bwMode="auto">
                <a:xfrm rot="10800000">
                  <a:off x="891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3" name="AutoShape 166"/>
                <p:cNvSpPr>
                  <a:spLocks noChangeArrowheads="1"/>
                </p:cNvSpPr>
                <p:nvPr/>
              </p:nvSpPr>
              <p:spPr bwMode="auto">
                <a:xfrm>
                  <a:off x="972" y="1815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4" name="AutoShape 167"/>
                <p:cNvSpPr>
                  <a:spLocks noChangeArrowheads="1"/>
                </p:cNvSpPr>
                <p:nvPr/>
              </p:nvSpPr>
              <p:spPr bwMode="auto">
                <a:xfrm rot="10800000">
                  <a:off x="1053" y="1791"/>
                  <a:ext cx="107" cy="11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10704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4845" y="9175"/>
                      </a:moveTo>
                      <a:cubicBezTo>
                        <a:pt x="5578" y="6490"/>
                        <a:pt x="8017" y="4627"/>
                        <a:pt x="10800" y="4628"/>
                      </a:cubicBezTo>
                      <a:cubicBezTo>
                        <a:pt x="13582" y="4628"/>
                        <a:pt x="16021" y="6490"/>
                        <a:pt x="16754" y="9175"/>
                      </a:cubicBezTo>
                      <a:lnTo>
                        <a:pt x="21219" y="7956"/>
                      </a:lnTo>
                      <a:cubicBezTo>
                        <a:pt x="19937" y="3258"/>
                        <a:pt x="15669" y="-1"/>
                        <a:pt x="10799" y="0"/>
                      </a:cubicBezTo>
                      <a:cubicBezTo>
                        <a:pt x="5930" y="0"/>
                        <a:pt x="1662" y="3258"/>
                        <a:pt x="380" y="7956"/>
                      </a:cubicBezTo>
                      <a:close/>
                    </a:path>
                  </a:pathLst>
                </a:custGeom>
                <a:solidFill>
                  <a:srgbClr val="3333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grpSp>
            <p:nvGrpSpPr>
              <p:cNvPr id="153683" name="Group 173"/>
              <p:cNvGrpSpPr>
                <a:grpSpLocks/>
              </p:cNvGrpSpPr>
              <p:nvPr/>
            </p:nvGrpSpPr>
            <p:grpSpPr bwMode="auto">
              <a:xfrm flipH="1">
                <a:off x="2484438" y="2919413"/>
                <a:ext cx="255587" cy="960437"/>
                <a:chOff x="1624" y="1329"/>
                <a:chExt cx="248" cy="951"/>
              </a:xfrm>
            </p:grpSpPr>
            <p:sp>
              <p:nvSpPr>
                <p:cNvPr id="217" name="Line 174"/>
                <p:cNvSpPr>
                  <a:spLocks noChangeShapeType="1"/>
                </p:cNvSpPr>
                <p:nvPr/>
              </p:nvSpPr>
              <p:spPr bwMode="auto">
                <a:xfrm flipH="1" flipV="1">
                  <a:off x="1626" y="1804"/>
                  <a:ext cx="243" cy="476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8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1624" y="1329"/>
                  <a:ext cx="248" cy="461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9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1673" y="1914"/>
                  <a:ext cx="183" cy="344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20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1626" y="1477"/>
                  <a:ext cx="165" cy="316"/>
                </a:xfrm>
                <a:prstGeom prst="line">
                  <a:avLst/>
                </a:prstGeom>
                <a:noFill/>
                <a:ln w="57150">
                  <a:solidFill>
                    <a:srgbClr val="333399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  <p:sp>
            <p:nvSpPr>
              <p:cNvPr id="210" name="Text Box 179"/>
              <p:cNvSpPr txBox="1">
                <a:spLocks noChangeArrowheads="1"/>
              </p:cNvSpPr>
              <p:nvPr/>
            </p:nvSpPr>
            <p:spPr bwMode="auto">
              <a:xfrm>
                <a:off x="1935530" y="2751309"/>
                <a:ext cx="485028" cy="12328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 smtClean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  <a:endParaRPr lang="en-US" sz="2400" kern="0" dirty="0">
                  <a:solidFill>
                    <a:sysClr val="windowText" lastClr="000000"/>
                  </a:solidFill>
                  <a:ea typeface="ＭＳ Ｐゴシック" pitchFamily="84" charset="-128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400" kern="0" dirty="0">
                    <a:solidFill>
                      <a:sysClr val="windowText" lastClr="000000"/>
                    </a:solidFill>
                    <a:ea typeface="ＭＳ Ｐゴシック" pitchFamily="84" charset="-128"/>
                  </a:rPr>
                  <a:t>e</a:t>
                </a:r>
              </a:p>
            </p:txBody>
          </p:sp>
          <p:grpSp>
            <p:nvGrpSpPr>
              <p:cNvPr id="153689" name="Group 162"/>
              <p:cNvGrpSpPr>
                <a:grpSpLocks/>
              </p:cNvGrpSpPr>
              <p:nvPr/>
            </p:nvGrpSpPr>
            <p:grpSpPr bwMode="auto">
              <a:xfrm>
                <a:off x="3860799" y="2824163"/>
                <a:ext cx="820264" cy="1232890"/>
                <a:chOff x="3971925" y="889000"/>
                <a:chExt cx="819566" cy="1233074"/>
              </a:xfrm>
            </p:grpSpPr>
            <p:sp>
              <p:nvSpPr>
                <p:cNvPr id="212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237084" y="889000"/>
                  <a:ext cx="554407" cy="1233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 smtClean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  <a:endParaRPr lang="en-US" sz="2400" kern="0" dirty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2400" kern="0" dirty="0">
                      <a:solidFill>
                        <a:sysClr val="windowText" lastClr="000000"/>
                      </a:solidFill>
                      <a:ea typeface="ＭＳ Ｐゴシック" pitchFamily="84" charset="-128"/>
                    </a:rPr>
                    <a:t>N</a:t>
                  </a:r>
                </a:p>
              </p:txBody>
            </p:sp>
            <p:sp>
              <p:nvSpPr>
                <p:cNvPr id="213" name="Line 144"/>
                <p:cNvSpPr>
                  <a:spLocks noChangeShapeType="1"/>
                </p:cNvSpPr>
                <p:nvPr/>
              </p:nvSpPr>
              <p:spPr bwMode="auto">
                <a:xfrm flipH="1" flipV="1">
                  <a:off x="3973512" y="1498691"/>
                  <a:ext cx="242680" cy="48267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4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3971925" y="1019194"/>
                  <a:ext cx="247439" cy="465206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5" name="Line 14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1096" y="1609832"/>
                  <a:ext cx="183993" cy="349302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  <p:sp>
              <p:nvSpPr>
                <p:cNvPr id="216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3973512" y="1168442"/>
                  <a:ext cx="164959" cy="320723"/>
                </a:xfrm>
                <a:prstGeom prst="line">
                  <a:avLst/>
                </a:prstGeom>
                <a:noFill/>
                <a:ln w="76200">
                  <a:solidFill>
                    <a:srgbClr val="0070C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kern="0">
                    <a:solidFill>
                      <a:sysClr val="windowText" lastClr="000000"/>
                    </a:solidFill>
                    <a:ea typeface="ＭＳ Ｐゴシック" pitchFamily="84" charset="-128"/>
                  </a:endParaRPr>
                </a:p>
              </p:txBody>
            </p:sp>
          </p:grpSp>
        </p:grpSp>
      </p:grpSp>
      <p:grpSp>
        <p:nvGrpSpPr>
          <p:cNvPr id="8" name="Gruppieren 7"/>
          <p:cNvGrpSpPr/>
          <p:nvPr/>
        </p:nvGrpSpPr>
        <p:grpSpPr>
          <a:xfrm>
            <a:off x="6067505" y="5445224"/>
            <a:ext cx="2805575" cy="908973"/>
            <a:chOff x="5904476" y="5445224"/>
            <a:chExt cx="2805575" cy="908973"/>
          </a:xfrm>
        </p:grpSpPr>
        <p:sp>
          <p:nvSpPr>
            <p:cNvPr id="7" name="Abgerundete rechteckige Legende 6"/>
            <p:cNvSpPr/>
            <p:nvPr/>
          </p:nvSpPr>
          <p:spPr>
            <a:xfrm>
              <a:off x="5904476" y="5445224"/>
              <a:ext cx="2805575" cy="908973"/>
            </a:xfrm>
            <a:prstGeom prst="wedgeRoundRectCallout">
              <a:avLst>
                <a:gd name="adj1" fmla="val -14324"/>
                <a:gd name="adj2" fmla="val -97847"/>
                <a:gd name="adj3" fmla="val 16667"/>
              </a:avLst>
            </a:prstGeom>
            <a:ln w="127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Text Box 74"/>
            <p:cNvSpPr txBox="1">
              <a:spLocks noChangeArrowheads="1"/>
            </p:cNvSpPr>
            <p:nvPr/>
          </p:nvSpPr>
          <p:spPr bwMode="auto">
            <a:xfrm>
              <a:off x="5904476" y="5531633"/>
              <a:ext cx="280557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dirty="0" smtClean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Select case</a:t>
              </a:r>
            </a:p>
            <a:p>
              <a:pPr algn="ctr" eaLnBrk="1" hangingPunct="1"/>
              <a:r>
                <a:rPr lang="en-US" sz="2000" dirty="0" smtClean="0">
                  <a:solidFill>
                    <a:schemeClr val="accent4"/>
                  </a:solidFill>
                  <a:latin typeface="+mn-lt"/>
                  <a:ea typeface="ＭＳ Ｐゴシック" pitchFamily="34" charset="-128"/>
                </a:rPr>
                <a:t> with small splitting!</a:t>
              </a:r>
              <a:endParaRPr lang="en-US" sz="2000" dirty="0">
                <a:solidFill>
                  <a:schemeClr val="accent4"/>
                </a:solidFill>
                <a:latin typeface="+mn-lt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319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FAIR</a:t>
            </a:r>
            <a:r>
              <a:rPr lang="en-GB" dirty="0" smtClean="0">
                <a:solidFill>
                  <a:schemeClr val="accent3">
                    <a:lumMod val="75000"/>
                  </a:schemeClr>
                </a:solidFill>
              </a:rPr>
              <a:t> @ Darmstadt</a:t>
            </a:r>
            <a:endParaRPr lang="de-DE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MESON2012, Krakow, 4/6/12</a:t>
            </a:r>
            <a:endParaRPr lang="en-GB"/>
          </a:p>
        </p:txBody>
      </p:sp>
      <p:sp>
        <p:nvSpPr>
          <p:cNvPr id="7170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2AA3E-5FE1-4CC5-BD74-C778018A292F}" type="slidenum">
              <a:rPr lang="de-DE"/>
              <a:pPr>
                <a:defRPr/>
              </a:pPr>
              <a:t>2</a:t>
            </a:fld>
            <a:endParaRPr lang="de-DE"/>
          </a:p>
        </p:txBody>
      </p:sp>
      <p:pic>
        <p:nvPicPr>
          <p:cNvPr id="51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5" r="8878"/>
          <a:stretch/>
        </p:blipFill>
        <p:spPr bwMode="auto">
          <a:xfrm>
            <a:off x="1" y="1071084"/>
            <a:ext cx="9144000" cy="504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912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 </a:t>
            </a:r>
            <a:r>
              <a:rPr lang="en-US" dirty="0"/>
              <a:t>EM Fields</a:t>
            </a:r>
            <a:endParaRPr lang="en-GB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207889" name="Content Placeholder 7" descr="Laser Development Prelim.bmp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r="34584" b="5644"/>
          <a:stretch>
            <a:fillRect/>
          </a:stretch>
        </p:blipFill>
        <p:spPr bwMode="auto">
          <a:xfrm>
            <a:off x="0" y="1506538"/>
            <a:ext cx="3743325" cy="36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TextBox 96"/>
          <p:cNvSpPr txBox="1"/>
          <p:nvPr/>
        </p:nvSpPr>
        <p:spPr>
          <a:xfrm>
            <a:off x="179388" y="5504165"/>
            <a:ext cx="37445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Sub-</a:t>
            </a:r>
            <a:r>
              <a:rPr lang="en-US" sz="2000" dirty="0" err="1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fs</a:t>
            </a:r>
            <a:r>
              <a:rPr lang="en-US" sz="2000" dirty="0" smtClean="0">
                <a:solidFill>
                  <a:schemeClr val="accent2"/>
                </a:solidFill>
                <a:latin typeface="+mn-lt"/>
                <a:ea typeface="MS PGothic" pitchFamily="34" charset="-128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+mn-lt"/>
                <a:ea typeface="MS PGothic" pitchFamily="34" charset="-128"/>
              </a:rPr>
              <a:t>pulses</a:t>
            </a:r>
          </a:p>
        </p:txBody>
      </p:sp>
      <p:sp>
        <p:nvSpPr>
          <p:cNvPr id="207877" name="Rectangle 44"/>
          <p:cNvSpPr>
            <a:spLocks noChangeArrowheads="1"/>
          </p:cNvSpPr>
          <p:nvPr/>
        </p:nvSpPr>
        <p:spPr bwMode="auto">
          <a:xfrm>
            <a:off x="5616575" y="6796088"/>
            <a:ext cx="625475" cy="2143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388" y="980728"/>
            <a:ext cx="37445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dirty="0" smtClean="0">
                <a:solidFill>
                  <a:srgbClr val="002060"/>
                </a:solidFill>
                <a:latin typeface="+mn-lt"/>
                <a:ea typeface="MS PGothic" pitchFamily="34" charset="-128"/>
              </a:rPr>
              <a:t>Lasers</a:t>
            </a:r>
            <a:r>
              <a:rPr lang="en-US" sz="2000" dirty="0" smtClean="0">
                <a:solidFill>
                  <a:srgbClr val="002060"/>
                </a:solidFill>
                <a:latin typeface="+mn-lt"/>
                <a:ea typeface="MS PGothic" pitchFamily="34" charset="-128"/>
              </a:rPr>
              <a:t> </a:t>
            </a:r>
            <a:endParaRPr lang="en-US" sz="2000" dirty="0">
              <a:solidFill>
                <a:srgbClr val="00206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388" y="5178388"/>
            <a:ext cx="37445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900" dirty="0">
                <a:solidFill>
                  <a:prstClr val="black"/>
                </a:solidFill>
                <a:latin typeface="+mn-lt"/>
              </a:rPr>
              <a:t>(adapted from </a:t>
            </a:r>
            <a:r>
              <a:rPr lang="en-GB" sz="900" dirty="0" err="1">
                <a:solidFill>
                  <a:prstClr val="black"/>
                </a:solidFill>
                <a:latin typeface="+mn-lt"/>
              </a:rPr>
              <a:t>Mourou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Tajima, </a:t>
            </a:r>
            <a:r>
              <a:rPr lang="en-GB" sz="900" dirty="0" err="1">
                <a:solidFill>
                  <a:prstClr val="black"/>
                </a:solidFill>
                <a:latin typeface="+mn-lt"/>
              </a:rPr>
              <a:t>Bulanov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RMP </a:t>
            </a:r>
            <a:r>
              <a:rPr lang="en-GB" sz="900" b="1" dirty="0">
                <a:solidFill>
                  <a:prstClr val="black"/>
                </a:solidFill>
                <a:latin typeface="+mn-lt"/>
              </a:rPr>
              <a:t>78</a:t>
            </a:r>
            <a:r>
              <a:rPr lang="en-GB" sz="900" dirty="0">
                <a:solidFill>
                  <a:prstClr val="black"/>
                </a:solidFill>
                <a:latin typeface="+mn-lt"/>
              </a:rPr>
              <a:t>, 2006)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4572001" y="980728"/>
            <a:ext cx="4524862" cy="4930806"/>
            <a:chOff x="4572001" y="980728"/>
            <a:chExt cx="4524862" cy="4930806"/>
          </a:xfrm>
        </p:grpSpPr>
        <p:grpSp>
          <p:nvGrpSpPr>
            <p:cNvPr id="8" name="Gruppieren 7"/>
            <p:cNvGrpSpPr/>
            <p:nvPr/>
          </p:nvGrpSpPr>
          <p:grpSpPr>
            <a:xfrm>
              <a:off x="4572001" y="980728"/>
              <a:ext cx="4524862" cy="4930806"/>
              <a:chOff x="4572001" y="980728"/>
              <a:chExt cx="4524862" cy="493080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4866766" y="980728"/>
                <a:ext cx="4205734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457200">
                  <a:defRPr/>
                </a:pPr>
                <a:r>
                  <a:rPr lang="en-US" dirty="0">
                    <a:solidFill>
                      <a:srgbClr val="002060"/>
                    </a:solidFill>
                    <a:latin typeface="+mn-lt"/>
                    <a:ea typeface="MS PGothic" pitchFamily="34" charset="-128"/>
                  </a:rPr>
                  <a:t>Heavy </a:t>
                </a:r>
                <a:r>
                  <a:rPr lang="en-US" dirty="0" smtClean="0">
                    <a:solidFill>
                      <a:srgbClr val="002060"/>
                    </a:solidFill>
                    <a:latin typeface="+mn-lt"/>
                    <a:ea typeface="MS PGothic" pitchFamily="34" charset="-128"/>
                  </a:rPr>
                  <a:t>ions</a:t>
                </a:r>
                <a:endParaRPr lang="en-US" dirty="0">
                  <a:solidFill>
                    <a:srgbClr val="002060"/>
                  </a:solidFill>
                  <a:latin typeface="+mn-lt"/>
                  <a:ea typeface="MS PGothic" pitchFamily="34" charset="-128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4716016" y="5511424"/>
                <a:ext cx="420573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572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r>
                  <a:rPr lang="en-US" sz="2000" dirty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L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arge </a:t>
                </a:r>
                <a:r>
                  <a:rPr lang="en-US" sz="2000" dirty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EM 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fields, </a:t>
                </a:r>
                <a:r>
                  <a:rPr lang="en-US" sz="2000" dirty="0" err="1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zs</a:t>
                </a:r>
                <a:r>
                  <a:rPr lang="en-US" sz="2000" dirty="0" smtClean="0">
                    <a:solidFill>
                      <a:schemeClr val="accent2"/>
                    </a:solidFill>
                    <a:latin typeface="+mn-lt"/>
                    <a:ea typeface="MS PGothic" pitchFamily="34" charset="-128"/>
                  </a:rPr>
                  <a:t> pulses</a:t>
                </a:r>
                <a:endParaRPr lang="en-US" sz="2000" dirty="0">
                  <a:solidFill>
                    <a:schemeClr val="accent2"/>
                  </a:solidFill>
                  <a:latin typeface="+mn-lt"/>
                  <a:ea typeface="MS PGothic" pitchFamily="34" charset="-128"/>
                </a:endParaRPr>
              </a:p>
            </p:txBody>
          </p:sp>
          <p:grpSp>
            <p:nvGrpSpPr>
              <p:cNvPr id="7" name="Gruppieren 6"/>
              <p:cNvGrpSpPr/>
              <p:nvPr/>
            </p:nvGrpSpPr>
            <p:grpSpPr>
              <a:xfrm>
                <a:off x="4572001" y="1412776"/>
                <a:ext cx="4524862" cy="3903240"/>
                <a:chOff x="4720622" y="1720875"/>
                <a:chExt cx="4228267" cy="3565525"/>
              </a:xfrm>
            </p:grpSpPr>
            <p:graphicFrame>
              <p:nvGraphicFramePr>
                <p:cNvPr id="207891" name="Object 99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755431687"/>
                    </p:ext>
                  </p:extLst>
                </p:nvPr>
              </p:nvGraphicFramePr>
              <p:xfrm>
                <a:off x="4720622" y="1720875"/>
                <a:ext cx="3887788" cy="35655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133" name="Graph" r:id="rId5" imgW="0" imgH="0" progId="">
                        <p:embed/>
                      </p:oleObj>
                    </mc:Choice>
                    <mc:Fallback>
                      <p:oleObj name="Graph" r:id="rId5" imgW="0" imgH="0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20622" y="1720875"/>
                              <a:ext cx="3887788" cy="356552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blipFill dpi="0" rotWithShape="0">
                                    <a:blip/>
                                    <a:srcRect/>
                                    <a:stretch>
                                      <a:fillRect/>
                                    </a:stretch>
                                  </a:blip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89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6716675" y="2924944"/>
                  <a:ext cx="2232214" cy="646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sz="2000" dirty="0" err="1">
                      <a:solidFill>
                        <a:schemeClr val="accent5"/>
                      </a:solidFill>
                      <a:latin typeface="+mn-lt"/>
                    </a:rPr>
                    <a:t>Equivalent</a:t>
                  </a:r>
                  <a:r>
                    <a:rPr lang="de-DE" sz="2000" dirty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de-DE" sz="2000" dirty="0" err="1" smtClean="0">
                      <a:solidFill>
                        <a:schemeClr val="accent5"/>
                      </a:solidFill>
                      <a:latin typeface="+mn-lt"/>
                    </a:rPr>
                    <a:t>to</a:t>
                  </a:r>
                  <a: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  <a:t/>
                  </a:r>
                  <a:b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</a:br>
                  <a:r>
                    <a:rPr lang="de-DE" sz="2000" dirty="0" smtClean="0">
                      <a:solidFill>
                        <a:schemeClr val="accent5"/>
                      </a:solidFill>
                      <a:latin typeface="+mn-lt"/>
                    </a:rPr>
                    <a:t>I </a:t>
                  </a:r>
                  <a:r>
                    <a:rPr lang="de-DE" sz="2000" dirty="0">
                      <a:solidFill>
                        <a:schemeClr val="accent5"/>
                      </a:solidFill>
                      <a:latin typeface="+mn-lt"/>
                      <a:cs typeface="Arial" pitchFamily="34" charset="0"/>
                    </a:rPr>
                    <a:t>≥ </a:t>
                  </a:r>
                  <a:r>
                    <a:rPr lang="de-DE" sz="2000" b="1" dirty="0">
                      <a:solidFill>
                        <a:schemeClr val="accent5"/>
                      </a:solidFill>
                      <a:latin typeface="+mn-lt"/>
                    </a:rPr>
                    <a:t>10</a:t>
                  </a:r>
                  <a:r>
                    <a:rPr lang="de-DE" sz="2000" b="1" baseline="30000" dirty="0">
                      <a:solidFill>
                        <a:schemeClr val="accent5"/>
                      </a:solidFill>
                      <a:latin typeface="+mn-lt"/>
                    </a:rPr>
                    <a:t>28</a:t>
                  </a:r>
                  <a:r>
                    <a:rPr lang="de-DE" sz="2000" b="1" dirty="0">
                      <a:solidFill>
                        <a:schemeClr val="accent5"/>
                      </a:solidFill>
                      <a:latin typeface="+mn-lt"/>
                    </a:rPr>
                    <a:t> W/cm</a:t>
                  </a:r>
                  <a:r>
                    <a:rPr lang="de-DE" sz="2000" b="1" baseline="30000" dirty="0">
                      <a:solidFill>
                        <a:schemeClr val="accent5"/>
                      </a:solidFill>
                      <a:latin typeface="+mn-lt"/>
                    </a:rPr>
                    <a:t>2</a:t>
                  </a:r>
                </a:p>
              </p:txBody>
            </p:sp>
          </p:grpSp>
        </p:grpSp>
        <p:sp>
          <p:nvSpPr>
            <p:cNvPr id="9" name="Pfeil nach oben 8"/>
            <p:cNvSpPr/>
            <p:nvPr/>
          </p:nvSpPr>
          <p:spPr>
            <a:xfrm>
              <a:off x="8217405" y="1943835"/>
              <a:ext cx="315035" cy="697046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1549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lIns="90000" tIns="46800" rIns="90000" bIns="46800">
            <a:noAutofit/>
          </a:bodyPr>
          <a:lstStyle/>
          <a:p>
            <a:pPr algn="ctr" defTabSz="449263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 smtClean="0"/>
              <a:t>Plasmas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1187624" y="1128438"/>
            <a:ext cx="6768752" cy="4964394"/>
            <a:chOff x="1476375" y="1128439"/>
            <a:chExt cx="6053138" cy="4093703"/>
          </a:xfrm>
        </p:grpSpPr>
        <p:sp>
          <p:nvSpPr>
            <p:cNvPr id="230415" name="Text Box 14"/>
            <p:cNvSpPr txBox="1">
              <a:spLocks noChangeArrowheads="1"/>
            </p:cNvSpPr>
            <p:nvPr/>
          </p:nvSpPr>
          <p:spPr bwMode="auto">
            <a:xfrm>
              <a:off x="5852676" y="4941168"/>
              <a:ext cx="1551458" cy="28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49263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600" dirty="0" smtClean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Particles / cm</a:t>
              </a:r>
              <a:r>
                <a:rPr lang="en-GB" sz="1600" baseline="30000" dirty="0" smtClean="0">
                  <a:solidFill>
                    <a:srgbClr val="000000"/>
                  </a:solidFill>
                  <a:latin typeface="+mn-lt"/>
                  <a:ea typeface="ＭＳ Ｐゴシック" pitchFamily="34" charset="-128"/>
                  <a:cs typeface="Arial" pitchFamily="34" charset="0"/>
                </a:rPr>
                <a:t>-3</a:t>
              </a:r>
              <a:endParaRPr lang="en-GB" sz="1600" dirty="0">
                <a:solidFill>
                  <a:srgbClr val="000000"/>
                </a:solidFill>
                <a:latin typeface="+mn-lt"/>
                <a:ea typeface="ＭＳ Ｐゴシック" pitchFamily="34" charset="-128"/>
                <a:cs typeface="Arial" pitchFamily="34" charset="0"/>
              </a:endParaRPr>
            </a:p>
          </p:txBody>
        </p:sp>
        <p:grpSp>
          <p:nvGrpSpPr>
            <p:cNvPr id="230439" name="Group 39"/>
            <p:cNvGrpSpPr>
              <a:grpSpLocks/>
            </p:cNvGrpSpPr>
            <p:nvPr/>
          </p:nvGrpSpPr>
          <p:grpSpPr bwMode="auto">
            <a:xfrm>
              <a:off x="1476375" y="1128439"/>
              <a:ext cx="6053138" cy="3668713"/>
              <a:chOff x="981" y="1400"/>
              <a:chExt cx="3632" cy="2174"/>
            </a:xfrm>
          </p:grpSpPr>
          <p:sp>
            <p:nvSpPr>
              <p:cNvPr id="230406" name="Text Box 7"/>
              <p:cNvSpPr txBox="1">
                <a:spLocks noChangeArrowheads="1"/>
              </p:cNvSpPr>
              <p:nvPr/>
            </p:nvSpPr>
            <p:spPr bwMode="auto">
              <a:xfrm rot="-5400000">
                <a:off x="522" y="2017"/>
                <a:ext cx="1119" cy="2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600" b="1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Temperature </a:t>
                </a:r>
                <a:r>
                  <a:rPr lang="en-GB" sz="1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[eV]</a:t>
                </a:r>
              </a:p>
            </p:txBody>
          </p:sp>
          <p:pic>
            <p:nvPicPr>
              <p:cNvPr id="230407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1400"/>
                <a:ext cx="3395" cy="2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08" name="Oval 16"/>
              <p:cNvSpPr>
                <a:spLocks noChangeArrowheads="1"/>
              </p:cNvSpPr>
              <p:nvPr/>
            </p:nvSpPr>
            <p:spPr bwMode="auto">
              <a:xfrm rot="-1860000">
                <a:off x="2020" y="2249"/>
                <a:ext cx="1490" cy="813"/>
              </a:xfrm>
              <a:prstGeom prst="ellipse">
                <a:avLst/>
              </a:prstGeom>
              <a:gradFill rotWithShape="0">
                <a:gsLst>
                  <a:gs pos="0">
                    <a:srgbClr val="009999"/>
                  </a:gs>
                  <a:gs pos="100000">
                    <a:srgbClr val="C0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pic>
            <p:nvPicPr>
              <p:cNvPr id="230409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28" y="1555"/>
                <a:ext cx="518" cy="3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10" name="Text Box 10"/>
              <p:cNvSpPr txBox="1">
                <a:spLocks noChangeArrowheads="1"/>
              </p:cNvSpPr>
              <p:nvPr/>
            </p:nvSpPr>
            <p:spPr bwMode="auto">
              <a:xfrm>
                <a:off x="3596" y="3095"/>
                <a:ext cx="427" cy="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Jupiter</a:t>
                </a:r>
              </a:p>
            </p:txBody>
          </p:sp>
          <p:sp>
            <p:nvSpPr>
              <p:cNvPr id="230411" name="Text Box 17"/>
              <p:cNvSpPr txBox="1">
                <a:spLocks noChangeArrowheads="1"/>
              </p:cNvSpPr>
              <p:nvPr/>
            </p:nvSpPr>
            <p:spPr bwMode="auto">
              <a:xfrm>
                <a:off x="2310" y="2568"/>
                <a:ext cx="422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Laser</a:t>
                </a:r>
              </a:p>
              <a:p>
                <a:pPr algn="ctr" eaLnBrk="1">
                  <a:buClr>
                    <a:srgbClr val="00808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8080"/>
                    </a:solidFill>
                    <a:ea typeface="ＭＳ Ｐゴシック" pitchFamily="34" charset="-128"/>
                    <a:cs typeface="Arial" pitchFamily="34" charset="0"/>
                  </a:rPr>
                  <a:t>Heating</a:t>
                </a:r>
              </a:p>
            </p:txBody>
          </p:sp>
          <p:sp>
            <p:nvSpPr>
              <p:cNvPr id="230412" name="Text Box 11"/>
              <p:cNvSpPr txBox="1">
                <a:spLocks noChangeArrowheads="1"/>
              </p:cNvSpPr>
              <p:nvPr/>
            </p:nvSpPr>
            <p:spPr bwMode="auto">
              <a:xfrm>
                <a:off x="1967" y="3244"/>
                <a:ext cx="69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Sun Surface</a:t>
                </a:r>
              </a:p>
            </p:txBody>
          </p:sp>
          <p:sp>
            <p:nvSpPr>
              <p:cNvPr id="230413" name="Text Box 12"/>
              <p:cNvSpPr txBox="1">
                <a:spLocks noChangeArrowheads="1"/>
              </p:cNvSpPr>
              <p:nvPr/>
            </p:nvSpPr>
            <p:spPr bwMode="auto">
              <a:xfrm>
                <a:off x="1394" y="1898"/>
                <a:ext cx="889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Magnetic Fusion</a:t>
                </a:r>
              </a:p>
            </p:txBody>
          </p:sp>
          <p:sp>
            <p:nvSpPr>
              <p:cNvPr id="230414" name="Text Box 13"/>
              <p:cNvSpPr txBox="1">
                <a:spLocks noChangeArrowheads="1"/>
              </p:cNvSpPr>
              <p:nvPr/>
            </p:nvSpPr>
            <p:spPr bwMode="auto">
              <a:xfrm>
                <a:off x="3298" y="3202"/>
                <a:ext cx="519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solid state</a:t>
                </a:r>
              </a:p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density</a:t>
                </a:r>
              </a:p>
            </p:txBody>
          </p:sp>
          <p:sp>
            <p:nvSpPr>
              <p:cNvPr id="230416" name="Text Box 18"/>
              <p:cNvSpPr txBox="1">
                <a:spLocks noChangeArrowheads="1"/>
              </p:cNvSpPr>
              <p:nvPr/>
            </p:nvSpPr>
            <p:spPr bwMode="auto">
              <a:xfrm>
                <a:off x="2690" y="2378"/>
                <a:ext cx="433" cy="1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PHELIX</a:t>
                </a:r>
              </a:p>
            </p:txBody>
          </p:sp>
          <p:grpSp>
            <p:nvGrpSpPr>
              <p:cNvPr id="230417" name="Group 19"/>
              <p:cNvGrpSpPr>
                <a:grpSpLocks/>
              </p:cNvGrpSpPr>
              <p:nvPr/>
            </p:nvGrpSpPr>
            <p:grpSpPr bwMode="auto">
              <a:xfrm>
                <a:off x="3547" y="1817"/>
                <a:ext cx="558" cy="616"/>
                <a:chOff x="3547" y="1817"/>
                <a:chExt cx="558" cy="616"/>
              </a:xfrm>
            </p:grpSpPr>
            <p:sp>
              <p:nvSpPr>
                <p:cNvPr id="23041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547" y="2252"/>
                  <a:ext cx="558" cy="1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4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Sun Core</a:t>
                  </a:r>
                </a:p>
              </p:txBody>
            </p:sp>
            <p:pic>
              <p:nvPicPr>
                <p:cNvPr id="230419" name="Picture 2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5" y="1817"/>
                  <a:ext cx="452" cy="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230420" name="Picture 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8" y="2828"/>
                <a:ext cx="444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0421" name="Group 23"/>
              <p:cNvGrpSpPr>
                <a:grpSpLocks/>
              </p:cNvGrpSpPr>
              <p:nvPr/>
            </p:nvGrpSpPr>
            <p:grpSpPr bwMode="auto">
              <a:xfrm>
                <a:off x="3326" y="1845"/>
                <a:ext cx="570" cy="389"/>
                <a:chOff x="3326" y="1845"/>
                <a:chExt cx="570" cy="389"/>
              </a:xfrm>
            </p:grpSpPr>
            <p:sp>
              <p:nvSpPr>
                <p:cNvPr id="230422" name="Oval 24"/>
                <p:cNvSpPr>
                  <a:spLocks noChangeArrowheads="1"/>
                </p:cNvSpPr>
                <p:nvPr/>
              </p:nvSpPr>
              <p:spPr bwMode="auto">
                <a:xfrm rot="-2100000">
                  <a:off x="3326" y="1845"/>
                  <a:ext cx="570" cy="36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000"/>
                    </a:gs>
                    <a:gs pos="100000">
                      <a:srgbClr val="FFE1C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hangingPunct="0"/>
                  <a:endParaRPr lang="de-DE" sz="1600">
                    <a:solidFill>
                      <a:srgbClr val="000000"/>
                    </a:solidFill>
                    <a:ea typeface="ＭＳ Ｐゴシック" pitchFamily="34" charset="-128"/>
                  </a:endParaRPr>
                </a:p>
              </p:txBody>
            </p:sp>
            <p:sp>
              <p:nvSpPr>
                <p:cNvPr id="23042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397" y="1855"/>
                  <a:ext cx="449" cy="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Inertial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Fusion  </a:t>
                  </a:r>
                </a:p>
                <a:p>
                  <a:pPr algn="ctr"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Energy  </a:t>
                  </a:r>
                </a:p>
              </p:txBody>
            </p:sp>
          </p:grpSp>
          <p:sp>
            <p:nvSpPr>
              <p:cNvPr id="230424" name="Oval 27"/>
              <p:cNvSpPr>
                <a:spLocks noChangeArrowheads="1"/>
              </p:cNvSpPr>
              <p:nvPr/>
            </p:nvSpPr>
            <p:spPr bwMode="auto">
              <a:xfrm>
                <a:off x="3142" y="2108"/>
                <a:ext cx="256" cy="761"/>
              </a:xfrm>
              <a:prstGeom prst="ellipse">
                <a:avLst/>
              </a:prstGeom>
              <a:solidFill>
                <a:srgbClr val="99CCFF"/>
              </a:solidFill>
              <a:ln w="9360">
                <a:solidFill>
                  <a:srgbClr val="99CC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de-DE" sz="1600">
                  <a:solidFill>
                    <a:srgbClr val="000000"/>
                  </a:solidFill>
                  <a:ea typeface="ＭＳ Ｐゴシック" pitchFamily="34" charset="-128"/>
                </a:endParaRPr>
              </a:p>
            </p:txBody>
          </p:sp>
          <p:sp>
            <p:nvSpPr>
              <p:cNvPr id="230425" name="Text Box 29"/>
              <p:cNvSpPr txBox="1">
                <a:spLocks noChangeArrowheads="1"/>
              </p:cNvSpPr>
              <p:nvPr/>
            </p:nvSpPr>
            <p:spPr bwMode="auto">
              <a:xfrm>
                <a:off x="3165" y="2189"/>
                <a:ext cx="216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   XFEL</a:t>
                </a:r>
              </a:p>
            </p:txBody>
          </p:sp>
          <p:grpSp>
            <p:nvGrpSpPr>
              <p:cNvPr id="230426" name="Group 30"/>
              <p:cNvGrpSpPr>
                <a:grpSpLocks/>
              </p:cNvGrpSpPr>
              <p:nvPr/>
            </p:nvGrpSpPr>
            <p:grpSpPr bwMode="auto">
              <a:xfrm>
                <a:off x="3167" y="2356"/>
                <a:ext cx="593" cy="959"/>
                <a:chOff x="3167" y="2356"/>
                <a:chExt cx="593" cy="959"/>
              </a:xfrm>
            </p:grpSpPr>
            <p:grpSp>
              <p:nvGrpSpPr>
                <p:cNvPr id="230427" name="Group 31"/>
                <p:cNvGrpSpPr>
                  <a:grpSpLocks/>
                </p:cNvGrpSpPr>
                <p:nvPr/>
              </p:nvGrpSpPr>
              <p:grpSpPr bwMode="auto">
                <a:xfrm>
                  <a:off x="3167" y="2356"/>
                  <a:ext cx="533" cy="959"/>
                  <a:chOff x="3167" y="2356"/>
                  <a:chExt cx="533" cy="959"/>
                </a:xfrm>
              </p:grpSpPr>
              <p:sp>
                <p:nvSpPr>
                  <p:cNvPr id="230428" name="Oval 32"/>
                  <p:cNvSpPr>
                    <a:spLocks noChangeArrowheads="1"/>
                  </p:cNvSpPr>
                  <p:nvPr/>
                </p:nvSpPr>
                <p:spPr bwMode="auto">
                  <a:xfrm rot="1740000">
                    <a:off x="3313" y="2356"/>
                    <a:ext cx="374" cy="959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rgbClr val="FFC0C0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hangingPunct="0"/>
                    <a:endParaRPr lang="de-DE" sz="1600">
                      <a:solidFill>
                        <a:srgbClr val="000000"/>
                      </a:solidFill>
                      <a:ea typeface="ＭＳ Ｐゴシック" pitchFamily="34" charset="-128"/>
                    </a:endParaRPr>
                  </a:p>
                </p:txBody>
              </p:sp>
              <p:sp>
                <p:nvSpPr>
                  <p:cNvPr id="230429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67" y="3008"/>
                    <a:ext cx="383" cy="1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0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200">
                        <a:solidFill>
                          <a:srgbClr val="0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SIS 18</a:t>
                    </a:r>
                  </a:p>
                </p:txBody>
              </p:sp>
              <p:sp>
                <p:nvSpPr>
                  <p:cNvPr id="230430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8" y="2830"/>
                    <a:ext cx="432" cy="2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>
                    <a:lvl1pPr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defTabSz="449263" eaLnBrk="0" hangingPunct="0"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000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Ion Beam</a:t>
                    </a:r>
                  </a:p>
                  <a:p>
                    <a:pPr eaLnBrk="1">
                      <a:buClr>
                        <a:srgbClr val="800000"/>
                      </a:buClr>
                      <a:buSzPct val="100000"/>
                      <a:buFont typeface="Arial" pitchFamily="34" charset="0"/>
                      <a:buNone/>
                    </a:pPr>
                    <a:r>
                      <a:rPr lang="en-GB" sz="1000">
                        <a:solidFill>
                          <a:srgbClr val="800000"/>
                        </a:solidFill>
                        <a:ea typeface="ＭＳ Ｐゴシック" pitchFamily="34" charset="-128"/>
                        <a:cs typeface="Arial" pitchFamily="34" charset="0"/>
                      </a:rPr>
                      <a:t>Heating</a:t>
                    </a:r>
                  </a:p>
                </p:txBody>
              </p:sp>
            </p:grpSp>
            <p:sp>
              <p:nvSpPr>
                <p:cNvPr id="23043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3478" y="2446"/>
                  <a:ext cx="282" cy="2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>
                  <a:spAutoFit/>
                </a:bodyPr>
                <a:lstStyle>
                  <a:lvl1pPr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449263" eaLnBrk="0" hangingPunct="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4492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SIS </a:t>
                  </a:r>
                </a:p>
                <a:p>
                  <a:pPr eaLnBrk="1">
                    <a:buClr>
                      <a:srgbClr val="000000"/>
                    </a:buClr>
                    <a:buSzPct val="100000"/>
                    <a:buFont typeface="Arial" pitchFamily="34" charset="0"/>
                    <a:buNone/>
                  </a:pPr>
                  <a:r>
                    <a:rPr lang="en-GB" sz="12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100</a:t>
                  </a:r>
                </a:p>
              </p:txBody>
            </p:sp>
          </p:grpSp>
          <p:pic>
            <p:nvPicPr>
              <p:cNvPr id="230432" name="Picture 3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6" y="2695"/>
                <a:ext cx="441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0433" name="Picture 3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" y="2207"/>
                <a:ext cx="196" cy="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0434" name="Text Box 38"/>
              <p:cNvSpPr txBox="1">
                <a:spLocks noChangeArrowheads="1"/>
              </p:cNvSpPr>
              <p:nvPr/>
            </p:nvSpPr>
            <p:spPr bwMode="auto">
              <a:xfrm rot="-1920000">
                <a:off x="2611" y="2892"/>
                <a:ext cx="857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Strongly coupled</a:t>
                </a:r>
              </a:p>
              <a:p>
                <a:pPr algn="ctr"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plasmas</a:t>
                </a:r>
              </a:p>
            </p:txBody>
          </p:sp>
          <p:sp>
            <p:nvSpPr>
              <p:cNvPr id="230435" name="Text Box 39"/>
              <p:cNvSpPr txBox="1">
                <a:spLocks noChangeArrowheads="1"/>
              </p:cNvSpPr>
              <p:nvPr/>
            </p:nvSpPr>
            <p:spPr bwMode="auto">
              <a:xfrm rot="-1920000">
                <a:off x="2520" y="2819"/>
                <a:ext cx="708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buClr>
                    <a:srgbClr val="B3008C"/>
                  </a:buClr>
                  <a:buSzPct val="100000"/>
                  <a:buFont typeface="Arial" pitchFamily="34" charset="0"/>
                  <a:buNone/>
                </a:pPr>
                <a:r>
                  <a:rPr lang="en-GB" sz="1200" b="1">
                    <a:solidFill>
                      <a:srgbClr val="B3008C"/>
                    </a:solidFill>
                    <a:ea typeface="ＭＳ Ｐゴシック" pitchFamily="34" charset="-128"/>
                    <a:cs typeface="Arial" pitchFamily="34" charset="0"/>
                  </a:rPr>
                  <a:t>Ideal plasmas</a:t>
                </a:r>
              </a:p>
            </p:txBody>
          </p:sp>
          <p:sp>
            <p:nvSpPr>
              <p:cNvPr id="230436" name="Text Box 28"/>
              <p:cNvSpPr txBox="1">
                <a:spLocks noChangeArrowheads="1"/>
              </p:cNvSpPr>
              <p:nvPr/>
            </p:nvSpPr>
            <p:spPr bwMode="auto">
              <a:xfrm>
                <a:off x="3076" y="2568"/>
                <a:ext cx="25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tIns="45000" rIns="90000" bIns="45000"/>
              <a:lstStyle>
                <a:lvl1pPr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449263" eaLnBrk="0" hangingPunct="0"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449263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Arial" pitchFamily="34" charset="0"/>
                  <a:buNone/>
                </a:pPr>
                <a:r>
                  <a:rPr lang="en-GB" sz="12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FLASH     </a:t>
                </a:r>
              </a:p>
            </p:txBody>
          </p:sp>
          <p:sp>
            <p:nvSpPr>
              <p:cNvPr id="230437" name="Line 40"/>
              <p:cNvSpPr>
                <a:spLocks noChangeShapeType="1"/>
              </p:cNvSpPr>
              <p:nvPr/>
            </p:nvSpPr>
            <p:spPr bwMode="auto">
              <a:xfrm flipH="1">
                <a:off x="2109" y="1979"/>
                <a:ext cx="2404" cy="145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1885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ESA @ GSI &amp; FAIR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MESON2012, Krakow, 4/6/12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graphicFrame>
        <p:nvGraphicFramePr>
          <p:cNvPr id="97284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636861"/>
              </p:ext>
            </p:extLst>
          </p:nvPr>
        </p:nvGraphicFramePr>
        <p:xfrm>
          <a:off x="-76690" y="1088740"/>
          <a:ext cx="5638800" cy="518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SPW 4.0 Graph" r:id="rId4" imgW="9401175" imgH="7169150" progId="JandelGraphicObject.2">
                  <p:embed/>
                </p:oleObj>
              </mc:Choice>
              <mc:Fallback>
                <p:oleObj name="SPW 4.0 Graph" r:id="rId4" imgW="9401175" imgH="7169150" progId="JandelGraphicObject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690" y="1088740"/>
                        <a:ext cx="5638800" cy="518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7285" name="Picture 8" descr="strahlung2l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8730"/>
            <a:ext cx="3558169" cy="535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6" name="Text Box 9"/>
          <p:cNvSpPr txBox="1">
            <a:spLocks noChangeArrowheads="1"/>
          </p:cNvSpPr>
          <p:nvPr/>
        </p:nvSpPr>
        <p:spPr bwMode="auto">
          <a:xfrm>
            <a:off x="571500" y="5929313"/>
            <a:ext cx="4856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200">
                <a:latin typeface="Times New Roman" pitchFamily="18" charset="0"/>
              </a:rPr>
              <a:t>Durante &amp; Cucinotta, </a:t>
            </a:r>
            <a:r>
              <a:rPr lang="it-IT" sz="1200" i="1">
                <a:latin typeface="Times New Roman" pitchFamily="18" charset="0"/>
              </a:rPr>
              <a:t>Nature Rev. Cancer</a:t>
            </a:r>
            <a:r>
              <a:rPr lang="it-IT" sz="1200">
                <a:latin typeface="Times New Roman" pitchFamily="18" charset="0"/>
              </a:rPr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4509718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Staging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/>
          </a:p>
        </p:txBody>
      </p:sp>
      <p:sp>
        <p:nvSpPr>
          <p:cNvPr id="3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MESON2012, Krakow, 4/6/12</a:t>
            </a:r>
            <a:endParaRPr lang="de-DE"/>
          </a:p>
        </p:txBody>
      </p:sp>
      <p:sp>
        <p:nvSpPr>
          <p:cNvPr id="3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E937-9143-4AD1-A6D5-A422E87F8A5B}" type="slidenum">
              <a:rPr lang="de-DE"/>
              <a:pPr/>
              <a:t>23</a:t>
            </a:fld>
            <a:endParaRPr lang="de-DE"/>
          </a:p>
        </p:txBody>
      </p:sp>
      <p:graphicFrame>
        <p:nvGraphicFramePr>
          <p:cNvPr id="18502" name="Group 7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43399584"/>
              </p:ext>
            </p:extLst>
          </p:nvPr>
        </p:nvGraphicFramePr>
        <p:xfrm>
          <a:off x="-1" y="1043737"/>
          <a:ext cx="9144002" cy="3556105"/>
        </p:xfrm>
        <a:graphic>
          <a:graphicData uri="http://schemas.openxmlformats.org/drawingml/2006/table">
            <a:tbl>
              <a:tblPr firstRow="1" lastCol="1">
                <a:tableStyleId>{F5AB1C69-6EDB-4FF4-983F-18BD219EF322}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78672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Start Version Phase A</a:t>
                      </a:r>
                      <a:r>
                        <a:rPr kumimoji="0" lang="de-DE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de-DE" sz="14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kumimoji="0" lang="de-DE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(SIS100)</a:t>
                      </a:r>
                      <a:endParaRPr kumimoji="0" lang="en-GB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/>
                      </a:r>
                      <a:br>
                        <a:rPr kumimoji="0" 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Phase B</a:t>
                      </a:r>
                      <a:endParaRPr kumimoji="0" lang="de-DE" sz="14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(SIS300)</a:t>
                      </a:r>
                      <a:endParaRPr kumimoji="0" lang="en-GB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8534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Modularised Start Version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785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de-DE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Module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  <a:tr h="11987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SIS100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Exp. </a:t>
                      </a:r>
                      <a:r>
                        <a:rPr kumimoji="0" lang="de-DE" sz="1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halls</a:t>
                      </a: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CBM &amp; </a:t>
                      </a: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APPA</a:t>
                      </a:r>
                      <a:endParaRPr kumimoji="0" lang="en-GB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Super-FRS </a:t>
                      </a:r>
                      <a:endParaRPr kumimoji="0" lang="de-DE" sz="1200" u="none" strike="noStrike" cap="none" normalizeH="0" baseline="0" dirty="0" smtClean="0">
                        <a:ln>
                          <a:noFill/>
                        </a:ln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endParaRPr kumimoji="0" lang="en-GB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Antiproton Facility</a:t>
                      </a:r>
                      <a:b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PANDA</a:t>
                      </a: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&amp; </a:t>
                      </a:r>
                      <a:r>
                        <a:rPr kumimoji="0" lang="de-DE" sz="1400" i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options</a:t>
                      </a: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sz="1400" b="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</a:t>
                      </a:r>
                      <a:endParaRPr kumimoji="0" lang="en-GB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LEB, NESR, FLAIR</a:t>
                      </a:r>
                      <a:b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NuSTAR &amp; APPA</a:t>
                      </a:r>
                      <a:endParaRPr kumimoji="0" lang="de-DE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RESR</a:t>
                      </a:r>
                      <a:br>
                        <a:rPr kumimoji="0" lang="de-DE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</a:br>
                      <a:r>
                        <a:rPr kumimoji="0" lang="de-DE" sz="1400" i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PANDA, NuSTAR &amp; APPA</a:t>
                      </a:r>
                      <a:endParaRPr kumimoji="0" lang="en-GB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66CC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94422" y="4644135"/>
            <a:ext cx="1282723" cy="1390220"/>
            <a:chOff x="4617005" y="4644135"/>
            <a:chExt cx="1282723" cy="1390220"/>
          </a:xfrm>
        </p:grpSpPr>
        <p:sp>
          <p:nvSpPr>
            <p:cNvPr id="3" name="Down Arrow 2"/>
            <p:cNvSpPr/>
            <p:nvPr/>
          </p:nvSpPr>
          <p:spPr>
            <a:xfrm rot="10800000">
              <a:off x="5022050" y="4644135"/>
              <a:ext cx="405045" cy="900100"/>
            </a:xfrm>
            <a:prstGeom prst="downArrow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17005" y="5634245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2017/18</a:t>
              </a:r>
              <a:endParaRPr lang="en-GB" sz="2000" dirty="0">
                <a:solidFill>
                  <a:schemeClr val="accent3">
                    <a:lumMod val="50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2122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Modularised Start Version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MESON2012, Krakow, 4/6/12</a:t>
            </a:r>
            <a:endParaRPr lang="de-DE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05F1-02BF-4EA2-A39A-2A2137CADF4A}" type="slidenum">
              <a:rPr lang="de-DE"/>
              <a:pPr/>
              <a:t>24</a:t>
            </a:fld>
            <a:endParaRPr lang="de-DE"/>
          </a:p>
        </p:txBody>
      </p:sp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endParaRPr lang="en-US" sz="2800">
              <a:solidFill>
                <a:srgbClr val="00599D"/>
              </a:solidFill>
            </a:endParaRPr>
          </a:p>
        </p:txBody>
      </p:sp>
      <p:pic>
        <p:nvPicPr>
          <p:cNvPr id="8" name="Picture 7" descr="FAIR_MSV_APPA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3752" y="2104982"/>
            <a:ext cx="5730248" cy="4095370"/>
          </a:xfrm>
          <a:prstGeom prst="rect">
            <a:avLst/>
          </a:prstGeom>
          <a:ln>
            <a:noFill/>
          </a:ln>
        </p:spPr>
      </p:pic>
      <p:sp>
        <p:nvSpPr>
          <p:cNvPr id="9" name="Oval 8"/>
          <p:cNvSpPr/>
          <p:nvPr/>
        </p:nvSpPr>
        <p:spPr>
          <a:xfrm>
            <a:off x="8297065" y="2564904"/>
            <a:ext cx="315035" cy="31503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217877" y="4239090"/>
            <a:ext cx="315035" cy="31503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876256" y="3572299"/>
            <a:ext cx="315035" cy="31503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561221" y="4644135"/>
            <a:ext cx="315035" cy="31503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857837" y="4959170"/>
            <a:ext cx="315035" cy="315035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012160" y="4194085"/>
            <a:ext cx="315035" cy="31503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5" name="Rounded Rectangular Callout 14"/>
          <p:cNvSpPr/>
          <p:nvPr/>
        </p:nvSpPr>
        <p:spPr>
          <a:xfrm>
            <a:off x="7514967" y="4509120"/>
            <a:ext cx="606398" cy="306467"/>
          </a:xfrm>
          <a:prstGeom prst="wedgeRoundRectCallout">
            <a:avLst>
              <a:gd name="adj1" fmla="val -234979"/>
              <a:gd name="adj2" fmla="val -83127"/>
              <a:gd name="adj3" fmla="val 16667"/>
            </a:avLst>
          </a:prstGeom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5"/>
                </a:solidFill>
              </a:rPr>
              <a:t>APPA</a:t>
            </a:r>
            <a:endParaRPr lang="en-GB" sz="1200" dirty="0">
              <a:solidFill>
                <a:schemeClr val="accent5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448359" y="3645024"/>
            <a:ext cx="1163741" cy="306467"/>
          </a:xfrm>
          <a:prstGeom prst="wedgeRoundRectCallout">
            <a:avLst>
              <a:gd name="adj1" fmla="val -84882"/>
              <a:gd name="adj2" fmla="val -18792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2"/>
                </a:solidFill>
              </a:rPr>
              <a:t>CBM/HADES</a:t>
            </a:r>
            <a:endParaRPr lang="en-GB" sz="1200" dirty="0">
              <a:solidFill>
                <a:schemeClr val="accent2"/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492724" y="5391001"/>
            <a:ext cx="825680" cy="306467"/>
          </a:xfrm>
          <a:prstGeom prst="wedgeRoundRectCallout">
            <a:avLst>
              <a:gd name="adj1" fmla="val -143288"/>
              <a:gd name="adj2" fmla="val -242147"/>
              <a:gd name="adj3" fmla="val 16667"/>
            </a:avLst>
          </a:prstGeom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smtClean="0">
                <a:solidFill>
                  <a:schemeClr val="accent1"/>
                </a:solidFill>
              </a:rPr>
              <a:t>NuSTAR</a:t>
            </a:r>
            <a:endParaRPr lang="en-GB" sz="1200">
              <a:solidFill>
                <a:schemeClr val="accent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4237657" y="4869160"/>
            <a:ext cx="747326" cy="306467"/>
          </a:xfrm>
          <a:prstGeom prst="wedgeRoundRectCallout">
            <a:avLst>
              <a:gd name="adj1" fmla="val 197964"/>
              <a:gd name="adj2" fmla="val -219081"/>
              <a:gd name="adj3" fmla="val 16667"/>
            </a:avLst>
          </a:prstGeom>
          <a:ln w="127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GB" sz="1200" dirty="0" smtClean="0">
                <a:solidFill>
                  <a:schemeClr val="accent4"/>
                </a:solidFill>
              </a:rPr>
              <a:t>PANDA</a:t>
            </a:r>
            <a:endParaRPr lang="en-GB" sz="1200" dirty="0">
              <a:solidFill>
                <a:schemeClr val="accent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51620" y="4824155"/>
            <a:ext cx="229525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/>
            <a:r>
              <a:rPr lang="en-GB" sz="2000" b="1" dirty="0" smtClean="0">
                <a:solidFill>
                  <a:schemeClr val="tx2"/>
                </a:solidFill>
                <a:latin typeface="+mn-lt"/>
              </a:rPr>
              <a:t>Experiments</a:t>
            </a:r>
          </a:p>
          <a:p>
            <a:pPr marL="360000" indent="-360000"/>
            <a:r>
              <a:rPr lang="en-GB" sz="1800" b="1" dirty="0" smtClean="0">
                <a:solidFill>
                  <a:schemeClr val="accent5"/>
                </a:solidFill>
                <a:latin typeface="+mn-lt"/>
              </a:rPr>
              <a:t>M1</a:t>
            </a:r>
            <a:r>
              <a:rPr lang="en-GB" sz="1800" dirty="0" smtClean="0">
                <a:solidFill>
                  <a:schemeClr val="accent5"/>
                </a:solidFill>
                <a:latin typeface="+mn-lt"/>
              </a:rPr>
              <a:t>: APPA</a:t>
            </a:r>
          </a:p>
          <a:p>
            <a:pPr marL="360000" indent="-360000"/>
            <a:r>
              <a:rPr lang="en-GB" sz="1800" b="1" dirty="0" smtClean="0">
                <a:solidFill>
                  <a:schemeClr val="accent2"/>
                </a:solidFill>
                <a:latin typeface="+mn-lt"/>
              </a:rPr>
              <a:t>M1</a:t>
            </a:r>
            <a:r>
              <a:rPr lang="en-GB" sz="1800" dirty="0" smtClean="0">
                <a:solidFill>
                  <a:schemeClr val="accent2"/>
                </a:solidFill>
                <a:latin typeface="+mn-lt"/>
              </a:rPr>
              <a:t>: CBM/HADES</a:t>
            </a:r>
          </a:p>
          <a:p>
            <a:pPr marL="342900" indent="-342900"/>
            <a:r>
              <a:rPr lang="en-GB" sz="1800" b="1" dirty="0" smtClean="0">
                <a:solidFill>
                  <a:schemeClr val="accent1"/>
                </a:solidFill>
                <a:latin typeface="+mn-lt"/>
              </a:rPr>
              <a:t>M2</a:t>
            </a:r>
            <a:r>
              <a:rPr lang="en-GB" sz="1800" dirty="0" smtClean="0">
                <a:solidFill>
                  <a:schemeClr val="accent1"/>
                </a:solidFill>
                <a:latin typeface="+mn-lt"/>
              </a:rPr>
              <a:t>: NuSTAR</a:t>
            </a:r>
          </a:p>
          <a:p>
            <a:pPr marL="342900" indent="-342900"/>
            <a:r>
              <a:rPr lang="en-GB" sz="1800" b="1" dirty="0" smtClean="0">
                <a:solidFill>
                  <a:schemeClr val="accent4"/>
                </a:solidFill>
                <a:latin typeface="+mn-lt"/>
              </a:rPr>
              <a:t>M3</a:t>
            </a:r>
            <a:r>
              <a:rPr lang="en-GB" sz="1800" dirty="0" smtClean="0">
                <a:solidFill>
                  <a:schemeClr val="accent4"/>
                </a:solidFill>
                <a:latin typeface="+mn-lt"/>
              </a:rPr>
              <a:t>: PANDA</a:t>
            </a:r>
            <a:endParaRPr lang="en-GB" sz="18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1499" y="1043735"/>
            <a:ext cx="4275476" cy="3600400"/>
            <a:chOff x="161510" y="1073674"/>
            <a:chExt cx="3420380" cy="29853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510" y="1073674"/>
              <a:ext cx="3328374" cy="29853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11760" y="1583795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4"/>
                  </a:solidFill>
                  <a:latin typeface="+mn-lt"/>
                </a:rPr>
                <a:t>M0</a:t>
              </a:r>
              <a:endParaRPr lang="en-GB" sz="1400" b="1" dirty="0">
                <a:solidFill>
                  <a:schemeClr val="accent4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996825" y="2412483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2"/>
                  </a:solidFill>
                  <a:latin typeface="+mn-lt"/>
                </a:rPr>
                <a:t>M1</a:t>
              </a:r>
              <a:endParaRPr lang="en-GB" sz="1400" b="1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16805" y="3458760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chemeClr val="accent1"/>
                  </a:solidFill>
                  <a:latin typeface="+mn-lt"/>
                </a:rPr>
                <a:t>M2</a:t>
              </a:r>
              <a:endParaRPr lang="en-GB" sz="1400" b="1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66655" y="3454476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  <a:latin typeface="+mn-lt"/>
                </a:rPr>
                <a:t>M3</a:t>
              </a:r>
              <a:endParaRPr lang="en-GB" sz="14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71019" y="1951093"/>
              <a:ext cx="585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smtClean="0">
                  <a:solidFill>
                    <a:srgbClr val="FF0000"/>
                  </a:solidFill>
                  <a:latin typeface="+mn-lt"/>
                </a:rPr>
                <a:t>M3</a:t>
              </a:r>
              <a:endParaRPr lang="en-GB" sz="1400" b="1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905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Costs MSV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/>
          </a:p>
        </p:txBody>
      </p:sp>
      <p:sp>
        <p:nvSpPr>
          <p:cNvPr id="10035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MESON2012, Krakow, 4/6/12</a:t>
            </a:r>
            <a:endParaRPr lang="de-DE"/>
          </a:p>
        </p:txBody>
      </p:sp>
      <p:sp>
        <p:nvSpPr>
          <p:cNvPr id="10035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F99-D35B-42EC-9847-65609A54148B}" type="slidenum">
              <a:rPr lang="de-DE" smtClean="0"/>
              <a:pPr/>
              <a:t>25</a:t>
            </a:fld>
            <a:endParaRPr lang="de-DE"/>
          </a:p>
        </p:txBody>
      </p:sp>
      <p:graphicFrame>
        <p:nvGraphicFramePr>
          <p:cNvPr id="7168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224687"/>
              </p:ext>
            </p:extLst>
          </p:nvPr>
        </p:nvGraphicFramePr>
        <p:xfrm>
          <a:off x="179512" y="1016173"/>
          <a:ext cx="8784976" cy="3636963"/>
        </p:xfrm>
        <a:graphic>
          <a:graphicData uri="http://schemas.openxmlformats.org/drawingml/2006/table">
            <a:tbl>
              <a:tblPr lastRow="1">
                <a:tableStyleId>{F5AB1C69-6EDB-4FF4-983F-18BD219EF322}</a:tableStyleId>
              </a:tblPr>
              <a:tblGrid>
                <a:gridCol w="7296810"/>
                <a:gridCol w="1488166"/>
              </a:tblGrid>
              <a:tr h="7010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Accelerators and personnel </a:t>
                      </a: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(</a:t>
                      </a:r>
                      <a:r>
                        <a:rPr kumimoji="0" lang="en-GB" sz="2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including</a:t>
                      </a: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 Super-FRS) 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smtClean="0">
                          <a:ln>
                            <a:noFill/>
                          </a:ln>
                          <a:effectLst/>
                        </a:rPr>
                        <a:t>502 M€</a:t>
                      </a:r>
                      <a:endParaRPr kumimoji="0" lang="en-GB" sz="20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66965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Civil construction (excluding site related costs)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cap="none" normalizeH="0" baseline="0" noProof="0" smtClean="0">
                          <a:ln>
                            <a:noFill/>
                          </a:ln>
                          <a:effectLst/>
                        </a:rPr>
                        <a:t>400 M€</a:t>
                      </a:r>
                      <a:endParaRPr kumimoji="0" lang="en-GB" sz="2000" b="0" i="0" u="none" strike="noStrike" cap="none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7256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FAIR contribution to experimental end stations *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</a:rPr>
                        <a:t>78 M€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8150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FAIR GmbH personnel &amp; running until 2018 (&gt;8 years)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47 M€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  <a:tr h="7256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Grand Total MSV, Modules 0 - 3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u="none" strike="noStrike" cap="none" normalizeH="0" baseline="0" noProof="0" dirty="0" smtClean="0">
                          <a:ln>
                            <a:noFill/>
                          </a:ln>
                          <a:effectLst/>
                        </a:rPr>
                        <a:t>1027 M€</a:t>
                      </a:r>
                      <a:endParaRPr kumimoji="0" lang="en-GB" sz="2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57" marR="91457" marT="45723" marB="45723" anchor="ctr" horzOverflow="overflow"/>
                </a:tc>
              </a:tr>
            </a:tbl>
          </a:graphicData>
        </a:graphic>
      </p:graphicFrame>
      <p:sp>
        <p:nvSpPr>
          <p:cNvPr id="43052" name="Text Box 50"/>
          <p:cNvSpPr txBox="1">
            <a:spLocks noChangeArrowheads="1"/>
          </p:cNvSpPr>
          <p:nvPr/>
        </p:nvSpPr>
        <p:spPr bwMode="auto">
          <a:xfrm>
            <a:off x="3876675" y="4700588"/>
            <a:ext cx="5087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de-DE" sz="2000" dirty="0">
                <a:latin typeface="+mn-lt"/>
              </a:rPr>
              <a:t>i</a:t>
            </a:r>
            <a:r>
              <a:rPr lang="de-DE" sz="2000" dirty="0" smtClean="0">
                <a:latin typeface="+mn-lt"/>
              </a:rPr>
              <a:t>n 2005 €</a:t>
            </a:r>
          </a:p>
          <a:p>
            <a:pPr algn="r" eaLnBrk="1" hangingPunct="1">
              <a:defRPr/>
            </a:pPr>
            <a:r>
              <a:rPr lang="de-DE" sz="2000" b="1" dirty="0" smtClean="0">
                <a:latin typeface="+mn-lt"/>
              </a:rPr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inflation</a:t>
            </a:r>
            <a:r>
              <a:rPr lang="de-DE" sz="2000" dirty="0" smtClean="0"/>
              <a:t> </a:t>
            </a:r>
            <a:r>
              <a:rPr lang="de-DE" sz="2000" dirty="0" err="1" smtClean="0"/>
              <a:t>escalation</a:t>
            </a:r>
            <a:r>
              <a:rPr lang="de-DE" sz="2000" dirty="0" smtClean="0"/>
              <a:t> </a:t>
            </a:r>
            <a:r>
              <a:rPr lang="de-DE" sz="2000" dirty="0" err="1" smtClean="0"/>
              <a:t>until</a:t>
            </a:r>
            <a:r>
              <a:rPr lang="de-DE" sz="2000" dirty="0" smtClean="0"/>
              <a:t> 2018: ca</a:t>
            </a:r>
            <a:r>
              <a:rPr lang="de-DE" sz="2000" dirty="0"/>
              <a:t>. +50</a:t>
            </a:r>
            <a:r>
              <a:rPr lang="de-DE" sz="2000" dirty="0" smtClean="0"/>
              <a:t>%)</a:t>
            </a:r>
            <a:endParaRPr lang="de-DE" sz="2000" b="1" dirty="0">
              <a:latin typeface="+mn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79513" y="5911533"/>
            <a:ext cx="8784976" cy="307777"/>
          </a:xfrm>
          <a:prstGeom prst="rect">
            <a:avLst/>
          </a:prstGeom>
          <a:ln w="31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chemeClr val="accent2"/>
                </a:solidFill>
                <a:latin typeface="+mn-lt"/>
              </a:rPr>
              <a:t>* Total experimental end stations (excluding Super-FRS): ca. 210 M€ (2005) = 315 M€ (2018)</a:t>
            </a:r>
            <a:endParaRPr lang="en-GB" sz="1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59486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5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Funding</a:t>
            </a:r>
            <a:r>
              <a:rPr lang="de-DE" dirty="0" smtClean="0"/>
              <a:t> Modules 0-3</a:t>
            </a:r>
          </a:p>
        </p:txBody>
      </p:sp>
      <p:graphicFrame>
        <p:nvGraphicFramePr>
          <p:cNvPr id="42129" name="Group 14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25105332"/>
              </p:ext>
            </p:extLst>
          </p:nvPr>
        </p:nvGraphicFramePr>
        <p:xfrm>
          <a:off x="386535" y="1088740"/>
          <a:ext cx="4410490" cy="5152802"/>
        </p:xfrm>
        <a:graphic>
          <a:graphicData uri="http://schemas.openxmlformats.org/drawingml/2006/table">
            <a:tbl>
              <a:tblPr firstRow="1" lastRow="1">
                <a:tableStyleId>{69C7853C-536D-4A76-A0AE-DD22124D55A5}</a:tableStyleId>
              </a:tblPr>
              <a:tblGrid>
                <a:gridCol w="2183412"/>
                <a:gridCol w="2227078"/>
              </a:tblGrid>
              <a:tr h="61869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Contracting Party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0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Contribution </a:t>
                      </a:r>
                      <a:b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(in 2005 M€)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Finland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France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27.00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55395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Germany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705.00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India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36.00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Poland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23.74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Romania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11.87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Russia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178.05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Slovenia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Sweden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10.00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  <a:tr h="442240">
                <a:tc>
                  <a:txBody>
                    <a:bodyPr/>
                    <a:lstStyle/>
                    <a:p>
                      <a:pPr marL="85725" marR="0" lvl="0" indent="-8572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  <a:tc>
                  <a:txBody>
                    <a:bodyPr/>
                    <a:lstStyle/>
                    <a:p>
                      <a:pPr marL="85725" marR="0" lvl="0" indent="-85725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09550" algn="l"/>
                        </a:tabLst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1.008,66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81123" marR="81123" anchor="ctr" horzOverflow="overflow"/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MESON2012, Krakow, 4/6/12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9EE2-222A-4F65-9651-1443F093C8A7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364164" y="2321873"/>
            <a:ext cx="339330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All </a:t>
            </a:r>
            <a:r>
              <a:rPr lang="de-DE" sz="1800" b="1" dirty="0" err="1" smtClean="0">
                <a:solidFill>
                  <a:schemeClr val="accent3"/>
                </a:solidFill>
                <a:latin typeface="+mn-lt"/>
              </a:rPr>
              <a:t>numbers</a:t>
            </a:r>
            <a:r>
              <a:rPr lang="de-DE" sz="1800" b="1" dirty="0" smtClean="0">
                <a:solidFill>
                  <a:schemeClr val="accent3"/>
                </a:solidFill>
                <a:latin typeface="+mn-lt"/>
              </a:rPr>
              <a:t> in 2005 €</a:t>
            </a:r>
          </a:p>
          <a:p>
            <a:pPr marL="324000"/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(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e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scalation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until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2018 ca. +50%)</a:t>
            </a:r>
            <a:endParaRPr lang="de-DE" sz="1800" b="1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endParaRPr lang="de-DE" sz="180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Spain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expected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to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join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soon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(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with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11.87 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M€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de-DE" sz="1800" dirty="0">
              <a:solidFill>
                <a:schemeClr val="accent3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China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and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the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UK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are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potential </a:t>
            </a:r>
            <a:r>
              <a:rPr lang="de-DE" sz="1800" dirty="0" err="1">
                <a:solidFill>
                  <a:schemeClr val="accent3"/>
                </a:solidFill>
                <a:latin typeface="+mn-lt"/>
              </a:rPr>
              <a:t>A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ssociate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FAIR Members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and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will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contribute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to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the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</a:t>
            </a:r>
            <a:r>
              <a:rPr lang="de-DE" sz="1800" dirty="0" err="1" smtClean="0">
                <a:solidFill>
                  <a:schemeClr val="accent3"/>
                </a:solidFill>
                <a:latin typeface="+mn-lt"/>
              </a:rPr>
              <a:t>experiments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 (</a:t>
            </a:r>
            <a:r>
              <a:rPr lang="de-DE" sz="1800" dirty="0">
                <a:solidFill>
                  <a:schemeClr val="accent3"/>
                </a:solidFill>
                <a:latin typeface="+mn-lt"/>
              </a:rPr>
              <a:t>6.6 M€</a:t>
            </a:r>
            <a:r>
              <a:rPr lang="de-DE" sz="1800" dirty="0" smtClean="0">
                <a:solidFill>
                  <a:schemeClr val="accent3"/>
                </a:solidFill>
                <a:latin typeface="+mn-lt"/>
              </a:rPr>
              <a:t>)</a:t>
            </a:r>
            <a:endParaRPr lang="de-DE" sz="18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029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Timelines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2B3B3-62FC-4269-9DE9-A35A04C5F300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6084" name="AutoShape 4"/>
          <p:cNvSpPr>
            <a:spLocks noChangeArrowheads="1"/>
          </p:cNvSpPr>
          <p:nvPr/>
        </p:nvSpPr>
        <p:spPr bwMode="auto">
          <a:xfrm>
            <a:off x="101660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2012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6495" y="1147763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2011</a:t>
            </a: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2006715" y="1147763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2013</a:t>
            </a:r>
          </a:p>
        </p:txBody>
      </p:sp>
      <p:sp>
        <p:nvSpPr>
          <p:cNvPr id="46088" name="AutoShape 8"/>
          <p:cNvSpPr>
            <a:spLocks noChangeArrowheads="1"/>
          </p:cNvSpPr>
          <p:nvPr/>
        </p:nvSpPr>
        <p:spPr bwMode="auto">
          <a:xfrm>
            <a:off x="4988778" y="1165225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2016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auto">
          <a:xfrm>
            <a:off x="3986935" y="1165225"/>
            <a:ext cx="1069975" cy="682625"/>
          </a:xfrm>
          <a:prstGeom prst="chevron">
            <a:avLst>
              <a:gd name="adj" fmla="val 3918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2015</a:t>
            </a:r>
          </a:p>
        </p:txBody>
      </p:sp>
      <p:sp>
        <p:nvSpPr>
          <p:cNvPr id="46090" name="AutoShape 10"/>
          <p:cNvSpPr>
            <a:spLocks noChangeArrowheads="1"/>
          </p:cNvSpPr>
          <p:nvPr/>
        </p:nvSpPr>
        <p:spPr bwMode="auto">
          <a:xfrm>
            <a:off x="2996825" y="1165225"/>
            <a:ext cx="1068388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2014</a:t>
            </a:r>
          </a:p>
        </p:txBody>
      </p:sp>
      <p:sp>
        <p:nvSpPr>
          <p:cNvPr id="46096" name="AutoShape 16"/>
          <p:cNvSpPr>
            <a:spLocks noChangeArrowheads="1"/>
          </p:cNvSpPr>
          <p:nvPr/>
        </p:nvSpPr>
        <p:spPr bwMode="auto">
          <a:xfrm>
            <a:off x="296525" y="2043541"/>
            <a:ext cx="458865" cy="443156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6</a:t>
            </a:r>
            <a:endParaRPr lang="en-US" sz="1200" dirty="0">
              <a:latin typeface="+mn-lt"/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1511660" y="2740680"/>
            <a:ext cx="6988580" cy="338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Submission building permits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>
                <a:latin typeface="+mn-lt"/>
              </a:rPr>
              <a:t>S</a:t>
            </a:r>
            <a:r>
              <a:rPr lang="en-US" sz="1800" dirty="0" smtClean="0">
                <a:latin typeface="+mn-lt"/>
              </a:rPr>
              <a:t>ite preparation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Civil construction contracts</a:t>
            </a: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Building of accelerator &amp; detector components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>
                <a:latin typeface="+mn-lt"/>
              </a:rPr>
              <a:t>Completion of civil construction </a:t>
            </a:r>
            <a:r>
              <a:rPr lang="en-US" sz="1800" dirty="0" smtClean="0">
                <a:latin typeface="+mn-lt"/>
              </a:rPr>
              <a:t>work</a:t>
            </a:r>
            <a:endParaRPr lang="en-US" sz="1800" dirty="0">
              <a:latin typeface="+mn-lt"/>
            </a:endParaRP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Installation &amp; commissioning </a:t>
            </a:r>
            <a:r>
              <a:rPr lang="en-US" sz="1800" dirty="0">
                <a:latin typeface="+mn-lt"/>
              </a:rPr>
              <a:t>of accelerators and </a:t>
            </a:r>
            <a:r>
              <a:rPr lang="en-US" sz="1800" dirty="0" smtClean="0">
                <a:latin typeface="+mn-lt"/>
              </a:rPr>
              <a:t>detectors</a:t>
            </a:r>
          </a:p>
          <a:p>
            <a:pPr eaLnBrk="1" hangingPunct="1">
              <a:lnSpc>
                <a:spcPct val="170000"/>
              </a:lnSpc>
            </a:pPr>
            <a:r>
              <a:rPr lang="en-US" sz="1800" dirty="0" smtClean="0">
                <a:latin typeface="+mn-lt"/>
              </a:rPr>
              <a:t>Data taking</a:t>
            </a:r>
            <a:endParaRPr lang="en-US" sz="1800" dirty="0">
              <a:latin typeface="+mn-lt"/>
            </a:endParaRPr>
          </a:p>
        </p:txBody>
      </p:sp>
      <p:sp>
        <p:nvSpPr>
          <p:cNvPr id="46105" name="AutoShape 25"/>
          <p:cNvSpPr>
            <a:spLocks noChangeArrowheads="1"/>
          </p:cNvSpPr>
          <p:nvPr/>
        </p:nvSpPr>
        <p:spPr bwMode="auto">
          <a:xfrm>
            <a:off x="656565" y="2043541"/>
            <a:ext cx="439905" cy="443156"/>
          </a:xfrm>
          <a:prstGeom prst="diamond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7</a:t>
            </a:r>
          </a:p>
        </p:txBody>
      </p:sp>
      <p:sp>
        <p:nvSpPr>
          <p:cNvPr id="46109" name="AutoShape 29"/>
          <p:cNvSpPr>
            <a:spLocks noChangeArrowheads="1"/>
          </p:cNvSpPr>
          <p:nvPr/>
        </p:nvSpPr>
        <p:spPr bwMode="auto">
          <a:xfrm>
            <a:off x="5292081" y="2043541"/>
            <a:ext cx="504056" cy="485359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10</a:t>
            </a:r>
          </a:p>
        </p:txBody>
      </p:sp>
      <p:sp>
        <p:nvSpPr>
          <p:cNvPr id="46112" name="AutoShape 32"/>
          <p:cNvSpPr>
            <a:spLocks noChangeArrowheads="1"/>
          </p:cNvSpPr>
          <p:nvPr/>
        </p:nvSpPr>
        <p:spPr bwMode="auto">
          <a:xfrm>
            <a:off x="1241630" y="2043541"/>
            <a:ext cx="458865" cy="443156"/>
          </a:xfrm>
          <a:prstGeom prst="diamond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latin typeface="+mn-lt"/>
              </a:rPr>
              <a:t>8</a:t>
            </a:r>
          </a:p>
        </p:txBody>
      </p:sp>
      <p:sp>
        <p:nvSpPr>
          <p:cNvPr id="46113" name="AutoShape 33"/>
          <p:cNvSpPr>
            <a:spLocks noChangeArrowheads="1"/>
          </p:cNvSpPr>
          <p:nvPr/>
        </p:nvSpPr>
        <p:spPr bwMode="auto">
          <a:xfrm>
            <a:off x="5967155" y="1169988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+mn-lt"/>
              </a:rPr>
              <a:t>2017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auto">
          <a:xfrm>
            <a:off x="6957265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2018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auto">
          <a:xfrm>
            <a:off x="7914103" y="1178750"/>
            <a:ext cx="1068387" cy="682625"/>
          </a:xfrm>
          <a:prstGeom prst="chevron">
            <a:avLst>
              <a:gd name="adj" fmla="val 39128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2600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n-lt"/>
              </a:rPr>
              <a:t>2019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AutoShape 29"/>
          <p:cNvSpPr>
            <a:spLocks noChangeArrowheads="1"/>
          </p:cNvSpPr>
          <p:nvPr/>
        </p:nvSpPr>
        <p:spPr bwMode="auto">
          <a:xfrm>
            <a:off x="7092280" y="2033844"/>
            <a:ext cx="495055" cy="495055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>
                <a:latin typeface="+mn-lt"/>
              </a:rPr>
              <a:t>12</a:t>
            </a:r>
            <a:endParaRPr lang="en-US" sz="1800" dirty="0"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1590" y="2740679"/>
            <a:ext cx="765085" cy="3388619"/>
            <a:chOff x="942370" y="2506743"/>
            <a:chExt cx="570568" cy="2917978"/>
          </a:xfrm>
        </p:grpSpPr>
        <p:sp>
          <p:nvSpPr>
            <p:cNvPr id="46097" name="Text Box 17"/>
            <p:cNvSpPr txBox="1">
              <a:spLocks noChangeArrowheads="1"/>
            </p:cNvSpPr>
            <p:nvPr/>
          </p:nvSpPr>
          <p:spPr bwMode="auto">
            <a:xfrm>
              <a:off x="1328788" y="266534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62507" y="2506743"/>
              <a:ext cx="350838" cy="2491682"/>
              <a:chOff x="962507" y="4261331"/>
              <a:chExt cx="350838" cy="2491682"/>
            </a:xfrm>
          </p:grpSpPr>
          <p:sp>
            <p:nvSpPr>
              <p:cNvPr id="46104" name="AutoShape 24"/>
              <p:cNvSpPr>
                <a:spLocks noChangeArrowheads="1"/>
              </p:cNvSpPr>
              <p:nvPr/>
            </p:nvSpPr>
            <p:spPr bwMode="auto">
              <a:xfrm>
                <a:off x="971600" y="4261331"/>
                <a:ext cx="341745" cy="399504"/>
              </a:xfrm>
              <a:prstGeom prst="diamon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6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06" name="AutoShape 26"/>
              <p:cNvSpPr>
                <a:spLocks noChangeArrowheads="1"/>
              </p:cNvSpPr>
              <p:nvPr/>
            </p:nvSpPr>
            <p:spPr bwMode="auto">
              <a:xfrm>
                <a:off x="971600" y="4699035"/>
                <a:ext cx="323850" cy="388098"/>
              </a:xfrm>
              <a:prstGeom prst="diamond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7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08" name="AutoShape 28"/>
              <p:cNvSpPr>
                <a:spLocks noChangeArrowheads="1"/>
              </p:cNvSpPr>
              <p:nvPr/>
            </p:nvSpPr>
            <p:spPr bwMode="auto">
              <a:xfrm>
                <a:off x="971600" y="5125330"/>
                <a:ext cx="323850" cy="387545"/>
              </a:xfrm>
              <a:prstGeom prst="diamond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8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10" name="AutoShape 30"/>
              <p:cNvSpPr>
                <a:spLocks noChangeArrowheads="1"/>
              </p:cNvSpPr>
              <p:nvPr/>
            </p:nvSpPr>
            <p:spPr bwMode="auto">
              <a:xfrm>
                <a:off x="962507" y="5520626"/>
                <a:ext cx="332943" cy="379792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>
                    <a:latin typeface="+mn-lt"/>
                  </a:rPr>
                  <a:t>9</a:t>
                </a:r>
                <a:endParaRPr lang="en-US" dirty="0">
                  <a:latin typeface="+mn-lt"/>
                </a:endParaRPr>
              </a:p>
            </p:txBody>
          </p:sp>
          <p:sp>
            <p:nvSpPr>
              <p:cNvPr id="46111" name="AutoShape 31"/>
              <p:cNvSpPr>
                <a:spLocks noChangeArrowheads="1"/>
              </p:cNvSpPr>
              <p:nvPr/>
            </p:nvSpPr>
            <p:spPr bwMode="auto">
              <a:xfrm>
                <a:off x="962507" y="6380972"/>
                <a:ext cx="332943" cy="372041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800" dirty="0" smtClean="0">
                    <a:latin typeface="+mn-lt"/>
                  </a:rPr>
                  <a:t>11</a:t>
                </a:r>
                <a:endParaRPr lang="en-US" dirty="0">
                  <a:latin typeface="+mn-lt"/>
                </a:endParaRPr>
              </a:p>
            </p:txBody>
          </p:sp>
        </p:grpSp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>
              <a:off x="942370" y="5037179"/>
              <a:ext cx="341745" cy="387542"/>
            </a:xfrm>
            <a:prstGeom prst="diamond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latin typeface="+mn-lt"/>
                </a:rPr>
                <a:t>12</a:t>
              </a:r>
              <a:endParaRPr lang="en-US" dirty="0">
                <a:latin typeface="+mn-lt"/>
              </a:endParaRPr>
            </a:p>
          </p:txBody>
        </p:sp>
        <p:sp>
          <p:nvSpPr>
            <p:cNvPr id="43" name="AutoShape 28"/>
            <p:cNvSpPr>
              <a:spLocks noChangeArrowheads="1"/>
            </p:cNvSpPr>
            <p:nvPr/>
          </p:nvSpPr>
          <p:spPr bwMode="auto">
            <a:xfrm>
              <a:off x="962507" y="4184585"/>
              <a:ext cx="323850" cy="388099"/>
            </a:xfrm>
            <a:prstGeom prst="diamond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800" dirty="0" smtClean="0">
                  <a:latin typeface="+mn-lt"/>
                </a:rPr>
                <a:t>10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44" name="AutoShape 29"/>
          <p:cNvSpPr>
            <a:spLocks noChangeArrowheads="1"/>
          </p:cNvSpPr>
          <p:nvPr/>
        </p:nvSpPr>
        <p:spPr bwMode="auto">
          <a:xfrm>
            <a:off x="6102170" y="2033845"/>
            <a:ext cx="495055" cy="495054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 smtClean="0">
                <a:latin typeface="+mn-lt"/>
              </a:rPr>
              <a:t>11</a:t>
            </a:r>
            <a:endParaRPr lang="en-US" sz="1800" dirty="0">
              <a:latin typeface="+mn-lt"/>
            </a:endParaRPr>
          </a:p>
        </p:txBody>
      </p:sp>
      <p:sp>
        <p:nvSpPr>
          <p:cNvPr id="46107" name="AutoShape 27"/>
          <p:cNvSpPr>
            <a:spLocks noChangeArrowheads="1"/>
          </p:cNvSpPr>
          <p:nvPr/>
        </p:nvSpPr>
        <p:spPr bwMode="auto">
          <a:xfrm>
            <a:off x="1550799" y="2033845"/>
            <a:ext cx="455916" cy="452852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+mn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061093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6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6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5" grpId="0" animBg="1"/>
      <p:bldP spid="46109" grpId="0" animBg="1"/>
      <p:bldP spid="40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29"/>
          <p:cNvSpPr>
            <a:spLocks noGrp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dirty="0" err="1" smtClean="0"/>
              <a:t>Civil</a:t>
            </a:r>
            <a:r>
              <a:rPr lang="de-DE" dirty="0" smtClean="0"/>
              <a:t> </a:t>
            </a:r>
            <a:r>
              <a:rPr lang="de-DE" dirty="0" err="1" smtClean="0"/>
              <a:t>Construction</a:t>
            </a:r>
            <a:endParaRPr lang="de-DE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MESON2012, Krakow, 4/6/12</a:t>
            </a:r>
            <a:endParaRPr lang="en-GB"/>
          </a:p>
        </p:txBody>
      </p:sp>
      <p:sp>
        <p:nvSpPr>
          <p:cNvPr id="2150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9E064-31B7-4680-9947-AB92E420A609}" type="slidenum">
              <a:rPr lang="de-DE"/>
              <a:pPr>
                <a:defRPr/>
              </a:pPr>
              <a:t>28</a:t>
            </a:fld>
            <a:endParaRPr lang="de-DE"/>
          </a:p>
        </p:txBody>
      </p:sp>
      <p:pic>
        <p:nvPicPr>
          <p:cNvPr id="112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t="14978" r="18889" b="10764"/>
          <a:stretch>
            <a:fillRect/>
          </a:stretch>
        </p:blipFill>
        <p:spPr bwMode="auto">
          <a:xfrm>
            <a:off x="773113" y="1093788"/>
            <a:ext cx="75977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343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Start Clearing 6/12/2011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3" y="1313765"/>
            <a:ext cx="8205535" cy="459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503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/>
              <a:t>F</a:t>
            </a:r>
            <a:r>
              <a:rPr lang="en-GB" sz="3600" dirty="0" smtClean="0"/>
              <a:t>acility for </a:t>
            </a:r>
            <a:r>
              <a:rPr lang="en-GB" sz="3600" b="1" dirty="0" smtClean="0"/>
              <a:t>A</a:t>
            </a:r>
            <a:r>
              <a:rPr lang="en-GB" sz="3600" dirty="0" smtClean="0"/>
              <a:t>ntiproton &amp; </a:t>
            </a:r>
            <a:r>
              <a:rPr lang="en-GB" sz="3600" b="1" dirty="0" smtClean="0"/>
              <a:t>I</a:t>
            </a:r>
            <a:r>
              <a:rPr lang="en-GB" sz="3600" dirty="0" smtClean="0"/>
              <a:t>on </a:t>
            </a:r>
            <a:r>
              <a:rPr lang="en-GB" sz="3600" b="1" dirty="0" smtClean="0"/>
              <a:t>R</a:t>
            </a:r>
            <a:r>
              <a:rPr lang="en-GB" sz="3600" dirty="0" smtClean="0"/>
              <a:t>esearch</a:t>
            </a:r>
            <a:endParaRPr lang="en-GB" sz="3600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4E9CD-7360-41CB-86AD-F5F3CE99B1B3}" type="slidenum">
              <a:rPr lang="en-GB" altLang="en-US"/>
              <a:pPr/>
              <a:t>3</a:t>
            </a:fld>
            <a:endParaRPr lang="en-GB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6495" y="4689140"/>
            <a:ext cx="4163898" cy="1594476"/>
            <a:chOff x="125106" y="4759849"/>
            <a:chExt cx="4163898" cy="1594476"/>
          </a:xfrm>
        </p:grpSpPr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125106" y="4759849"/>
              <a:ext cx="3417039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Dense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Bulk Plasmas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(Ion-beam </a:t>
              </a:r>
              <a:r>
                <a:rPr lang="en-GB" sz="1600" dirty="0" smtClean="0">
                  <a:solidFill>
                    <a:schemeClr val="accent5"/>
                  </a:solidFill>
                  <a:latin typeface="+mn-lt"/>
                </a:rPr>
                <a:t>bunch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 </a:t>
              </a:r>
              <a:r>
                <a:rPr lang="de-DE" sz="1600" dirty="0" err="1" smtClean="0">
                  <a:solidFill>
                    <a:schemeClr val="accent5"/>
                  </a:solidFill>
                  <a:latin typeface="+mn-lt"/>
                </a:rPr>
                <a:t>compression</a:t>
              </a:r>
              <a:endParaRPr lang="de-DE" sz="1600" dirty="0">
                <a:solidFill>
                  <a:schemeClr val="accent5"/>
                </a:solidFill>
                <a:latin typeface="+mn-lt"/>
              </a:endParaRPr>
            </a:p>
            <a:p>
              <a:pPr marL="342900" indent="-342900"/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petawatt-laser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  <p:sp>
          <p:nvSpPr>
            <p:cNvPr id="400398" name="Text Box 14"/>
            <p:cNvSpPr txBox="1">
              <a:spLocks noChangeArrowheads="1"/>
            </p:cNvSpPr>
            <p:nvPr/>
          </p:nvSpPr>
          <p:spPr bwMode="auto">
            <a:xfrm>
              <a:off x="125106" y="5707339"/>
              <a:ext cx="4163898" cy="646986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Materials Science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Radiation Biology</a:t>
              </a:r>
              <a:r>
                <a:rPr lang="de-DE" sz="1600" dirty="0">
                  <a:solidFill>
                    <a:srgbClr val="669900"/>
                  </a:solidFill>
                  <a:latin typeface="+mn-lt"/>
                </a:rPr>
                <a:t> </a:t>
              </a:r>
              <a:endParaRPr lang="de-DE" sz="1600" dirty="0">
                <a:solidFill>
                  <a:schemeClr val="tx1"/>
                </a:solidFill>
                <a:latin typeface="+mn-lt"/>
              </a:endParaRP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(Ion 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antiproton 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beams)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6931357" y="5889744"/>
            <a:ext cx="2186148" cy="37457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 anchorCtr="0">
            <a:spAutoFit/>
          </a:bodyPr>
          <a:lstStyle/>
          <a:p>
            <a:pPr marL="342900" indent="-342900" algn="r"/>
            <a:r>
              <a:rPr lang="de-DE" sz="1600" dirty="0">
                <a:solidFill>
                  <a:schemeClr val="accent2"/>
                </a:solidFill>
                <a:latin typeface="+mn-lt"/>
              </a:rPr>
              <a:t>Accelerator Physics</a:t>
            </a:r>
            <a:endParaRPr lang="en-GB" sz="1600" dirty="0">
              <a:latin typeface="+mn-lt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59988" y="1040538"/>
            <a:ext cx="8258811" cy="5261193"/>
            <a:chOff x="859988" y="1040538"/>
            <a:chExt cx="8258811" cy="5261193"/>
          </a:xfrm>
        </p:grpSpPr>
        <p:grpSp>
          <p:nvGrpSpPr>
            <p:cNvPr id="8" name="Group 7"/>
            <p:cNvGrpSpPr/>
            <p:nvPr/>
          </p:nvGrpSpPr>
          <p:grpSpPr>
            <a:xfrm>
              <a:off x="859988" y="1040538"/>
              <a:ext cx="8258811" cy="5261193"/>
              <a:chOff x="859988" y="1040538"/>
              <a:chExt cx="8258811" cy="526119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859988" y="1040538"/>
                <a:ext cx="8258811" cy="5261193"/>
                <a:chOff x="859988" y="1040538"/>
                <a:chExt cx="8258811" cy="526119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1" t="3344" r="7758"/>
                <a:stretch/>
              </p:blipFill>
              <p:spPr bwMode="auto">
                <a:xfrm>
                  <a:off x="859988" y="1040538"/>
                  <a:ext cx="8258811" cy="52611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" name="Group 3"/>
                <p:cNvGrpSpPr/>
                <p:nvPr/>
              </p:nvGrpSpPr>
              <p:grpSpPr>
                <a:xfrm>
                  <a:off x="1914883" y="1846856"/>
                  <a:ext cx="6804372" cy="4097053"/>
                  <a:chOff x="1914883" y="1846856"/>
                  <a:chExt cx="6804372" cy="4097053"/>
                </a:xfrm>
              </p:grpSpPr>
              <p:sp>
                <p:nvSpPr>
                  <p:cNvPr id="3" name="TextBox 2"/>
                  <p:cNvSpPr txBox="1"/>
                  <p:nvPr/>
                </p:nvSpPr>
                <p:spPr>
                  <a:xfrm rot="654431">
                    <a:off x="1914883" y="2357780"/>
                    <a:ext cx="85151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UNILAC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4140840" y="1846856"/>
                    <a:ext cx="70403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3"/>
                        </a:solidFill>
                        <a:latin typeface="+mj-lt"/>
                      </a:rPr>
                      <a:t>SIS18</a:t>
                    </a:r>
                    <a:endParaRPr lang="en-GB" sz="1200" b="1" dirty="0">
                      <a:solidFill>
                        <a:schemeClr val="accent3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542330" y="1853825"/>
                    <a:ext cx="1176925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SIS100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/300</a:t>
                    </a:r>
                    <a:endParaRPr lang="en-GB" sz="1200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079610" y="1853825"/>
                    <a:ext cx="81731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p-Linac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481990" y="3161719"/>
                    <a:ext cx="647934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HESR</a:t>
                    </a:r>
                    <a:endParaRPr lang="en-GB" sz="1200" b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4534437" y="4947555"/>
                    <a:ext cx="62262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b="1" dirty="0" smtClean="0">
                        <a:solidFill>
                          <a:schemeClr val="accent2"/>
                        </a:solidFill>
                        <a:latin typeface="+mj-lt"/>
                      </a:rPr>
                      <a:t>CR</a:t>
                    </a:r>
                    <a: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  <a:t> &amp;</a:t>
                    </a:r>
                    <a:br>
                      <a:rPr lang="en-GB" sz="1200" dirty="0" smtClean="0">
                        <a:solidFill>
                          <a:schemeClr val="accent2"/>
                        </a:solidFill>
                        <a:latin typeface="+mj-lt"/>
                      </a:rPr>
                    </a:b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RESR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5517105" y="5666910"/>
                    <a:ext cx="622628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>
                        <a:solidFill>
                          <a:schemeClr val="accent2"/>
                        </a:solidFill>
                        <a:latin typeface="+mj-lt"/>
                      </a:rPr>
                      <a:t>N</a:t>
                    </a:r>
                    <a:r>
                      <a:rPr lang="en-GB" sz="1200" i="1" dirty="0" smtClean="0">
                        <a:solidFill>
                          <a:schemeClr val="accent2"/>
                        </a:solidFill>
                        <a:latin typeface="+mj-lt"/>
                      </a:rPr>
                      <a:t>ESR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6957265" y="5222231"/>
                    <a:ext cx="810091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1200" i="1" dirty="0" err="1" smtClean="0">
                        <a:solidFill>
                          <a:schemeClr val="accent2"/>
                        </a:solidFill>
                        <a:latin typeface="+mj-lt"/>
                      </a:rPr>
                      <a:t>Cryring</a:t>
                    </a:r>
                    <a:endParaRPr lang="en-GB" sz="1200" i="1" dirty="0">
                      <a:solidFill>
                        <a:schemeClr val="accent2"/>
                      </a:solidFill>
                      <a:latin typeface="+mj-lt"/>
                    </a:endParaRPr>
                  </a:p>
                </p:txBody>
              </p:sp>
            </p:grpSp>
          </p:grpSp>
          <p:sp>
            <p:nvSpPr>
              <p:cNvPr id="37" name="TextBox 36"/>
              <p:cNvSpPr txBox="1"/>
              <p:nvPr/>
            </p:nvSpPr>
            <p:spPr>
              <a:xfrm>
                <a:off x="6822250" y="3203975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Rare-Isotope</a:t>
                </a:r>
              </a:p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282190" y="4002450"/>
                <a:ext cx="17551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Anti-Proton</a:t>
                </a:r>
              </a:p>
              <a:p>
                <a:r>
                  <a:rPr lang="en-GB" sz="1200" b="1" dirty="0" smtClean="0">
                    <a:solidFill>
                      <a:schemeClr val="accent1"/>
                    </a:solidFill>
                    <a:latin typeface="+mj-lt"/>
                  </a:rPr>
                  <a:t>Production Target</a:t>
                </a:r>
                <a:endParaRPr lang="en-GB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</p:grpSp>
        <p:grpSp>
          <p:nvGrpSpPr>
            <p:cNvPr id="12" name="Gruppieren 11"/>
            <p:cNvGrpSpPr/>
            <p:nvPr/>
          </p:nvGrpSpPr>
          <p:grpSpPr>
            <a:xfrm>
              <a:off x="4427984" y="5805264"/>
              <a:ext cx="792088" cy="324036"/>
              <a:chOff x="4427984" y="5805264"/>
              <a:chExt cx="792088" cy="324036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>
                <a:off x="4427984" y="5805264"/>
                <a:ext cx="729081" cy="145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feld 10"/>
              <p:cNvSpPr txBox="1"/>
              <p:nvPr/>
            </p:nvSpPr>
            <p:spPr>
              <a:xfrm>
                <a:off x="4490991" y="5852301"/>
                <a:ext cx="72908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latin typeface="+mn-lt"/>
                  </a:rPr>
                  <a:t>100 m</a:t>
                </a:r>
                <a:endParaRPr lang="en-GB" sz="1200" dirty="0">
                  <a:latin typeface="+mn-lt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5340" y="998730"/>
            <a:ext cx="3961595" cy="3240360"/>
            <a:chOff x="161510" y="1031782"/>
            <a:chExt cx="3961595" cy="3240360"/>
          </a:xfrm>
        </p:grpSpPr>
        <p:grpSp>
          <p:nvGrpSpPr>
            <p:cNvPr id="24" name="Group 23"/>
            <p:cNvGrpSpPr/>
            <p:nvPr/>
          </p:nvGrpSpPr>
          <p:grpSpPr>
            <a:xfrm>
              <a:off x="161510" y="1031782"/>
              <a:ext cx="3630244" cy="2295255"/>
              <a:chOff x="0" y="982426"/>
              <a:chExt cx="3630244" cy="2295255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155" y="1657501"/>
                <a:ext cx="2948079" cy="1620180"/>
                <a:chOff x="1155" y="1657501"/>
                <a:chExt cx="2948079" cy="1620180"/>
              </a:xfrm>
            </p:grpSpPr>
            <p:sp>
              <p:nvSpPr>
                <p:cNvPr id="40039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155" y="2630695"/>
                  <a:ext cx="2948079" cy="646986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QCD-Phase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Diagram</a:t>
                  </a:r>
                  <a:endParaRPr lang="de-DE" sz="1600" dirty="0" smtClean="0">
                    <a:solidFill>
                      <a:srgbClr val="FF0000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(HI beams 2 to 45 GeV/u)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  <p:sp>
              <p:nvSpPr>
                <p:cNvPr id="400395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155" y="1657501"/>
                  <a:ext cx="2644497" cy="919401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anchor="ctr" anchorCtr="0">
                  <a:spAutoFit/>
                </a:bodyPr>
                <a:lstStyle/>
                <a:p>
                  <a:pPr marL="342900" indent="-342900"/>
                  <a:r>
                    <a:rPr lang="de-DE" sz="1600" dirty="0">
                      <a:solidFill>
                        <a:schemeClr val="accent2"/>
                      </a:solidFill>
                      <a:latin typeface="+mn-lt"/>
                    </a:rPr>
                    <a:t>Hadron </a:t>
                  </a:r>
                  <a:r>
                    <a:rPr lang="de-DE" sz="1600" dirty="0" smtClean="0">
                      <a:solidFill>
                        <a:schemeClr val="accent2"/>
                      </a:solidFill>
                      <a:latin typeface="+mn-lt"/>
                    </a:rPr>
                    <a:t>Physics </a:t>
                  </a:r>
                  <a:endParaRPr lang="de-DE" sz="1600" dirty="0">
                    <a:solidFill>
                      <a:schemeClr val="accent2"/>
                    </a:solidFill>
                    <a:latin typeface="+mn-lt"/>
                  </a:endParaRPr>
                </a:p>
                <a:p>
                  <a:pPr marL="342900" indent="-342900"/>
                  <a:r>
                    <a:rPr lang="de-DE" sz="1600" dirty="0">
                      <a:solidFill>
                        <a:schemeClr val="accent5"/>
                      </a:solidFill>
                      <a:latin typeface="+mn-lt"/>
                    </a:rPr>
                    <a:t>(Stored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and</a:t>
                  </a:r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 </a:t>
                  </a:r>
                  <a:r>
                    <a:rPr lang="en-GB" sz="1600" dirty="0" smtClean="0">
                      <a:solidFill>
                        <a:schemeClr val="accent5"/>
                      </a:solidFill>
                      <a:latin typeface="+mn-lt"/>
                    </a:rPr>
                    <a:t>cooled</a:t>
                  </a:r>
                </a:p>
                <a:p>
                  <a:pPr marL="342900" indent="-342900"/>
                  <a:r>
                    <a:rPr lang="de-DE" sz="1600" dirty="0" smtClean="0">
                      <a:solidFill>
                        <a:schemeClr val="accent5"/>
                      </a:solidFill>
                      <a:latin typeface="+mn-lt"/>
                    </a:rPr>
                    <a:t>14 GeV/c anti-protons)</a:t>
                  </a:r>
                  <a:endParaRPr lang="en-GB" sz="1600" dirty="0">
                    <a:solidFill>
                      <a:schemeClr val="accent5"/>
                    </a:solidFill>
                    <a:latin typeface="+mn-lt"/>
                  </a:endParaRPr>
                </a:p>
              </p:txBody>
            </p:sp>
          </p:grpSp>
          <p:sp>
            <p:nvSpPr>
              <p:cNvPr id="400393" name="Text Box 9"/>
              <p:cNvSpPr txBox="1">
                <a:spLocks noChangeArrowheads="1"/>
              </p:cNvSpPr>
              <p:nvPr/>
            </p:nvSpPr>
            <p:spPr bwMode="auto">
              <a:xfrm>
                <a:off x="0" y="982426"/>
                <a:ext cx="3630244" cy="646986"/>
              </a:xfrm>
              <a:prstGeom prst="round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 anchorCtr="0">
                <a:spAutoFit/>
              </a:bodyPr>
              <a:lstStyle/>
              <a:p>
                <a:pPr marL="342900" indent="-342900"/>
                <a:r>
                  <a:rPr lang="de-DE" sz="1600" dirty="0">
                    <a:solidFill>
                      <a:schemeClr val="accent2"/>
                    </a:solidFill>
                    <a:latin typeface="+mn-lt"/>
                  </a:rPr>
                  <a:t>Nuclear Structure &amp; </a:t>
                </a:r>
                <a:r>
                  <a:rPr lang="de-DE" sz="1600" dirty="0" smtClean="0">
                    <a:solidFill>
                      <a:schemeClr val="accent2"/>
                    </a:solidFill>
                    <a:latin typeface="+mn-lt"/>
                  </a:rPr>
                  <a:t>Astrophysics</a:t>
                </a:r>
                <a:endParaRPr lang="de-DE" sz="1600" dirty="0">
                  <a:solidFill>
                    <a:schemeClr val="accent2"/>
                  </a:solidFill>
                  <a:latin typeface="+mn-lt"/>
                </a:endParaRPr>
              </a:p>
              <a:p>
                <a:pPr marL="342900" indent="-342900"/>
                <a:r>
                  <a:rPr lang="de-DE" sz="1600" dirty="0">
                    <a:solidFill>
                      <a:schemeClr val="accent5"/>
                    </a:solidFill>
                    <a:latin typeface="+mn-lt"/>
                  </a:rPr>
                  <a:t>(Rare-isotope </a:t>
                </a:r>
                <a:r>
                  <a:rPr lang="de-DE" sz="1600" dirty="0" smtClean="0">
                    <a:solidFill>
                      <a:schemeClr val="accent5"/>
                    </a:solidFill>
                    <a:latin typeface="+mn-lt"/>
                  </a:rPr>
                  <a:t>beams)</a:t>
                </a:r>
                <a:endParaRPr lang="en-GB" sz="1600" dirty="0">
                  <a:solidFill>
                    <a:schemeClr val="accent5"/>
                  </a:solidFill>
                  <a:latin typeface="+mn-lt"/>
                </a:endParaRPr>
              </a:p>
            </p:txBody>
          </p:sp>
        </p:grpSp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>
              <a:off x="170111" y="3352741"/>
              <a:ext cx="3952994" cy="919401"/>
            </a:xfrm>
            <a:prstGeom prst="roundRect">
              <a:avLst/>
            </a:prstGeom>
            <a:solidFill>
              <a:schemeClr val="tx2">
                <a:lumMod val="10000"/>
                <a:lumOff val="90000"/>
              </a:scheme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 anchorCtr="0">
              <a:spAutoFit/>
            </a:bodyPr>
            <a:lstStyle/>
            <a:p>
              <a:pPr marL="342900" indent="-342900"/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Fundamental </a:t>
              </a:r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Symmetries</a:t>
              </a:r>
            </a:p>
            <a:p>
              <a:pPr marL="342900" indent="-342900"/>
              <a:r>
                <a:rPr lang="de-DE" sz="1600" dirty="0" smtClean="0">
                  <a:solidFill>
                    <a:schemeClr val="accent2"/>
                  </a:solidFill>
                  <a:latin typeface="+mn-lt"/>
                </a:rPr>
                <a:t>&amp; Ultra-High </a:t>
              </a:r>
              <a:r>
                <a:rPr lang="de-DE" sz="1600" dirty="0">
                  <a:solidFill>
                    <a:schemeClr val="accent2"/>
                  </a:solidFill>
                  <a:latin typeface="+mn-lt"/>
                </a:rPr>
                <a:t>EM Fields</a:t>
              </a:r>
            </a:p>
            <a:p>
              <a:pPr marL="342900" indent="-342900"/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(Antiprotons </a:t>
              </a:r>
              <a:r>
                <a:rPr lang="de-DE" sz="1600" dirty="0" smtClean="0">
                  <a:solidFill>
                    <a:schemeClr val="accent5"/>
                  </a:solidFill>
                  <a:latin typeface="+mn-lt"/>
                </a:rPr>
                <a:t>&amp; </a:t>
              </a:r>
              <a:r>
                <a:rPr lang="de-DE" sz="1600" dirty="0">
                  <a:solidFill>
                    <a:schemeClr val="accent5"/>
                  </a:solidFill>
                  <a:latin typeface="+mn-lt"/>
                </a:rPr>
                <a:t>highly stripped ions)</a:t>
              </a:r>
              <a:endParaRPr lang="en-GB" sz="1600" dirty="0">
                <a:solidFill>
                  <a:schemeClr val="accent5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5241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0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1000421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41" y="1034789"/>
            <a:ext cx="7128718" cy="53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Test Drilling 31/8/2011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7AE24C-5010-4E10-B7E2-D843FB586607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104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7"/>
          <p:cNvSpPr>
            <a:spLocks noGrp="1"/>
          </p:cNvSpPr>
          <p:nvPr>
            <p:ph type="ctrTitle"/>
          </p:nvPr>
        </p:nvSpPr>
        <p:spPr bwMode="auto">
          <a:xfrm>
            <a:off x="791581" y="2130428"/>
            <a:ext cx="7560840" cy="1470025"/>
          </a:xfrm>
          <a:ln>
            <a:noFill/>
          </a:ln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GB" sz="3600" dirty="0" smtClean="0">
                <a:solidFill>
                  <a:schemeClr val="accent3"/>
                </a:solidFill>
              </a:rPr>
              <a:t>Thank you very much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latin typeface="+mn-lt"/>
              </a:rPr>
              <a:t>Günther Rosner</a:t>
            </a:r>
            <a:endParaRPr lang="en-GB" dirty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>
                <a:latin typeface="+mn-lt"/>
              </a:rPr>
              <a:t>MESON2012, Krakow, 4/6/12</a:t>
            </a:r>
            <a:endParaRPr lang="en-GB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AF0DD-FB50-4B41-95BF-ED8604F74C0D}" type="slidenum">
              <a:rPr lang="en-GB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6165850"/>
            <a:ext cx="9144000" cy="692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5137992" y="998730"/>
            <a:ext cx="3394448" cy="2745305"/>
            <a:chOff x="148343" y="4209741"/>
            <a:chExt cx="3394448" cy="2745305"/>
          </a:xfrm>
        </p:grpSpPr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7" r="20213" b="42619"/>
            <a:stretch>
              <a:fillRect/>
            </a:stretch>
          </p:blipFill>
          <p:spPr bwMode="auto">
            <a:xfrm>
              <a:off x="148343" y="5097438"/>
              <a:ext cx="3394448" cy="1857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FFCC66"/>
                      </a:gs>
                      <a:gs pos="100000">
                        <a:srgbClr val="FFFFCC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59" name="Text Box 11"/>
            <p:cNvSpPr txBox="1">
              <a:spLocks noChangeArrowheads="1"/>
            </p:cNvSpPr>
            <p:nvPr/>
          </p:nvSpPr>
          <p:spPr bwMode="auto">
            <a:xfrm>
              <a:off x="251520" y="4209741"/>
              <a:ext cx="320126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Fast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acceleration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High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gradient, variable frequency</a:t>
              </a:r>
              <a:b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</a:b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Ferrite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&amp; MA loaded cavities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9649" y="998730"/>
            <a:ext cx="4062331" cy="2980351"/>
            <a:chOff x="75447" y="1062593"/>
            <a:chExt cx="4062331" cy="2980351"/>
          </a:xfrm>
        </p:grpSpPr>
        <p:sp>
          <p:nvSpPr>
            <p:cNvPr id="2057" name="Text Box 9"/>
            <p:cNvSpPr txBox="1">
              <a:spLocks noChangeArrowheads="1"/>
            </p:cNvSpPr>
            <p:nvPr/>
          </p:nvSpPr>
          <p:spPr bwMode="auto">
            <a:xfrm>
              <a:off x="75447" y="1062593"/>
              <a:ext cx="406233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Compact &amp; cost effective </a:t>
              </a:r>
              <a:r>
                <a:rPr lang="en-US" sz="1400" b="1" dirty="0" smtClean="0">
                  <a:solidFill>
                    <a:schemeClr val="accent3"/>
                  </a:solidFill>
                  <a:latin typeface="+mj-lt"/>
                  <a:ea typeface="Verdana" pitchFamily="34" charset="0"/>
                  <a:cs typeface="Verdana" pitchFamily="34" charset="0"/>
                </a:rPr>
                <a:t>accelerators</a:t>
              </a:r>
              <a:endParaRPr lang="en-US" sz="1400" b="1" dirty="0">
                <a:solidFill>
                  <a:schemeClr val="accent3"/>
                </a:solidFill>
                <a:latin typeface="+mj-lt"/>
                <a:ea typeface="Verdana" pitchFamily="34" charset="0"/>
                <a:cs typeface="Verdana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Fast cycling superconducting </a:t>
              </a:r>
              <a: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magnets</a:t>
              </a:r>
              <a:b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dB/</a:t>
              </a:r>
              <a:r>
                <a:rPr lang="en-US" sz="1400" dirty="0" err="1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dt</a:t>
              </a:r>
              <a:r>
                <a:rPr lang="en-US" sz="1400" dirty="0" smtClean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lang="en-US" sz="1400" dirty="0">
                  <a:solidFill>
                    <a:schemeClr val="accent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rPr>
                <a:t>~ 4T/s </a:t>
              </a:r>
            </a:p>
          </p:txBody>
        </p:sp>
        <p:pic>
          <p:nvPicPr>
            <p:cNvPr id="2061" name="Picture 13" descr="nucl_dipol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527" y="1808820"/>
              <a:ext cx="2616926" cy="2234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5448139" y="4066393"/>
            <a:ext cx="2828018" cy="2197922"/>
            <a:chOff x="5862012" y="1141413"/>
            <a:chExt cx="2828018" cy="2197922"/>
          </a:xfrm>
        </p:grpSpPr>
        <p:pic>
          <p:nvPicPr>
            <p:cNvPr id="2067" name="Picture 19" descr="ec3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446" y="1764160"/>
              <a:ext cx="2273861" cy="157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0"/>
            <p:cNvSpPr txBox="1">
              <a:spLocks noChangeArrowheads="1"/>
            </p:cNvSpPr>
            <p:nvPr/>
          </p:nvSpPr>
          <p:spPr bwMode="auto">
            <a:xfrm>
              <a:off x="5862012" y="1141413"/>
              <a:ext cx="282801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Precision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beams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Electron &amp;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stochastic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c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ooling </a:t>
              </a:r>
              <a:endParaRPr lang="en-US" sz="1400">
                <a:solidFill>
                  <a:schemeClr val="accent2"/>
                </a:solidFill>
                <a:latin typeface="+mj-lt"/>
                <a:ea typeface="ＭＳ Ｐゴシック" pitchFamily="34" charset="-128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83162" y="4149080"/>
            <a:ext cx="3492944" cy="2169599"/>
            <a:chOff x="5183124" y="3607897"/>
            <a:chExt cx="3492944" cy="2169599"/>
          </a:xfrm>
        </p:grpSpPr>
        <p:pic>
          <p:nvPicPr>
            <p:cNvPr id="2073" name="Picture 25" descr="pic0000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615" y="4192962"/>
              <a:ext cx="1980161" cy="1584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5183124" y="3607897"/>
              <a:ext cx="349294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XHV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@ </a:t>
              </a:r>
              <a:r>
                <a:rPr lang="en-US" sz="1400" b="1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high beam </a:t>
              </a:r>
              <a:r>
                <a:rPr lang="en-US" sz="1400" b="1" smtClean="0">
                  <a:solidFill>
                    <a:schemeClr val="accent3"/>
                  </a:solidFill>
                  <a:latin typeface="+mj-lt"/>
                  <a:ea typeface="ＭＳ Ｐゴシック" pitchFamily="34" charset="-128"/>
                </a:rPr>
                <a:t>intensities</a:t>
              </a:r>
              <a:endParaRPr lang="en-US" sz="1400" b="1">
                <a:solidFill>
                  <a:schemeClr val="accent3"/>
                </a:solidFill>
                <a:latin typeface="+mj-lt"/>
                <a:ea typeface="ＭＳ Ｐゴシック" pitchFamily="34" charset="-128"/>
              </a:endParaRPr>
            </a:p>
            <a:p>
              <a:pPr algn="ctr"/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Extremely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h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igh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v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acuum 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  <a:cs typeface="Arial" charset="0"/>
                </a:rPr>
                <a:t>~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10</a:t>
              </a:r>
              <a:r>
                <a:rPr lang="en-US" sz="1400" baseline="300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-</a:t>
              </a:r>
              <a:r>
                <a:rPr lang="en-US" sz="1400" b="1" baseline="300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13</a:t>
              </a:r>
              <a:r>
                <a:rPr lang="en-US" sz="1400" smtClean="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 </a:t>
              </a:r>
              <a:r>
                <a:rPr lang="en-US" sz="1400">
                  <a:solidFill>
                    <a:schemeClr val="accent2"/>
                  </a:solidFill>
                  <a:latin typeface="+mj-lt"/>
                  <a:ea typeface="ＭＳ Ｐゴシック" pitchFamily="34" charset="-128"/>
                </a:rPr>
                <a:t>mbar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Challenges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Günther Rosner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9240-0B01-476A-96AE-72814C893E4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6403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t="3643" r="7778" b="1248"/>
          <a:stretch/>
        </p:blipFill>
        <p:spPr bwMode="auto">
          <a:xfrm>
            <a:off x="836585" y="1065198"/>
            <a:ext cx="6684886" cy="506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27" name="Rectangle 31"/>
          <p:cNvSpPr>
            <a:spLocks noGrp="1" noChangeArrowheads="1"/>
          </p:cNvSpPr>
          <p:nvPr>
            <p:ph type="title"/>
          </p:nvPr>
        </p:nvSpPr>
        <p:spPr>
          <a:xfrm>
            <a:off x="-18509" y="8620"/>
            <a:ext cx="5535614" cy="928688"/>
          </a:xfrm>
        </p:spPr>
        <p:txBody>
          <a:bodyPr>
            <a:normAutofit/>
          </a:bodyPr>
          <a:lstStyle/>
          <a:p>
            <a:r>
              <a:rPr lang="en-GB" dirty="0" smtClean="0"/>
              <a:t>FAIR Experiments</a:t>
            </a:r>
            <a:endParaRPr lang="en-GB" dirty="0"/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36" name="Footer Placeholder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EEC0-B0AD-428C-AE1C-15961A7F6460}" type="slidenum">
              <a:rPr lang="en-GB" altLang="en-US"/>
              <a:pPr/>
              <a:t>5</a:t>
            </a:fld>
            <a:endParaRPr lang="en-GB" alt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6192180" y="129370"/>
            <a:ext cx="2848520" cy="2624555"/>
            <a:chOff x="8246687" y="206447"/>
            <a:chExt cx="2848520" cy="2624555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8246687" y="206447"/>
              <a:ext cx="2848520" cy="2624555"/>
            </a:xfrm>
            <a:prstGeom prst="wedgeRoundRectCallout">
              <a:avLst>
                <a:gd name="adj1" fmla="val -70074"/>
                <a:gd name="adj2" fmla="val 60120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441220" y="329659"/>
              <a:ext cx="2459454" cy="2378132"/>
              <a:chOff x="8441220" y="329659"/>
              <a:chExt cx="2459454" cy="2378132"/>
            </a:xfrm>
          </p:grpSpPr>
          <p:pic>
            <p:nvPicPr>
              <p:cNvPr id="17" name="Picture 16" descr="HadesCBM_wo_2008.jpg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10000"/>
              </a:blip>
              <a:srcRect l="1729" t="980" r="1110" b="1201"/>
              <a:stretch/>
            </p:blipFill>
            <p:spPr>
              <a:xfrm>
                <a:off x="8441220" y="329659"/>
                <a:ext cx="2459454" cy="237813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8" name="Text Box 13"/>
              <p:cNvSpPr txBox="1">
                <a:spLocks noChangeArrowheads="1"/>
              </p:cNvSpPr>
              <p:nvPr/>
            </p:nvSpPr>
            <p:spPr bwMode="auto">
              <a:xfrm>
                <a:off x="9792580" y="2242864"/>
                <a:ext cx="7457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CBM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75086" y="4172121"/>
            <a:ext cx="3776834" cy="2166049"/>
            <a:chOff x="-1860129" y="3699029"/>
            <a:chExt cx="3776834" cy="2166049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-1860129" y="3699029"/>
              <a:ext cx="3776834" cy="2166049"/>
            </a:xfrm>
            <a:prstGeom prst="wedgeRoundRectCallout">
              <a:avLst>
                <a:gd name="adj1" fmla="val 61023"/>
                <a:gd name="adj2" fmla="val -69774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1648967" y="3789040"/>
              <a:ext cx="3297934" cy="2076038"/>
              <a:chOff x="-1648967" y="3789040"/>
              <a:chExt cx="3297934" cy="2076038"/>
            </a:xfrm>
          </p:grpSpPr>
          <p:pic>
            <p:nvPicPr>
              <p:cNvPr id="19" name="Picture 18" descr="Panda_v912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-1648967" y="3789040"/>
                <a:ext cx="3297934" cy="19352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206515" y="5464968"/>
                <a:ext cx="126014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PANDA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192180" y="2919047"/>
            <a:ext cx="2532963" cy="3808652"/>
            <a:chOff x="8268745" y="3248546"/>
            <a:chExt cx="1973885" cy="3356211"/>
          </a:xfrm>
        </p:grpSpPr>
        <p:sp>
          <p:nvSpPr>
            <p:cNvPr id="30" name="Rounded Rectangular Callout 29"/>
            <p:cNvSpPr/>
            <p:nvPr/>
          </p:nvSpPr>
          <p:spPr>
            <a:xfrm>
              <a:off x="8268745" y="3248546"/>
              <a:ext cx="1883875" cy="3356211"/>
            </a:xfrm>
            <a:prstGeom prst="wedgeRoundRectCallout">
              <a:avLst>
                <a:gd name="adj1" fmla="val -85692"/>
                <a:gd name="adj2" fmla="val -18345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0965" name="Picture 5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/>
            </a:blip>
            <a:srcRect l="1772" t="9733" r="1561" b="16251"/>
            <a:stretch/>
          </p:blipFill>
          <p:spPr bwMode="auto">
            <a:xfrm rot="5400000">
              <a:off x="7470502" y="4311137"/>
              <a:ext cx="3087251" cy="128687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11" name="Group 10"/>
            <p:cNvGrpSpPr/>
            <p:nvPr/>
          </p:nvGrpSpPr>
          <p:grpSpPr>
            <a:xfrm>
              <a:off x="8892480" y="4475875"/>
              <a:ext cx="1350150" cy="2022323"/>
              <a:chOff x="8892480" y="4475875"/>
              <a:chExt cx="1350150" cy="2022323"/>
            </a:xfrm>
          </p:grpSpPr>
          <p:sp>
            <p:nvSpPr>
              <p:cNvPr id="362509" name="Text Box 13"/>
              <p:cNvSpPr txBox="1">
                <a:spLocks noChangeArrowheads="1"/>
              </p:cNvSpPr>
              <p:nvPr/>
            </p:nvSpPr>
            <p:spPr bwMode="auto">
              <a:xfrm>
                <a:off x="8892480" y="6128866"/>
                <a:ext cx="12266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6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982490" y="4475875"/>
                <a:ext cx="12601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 b="1" dirty="0" smtClean="0">
                    <a:solidFill>
                      <a:schemeClr val="accent4"/>
                    </a:solidFill>
                    <a:latin typeface="+mn-lt"/>
                  </a:rPr>
                  <a:t>Super-FRS</a:t>
                </a:r>
                <a:endParaRPr lang="en-GB" sz="2000" b="1" dirty="0">
                  <a:solidFill>
                    <a:schemeClr val="accent4"/>
                  </a:solidFill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94933" y="1223756"/>
            <a:ext cx="3106937" cy="2160239"/>
            <a:chOff x="294933" y="1223756"/>
            <a:chExt cx="3106937" cy="2160239"/>
          </a:xfrm>
        </p:grpSpPr>
        <p:grpSp>
          <p:nvGrpSpPr>
            <p:cNvPr id="10" name="Group 9"/>
            <p:cNvGrpSpPr/>
            <p:nvPr/>
          </p:nvGrpSpPr>
          <p:grpSpPr>
            <a:xfrm>
              <a:off x="294933" y="1223756"/>
              <a:ext cx="3106937" cy="2160239"/>
              <a:chOff x="-1548680" y="1174967"/>
              <a:chExt cx="2627425" cy="1715988"/>
            </a:xfrm>
          </p:grpSpPr>
          <p:sp>
            <p:nvSpPr>
              <p:cNvPr id="20" name="Rounded Rectangular Callout 19"/>
              <p:cNvSpPr/>
              <p:nvPr/>
            </p:nvSpPr>
            <p:spPr>
              <a:xfrm>
                <a:off x="-1548680" y="1174967"/>
                <a:ext cx="2627425" cy="1623963"/>
              </a:xfrm>
              <a:prstGeom prst="wedgeRoundRectCallout">
                <a:avLst>
                  <a:gd name="adj1" fmla="val 92031"/>
                  <a:gd name="adj2" fmla="val 70159"/>
                  <a:gd name="adj3" fmla="val 16667"/>
                </a:avLst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Text Box 13"/>
              <p:cNvSpPr txBox="1">
                <a:spLocks noChangeArrowheads="1"/>
              </p:cNvSpPr>
              <p:nvPr/>
            </p:nvSpPr>
            <p:spPr bwMode="auto">
              <a:xfrm>
                <a:off x="-16918" y="2521623"/>
                <a:ext cx="88357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sz="1800" b="1" dirty="0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APPA</a:t>
                </a:r>
                <a:endParaRPr lang="de-DE" sz="1800" b="1" dirty="0">
                  <a:solidFill>
                    <a:schemeClr val="accent4"/>
                  </a:solidFill>
                  <a:latin typeface="+mn-lt"/>
                  <a:ea typeface="ＭＳ Ｐゴシック" charset="-128"/>
                </a:endParaRPr>
              </a:p>
            </p:txBody>
          </p:sp>
        </p:grpSp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7" cstate="print">
              <a:lum contrast="20000"/>
            </a:blip>
            <a:srcRect l="7783" t="14027" r="5281" b="11645"/>
            <a:stretch/>
          </p:blipFill>
          <p:spPr bwMode="auto">
            <a:xfrm>
              <a:off x="397244" y="1358769"/>
              <a:ext cx="2869611" cy="15943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676200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Brain </a:t>
            </a:r>
            <a:r>
              <a:rPr lang="de-DE" dirty="0" err="1" smtClean="0"/>
              <a:t>Twister</a:t>
            </a:r>
            <a:r>
              <a:rPr lang="de-DE" dirty="0" smtClean="0"/>
              <a:t> 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DE" sz="2400" dirty="0" err="1" smtClean="0">
                <a:solidFill>
                  <a:srgbClr val="9F2936"/>
                </a:solidFill>
              </a:rPr>
              <a:t>No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free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quarks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observed</a:t>
            </a:r>
            <a:r>
              <a:rPr lang="de-DE" sz="2400" dirty="0" smtClean="0">
                <a:solidFill>
                  <a:srgbClr val="9F2936"/>
                </a:solidFill>
              </a:rPr>
              <a:t>. </a:t>
            </a:r>
            <a:r>
              <a:rPr lang="de-DE" sz="2400" dirty="0" err="1">
                <a:solidFill>
                  <a:srgbClr val="9F2936"/>
                </a:solidFill>
              </a:rPr>
              <a:t>T</a:t>
            </a:r>
            <a:r>
              <a:rPr lang="de-DE" sz="2400" dirty="0" err="1" smtClean="0">
                <a:solidFill>
                  <a:srgbClr val="9F2936"/>
                </a:solidFill>
              </a:rPr>
              <a:t>hey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are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b="1" dirty="0" err="1" smtClean="0">
                <a:solidFill>
                  <a:srgbClr val="9F2936"/>
                </a:solidFill>
              </a:rPr>
              <a:t>confined</a:t>
            </a:r>
            <a:r>
              <a:rPr lang="de-DE" sz="2400" dirty="0" smtClean="0">
                <a:solidFill>
                  <a:srgbClr val="9F2936"/>
                </a:solidFill>
              </a:rPr>
              <a:t> in </a:t>
            </a:r>
            <a:r>
              <a:rPr lang="de-DE" sz="2400" dirty="0" err="1" smtClean="0">
                <a:solidFill>
                  <a:srgbClr val="9F2936"/>
                </a:solidFill>
              </a:rPr>
              <a:t>pairs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or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triplets</a:t>
            </a:r>
            <a:r>
              <a:rPr lang="de-DE" sz="2400" dirty="0" smtClean="0">
                <a:solidFill>
                  <a:srgbClr val="9F2936"/>
                </a:solidFill>
              </a:rPr>
              <a:t> in </a:t>
            </a:r>
            <a:r>
              <a:rPr lang="de-DE" sz="2400" dirty="0" err="1" smtClean="0">
                <a:solidFill>
                  <a:srgbClr val="9F2936"/>
                </a:solidFill>
              </a:rPr>
              <a:t>strongly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interacting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particles</a:t>
            </a:r>
            <a:r>
              <a:rPr lang="de-DE" sz="2400" dirty="0" smtClean="0">
                <a:solidFill>
                  <a:srgbClr val="9F2936"/>
                </a:solidFill>
              </a:rPr>
              <a:t> (</a:t>
            </a:r>
            <a:r>
              <a:rPr lang="de-DE" sz="2400" dirty="0" err="1" smtClean="0">
                <a:solidFill>
                  <a:srgbClr val="9F2936"/>
                </a:solidFill>
              </a:rPr>
              <a:t>hadrons</a:t>
            </a:r>
            <a:r>
              <a:rPr lang="de-DE" sz="2400" dirty="0" smtClean="0">
                <a:solidFill>
                  <a:srgbClr val="9F2936"/>
                </a:solidFill>
              </a:rPr>
              <a:t>).</a:t>
            </a:r>
          </a:p>
          <a:p>
            <a:pPr marL="514350" lvl="0" indent="-514350">
              <a:buFont typeface="+mj-lt"/>
              <a:buAutoNum type="arabicParenR" startAt="5"/>
            </a:pPr>
            <a:endParaRPr lang="de-DE" sz="2200" dirty="0">
              <a:solidFill>
                <a:srgbClr val="9F2936"/>
              </a:solidFill>
            </a:endParaRPr>
          </a:p>
          <a:p>
            <a:pPr marL="514350" lvl="0" indent="-514350">
              <a:buFont typeface="+mj-lt"/>
              <a:buAutoNum type="arabicParenR" startAt="5"/>
            </a:pPr>
            <a:endParaRPr lang="de-DE" sz="2200" dirty="0" smtClean="0">
              <a:solidFill>
                <a:srgbClr val="9F2936"/>
              </a:solidFill>
            </a:endParaRPr>
          </a:p>
          <a:p>
            <a:pPr marL="514350" lvl="0" indent="-514350">
              <a:buFont typeface="+mj-lt"/>
              <a:buAutoNum type="arabicParenR" startAt="5"/>
            </a:pPr>
            <a:endParaRPr lang="de-DE" sz="2200" dirty="0">
              <a:solidFill>
                <a:srgbClr val="9F293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MESON2012, Krakow, 4/6/12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grpSp>
        <p:nvGrpSpPr>
          <p:cNvPr id="7" name="Gruppieren 6"/>
          <p:cNvGrpSpPr/>
          <p:nvPr/>
        </p:nvGrpSpPr>
        <p:grpSpPr>
          <a:xfrm>
            <a:off x="521550" y="2474965"/>
            <a:ext cx="4608513" cy="2889250"/>
            <a:chOff x="250825" y="611188"/>
            <a:chExt cx="4608513" cy="2889250"/>
          </a:xfrm>
        </p:grpSpPr>
        <p:grpSp>
          <p:nvGrpSpPr>
            <p:cNvPr id="8" name="Group 13"/>
            <p:cNvGrpSpPr>
              <a:grpSpLocks/>
            </p:cNvGrpSpPr>
            <p:nvPr/>
          </p:nvGrpSpPr>
          <p:grpSpPr bwMode="auto">
            <a:xfrm>
              <a:off x="250825" y="1504950"/>
              <a:ext cx="2016125" cy="1995488"/>
              <a:chOff x="794" y="676"/>
              <a:chExt cx="1270" cy="1257"/>
            </a:xfrm>
          </p:grpSpPr>
          <p:sp>
            <p:nvSpPr>
              <p:cNvPr id="16" name="Oval 5"/>
              <p:cNvSpPr>
                <a:spLocks noChangeArrowheads="1"/>
              </p:cNvSpPr>
              <p:nvPr/>
            </p:nvSpPr>
            <p:spPr bwMode="auto">
              <a:xfrm>
                <a:off x="794" y="676"/>
                <a:ext cx="1270" cy="125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7" name="Oval 6"/>
              <p:cNvSpPr>
                <a:spLocks noChangeArrowheads="1"/>
              </p:cNvSpPr>
              <p:nvPr/>
            </p:nvSpPr>
            <p:spPr bwMode="auto">
              <a:xfrm>
                <a:off x="975" y="981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de-DE" sz="2400">
                    <a:solidFill>
                      <a:schemeClr val="bg1"/>
                    </a:solidFill>
                  </a:rPr>
                  <a:t>u</a:t>
                </a:r>
              </a:p>
            </p:txBody>
          </p:sp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363" cy="3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de-DE" sz="240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19" name="Oval 8"/>
              <p:cNvSpPr>
                <a:spLocks noChangeArrowheads="1"/>
              </p:cNvSpPr>
              <p:nvPr/>
            </p:nvSpPr>
            <p:spPr bwMode="auto">
              <a:xfrm>
                <a:off x="1247" y="1389"/>
                <a:ext cx="363" cy="349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de-DE" sz="2400">
                    <a:solidFill>
                      <a:schemeClr val="bg1"/>
                    </a:solidFill>
                  </a:rPr>
                  <a:t>u</a:t>
                </a:r>
              </a:p>
            </p:txBody>
          </p:sp>
        </p:grp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68313" y="611188"/>
              <a:ext cx="1574470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2000" dirty="0"/>
                <a:t>Proton (p)</a:t>
              </a:r>
            </a:p>
            <a:p>
              <a:pPr algn="l"/>
              <a:r>
                <a:rPr lang="de-DE" sz="2000" dirty="0"/>
                <a:t>938 </a:t>
              </a:r>
              <a:r>
                <a:rPr lang="de-DE" sz="2000" dirty="0" err="1"/>
                <a:t>MeV</a:t>
              </a:r>
              <a:r>
                <a:rPr lang="de-DE" sz="2000" dirty="0"/>
                <a:t>/c</a:t>
              </a:r>
              <a:r>
                <a:rPr lang="de-DE" sz="2000" baseline="30000" dirty="0"/>
                <a:t>2</a:t>
              </a:r>
              <a:r>
                <a:rPr lang="de-DE" sz="2000" dirty="0"/>
                <a:t> </a:t>
              </a:r>
            </a:p>
          </p:txBody>
        </p:sp>
        <p:grpSp>
          <p:nvGrpSpPr>
            <p:cNvPr id="10" name="Group 14"/>
            <p:cNvGrpSpPr>
              <a:grpSpLocks/>
            </p:cNvGrpSpPr>
            <p:nvPr/>
          </p:nvGrpSpPr>
          <p:grpSpPr bwMode="auto">
            <a:xfrm>
              <a:off x="2843213" y="1504950"/>
              <a:ext cx="2016125" cy="1995488"/>
              <a:chOff x="794" y="676"/>
              <a:chExt cx="1270" cy="1257"/>
            </a:xfrm>
          </p:grpSpPr>
          <p:sp>
            <p:nvSpPr>
              <p:cNvPr id="12" name="Oval 15"/>
              <p:cNvSpPr>
                <a:spLocks noChangeArrowheads="1"/>
              </p:cNvSpPr>
              <p:nvPr/>
            </p:nvSpPr>
            <p:spPr bwMode="auto">
              <a:xfrm>
                <a:off x="794" y="676"/>
                <a:ext cx="1270" cy="1257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endParaRPr lang="de-DE"/>
              </a:p>
            </p:txBody>
          </p:sp>
          <p:sp>
            <p:nvSpPr>
              <p:cNvPr id="13" name="Oval 16"/>
              <p:cNvSpPr>
                <a:spLocks noChangeArrowheads="1"/>
              </p:cNvSpPr>
              <p:nvPr/>
            </p:nvSpPr>
            <p:spPr bwMode="auto">
              <a:xfrm>
                <a:off x="975" y="981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de-DE" sz="2400">
                    <a:solidFill>
                      <a:schemeClr val="bg1"/>
                    </a:solidFill>
                  </a:rPr>
                  <a:t>u</a:t>
                </a:r>
              </a:p>
            </p:txBody>
          </p:sp>
          <p:sp>
            <p:nvSpPr>
              <p:cNvPr id="14" name="Oval 17"/>
              <p:cNvSpPr>
                <a:spLocks noChangeArrowheads="1"/>
              </p:cNvSpPr>
              <p:nvPr/>
            </p:nvSpPr>
            <p:spPr bwMode="auto">
              <a:xfrm>
                <a:off x="1474" y="981"/>
                <a:ext cx="363" cy="3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de-DE" sz="240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15" name="Oval 18"/>
              <p:cNvSpPr>
                <a:spLocks noChangeArrowheads="1"/>
              </p:cNvSpPr>
              <p:nvPr/>
            </p:nvSpPr>
            <p:spPr bwMode="auto">
              <a:xfrm>
                <a:off x="1247" y="1389"/>
                <a:ext cx="363" cy="349"/>
              </a:xfrm>
              <a:prstGeom prst="ellipse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de-DE" sz="2400">
                    <a:solidFill>
                      <a:schemeClr val="bg1"/>
                    </a:solidFill>
                  </a:rPr>
                  <a:t>d</a:t>
                </a:r>
              </a:p>
            </p:txBody>
          </p:sp>
        </p:grpSp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3119438" y="620713"/>
              <a:ext cx="150393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l"/>
              <a:r>
                <a:rPr lang="de-DE" sz="2000" dirty="0"/>
                <a:t>Neutron (n)</a:t>
              </a:r>
            </a:p>
            <a:p>
              <a:pPr algn="l"/>
              <a:r>
                <a:rPr lang="de-DE" sz="2000" dirty="0"/>
                <a:t>939 </a:t>
              </a:r>
              <a:r>
                <a:rPr lang="de-DE" sz="2000" dirty="0" err="1"/>
                <a:t>MeV</a:t>
              </a:r>
              <a:r>
                <a:rPr lang="de-DE" sz="2000" dirty="0"/>
                <a:t>/c</a:t>
              </a:r>
              <a:r>
                <a:rPr lang="de-DE" sz="2000" baseline="30000" dirty="0"/>
                <a:t>2</a:t>
              </a: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798890" y="2430360"/>
            <a:ext cx="1733550" cy="2663825"/>
            <a:chOff x="2046288" y="549275"/>
            <a:chExt cx="1733550" cy="2663825"/>
          </a:xfrm>
        </p:grpSpPr>
        <p:grpSp>
          <p:nvGrpSpPr>
            <p:cNvPr id="21" name="Group 28"/>
            <p:cNvGrpSpPr>
              <a:grpSpLocks/>
            </p:cNvGrpSpPr>
            <p:nvPr/>
          </p:nvGrpSpPr>
          <p:grpSpPr bwMode="auto">
            <a:xfrm>
              <a:off x="2051050" y="1557338"/>
              <a:ext cx="1728788" cy="1655762"/>
              <a:chOff x="521" y="1207"/>
              <a:chExt cx="1089" cy="1043"/>
            </a:xfrm>
          </p:grpSpPr>
          <p:sp>
            <p:nvSpPr>
              <p:cNvPr id="23" name="Oval 5"/>
              <p:cNvSpPr>
                <a:spLocks noChangeArrowheads="1"/>
              </p:cNvSpPr>
              <p:nvPr/>
            </p:nvSpPr>
            <p:spPr bwMode="auto">
              <a:xfrm>
                <a:off x="521" y="1207"/>
                <a:ext cx="1089" cy="1043"/>
              </a:xfrm>
              <a:prstGeom prst="ellipse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4" name="Oval 6"/>
              <p:cNvSpPr>
                <a:spLocks noChangeArrowheads="1"/>
              </p:cNvSpPr>
              <p:nvPr/>
            </p:nvSpPr>
            <p:spPr bwMode="auto">
              <a:xfrm>
                <a:off x="657" y="1401"/>
                <a:ext cx="363" cy="349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de-DE" sz="2400">
                    <a:solidFill>
                      <a:schemeClr val="bg1"/>
                    </a:solidFill>
                  </a:rPr>
                  <a:t>u</a:t>
                </a:r>
              </a:p>
            </p:txBody>
          </p:sp>
          <p:sp>
            <p:nvSpPr>
              <p:cNvPr id="25" name="Oval 7"/>
              <p:cNvSpPr>
                <a:spLocks noChangeArrowheads="1"/>
              </p:cNvSpPr>
              <p:nvPr/>
            </p:nvSpPr>
            <p:spPr bwMode="auto">
              <a:xfrm>
                <a:off x="1156" y="1661"/>
                <a:ext cx="363" cy="3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r>
                  <a:rPr lang="de-DE" sz="2400" dirty="0">
                    <a:solidFill>
                      <a:schemeClr val="bg1"/>
                    </a:solidFill>
                  </a:rPr>
                  <a:t>d</a:t>
                </a:r>
              </a:p>
            </p:txBody>
          </p:sp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 flipV="1">
                <a:off x="793" y="1492"/>
                <a:ext cx="9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2046288" y="549275"/>
              <a:ext cx="150393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dirty="0">
                  <a:cs typeface="Arial" charset="0"/>
                </a:rPr>
                <a:t>      </a:t>
              </a:r>
              <a:r>
                <a:rPr lang="el-GR" dirty="0">
                  <a:cs typeface="Arial" charset="0"/>
                </a:rPr>
                <a:t>π</a:t>
              </a:r>
              <a:r>
                <a:rPr lang="de-DE" dirty="0">
                  <a:cs typeface="Arial" charset="0"/>
                </a:rPr>
                <a:t>- </a:t>
              </a:r>
            </a:p>
            <a:p>
              <a:pPr algn="l"/>
              <a:r>
                <a:rPr lang="de-DE" sz="2000" dirty="0">
                  <a:latin typeface="Arial" pitchFamily="34" charset="0"/>
                  <a:cs typeface="Arial" pitchFamily="34" charset="0"/>
                </a:rPr>
                <a:t>140 </a:t>
              </a:r>
              <a:r>
                <a:rPr lang="de-DE" sz="2000" dirty="0" err="1">
                  <a:latin typeface="Arial" pitchFamily="34" charset="0"/>
                  <a:cs typeface="Arial" pitchFamily="34" charset="0"/>
                </a:rPr>
                <a:t>MeV</a:t>
              </a:r>
              <a:r>
                <a:rPr lang="de-DE" sz="2000" dirty="0">
                  <a:latin typeface="Arial" pitchFamily="34" charset="0"/>
                  <a:cs typeface="Arial" pitchFamily="34" charset="0"/>
                </a:rPr>
                <a:t>/c</a:t>
              </a:r>
              <a:r>
                <a:rPr lang="de-DE" sz="20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el-GR" sz="2000" baseline="30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2036395" y="5577625"/>
            <a:ext cx="1590500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  <a:latin typeface="+mn-lt"/>
              </a:rPr>
              <a:t>Baryons</a:t>
            </a:r>
            <a:endParaRPr lang="de-DE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919135" y="5577625"/>
            <a:ext cx="1478290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2"/>
                </a:solidFill>
                <a:latin typeface="+mn-lt"/>
              </a:rPr>
              <a:t>Mesons</a:t>
            </a:r>
            <a:endParaRPr lang="de-DE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07370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Narrow Hadronic States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CEFF3A-8CFD-456E-B3E1-69A80D09DA7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34789" y="998730"/>
            <a:ext cx="8902696" cy="4635515"/>
            <a:chOff x="34789" y="998730"/>
            <a:chExt cx="8902696" cy="4635515"/>
          </a:xfrm>
        </p:grpSpPr>
        <p:grpSp>
          <p:nvGrpSpPr>
            <p:cNvPr id="3" name="Group 2"/>
            <p:cNvGrpSpPr/>
            <p:nvPr/>
          </p:nvGrpSpPr>
          <p:grpSpPr>
            <a:xfrm>
              <a:off x="34789" y="998730"/>
              <a:ext cx="6697451" cy="4635515"/>
              <a:chOff x="34789" y="998730"/>
              <a:chExt cx="6697451" cy="4635515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"/>
              <a:stretch/>
            </p:blipFill>
            <p:spPr bwMode="auto">
              <a:xfrm>
                <a:off x="34789" y="998730"/>
                <a:ext cx="6697451" cy="4635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61510" y="5409220"/>
                <a:ext cx="6750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GB" sz="800" dirty="0"/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7533" y="1246258"/>
              <a:ext cx="2809952" cy="1867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Down Arrow 8"/>
          <p:cNvSpPr/>
          <p:nvPr/>
        </p:nvSpPr>
        <p:spPr>
          <a:xfrm rot="20152162">
            <a:off x="7316107" y="4419502"/>
            <a:ext cx="484632" cy="97840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534568" y="5724255"/>
            <a:ext cx="249292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  <a:latin typeface="+mj-lt"/>
              </a:rPr>
              <a:t>PANDA @ FAIR</a:t>
            </a:r>
            <a:endParaRPr lang="en-GB" dirty="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9159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Brain </a:t>
            </a:r>
            <a:r>
              <a:rPr lang="de-DE" dirty="0" err="1" smtClean="0"/>
              <a:t>Twister</a:t>
            </a:r>
            <a:r>
              <a:rPr lang="de-DE" dirty="0" smtClean="0"/>
              <a:t> II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de-DE" sz="2400" dirty="0" smtClean="0">
                <a:solidFill>
                  <a:srgbClr val="9F2936"/>
                </a:solidFill>
              </a:rPr>
              <a:t>Normal (heavy) matter </a:t>
            </a:r>
            <a:r>
              <a:rPr lang="de-DE" sz="2400" dirty="0" err="1" smtClean="0">
                <a:solidFill>
                  <a:srgbClr val="9F2936"/>
                </a:solidFill>
              </a:rPr>
              <a:t>consists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of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pointlike</a:t>
            </a:r>
            <a:r>
              <a:rPr lang="de-DE" sz="2400" dirty="0" smtClean="0">
                <a:solidFill>
                  <a:srgbClr val="9F2936"/>
                </a:solidFill>
              </a:rPr>
              <a:t>, </a:t>
            </a:r>
            <a:r>
              <a:rPr lang="de-DE" sz="2400" dirty="0" err="1" smtClean="0">
                <a:solidFill>
                  <a:srgbClr val="9F2936"/>
                </a:solidFill>
              </a:rPr>
              <a:t>nearly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massless</a:t>
            </a:r>
            <a:r>
              <a:rPr lang="de-DE" sz="2400" dirty="0" smtClean="0">
                <a:solidFill>
                  <a:srgbClr val="9F2936"/>
                </a:solidFill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</a:rPr>
              <a:t>quarks</a:t>
            </a:r>
            <a:r>
              <a:rPr lang="de-DE" sz="2400" dirty="0" smtClean="0">
                <a:solidFill>
                  <a:srgbClr val="9F2936"/>
                </a:solidFill>
              </a:rPr>
              <a:t>.</a:t>
            </a:r>
          </a:p>
          <a:p>
            <a:pPr lvl="0"/>
            <a:endParaRPr lang="de-DE" sz="2400" dirty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 smtClean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 smtClean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 smtClean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 smtClean="0">
              <a:solidFill>
                <a:srgbClr val="9F2936"/>
              </a:solidFill>
              <a:sym typeface="Wingdings" pitchFamily="2" charset="2"/>
            </a:endParaRPr>
          </a:p>
          <a:p>
            <a:pPr lvl="0"/>
            <a:endParaRPr lang="de-DE" sz="2400" dirty="0">
              <a:solidFill>
                <a:srgbClr val="9F2936"/>
              </a:solidFill>
              <a:sym typeface="Wingdings" pitchFamily="2" charset="2"/>
            </a:endParaRPr>
          </a:p>
          <a:p>
            <a:pPr marL="530225" lvl="0" indent="-530225">
              <a:buFont typeface="Wingdings" pitchFamily="2" charset="2"/>
              <a:buChar char="Ø"/>
            </a:pPr>
            <a:r>
              <a:rPr lang="de-DE" sz="2400" dirty="0">
                <a:solidFill>
                  <a:srgbClr val="9F2936"/>
                </a:solidFill>
                <a:sym typeface="Wingdings" pitchFamily="2" charset="2"/>
              </a:rPr>
              <a:t>99%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of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the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mass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of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the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visible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universe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is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,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strictly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 </a:t>
            </a:r>
            <a:r>
              <a:rPr lang="de-DE" sz="2400" dirty="0" err="1" smtClean="0">
                <a:solidFill>
                  <a:srgbClr val="9F2936"/>
                </a:solidFill>
                <a:sym typeface="Wingdings" pitchFamily="2" charset="2"/>
              </a:rPr>
              <a:t>speaking</a:t>
            </a:r>
            <a:r>
              <a:rPr lang="de-DE" sz="2400" dirty="0" smtClean="0">
                <a:solidFill>
                  <a:srgbClr val="9F2936"/>
                </a:solidFill>
                <a:sym typeface="Wingdings" pitchFamily="2" charset="2"/>
              </a:rPr>
              <a:t>, </a:t>
            </a:r>
            <a:r>
              <a:rPr lang="de-DE" sz="2400" b="1" dirty="0" err="1" smtClean="0">
                <a:solidFill>
                  <a:srgbClr val="9F2936"/>
                </a:solidFill>
                <a:sym typeface="Wingdings" pitchFamily="2" charset="2"/>
              </a:rPr>
              <a:t>energy</a:t>
            </a:r>
            <a:r>
              <a:rPr lang="de-DE" sz="2400" dirty="0">
                <a:solidFill>
                  <a:srgbClr val="9F2936"/>
                </a:solidFill>
                <a:sym typeface="Wingdings" pitchFamily="2" charset="2"/>
              </a:rPr>
              <a:t>!</a:t>
            </a:r>
            <a:endParaRPr lang="de-DE" sz="2400" dirty="0">
              <a:solidFill>
                <a:srgbClr val="9F2936"/>
              </a:solidFill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MESON2012, Krakow, 4/6/12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D4D-F9D6-4FD7-A96E-8F0752404E5C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24" y="2033845"/>
            <a:ext cx="3231552" cy="318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853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Anti-</a:t>
            </a:r>
            <a:r>
              <a:rPr lang="en-US" b="1" dirty="0" smtClean="0"/>
              <a:t>P</a:t>
            </a:r>
            <a:r>
              <a:rPr lang="en-US" dirty="0" smtClean="0"/>
              <a:t>roton </a:t>
            </a:r>
            <a:r>
              <a:rPr lang="en-US" b="1" dirty="0" smtClean="0"/>
              <a:t>An</a:t>
            </a:r>
            <a:r>
              <a:rPr lang="en-US" dirty="0" smtClean="0"/>
              <a:t>nihilation @ </a:t>
            </a:r>
            <a:r>
              <a:rPr lang="en-US" b="1" dirty="0" smtClean="0"/>
              <a:t>DA</a:t>
            </a:r>
            <a:endParaRPr lang="en-US" b="1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Günther Rosner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MESON2012, Krakow, 4/6/12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062FE-73CE-4F11-A5BC-70B07C07406F}" type="slidenum">
              <a:rPr lang="en-GB" altLang="en-US"/>
              <a:pPr/>
              <a:t>9</a:t>
            </a:fld>
            <a:endParaRPr lang="en-GB" altLang="en-US"/>
          </a:p>
        </p:txBody>
      </p:sp>
      <p:pic>
        <p:nvPicPr>
          <p:cNvPr id="355331" name="Picture 3" descr="PANDAspectr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1130300"/>
            <a:ext cx="7561263" cy="5054600"/>
          </a:xfrm>
          <a:prstGeom prst="rect">
            <a:avLst/>
          </a:prstGeom>
          <a:noFill/>
        </p:spPr>
      </p:pic>
      <p:grpSp>
        <p:nvGrpSpPr>
          <p:cNvPr id="3" name="Group 11"/>
          <p:cNvGrpSpPr/>
          <p:nvPr/>
        </p:nvGrpSpPr>
        <p:grpSpPr>
          <a:xfrm>
            <a:off x="2919382" y="1687511"/>
            <a:ext cx="5487440" cy="3901729"/>
            <a:chOff x="3460750" y="1873249"/>
            <a:chExt cx="5487440" cy="3901729"/>
          </a:xfrm>
        </p:grpSpPr>
        <p:sp>
          <p:nvSpPr>
            <p:cNvPr id="355332" name="Rectangle 4"/>
            <p:cNvSpPr>
              <a:spLocks noChangeArrowheads="1"/>
            </p:cNvSpPr>
            <p:nvPr/>
          </p:nvSpPr>
          <p:spPr bwMode="auto">
            <a:xfrm>
              <a:off x="3460750" y="1873249"/>
              <a:ext cx="1733550" cy="3867151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78000"/>
                  </a:srgbClr>
                </a:gs>
                <a:gs pos="100000">
                  <a:srgbClr val="FF0000">
                    <a:gamma/>
                    <a:tint val="25490"/>
                    <a:invGamma/>
                    <a:alpha val="24001"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194300" y="5384800"/>
              <a:ext cx="2355850" cy="311150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43638" y="5313313"/>
              <a:ext cx="140455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accent4"/>
                  </a:solidFill>
                  <a:latin typeface="+mj-lt"/>
                </a:rPr>
                <a:t>PANDA</a:t>
              </a:r>
              <a:endParaRPr lang="en-GB" b="1" dirty="0">
                <a:solidFill>
                  <a:schemeClr val="accent4"/>
                </a:solidFill>
                <a:latin typeface="+mj-lt"/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7858148" y="2061426"/>
            <a:ext cx="1106340" cy="3077764"/>
            <a:chOff x="7858148" y="2643182"/>
            <a:chExt cx="877886" cy="2357454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0755" y="2643182"/>
              <a:ext cx="844649" cy="1143008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8148" y="3821107"/>
              <a:ext cx="877886" cy="117952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6509848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IR_2011_englis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alks2012">
  <a:themeElements>
    <a:clrScheme name="Ganymed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Repor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1274</Words>
  <Application>Microsoft Office PowerPoint</Application>
  <PresentationFormat>Bildschirmpräsentation (4:3)</PresentationFormat>
  <Paragraphs>417</Paragraphs>
  <Slides>31</Slides>
  <Notes>15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31</vt:i4>
      </vt:variant>
    </vt:vector>
  </HeadingPairs>
  <TitlesOfParts>
    <vt:vector size="36" baseType="lpstr">
      <vt:lpstr>FAIR_2011_english</vt:lpstr>
      <vt:lpstr>Talks2012</vt:lpstr>
      <vt:lpstr>Equation</vt:lpstr>
      <vt:lpstr>Graph</vt:lpstr>
      <vt:lpstr>SPW 4.0 Graph</vt:lpstr>
      <vt:lpstr>The Facility for Antiproton and Ion Research in Europe</vt:lpstr>
      <vt:lpstr>FAIR @ Darmstadt</vt:lpstr>
      <vt:lpstr>Facility for Antiproton &amp; Ion Research</vt:lpstr>
      <vt:lpstr>Accelerator Challenges</vt:lpstr>
      <vt:lpstr>FAIR Experiments</vt:lpstr>
      <vt:lpstr>Brain Twister I</vt:lpstr>
      <vt:lpstr>Narrow Hadronic States</vt:lpstr>
      <vt:lpstr>Brain Twister II</vt:lpstr>
      <vt:lpstr>Anti-Proton Annihilation @ DA</vt:lpstr>
      <vt:lpstr>Gluonic excitations</vt:lpstr>
      <vt:lpstr>Search for Heavy Glueballs</vt:lpstr>
      <vt:lpstr>PANDA &amp; CBM: Hadrons in Nuclei</vt:lpstr>
      <vt:lpstr>Compressed Baryonic Matter</vt:lpstr>
      <vt:lpstr>High Baryon Density @ CBM</vt:lpstr>
      <vt:lpstr>PowerPoint-Präsentation</vt:lpstr>
      <vt:lpstr>NuSTAR</vt:lpstr>
      <vt:lpstr>GSI FRS  FAIR Super-FRS</vt:lpstr>
      <vt:lpstr>NuSTAR</vt:lpstr>
      <vt:lpstr>APPA: Parity-Violation</vt:lpstr>
      <vt:lpstr>Large EM Fields</vt:lpstr>
      <vt:lpstr>Plasmas</vt:lpstr>
      <vt:lpstr> ESA @ GSI &amp; FAIR</vt:lpstr>
      <vt:lpstr>Staging</vt:lpstr>
      <vt:lpstr>Modularised Start Version</vt:lpstr>
      <vt:lpstr>Costs MSV</vt:lpstr>
      <vt:lpstr>Funding Modules 0-3</vt:lpstr>
      <vt:lpstr>Timelines</vt:lpstr>
      <vt:lpstr>Civil Construction</vt:lpstr>
      <vt:lpstr>Start Clearing 6/12/2011</vt:lpstr>
      <vt:lpstr>Test Drilling 31/8/2011</vt:lpstr>
      <vt:lpstr>Thank you very much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Guenther Rosner</dc:creator>
  <cp:lastModifiedBy>Guenther Rosner</cp:lastModifiedBy>
  <cp:revision>1157</cp:revision>
  <cp:lastPrinted>2012-05-30T00:50:27Z</cp:lastPrinted>
  <dcterms:created xsi:type="dcterms:W3CDTF">2006-03-05T18:10:42Z</dcterms:created>
  <dcterms:modified xsi:type="dcterms:W3CDTF">2012-06-03T17:16:18Z</dcterms:modified>
</cp:coreProperties>
</file>