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65" r:id="rId3"/>
    <p:sldId id="258" r:id="rId4"/>
    <p:sldId id="266" r:id="rId5"/>
    <p:sldId id="271" r:id="rId6"/>
    <p:sldId id="269" r:id="rId7"/>
    <p:sldId id="281" r:id="rId8"/>
    <p:sldId id="286" r:id="rId9"/>
    <p:sldId id="290" r:id="rId10"/>
    <p:sldId id="282" r:id="rId11"/>
    <p:sldId id="288" r:id="rId12"/>
    <p:sldId id="289" r:id="rId13"/>
    <p:sldId id="279" r:id="rId14"/>
    <p:sldId id="280" r:id="rId15"/>
    <p:sldId id="291" r:id="rId16"/>
    <p:sldId id="268" r:id="rId17"/>
    <p:sldId id="285" r:id="rId18"/>
    <p:sldId id="284" r:id="rId19"/>
    <p:sldId id="292" r:id="rId20"/>
    <p:sldId id="293" r:id="rId21"/>
    <p:sldId id="294" r:id="rId22"/>
    <p:sldId id="295" r:id="rId23"/>
    <p:sldId id="267" r:id="rId24"/>
    <p:sldId id="270" r:id="rId25"/>
    <p:sldId id="296" r:id="rId26"/>
    <p:sldId id="259" r:id="rId27"/>
    <p:sldId id="272" r:id="rId28"/>
    <p:sldId id="297" r:id="rId29"/>
    <p:sldId id="298" r:id="rId30"/>
    <p:sldId id="300" r:id="rId31"/>
    <p:sldId id="301" r:id="rId32"/>
    <p:sldId id="302" r:id="rId33"/>
    <p:sldId id="263" r:id="rId34"/>
    <p:sldId id="299" r:id="rId35"/>
    <p:sldId id="273" r:id="rId36"/>
    <p:sldId id="304" r:id="rId37"/>
    <p:sldId id="275" r:id="rId3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8" autoAdjust="0"/>
    <p:restoredTop sz="94660"/>
  </p:normalViewPr>
  <p:slideViewPr>
    <p:cSldViewPr>
      <p:cViewPr>
        <p:scale>
          <a:sx n="70" d="100"/>
          <a:sy n="70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417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C3D9E-3B35-45DB-90E3-0DBA749F0B72}" type="datetimeFigureOut">
              <a:rPr lang="de-DE" smtClean="0"/>
              <a:pPr/>
              <a:t>11.06.2010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E627C-F47D-4026-8906-2992F94D8F2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10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11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12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13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14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15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16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17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18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19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20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21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22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23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24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25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26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27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28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29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30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31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32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33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34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35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36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37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5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6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7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8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40CDB-BADE-4B01-A259-B021FA7A2D57}" type="slidenum">
              <a:rPr lang="en-US"/>
              <a:pPr/>
              <a:t>9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72A5-0D31-4A08-81A2-38FE13928666}" type="datetimeFigureOut">
              <a:rPr lang="de-DE" smtClean="0"/>
              <a:pPr/>
              <a:t>11.06.2010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C9DF-F325-4BD3-966D-2A915EDE356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72A5-0D31-4A08-81A2-38FE13928666}" type="datetimeFigureOut">
              <a:rPr lang="de-DE" smtClean="0"/>
              <a:pPr/>
              <a:t>11.06.2010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C9DF-F325-4BD3-966D-2A915EDE356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72A5-0D31-4A08-81A2-38FE13928666}" type="datetimeFigureOut">
              <a:rPr lang="de-DE" smtClean="0"/>
              <a:pPr/>
              <a:t>11.06.2010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C9DF-F325-4BD3-966D-2A915EDE356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72A5-0D31-4A08-81A2-38FE13928666}" type="datetimeFigureOut">
              <a:rPr lang="de-DE" smtClean="0"/>
              <a:pPr/>
              <a:t>11.06.2010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C9DF-F325-4BD3-966D-2A915EDE356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72A5-0D31-4A08-81A2-38FE13928666}" type="datetimeFigureOut">
              <a:rPr lang="de-DE" smtClean="0"/>
              <a:pPr/>
              <a:t>11.06.2010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C9DF-F325-4BD3-966D-2A915EDE356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72A5-0D31-4A08-81A2-38FE13928666}" type="datetimeFigureOut">
              <a:rPr lang="de-DE" smtClean="0"/>
              <a:pPr/>
              <a:t>11.06.2010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C9DF-F325-4BD3-966D-2A915EDE356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72A5-0D31-4A08-81A2-38FE13928666}" type="datetimeFigureOut">
              <a:rPr lang="de-DE" smtClean="0"/>
              <a:pPr/>
              <a:t>11.06.2010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C9DF-F325-4BD3-966D-2A915EDE356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72A5-0D31-4A08-81A2-38FE13928666}" type="datetimeFigureOut">
              <a:rPr lang="de-DE" smtClean="0"/>
              <a:pPr/>
              <a:t>11.06.2010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C9DF-F325-4BD3-966D-2A915EDE356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72A5-0D31-4A08-81A2-38FE13928666}" type="datetimeFigureOut">
              <a:rPr lang="de-DE" smtClean="0"/>
              <a:pPr/>
              <a:t>11.06.2010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C9DF-F325-4BD3-966D-2A915EDE356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72A5-0D31-4A08-81A2-38FE13928666}" type="datetimeFigureOut">
              <a:rPr lang="de-DE" smtClean="0"/>
              <a:pPr/>
              <a:t>11.06.2010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C9DF-F325-4BD3-966D-2A915EDE356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72A5-0D31-4A08-81A2-38FE13928666}" type="datetimeFigureOut">
              <a:rPr lang="de-DE" smtClean="0"/>
              <a:pPr/>
              <a:t>11.06.2010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5C9DF-F325-4BD3-966D-2A915EDE356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E72A5-0D31-4A08-81A2-38FE13928666}" type="datetimeFigureOut">
              <a:rPr lang="de-DE" smtClean="0"/>
              <a:pPr/>
              <a:t>11.06.2010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5C9DF-F325-4BD3-966D-2A915EDE356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071678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4821540"/>
            <a:ext cx="914400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0" dirty="0">
                <a:solidFill>
                  <a:srgbClr val="000066"/>
                </a:solidFill>
                <a:latin typeface="Palatino Linotype" pitchFamily="18" charset="0"/>
              </a:rPr>
              <a:t>Johann </a:t>
            </a:r>
            <a:r>
              <a:rPr lang="en-US" b="0" dirty="0" smtClean="0">
                <a:solidFill>
                  <a:srgbClr val="000066"/>
                </a:solidFill>
                <a:latin typeface="Palatino Linotype" pitchFamily="18" charset="0"/>
              </a:rPr>
              <a:t>Zmeskal, </a:t>
            </a:r>
          </a:p>
          <a:p>
            <a:pPr algn="ctr"/>
            <a:r>
              <a:rPr lang="en-US" b="0" dirty="0" smtClean="0">
                <a:solidFill>
                  <a:srgbClr val="000066"/>
                </a:solidFill>
                <a:latin typeface="Palatino Linotype" pitchFamily="18" charset="0"/>
              </a:rPr>
              <a:t>for the AMADEUS collaboration  </a:t>
            </a:r>
            <a:endParaRPr lang="en-US" b="0" dirty="0">
              <a:solidFill>
                <a:srgbClr val="000066"/>
              </a:solidFill>
              <a:latin typeface="Palatino Linotype" pitchFamily="18" charset="0"/>
            </a:endParaRPr>
          </a:p>
          <a:p>
            <a:pPr algn="ctr"/>
            <a:endParaRPr lang="en-US" sz="1400" b="0" dirty="0" smtClean="0">
              <a:solidFill>
                <a:srgbClr val="000066"/>
              </a:solidFill>
              <a:latin typeface="Palatino Linotype" pitchFamily="18" charset="0"/>
            </a:endParaRPr>
          </a:p>
          <a:p>
            <a:pPr algn="ctr"/>
            <a:r>
              <a:rPr lang="en-US" b="0" dirty="0" smtClean="0">
                <a:solidFill>
                  <a:srgbClr val="000066"/>
                </a:solidFill>
                <a:latin typeface="Palatino Linotype" pitchFamily="18" charset="0"/>
              </a:rPr>
              <a:t>Stefan </a:t>
            </a:r>
            <a:r>
              <a:rPr lang="en-US" b="0" dirty="0">
                <a:solidFill>
                  <a:srgbClr val="000066"/>
                </a:solidFill>
                <a:latin typeface="Palatino Linotype" pitchFamily="18" charset="0"/>
              </a:rPr>
              <a:t>Meyer Institute for subatomic Physics</a:t>
            </a:r>
          </a:p>
          <a:p>
            <a:pPr algn="ctr"/>
            <a:r>
              <a:rPr lang="en-US" b="0" dirty="0">
                <a:solidFill>
                  <a:srgbClr val="000066"/>
                </a:solidFill>
                <a:latin typeface="Palatino Linotype" pitchFamily="18" charset="0"/>
              </a:rPr>
              <a:t>Vienna, Austria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400" b="0" dirty="0" smtClean="0"/>
                <a:t>MESON 2010, Krakow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Rechteck 7"/>
          <p:cNvSpPr/>
          <p:nvPr/>
        </p:nvSpPr>
        <p:spPr>
          <a:xfrm>
            <a:off x="0" y="428604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Recent results and future plans </a:t>
            </a:r>
          </a:p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for AMADEUS</a:t>
            </a:r>
            <a:endParaRPr lang="en-US" sz="4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0" y="2214554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Palatino Linotype" pitchFamily="18" charset="0"/>
              </a:rPr>
              <a:t>11</a:t>
            </a:r>
            <a:r>
              <a:rPr lang="en-US" sz="2400" baseline="30000" dirty="0" smtClean="0">
                <a:latin typeface="Palatino Linotype" pitchFamily="18" charset="0"/>
              </a:rPr>
              <a:t>th</a:t>
            </a:r>
            <a:r>
              <a:rPr lang="en-US" sz="2400" dirty="0" smtClean="0">
                <a:latin typeface="Palatino Linotype" pitchFamily="18" charset="0"/>
              </a:rPr>
              <a:t> International Workshop on Meson Production, </a:t>
            </a:r>
          </a:p>
          <a:p>
            <a:pPr algn="ctr"/>
            <a:r>
              <a:rPr lang="en-US" sz="2400" dirty="0" smtClean="0">
                <a:latin typeface="Palatino Linotype" pitchFamily="18" charset="0"/>
              </a:rPr>
              <a:t>Properties and Interaction</a:t>
            </a:r>
          </a:p>
          <a:p>
            <a:pPr algn="ctr"/>
            <a:endParaRPr lang="en-US" sz="2400" dirty="0" smtClean="0">
              <a:latin typeface="Palatino Linotype" pitchFamily="18" charset="0"/>
            </a:endParaRPr>
          </a:p>
          <a:p>
            <a:pPr algn="ctr"/>
            <a:r>
              <a:rPr lang="en-US" sz="2400" dirty="0" smtClean="0">
                <a:latin typeface="Palatino Linotype" pitchFamily="18" charset="0"/>
              </a:rPr>
              <a:t>Krakow, Poland</a:t>
            </a:r>
          </a:p>
          <a:p>
            <a:pPr algn="ctr"/>
            <a:r>
              <a:rPr lang="en-US" sz="2400" dirty="0" smtClean="0">
                <a:latin typeface="Palatino Linotype" pitchFamily="18" charset="0"/>
              </a:rPr>
              <a:t>10-15 June, 2010</a:t>
            </a:r>
            <a:endParaRPr lang="en-US" sz="2400" dirty="0">
              <a:latin typeface="Palatino Linotype" pitchFamily="18" charset="0"/>
            </a:endParaRPr>
          </a:p>
        </p:txBody>
      </p:sp>
      <p:pic>
        <p:nvPicPr>
          <p:cNvPr id="10" name="Grafik 106" descr="oeaw_logo_weiss_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4929198"/>
            <a:ext cx="1071570" cy="102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85" descr="Logo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4929198"/>
            <a:ext cx="1000132" cy="1033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28670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  Tri-baryon systems with S=-1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1143000" y="914400"/>
            <a:ext cx="7772400" cy="3932238"/>
            <a:chOff x="240" y="144"/>
            <a:chExt cx="4896" cy="2477"/>
          </a:xfrm>
        </p:grpSpPr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240" y="512"/>
              <a:ext cx="1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kumimoji="1" lang="de-DE" sz="2000" b="0">
                <a:latin typeface="Times" pitchFamily="18" charset="0"/>
                <a:ea typeface="Osaka" charset="-128"/>
              </a:endParaRP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288" y="1680"/>
              <a:ext cx="240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457200" indent="-457200">
                <a:buFont typeface="Times" pitchFamily="18" charset="0"/>
                <a:buNone/>
              </a:pPr>
              <a:r>
                <a:rPr kumimoji="1" lang="en-US" altLang="ja-JP" sz="2000" b="0" i="1">
                  <a:solidFill>
                    <a:srgbClr val="FF0000"/>
                  </a:solidFill>
                  <a:latin typeface="Times" pitchFamily="18" charset="0"/>
                  <a:ea typeface="Osaka" charset="-128"/>
                </a:rPr>
                <a:t> </a:t>
              </a:r>
              <a:endParaRPr kumimoji="1" lang="en-US" altLang="ja-JP" sz="2000" b="0" i="1">
                <a:latin typeface="Times" pitchFamily="18" charset="0"/>
                <a:ea typeface="Osaka" charset="-128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576" y="144"/>
              <a:ext cx="3312" cy="404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kumimoji="1" lang="en-US" altLang="ja-JP" sz="3600">
                  <a:solidFill>
                    <a:srgbClr val="FF0000"/>
                  </a:solidFill>
                  <a:latin typeface="Times" pitchFamily="18" charset="0"/>
                  <a:ea typeface="ＭＳ Ｐゴシック" pitchFamily="50" charset="-128"/>
                  <a:cs typeface="Times New Roman" pitchFamily="18" charset="0"/>
                </a:rPr>
                <a:t>K</a:t>
              </a:r>
              <a:r>
                <a:rPr kumimoji="1" lang="en-US" altLang="ja-JP" sz="3600" baseline="42000">
                  <a:solidFill>
                    <a:srgbClr val="FF0000"/>
                  </a:solidFill>
                  <a:latin typeface="Times" pitchFamily="18" charset="0"/>
                  <a:ea typeface="ＭＳ Ｐゴシック" pitchFamily="50" charset="-128"/>
                  <a:cs typeface="Times New Roman" pitchFamily="18" charset="0"/>
                </a:rPr>
                <a:t>-</a:t>
              </a:r>
              <a:r>
                <a:rPr kumimoji="1" lang="en-US" altLang="ja-JP" sz="3600">
                  <a:solidFill>
                    <a:srgbClr val="FF0000"/>
                  </a:solidFill>
                  <a:latin typeface="Times" pitchFamily="18" charset="0"/>
                  <a:ea typeface="ＭＳ Ｐゴシック" pitchFamily="50" charset="-128"/>
                  <a:cs typeface="Times New Roman" pitchFamily="18" charset="0"/>
                </a:rPr>
                <a:t> +</a:t>
              </a:r>
              <a:r>
                <a:rPr kumimoji="1" lang="en-US" altLang="ja-JP" sz="3600" baseline="30000">
                  <a:solidFill>
                    <a:srgbClr val="FF0000"/>
                  </a:solidFill>
                  <a:latin typeface="Times" pitchFamily="18" charset="0"/>
                  <a:ea typeface="ＭＳ Ｐゴシック" pitchFamily="50" charset="-128"/>
                  <a:cs typeface="Times New Roman" pitchFamily="18" charset="0"/>
                </a:rPr>
                <a:t> 4</a:t>
              </a:r>
              <a:r>
                <a:rPr kumimoji="1" lang="en-US" altLang="ja-JP" sz="3600">
                  <a:solidFill>
                    <a:srgbClr val="FF0000"/>
                  </a:solidFill>
                  <a:latin typeface="Times" pitchFamily="18" charset="0"/>
                  <a:ea typeface="ＭＳ Ｐゴシック" pitchFamily="50" charset="-128"/>
                  <a:cs typeface="Times New Roman" pitchFamily="18" charset="0"/>
                </a:rPr>
                <a:t>He -&gt; n + (ppnK</a:t>
              </a:r>
              <a:r>
                <a:rPr kumimoji="1" lang="en-US" altLang="ja-JP" sz="3600" baseline="42000">
                  <a:solidFill>
                    <a:srgbClr val="FF0000"/>
                  </a:solidFill>
                  <a:latin typeface="Times" pitchFamily="18" charset="0"/>
                  <a:ea typeface="ＭＳ Ｐゴシック" pitchFamily="50" charset="-128"/>
                  <a:cs typeface="Times New Roman" pitchFamily="18" charset="0"/>
                </a:rPr>
                <a:t>-</a:t>
              </a:r>
              <a:r>
                <a:rPr kumimoji="1" lang="en-US" altLang="ja-JP" sz="3600">
                  <a:solidFill>
                    <a:srgbClr val="FF0000"/>
                  </a:solidFill>
                  <a:latin typeface="Times" pitchFamily="18" charset="0"/>
                  <a:ea typeface="ＭＳ Ｐゴシック" pitchFamily="50" charset="-128"/>
                  <a:cs typeface="Times New Roman" pitchFamily="18" charset="0"/>
                </a:rPr>
                <a:t>)</a:t>
              </a:r>
              <a:endParaRPr kumimoji="1" lang="en-US" altLang="ja-JP" sz="3600" b="0">
                <a:latin typeface="Times" pitchFamily="18" charset="0"/>
                <a:ea typeface="Osaka" charset="-128"/>
                <a:cs typeface="Times New Roman" pitchFamily="18" charset="0"/>
              </a:endParaRPr>
            </a:p>
          </p:txBody>
        </p: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624" y="528"/>
              <a:ext cx="4512" cy="2093"/>
              <a:chOff x="624" y="528"/>
              <a:chExt cx="4512" cy="2093"/>
            </a:xfrm>
          </p:grpSpPr>
          <p:sp>
            <p:nvSpPr>
              <p:cNvPr id="13" name="Text Box 13"/>
              <p:cNvSpPr txBox="1">
                <a:spLocks noChangeArrowheads="1"/>
              </p:cNvSpPr>
              <p:nvPr/>
            </p:nvSpPr>
            <p:spPr bwMode="auto">
              <a:xfrm>
                <a:off x="3902" y="667"/>
                <a:ext cx="11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kumimoji="1" lang="de-DE" sz="2000" b="0">
                  <a:latin typeface="Times" pitchFamily="18" charset="0"/>
                  <a:ea typeface="Osaka" charset="-128"/>
                </a:endParaRPr>
              </a:p>
            </p:txBody>
          </p:sp>
          <p:sp>
            <p:nvSpPr>
              <p:cNvPr id="14" name="Text Box 14"/>
              <p:cNvSpPr txBox="1">
                <a:spLocks noChangeArrowheads="1"/>
              </p:cNvSpPr>
              <p:nvPr/>
            </p:nvSpPr>
            <p:spPr bwMode="auto">
              <a:xfrm>
                <a:off x="4166" y="1523"/>
                <a:ext cx="116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kumimoji="1" lang="de-DE" sz="2800" b="0" i="1" u="sng">
                  <a:solidFill>
                    <a:srgbClr val="FF0000"/>
                  </a:solidFill>
                  <a:latin typeface="Times" pitchFamily="18" charset="0"/>
                  <a:ea typeface="Osaka" charset="-128"/>
                </a:endParaRPr>
              </a:p>
            </p:txBody>
          </p:sp>
          <p:sp>
            <p:nvSpPr>
              <p:cNvPr id="15" name="Rectangle 15"/>
              <p:cNvSpPr>
                <a:spLocks noChangeArrowheads="1"/>
              </p:cNvSpPr>
              <p:nvPr/>
            </p:nvSpPr>
            <p:spPr bwMode="auto">
              <a:xfrm>
                <a:off x="624" y="1296"/>
                <a:ext cx="816" cy="365"/>
              </a:xfrm>
              <a:prstGeom prst="rect">
                <a:avLst/>
              </a:prstGeom>
              <a:solidFill>
                <a:srgbClr val="92D050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kumimoji="1" lang="en-US" altLang="ja-JP" sz="3200">
                    <a:solidFill>
                      <a:srgbClr val="009900"/>
                    </a:solidFill>
                    <a:latin typeface="Times" pitchFamily="18" charset="0"/>
                    <a:ea typeface="ＭＳ Ｐゴシック" pitchFamily="50" charset="-128"/>
                    <a:cs typeface="Times New Roman" pitchFamily="18" charset="0"/>
                  </a:rPr>
                  <a:t>n</a:t>
                </a:r>
                <a:r>
                  <a:rPr kumimoji="1" lang="en-US" altLang="ja-JP" sz="3200">
                    <a:solidFill>
                      <a:srgbClr val="009900"/>
                    </a:solidFill>
                    <a:latin typeface="Symbol" pitchFamily="18" charset="2"/>
                    <a:ea typeface="ＭＳ Ｐゴシック" pitchFamily="50" charset="-128"/>
                    <a:cs typeface="Times New Roman" pitchFamily="18" charset="0"/>
                  </a:rPr>
                  <a:t>p</a:t>
                </a:r>
                <a:r>
                  <a:rPr kumimoji="1" lang="en-US" altLang="ja-JP" sz="3200" baseline="30000">
                    <a:solidFill>
                      <a:srgbClr val="009900"/>
                    </a:solidFill>
                    <a:latin typeface="Times" pitchFamily="18" charset="0"/>
                    <a:ea typeface="ＭＳ Ｐゴシック" pitchFamily="50" charset="-128"/>
                    <a:cs typeface="Times New Roman" pitchFamily="18" charset="0"/>
                  </a:rPr>
                  <a:t>-</a:t>
                </a:r>
                <a:r>
                  <a:rPr kumimoji="1" lang="en-US" altLang="ja-JP" sz="3200">
                    <a:solidFill>
                      <a:srgbClr val="009900"/>
                    </a:solidFill>
                    <a:latin typeface="Times" pitchFamily="18" charset="0"/>
                    <a:ea typeface="ＭＳ Ｐゴシック" pitchFamily="50" charset="-128"/>
                    <a:cs typeface="Times New Roman" pitchFamily="18" charset="0"/>
                  </a:rPr>
                  <a:t>   </a:t>
                </a:r>
                <a:endParaRPr kumimoji="1" lang="en-US" altLang="ja-JP" sz="3200">
                  <a:solidFill>
                    <a:srgbClr val="009900"/>
                  </a:solidFill>
                  <a:latin typeface="Times" pitchFamily="18" charset="0"/>
                  <a:ea typeface="Osaka" charset="-128"/>
                  <a:cs typeface="Times New Roman" pitchFamily="18" charset="0"/>
                </a:endParaRPr>
              </a:p>
            </p:txBody>
          </p:sp>
          <p:sp>
            <p:nvSpPr>
              <p:cNvPr id="16" name="Rectangle 16"/>
              <p:cNvSpPr>
                <a:spLocks noChangeArrowheads="1"/>
              </p:cNvSpPr>
              <p:nvPr/>
            </p:nvSpPr>
            <p:spPr bwMode="auto">
              <a:xfrm>
                <a:off x="4416" y="816"/>
                <a:ext cx="480" cy="365"/>
              </a:xfrm>
              <a:prstGeom prst="rect">
                <a:avLst/>
              </a:prstGeom>
              <a:solidFill>
                <a:srgbClr val="CCFFCC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kumimoji="1" lang="en-US" altLang="ja-JP" sz="3200">
                    <a:solidFill>
                      <a:srgbClr val="0000FF"/>
                    </a:solidFill>
                    <a:latin typeface="Symbol" pitchFamily="18" charset="2"/>
                    <a:ea typeface="ＭＳ Ｐゴシック" pitchFamily="50" charset="-128"/>
                    <a:cs typeface="Times New Roman" pitchFamily="18" charset="0"/>
                  </a:rPr>
                  <a:t>L</a:t>
                </a:r>
                <a:r>
                  <a:rPr kumimoji="1" lang="en-US" altLang="ja-JP" sz="3200">
                    <a:solidFill>
                      <a:srgbClr val="0000FF"/>
                    </a:solidFill>
                    <a:latin typeface="Times" pitchFamily="18" charset="0"/>
                    <a:ea typeface="ＭＳ Ｐゴシック" pitchFamily="50" charset="-128"/>
                    <a:cs typeface="Times New Roman" pitchFamily="18" charset="0"/>
                  </a:rPr>
                  <a:t>d   </a:t>
                </a:r>
                <a:endParaRPr kumimoji="1" lang="en-US" altLang="ja-JP" sz="3200">
                  <a:solidFill>
                    <a:srgbClr val="0000FF"/>
                  </a:solidFill>
                  <a:latin typeface="Times" pitchFamily="18" charset="0"/>
                  <a:ea typeface="Osaka" charset="-128"/>
                  <a:cs typeface="Times New Roman" pitchFamily="18" charset="0"/>
                </a:endParaRPr>
              </a:p>
            </p:txBody>
          </p:sp>
          <p:sp>
            <p:nvSpPr>
              <p:cNvPr id="17" name="Rectangle 17"/>
              <p:cNvSpPr>
                <a:spLocks noChangeArrowheads="1"/>
              </p:cNvSpPr>
              <p:nvPr/>
            </p:nvSpPr>
            <p:spPr bwMode="auto">
              <a:xfrm>
                <a:off x="3216" y="816"/>
                <a:ext cx="816" cy="365"/>
              </a:xfrm>
              <a:prstGeom prst="rect">
                <a:avLst/>
              </a:prstGeom>
              <a:solidFill>
                <a:srgbClr val="CCFFCC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kumimoji="1" lang="en-US" altLang="ja-JP" sz="3200">
                    <a:solidFill>
                      <a:srgbClr val="0000FF"/>
                    </a:solidFill>
                    <a:latin typeface="Symbol" pitchFamily="18" charset="2"/>
                    <a:ea typeface="ＭＳ Ｐゴシック" pitchFamily="50" charset="-128"/>
                    <a:cs typeface="Times New Roman" pitchFamily="18" charset="0"/>
                  </a:rPr>
                  <a:t>L</a:t>
                </a:r>
                <a:r>
                  <a:rPr kumimoji="1" lang="en-US" altLang="ja-JP" sz="3200">
                    <a:solidFill>
                      <a:srgbClr val="0000FF"/>
                    </a:solidFill>
                    <a:latin typeface="Times" pitchFamily="18" charset="0"/>
                    <a:ea typeface="ＭＳ Ｐゴシック" pitchFamily="50" charset="-128"/>
                    <a:cs typeface="Times New Roman" pitchFamily="18" charset="0"/>
                  </a:rPr>
                  <a:t>pn </a:t>
                </a:r>
                <a:endParaRPr kumimoji="1" lang="en-US" altLang="ja-JP" sz="3200">
                  <a:solidFill>
                    <a:srgbClr val="0000FF"/>
                  </a:solidFill>
                  <a:latin typeface="Times" pitchFamily="18" charset="0"/>
                  <a:ea typeface="Osaka" charset="-128"/>
                  <a:cs typeface="Times New Roman" pitchFamily="18" charset="0"/>
                </a:endParaRPr>
              </a:p>
            </p:txBody>
          </p:sp>
          <p:sp>
            <p:nvSpPr>
              <p:cNvPr id="18" name="Rectangle 18"/>
              <p:cNvSpPr>
                <a:spLocks noChangeArrowheads="1"/>
              </p:cNvSpPr>
              <p:nvPr/>
            </p:nvSpPr>
            <p:spPr bwMode="auto">
              <a:xfrm>
                <a:off x="2208" y="816"/>
                <a:ext cx="816" cy="365"/>
              </a:xfrm>
              <a:prstGeom prst="rect">
                <a:avLst/>
              </a:prstGeom>
              <a:solidFill>
                <a:srgbClr val="CCFFCC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kumimoji="1" lang="en-US" altLang="ja-JP" sz="3200">
                    <a:solidFill>
                      <a:srgbClr val="0000FF"/>
                    </a:solidFill>
                    <a:latin typeface="Symbol" pitchFamily="18" charset="2"/>
                    <a:ea typeface="ＭＳ Ｐゴシック" pitchFamily="50" charset="-128"/>
                    <a:cs typeface="Times New Roman" pitchFamily="18" charset="0"/>
                  </a:rPr>
                  <a:t>S</a:t>
                </a:r>
                <a:r>
                  <a:rPr kumimoji="1" lang="en-US" altLang="ja-JP" sz="3200" baseline="30000">
                    <a:solidFill>
                      <a:srgbClr val="0000FF"/>
                    </a:solidFill>
                    <a:latin typeface="Times" pitchFamily="18" charset="0"/>
                    <a:ea typeface="ＭＳ Ｐゴシック" pitchFamily="50" charset="-128"/>
                    <a:cs typeface="Times New Roman" pitchFamily="18" charset="0"/>
                  </a:rPr>
                  <a:t>0</a:t>
                </a:r>
                <a:r>
                  <a:rPr kumimoji="1" lang="en-US" altLang="ja-JP" sz="3200">
                    <a:solidFill>
                      <a:srgbClr val="0000FF"/>
                    </a:solidFill>
                    <a:latin typeface="Times" pitchFamily="18" charset="0"/>
                    <a:ea typeface="ＭＳ Ｐゴシック" pitchFamily="50" charset="-128"/>
                    <a:cs typeface="Times New Roman" pitchFamily="18" charset="0"/>
                  </a:rPr>
                  <a:t>pn   </a:t>
                </a:r>
                <a:endParaRPr kumimoji="1" lang="en-US" altLang="ja-JP" sz="3200">
                  <a:solidFill>
                    <a:srgbClr val="0000FF"/>
                  </a:solidFill>
                  <a:latin typeface="Times" pitchFamily="18" charset="0"/>
                  <a:ea typeface="Osaka" charset="-128"/>
                  <a:cs typeface="Times New Roman" pitchFamily="18" charset="0"/>
                </a:endParaRPr>
              </a:p>
            </p:txBody>
          </p:sp>
          <p:sp>
            <p:nvSpPr>
              <p:cNvPr id="19" name="Rectangle 19"/>
              <p:cNvSpPr>
                <a:spLocks noChangeArrowheads="1"/>
              </p:cNvSpPr>
              <p:nvPr/>
            </p:nvSpPr>
            <p:spPr bwMode="auto">
              <a:xfrm>
                <a:off x="672" y="816"/>
                <a:ext cx="816" cy="365"/>
              </a:xfrm>
              <a:prstGeom prst="rect">
                <a:avLst/>
              </a:prstGeom>
              <a:solidFill>
                <a:srgbClr val="CCFFCC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kumimoji="1" lang="en-US" altLang="ja-JP" sz="3200">
                    <a:solidFill>
                      <a:srgbClr val="0000FF"/>
                    </a:solidFill>
                    <a:latin typeface="Symbol" pitchFamily="18" charset="2"/>
                    <a:ea typeface="ＭＳ Ｐゴシック" pitchFamily="50" charset="-128"/>
                    <a:cs typeface="Times New Roman" pitchFamily="18" charset="0"/>
                  </a:rPr>
                  <a:t>S</a:t>
                </a:r>
                <a:r>
                  <a:rPr kumimoji="1" lang="en-US" altLang="ja-JP" sz="3200" baseline="30000">
                    <a:solidFill>
                      <a:srgbClr val="0000FF"/>
                    </a:solidFill>
                    <a:latin typeface="Times" pitchFamily="18" charset="0"/>
                    <a:ea typeface="ＭＳ Ｐゴシック" pitchFamily="50" charset="-128"/>
                    <a:cs typeface="Times New Roman" pitchFamily="18" charset="0"/>
                  </a:rPr>
                  <a:t>-</a:t>
                </a:r>
                <a:r>
                  <a:rPr kumimoji="1" lang="en-US" altLang="ja-JP" sz="3200">
                    <a:solidFill>
                      <a:srgbClr val="0000FF"/>
                    </a:solidFill>
                    <a:latin typeface="Times" pitchFamily="18" charset="0"/>
                    <a:ea typeface="ＭＳ Ｐゴシック" pitchFamily="50" charset="-128"/>
                    <a:cs typeface="Times New Roman" pitchFamily="18" charset="0"/>
                  </a:rPr>
                  <a:t>pp   </a:t>
                </a:r>
                <a:endParaRPr kumimoji="1" lang="en-US" altLang="ja-JP" sz="3200">
                  <a:solidFill>
                    <a:srgbClr val="0000FF"/>
                  </a:solidFill>
                  <a:latin typeface="Times" pitchFamily="18" charset="0"/>
                  <a:ea typeface="Osaka" charset="-128"/>
                  <a:cs typeface="Times New Roman" pitchFamily="18" charset="0"/>
                </a:endParaRPr>
              </a:p>
            </p:txBody>
          </p:sp>
          <p:sp>
            <p:nvSpPr>
              <p:cNvPr id="20" name="Rectangle 20"/>
              <p:cNvSpPr>
                <a:spLocks noChangeArrowheads="1"/>
              </p:cNvSpPr>
              <p:nvPr/>
            </p:nvSpPr>
            <p:spPr bwMode="auto">
              <a:xfrm>
                <a:off x="1824" y="1843"/>
                <a:ext cx="1344" cy="365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kumimoji="1" lang="en-US" altLang="ja-JP" sz="3200" b="0">
                    <a:solidFill>
                      <a:srgbClr val="CC0066"/>
                    </a:solidFill>
                    <a:latin typeface="Times" pitchFamily="18" charset="0"/>
                    <a:ea typeface="ＭＳ Ｐゴシック" pitchFamily="50" charset="-128"/>
                    <a:cs typeface="Times New Roman" pitchFamily="18" charset="0"/>
                  </a:rPr>
                  <a:t>p</a:t>
                </a:r>
                <a:r>
                  <a:rPr kumimoji="1" lang="en-US" altLang="ja-JP" sz="3200" b="0">
                    <a:solidFill>
                      <a:srgbClr val="CC0066"/>
                    </a:solidFill>
                    <a:latin typeface="Symbol" pitchFamily="18" charset="2"/>
                    <a:ea typeface="ＭＳ Ｐゴシック" pitchFamily="50" charset="-128"/>
                    <a:cs typeface="Times New Roman" pitchFamily="18" charset="0"/>
                  </a:rPr>
                  <a:t>p</a:t>
                </a:r>
                <a:r>
                  <a:rPr kumimoji="1" lang="en-US" altLang="ja-JP" sz="3200" b="0" baseline="30000">
                    <a:solidFill>
                      <a:srgbClr val="CC0066"/>
                    </a:solidFill>
                    <a:latin typeface="Times" pitchFamily="18" charset="0"/>
                    <a:ea typeface="ＭＳ Ｐゴシック" pitchFamily="50" charset="-128"/>
                    <a:cs typeface="Times New Roman" pitchFamily="18" charset="0"/>
                  </a:rPr>
                  <a:t>-</a:t>
                </a:r>
                <a:r>
                  <a:rPr kumimoji="1" lang="en-US" altLang="ja-JP" sz="3200" b="0">
                    <a:solidFill>
                      <a:srgbClr val="CC0066"/>
                    </a:solidFill>
                    <a:latin typeface="Times" pitchFamily="18" charset="0"/>
                    <a:ea typeface="ＭＳ Ｐゴシック" pitchFamily="50" charset="-128"/>
                    <a:cs typeface="Times New Roman" pitchFamily="18" charset="0"/>
                  </a:rPr>
                  <a:t> (~64%)</a:t>
                </a:r>
                <a:endParaRPr kumimoji="1" lang="en-US" altLang="ja-JP" sz="3200" b="0">
                  <a:solidFill>
                    <a:srgbClr val="CC0066"/>
                  </a:solidFill>
                  <a:latin typeface="Times" pitchFamily="18" charset="0"/>
                  <a:ea typeface="Osaka" charset="-128"/>
                  <a:cs typeface="Times New Roman" pitchFamily="18" charset="0"/>
                </a:endParaRPr>
              </a:p>
            </p:txBody>
          </p:sp>
          <p:sp>
            <p:nvSpPr>
              <p:cNvPr id="21" name="Rectangle 21"/>
              <p:cNvSpPr>
                <a:spLocks noChangeArrowheads="1"/>
              </p:cNvSpPr>
              <p:nvPr/>
            </p:nvSpPr>
            <p:spPr bwMode="auto">
              <a:xfrm>
                <a:off x="2208" y="1296"/>
                <a:ext cx="816" cy="365"/>
              </a:xfrm>
              <a:prstGeom prst="rect">
                <a:avLst/>
              </a:prstGeom>
              <a:solidFill>
                <a:srgbClr val="92D050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kumimoji="1" lang="en-US" altLang="ja-JP" sz="3200" b="1" dirty="0" err="1">
                    <a:solidFill>
                      <a:srgbClr val="009900"/>
                    </a:solidFill>
                    <a:latin typeface="Symbol" pitchFamily="18" charset="2"/>
                    <a:ea typeface="ＭＳ Ｐゴシック" pitchFamily="50" charset="-128"/>
                    <a:cs typeface="Times New Roman" pitchFamily="18" charset="0"/>
                  </a:rPr>
                  <a:t>Lg</a:t>
                </a:r>
                <a:r>
                  <a:rPr kumimoji="1" lang="en-US" altLang="ja-JP" sz="3200" dirty="0">
                    <a:solidFill>
                      <a:srgbClr val="009900"/>
                    </a:solidFill>
                    <a:latin typeface="Times" pitchFamily="18" charset="0"/>
                    <a:ea typeface="ＭＳ Ｐゴシック" pitchFamily="50" charset="-128"/>
                    <a:cs typeface="Times New Roman" pitchFamily="18" charset="0"/>
                  </a:rPr>
                  <a:t>   </a:t>
                </a:r>
                <a:endParaRPr kumimoji="1" lang="en-US" altLang="ja-JP" sz="3200" dirty="0">
                  <a:solidFill>
                    <a:srgbClr val="009900"/>
                  </a:solidFill>
                  <a:latin typeface="Times" pitchFamily="18" charset="0"/>
                  <a:ea typeface="Osaka" charset="-128"/>
                  <a:cs typeface="Times New Roman" pitchFamily="18" charset="0"/>
                </a:endParaRPr>
              </a:p>
            </p:txBody>
          </p:sp>
          <p:sp>
            <p:nvSpPr>
              <p:cNvPr id="22" name="Rectangle 22"/>
              <p:cNvSpPr>
                <a:spLocks noChangeArrowheads="1"/>
              </p:cNvSpPr>
              <p:nvPr/>
            </p:nvSpPr>
            <p:spPr bwMode="auto">
              <a:xfrm>
                <a:off x="1824" y="2256"/>
                <a:ext cx="1344" cy="365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kumimoji="1" lang="en-US" altLang="ja-JP" sz="3200" b="0">
                    <a:solidFill>
                      <a:srgbClr val="CC0066"/>
                    </a:solidFill>
                    <a:latin typeface="Times" pitchFamily="18" charset="0"/>
                    <a:ea typeface="ＭＳ Ｐゴシック" pitchFamily="50" charset="-128"/>
                    <a:cs typeface="Times New Roman" pitchFamily="18" charset="0"/>
                  </a:rPr>
                  <a:t>n</a:t>
                </a:r>
                <a:r>
                  <a:rPr kumimoji="1" lang="en-US" altLang="ja-JP" sz="3200" b="0">
                    <a:solidFill>
                      <a:srgbClr val="CC0066"/>
                    </a:solidFill>
                    <a:latin typeface="Symbol" pitchFamily="18" charset="2"/>
                    <a:ea typeface="ＭＳ Ｐゴシック" pitchFamily="50" charset="-128"/>
                    <a:cs typeface="Times New Roman" pitchFamily="18" charset="0"/>
                  </a:rPr>
                  <a:t>p</a:t>
                </a:r>
                <a:r>
                  <a:rPr kumimoji="1" lang="en-US" altLang="ja-JP" sz="3200" b="0" baseline="30000">
                    <a:solidFill>
                      <a:srgbClr val="CC0066"/>
                    </a:solidFill>
                    <a:latin typeface="Times" pitchFamily="18" charset="0"/>
                    <a:ea typeface="ＭＳ Ｐゴシック" pitchFamily="50" charset="-128"/>
                    <a:cs typeface="Times New Roman" pitchFamily="18" charset="0"/>
                  </a:rPr>
                  <a:t>0 </a:t>
                </a:r>
                <a:r>
                  <a:rPr kumimoji="1" lang="en-US" altLang="ja-JP" sz="3200" b="0">
                    <a:solidFill>
                      <a:srgbClr val="CC0066"/>
                    </a:solidFill>
                    <a:latin typeface="Times" pitchFamily="18" charset="0"/>
                    <a:ea typeface="ＭＳ Ｐゴシック" pitchFamily="50" charset="-128"/>
                    <a:cs typeface="Times New Roman" pitchFamily="18" charset="0"/>
                  </a:rPr>
                  <a:t>(~36%)</a:t>
                </a:r>
                <a:endParaRPr kumimoji="1" lang="en-US" altLang="ja-JP" sz="3200" b="0">
                  <a:solidFill>
                    <a:srgbClr val="CC0066"/>
                  </a:solidFill>
                  <a:latin typeface="Times" pitchFamily="18" charset="0"/>
                  <a:ea typeface="Osaka" charset="-128"/>
                  <a:cs typeface="Times New Roman" pitchFamily="18" charset="0"/>
                </a:endParaRPr>
              </a:p>
            </p:txBody>
          </p:sp>
          <p:sp>
            <p:nvSpPr>
              <p:cNvPr id="23" name="Rectangle 23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816" cy="365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kumimoji="1" lang="en-US" altLang="ja-JP" sz="3200" b="0">
                    <a:solidFill>
                      <a:srgbClr val="CC0066"/>
                    </a:solidFill>
                    <a:latin typeface="Times" pitchFamily="18" charset="0"/>
                    <a:ea typeface="ＭＳ Ｐゴシック" pitchFamily="50" charset="-128"/>
                    <a:cs typeface="Times New Roman" pitchFamily="18" charset="0"/>
                  </a:rPr>
                  <a:t>p</a:t>
                </a:r>
                <a:r>
                  <a:rPr kumimoji="1" lang="en-US" altLang="ja-JP" sz="3200" b="0">
                    <a:solidFill>
                      <a:srgbClr val="CC0066"/>
                    </a:solidFill>
                    <a:latin typeface="Symbol" pitchFamily="18" charset="2"/>
                    <a:ea typeface="ＭＳ Ｐゴシック" pitchFamily="50" charset="-128"/>
                    <a:cs typeface="Times New Roman" pitchFamily="18" charset="0"/>
                  </a:rPr>
                  <a:t>p</a:t>
                </a:r>
                <a:r>
                  <a:rPr kumimoji="1" lang="en-US" altLang="ja-JP" sz="3200" b="0" baseline="30000">
                    <a:solidFill>
                      <a:srgbClr val="CC0066"/>
                    </a:solidFill>
                    <a:latin typeface="Times" pitchFamily="18" charset="0"/>
                    <a:ea typeface="ＭＳ Ｐゴシック" pitchFamily="50" charset="-128"/>
                    <a:cs typeface="Times New Roman" pitchFamily="18" charset="0"/>
                  </a:rPr>
                  <a:t>-</a:t>
                </a:r>
                <a:endParaRPr kumimoji="1" lang="en-US" altLang="ja-JP" sz="3200" b="0">
                  <a:solidFill>
                    <a:srgbClr val="CC0066"/>
                  </a:solidFill>
                  <a:latin typeface="Times" pitchFamily="18" charset="0"/>
                  <a:ea typeface="Osaka" charset="-128"/>
                  <a:cs typeface="Times New Roman" pitchFamily="18" charset="0"/>
                </a:endParaRPr>
              </a:p>
            </p:txBody>
          </p:sp>
          <p:sp>
            <p:nvSpPr>
              <p:cNvPr id="24" name="Rectangle 24"/>
              <p:cNvSpPr>
                <a:spLocks noChangeArrowheads="1"/>
              </p:cNvSpPr>
              <p:nvPr/>
            </p:nvSpPr>
            <p:spPr bwMode="auto">
              <a:xfrm>
                <a:off x="3264" y="2227"/>
                <a:ext cx="816" cy="365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kumimoji="1" lang="en-US" altLang="ja-JP" sz="3200" b="0">
                    <a:solidFill>
                      <a:srgbClr val="CC0066"/>
                    </a:solidFill>
                    <a:latin typeface="Times" pitchFamily="18" charset="0"/>
                    <a:ea typeface="ＭＳ Ｐゴシック" pitchFamily="50" charset="-128"/>
                    <a:cs typeface="Times New Roman" pitchFamily="18" charset="0"/>
                  </a:rPr>
                  <a:t>n</a:t>
                </a:r>
                <a:r>
                  <a:rPr kumimoji="1" lang="en-US" altLang="ja-JP" sz="3200" b="0">
                    <a:solidFill>
                      <a:srgbClr val="CC0066"/>
                    </a:solidFill>
                    <a:latin typeface="Symbol" pitchFamily="18" charset="2"/>
                    <a:ea typeface="ＭＳ Ｐゴシック" pitchFamily="50" charset="-128"/>
                    <a:cs typeface="Times New Roman" pitchFamily="18" charset="0"/>
                  </a:rPr>
                  <a:t>p</a:t>
                </a:r>
                <a:r>
                  <a:rPr kumimoji="1" lang="en-US" altLang="ja-JP" sz="3200" b="0" baseline="30000">
                    <a:solidFill>
                      <a:srgbClr val="CC0066"/>
                    </a:solidFill>
                    <a:latin typeface="Times" pitchFamily="18" charset="0"/>
                    <a:ea typeface="ＭＳ Ｐゴシック" pitchFamily="50" charset="-128"/>
                    <a:cs typeface="Times New Roman" pitchFamily="18" charset="0"/>
                  </a:rPr>
                  <a:t>0</a:t>
                </a:r>
                <a:endParaRPr kumimoji="1" lang="en-US" altLang="ja-JP" sz="3200" b="0">
                  <a:solidFill>
                    <a:srgbClr val="CC0066"/>
                  </a:solidFill>
                  <a:latin typeface="Times" pitchFamily="18" charset="0"/>
                  <a:ea typeface="Osaka" charset="-128"/>
                  <a:cs typeface="Times New Roman" pitchFamily="18" charset="0"/>
                </a:endParaRPr>
              </a:p>
            </p:txBody>
          </p:sp>
          <p:sp>
            <p:nvSpPr>
              <p:cNvPr id="25" name="Rectangle 25"/>
              <p:cNvSpPr>
                <a:spLocks noChangeArrowheads="1"/>
              </p:cNvSpPr>
              <p:nvPr/>
            </p:nvSpPr>
            <p:spPr bwMode="auto">
              <a:xfrm>
                <a:off x="4416" y="2208"/>
                <a:ext cx="720" cy="365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kumimoji="1" lang="en-US" altLang="ja-JP" sz="3200" b="0">
                    <a:solidFill>
                      <a:srgbClr val="CC0066"/>
                    </a:solidFill>
                    <a:latin typeface="Times" pitchFamily="18" charset="0"/>
                    <a:ea typeface="ＭＳ Ｐゴシック" pitchFamily="50" charset="-128"/>
                    <a:cs typeface="Times New Roman" pitchFamily="18" charset="0"/>
                  </a:rPr>
                  <a:t>n</a:t>
                </a:r>
                <a:r>
                  <a:rPr kumimoji="1" lang="en-US" altLang="ja-JP" sz="3200" b="0">
                    <a:solidFill>
                      <a:srgbClr val="CC0066"/>
                    </a:solidFill>
                    <a:latin typeface="Symbol" pitchFamily="18" charset="2"/>
                    <a:ea typeface="ＭＳ Ｐゴシック" pitchFamily="50" charset="-128"/>
                    <a:cs typeface="Times New Roman" pitchFamily="18" charset="0"/>
                  </a:rPr>
                  <a:t>p</a:t>
                </a:r>
                <a:r>
                  <a:rPr kumimoji="1" lang="en-US" altLang="ja-JP" sz="3200" b="0" baseline="30000">
                    <a:solidFill>
                      <a:srgbClr val="CC0066"/>
                    </a:solidFill>
                    <a:latin typeface="Times" pitchFamily="18" charset="0"/>
                    <a:ea typeface="ＭＳ Ｐゴシック" pitchFamily="50" charset="-128"/>
                    <a:cs typeface="Times New Roman" pitchFamily="18" charset="0"/>
                  </a:rPr>
                  <a:t>0</a:t>
                </a:r>
                <a:endParaRPr kumimoji="1" lang="en-US" altLang="ja-JP" sz="3200" b="0">
                  <a:solidFill>
                    <a:srgbClr val="CC0066"/>
                  </a:solidFill>
                  <a:latin typeface="Times" pitchFamily="18" charset="0"/>
                  <a:ea typeface="Osaka" charset="-128"/>
                  <a:cs typeface="Times New Roman" pitchFamily="18" charset="0"/>
                </a:endParaRPr>
              </a:p>
            </p:txBody>
          </p:sp>
          <p:sp>
            <p:nvSpPr>
              <p:cNvPr id="26" name="Rectangle 26"/>
              <p:cNvSpPr>
                <a:spLocks noChangeArrowheads="1"/>
              </p:cNvSpPr>
              <p:nvPr/>
            </p:nvSpPr>
            <p:spPr bwMode="auto">
              <a:xfrm>
                <a:off x="4416" y="1795"/>
                <a:ext cx="720" cy="365"/>
              </a:xfrm>
              <a:prstGeom prst="rect">
                <a:avLst/>
              </a:prstGeom>
              <a:solidFill>
                <a:srgbClr val="99CC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kumimoji="1" lang="en-US" altLang="ja-JP" sz="3200" b="0">
                    <a:solidFill>
                      <a:srgbClr val="CC0066"/>
                    </a:solidFill>
                    <a:latin typeface="Times" pitchFamily="18" charset="0"/>
                    <a:ea typeface="ＭＳ Ｐゴシック" pitchFamily="50" charset="-128"/>
                    <a:cs typeface="Times New Roman" pitchFamily="18" charset="0"/>
                  </a:rPr>
                  <a:t>p</a:t>
                </a:r>
                <a:r>
                  <a:rPr kumimoji="1" lang="en-US" altLang="ja-JP" sz="3200" b="0">
                    <a:solidFill>
                      <a:srgbClr val="CC0066"/>
                    </a:solidFill>
                    <a:latin typeface="Symbol" pitchFamily="18" charset="2"/>
                    <a:ea typeface="ＭＳ Ｐゴシック" pitchFamily="50" charset="-128"/>
                    <a:cs typeface="Times New Roman" pitchFamily="18" charset="0"/>
                  </a:rPr>
                  <a:t>p</a:t>
                </a:r>
                <a:r>
                  <a:rPr kumimoji="1" lang="en-US" altLang="ja-JP" sz="3200" b="0" baseline="30000">
                    <a:solidFill>
                      <a:srgbClr val="CC0066"/>
                    </a:solidFill>
                    <a:latin typeface="Times" pitchFamily="18" charset="0"/>
                    <a:ea typeface="ＭＳ Ｐゴシック" pitchFamily="50" charset="-128"/>
                    <a:cs typeface="Times New Roman" pitchFamily="18" charset="0"/>
                  </a:rPr>
                  <a:t>-</a:t>
                </a:r>
                <a:endParaRPr kumimoji="1" lang="en-US" altLang="ja-JP" sz="3200" b="0">
                  <a:solidFill>
                    <a:srgbClr val="CC0066"/>
                  </a:solidFill>
                  <a:latin typeface="Times" pitchFamily="18" charset="0"/>
                  <a:ea typeface="Osaka" charset="-128"/>
                  <a:cs typeface="Times New Roman" pitchFamily="18" charset="0"/>
                </a:endParaRPr>
              </a:p>
            </p:txBody>
          </p:sp>
          <p:sp>
            <p:nvSpPr>
              <p:cNvPr id="27" name="AutoShape 27"/>
              <p:cNvSpPr>
                <a:spLocks noChangeArrowheads="1"/>
              </p:cNvSpPr>
              <p:nvPr/>
            </p:nvSpPr>
            <p:spPr bwMode="auto">
              <a:xfrm rot="1278625">
                <a:off x="2696" y="530"/>
                <a:ext cx="50" cy="296"/>
              </a:xfrm>
              <a:prstGeom prst="downArrow">
                <a:avLst>
                  <a:gd name="adj1" fmla="val 50000"/>
                  <a:gd name="adj2" fmla="val 148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AutoShape 28"/>
              <p:cNvSpPr>
                <a:spLocks noChangeArrowheads="1"/>
              </p:cNvSpPr>
              <p:nvPr/>
            </p:nvSpPr>
            <p:spPr bwMode="auto">
              <a:xfrm>
                <a:off x="3360" y="528"/>
                <a:ext cx="48" cy="288"/>
              </a:xfrm>
              <a:prstGeom prst="downArrow">
                <a:avLst>
                  <a:gd name="adj1" fmla="val 50000"/>
                  <a:gd name="adj2" fmla="val 1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AutoShape 29"/>
              <p:cNvSpPr>
                <a:spLocks noChangeArrowheads="1"/>
              </p:cNvSpPr>
              <p:nvPr/>
            </p:nvSpPr>
            <p:spPr bwMode="auto">
              <a:xfrm rot="4416231">
                <a:off x="1968" y="48"/>
                <a:ext cx="48" cy="1296"/>
              </a:xfrm>
              <a:prstGeom prst="downArrow">
                <a:avLst>
                  <a:gd name="adj1" fmla="val 50000"/>
                  <a:gd name="adj2" fmla="val 67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AutoShape 30"/>
              <p:cNvSpPr>
                <a:spLocks noChangeArrowheads="1"/>
              </p:cNvSpPr>
              <p:nvPr/>
            </p:nvSpPr>
            <p:spPr bwMode="auto">
              <a:xfrm rot="-4489121">
                <a:off x="4044" y="180"/>
                <a:ext cx="48" cy="936"/>
              </a:xfrm>
              <a:prstGeom prst="downArrow">
                <a:avLst>
                  <a:gd name="adj1" fmla="val 50000"/>
                  <a:gd name="adj2" fmla="val 48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AutoShape 31"/>
              <p:cNvSpPr>
                <a:spLocks noChangeArrowheads="1"/>
              </p:cNvSpPr>
              <p:nvPr/>
            </p:nvSpPr>
            <p:spPr bwMode="auto">
              <a:xfrm>
                <a:off x="912" y="1104"/>
                <a:ext cx="48" cy="240"/>
              </a:xfrm>
              <a:prstGeom prst="downArrow">
                <a:avLst>
                  <a:gd name="adj1" fmla="val 50000"/>
                  <a:gd name="adj2" fmla="val 1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AutoShape 32"/>
              <p:cNvSpPr>
                <a:spLocks noChangeArrowheads="1"/>
              </p:cNvSpPr>
              <p:nvPr/>
            </p:nvSpPr>
            <p:spPr bwMode="auto">
              <a:xfrm>
                <a:off x="2448" y="1104"/>
                <a:ext cx="48" cy="240"/>
              </a:xfrm>
              <a:prstGeom prst="downArrow">
                <a:avLst>
                  <a:gd name="adj1" fmla="val 50000"/>
                  <a:gd name="adj2" fmla="val 1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AutoShape 33"/>
              <p:cNvSpPr>
                <a:spLocks noChangeArrowheads="1"/>
              </p:cNvSpPr>
              <p:nvPr/>
            </p:nvSpPr>
            <p:spPr bwMode="auto">
              <a:xfrm>
                <a:off x="3504" y="1200"/>
                <a:ext cx="48" cy="576"/>
              </a:xfrm>
              <a:prstGeom prst="downArrow">
                <a:avLst>
                  <a:gd name="adj1" fmla="val 50000"/>
                  <a:gd name="adj2" fmla="val 30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AutoShape 34"/>
              <p:cNvSpPr>
                <a:spLocks noChangeArrowheads="1"/>
              </p:cNvSpPr>
              <p:nvPr/>
            </p:nvSpPr>
            <p:spPr bwMode="auto">
              <a:xfrm>
                <a:off x="2544" y="1632"/>
                <a:ext cx="48" cy="240"/>
              </a:xfrm>
              <a:prstGeom prst="downArrow">
                <a:avLst>
                  <a:gd name="adj1" fmla="val 50000"/>
                  <a:gd name="adj2" fmla="val 1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AutoShape 35"/>
              <p:cNvSpPr>
                <a:spLocks noChangeArrowheads="1"/>
              </p:cNvSpPr>
              <p:nvPr/>
            </p:nvSpPr>
            <p:spPr bwMode="auto">
              <a:xfrm>
                <a:off x="4560" y="1200"/>
                <a:ext cx="48" cy="576"/>
              </a:xfrm>
              <a:prstGeom prst="downArrow">
                <a:avLst>
                  <a:gd name="adj1" fmla="val 50000"/>
                  <a:gd name="adj2" fmla="val 30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6" name="Group 36"/>
          <p:cNvGrpSpPr>
            <a:grpSpLocks/>
          </p:cNvGrpSpPr>
          <p:nvPr/>
        </p:nvGrpSpPr>
        <p:grpSpPr bwMode="auto">
          <a:xfrm>
            <a:off x="0" y="4749800"/>
            <a:ext cx="9220200" cy="1760538"/>
            <a:chOff x="0" y="2928"/>
            <a:chExt cx="5808" cy="1008"/>
          </a:xfrm>
        </p:grpSpPr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0" y="2976"/>
              <a:ext cx="1392" cy="96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0" dirty="0">
                  <a:latin typeface="Times New Roman" pitchFamily="18" charset="0"/>
                </a:rPr>
                <a:t>n(~500 </a:t>
              </a:r>
              <a:r>
                <a:rPr lang="en-US" sz="2400" b="0" dirty="0" err="1">
                  <a:latin typeface="Times New Roman" pitchFamily="18" charset="0"/>
                </a:rPr>
                <a:t>MeV</a:t>
              </a:r>
              <a:r>
                <a:rPr lang="en-US" sz="2400" b="0" dirty="0">
                  <a:latin typeface="Times New Roman" pitchFamily="18" charset="0"/>
                </a:rPr>
                <a:t>/c)</a:t>
              </a:r>
            </a:p>
            <a:p>
              <a:pPr algn="ctr"/>
              <a:r>
                <a:rPr lang="en-US" sz="2400" b="0" dirty="0" smtClean="0">
                  <a:latin typeface="Times New Roman" pitchFamily="18" charset="0"/>
                </a:rPr>
                <a:t>2p,n,</a:t>
              </a:r>
              <a:r>
                <a:rPr lang="en-US" sz="2400" b="0" dirty="0" smtClean="0">
                  <a:latin typeface="Symbol" pitchFamily="18" charset="2"/>
                </a:rPr>
                <a:t>p</a:t>
              </a:r>
              <a:r>
                <a:rPr lang="en-US" sz="2400" b="0" baseline="30000" dirty="0" smtClean="0">
                  <a:latin typeface="Times New Roman" pitchFamily="18" charset="0"/>
                </a:rPr>
                <a:t>-</a:t>
              </a:r>
              <a:endParaRPr lang="it-IT" sz="2400" b="0" dirty="0">
                <a:latin typeface="Times New Roman" pitchFamily="18" charset="0"/>
              </a:endParaRPr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1392" y="2928"/>
              <a:ext cx="1488" cy="1008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0" dirty="0">
                  <a:latin typeface="Times New Roman" pitchFamily="18" charset="0"/>
                </a:rPr>
                <a:t>n(~500 </a:t>
              </a:r>
              <a:r>
                <a:rPr lang="en-US" sz="2400" b="0" dirty="0" err="1">
                  <a:latin typeface="Times New Roman" pitchFamily="18" charset="0"/>
                </a:rPr>
                <a:t>MeV</a:t>
              </a:r>
              <a:r>
                <a:rPr lang="en-US" sz="2400" b="0" dirty="0">
                  <a:latin typeface="Times New Roman" pitchFamily="18" charset="0"/>
                </a:rPr>
                <a:t>/c)</a:t>
              </a:r>
            </a:p>
            <a:p>
              <a:pPr algn="ctr"/>
              <a:r>
                <a:rPr lang="en-US" sz="2400" b="0" dirty="0" smtClean="0">
                  <a:latin typeface="Times New Roman" pitchFamily="18" charset="0"/>
                </a:rPr>
                <a:t>2p,n,</a:t>
              </a:r>
              <a:r>
                <a:rPr lang="en-US" sz="2400" b="0" dirty="0" smtClean="0">
                  <a:latin typeface="Symbol" pitchFamily="18" charset="2"/>
                </a:rPr>
                <a:t>g</a:t>
              </a:r>
              <a:r>
                <a:rPr lang="en-US" sz="2400" dirty="0">
                  <a:latin typeface="Times New Roman" pitchFamily="18" charset="0"/>
                </a:rPr>
                <a:t>,</a:t>
              </a:r>
              <a:r>
                <a:rPr lang="en-US" sz="2400" b="0" dirty="0" smtClean="0">
                  <a:latin typeface="Symbol" pitchFamily="18" charset="2"/>
                </a:rPr>
                <a:t>p</a:t>
              </a:r>
              <a:r>
                <a:rPr lang="en-US" sz="2400" b="0" baseline="30000" dirty="0" smtClean="0">
                  <a:latin typeface="Times New Roman" pitchFamily="18" charset="0"/>
                </a:rPr>
                <a:t>-</a:t>
              </a:r>
              <a:endParaRPr lang="en-US" sz="2400" b="0" baseline="30000" dirty="0">
                <a:latin typeface="Times New Roman" pitchFamily="18" charset="0"/>
              </a:endParaRPr>
            </a:p>
            <a:p>
              <a:pPr algn="ctr"/>
              <a:r>
                <a:rPr lang="en-US" sz="2400" b="0" dirty="0" smtClean="0">
                  <a:latin typeface="Times New Roman" pitchFamily="18" charset="0"/>
                </a:rPr>
                <a:t>1p,2n,</a:t>
              </a:r>
              <a:r>
                <a:rPr lang="en-US" sz="2400" b="0" dirty="0" smtClean="0">
                  <a:latin typeface="Symbol" pitchFamily="18" charset="2"/>
                </a:rPr>
                <a:t>p</a:t>
              </a:r>
              <a:r>
                <a:rPr lang="en-US" sz="2400" b="0" baseline="30000" dirty="0" smtClean="0">
                  <a:latin typeface="Times New Roman" pitchFamily="18" charset="0"/>
                </a:rPr>
                <a:t>0</a:t>
              </a:r>
              <a:r>
                <a:rPr lang="en-US" sz="2400" b="0" dirty="0" smtClean="0">
                  <a:latin typeface="Times New Roman" pitchFamily="18" charset="0"/>
                </a:rPr>
                <a:t>,</a:t>
              </a:r>
              <a:r>
                <a:rPr lang="en-US" sz="2400" b="0" dirty="0" smtClean="0">
                  <a:latin typeface="Symbol" pitchFamily="18" charset="2"/>
                </a:rPr>
                <a:t>g</a:t>
              </a:r>
              <a:endParaRPr lang="it-IT" sz="2400" b="0" dirty="0">
                <a:latin typeface="Symbol" pitchFamily="18" charset="2"/>
              </a:endParaRP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2880" y="2976"/>
              <a:ext cx="1536" cy="96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0" dirty="0">
                  <a:latin typeface="Times New Roman" pitchFamily="18" charset="0"/>
                </a:rPr>
                <a:t>n(~500 </a:t>
              </a:r>
              <a:r>
                <a:rPr lang="en-US" sz="2400" b="0" dirty="0" err="1">
                  <a:latin typeface="Times New Roman" pitchFamily="18" charset="0"/>
                </a:rPr>
                <a:t>MeV</a:t>
              </a:r>
              <a:r>
                <a:rPr lang="en-US" sz="2400" b="0" dirty="0">
                  <a:latin typeface="Times New Roman" pitchFamily="18" charset="0"/>
                </a:rPr>
                <a:t>/c)</a:t>
              </a:r>
            </a:p>
            <a:p>
              <a:pPr algn="ctr"/>
              <a:r>
                <a:rPr lang="en-US" sz="2400" b="0" dirty="0" smtClean="0">
                  <a:latin typeface="Times New Roman" pitchFamily="18" charset="0"/>
                </a:rPr>
                <a:t>2p,n,</a:t>
              </a:r>
              <a:r>
                <a:rPr lang="en-US" sz="2400" b="0" dirty="0" smtClean="0">
                  <a:latin typeface="Symbol" pitchFamily="18" charset="2"/>
                </a:rPr>
                <a:t>p</a:t>
              </a:r>
              <a:r>
                <a:rPr lang="en-US" sz="2400" b="0" baseline="30000" dirty="0" smtClean="0">
                  <a:latin typeface="Times New Roman" pitchFamily="18" charset="0"/>
                </a:rPr>
                <a:t>-</a:t>
              </a:r>
              <a:endParaRPr lang="en-US" sz="2400" b="0" baseline="30000" dirty="0">
                <a:latin typeface="Times New Roman" pitchFamily="18" charset="0"/>
              </a:endParaRPr>
            </a:p>
            <a:p>
              <a:pPr algn="ctr"/>
              <a:r>
                <a:rPr lang="en-US" sz="2400" b="0" dirty="0" smtClean="0">
                  <a:latin typeface="Times New Roman" pitchFamily="18" charset="0"/>
                </a:rPr>
                <a:t>1p,2n,</a:t>
              </a:r>
              <a:r>
                <a:rPr lang="en-US" sz="2400" b="0" dirty="0" smtClean="0">
                  <a:latin typeface="Symbol" pitchFamily="18" charset="2"/>
                </a:rPr>
                <a:t>p</a:t>
              </a:r>
              <a:r>
                <a:rPr lang="en-US" sz="2400" b="0" baseline="30000" dirty="0" smtClean="0">
                  <a:latin typeface="Times New Roman" pitchFamily="18" charset="0"/>
                </a:rPr>
                <a:t>0</a:t>
              </a:r>
              <a:endParaRPr lang="it-IT" sz="2400" b="0" dirty="0">
                <a:latin typeface="Symbol" pitchFamily="18" charset="2"/>
              </a:endParaRP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4416" y="3024"/>
              <a:ext cx="1392" cy="912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0" dirty="0">
                  <a:latin typeface="Times New Roman" pitchFamily="18" charset="0"/>
                </a:rPr>
                <a:t>n(~500 </a:t>
              </a:r>
              <a:r>
                <a:rPr lang="en-US" sz="2400" b="0" dirty="0" err="1">
                  <a:latin typeface="Times New Roman" pitchFamily="18" charset="0"/>
                </a:rPr>
                <a:t>MeV</a:t>
              </a:r>
              <a:r>
                <a:rPr lang="en-US" sz="2400" b="0" dirty="0">
                  <a:latin typeface="Times New Roman" pitchFamily="18" charset="0"/>
                </a:rPr>
                <a:t>/c)</a:t>
              </a:r>
            </a:p>
            <a:p>
              <a:pPr algn="ctr"/>
              <a:r>
                <a:rPr lang="en-US" sz="2400" b="0" dirty="0" err="1" smtClean="0">
                  <a:latin typeface="Times New Roman" pitchFamily="18" charset="0"/>
                </a:rPr>
                <a:t>p,d,</a:t>
              </a:r>
              <a:r>
                <a:rPr lang="en-US" sz="2400" b="0" dirty="0" err="1" smtClean="0">
                  <a:latin typeface="Symbol" pitchFamily="18" charset="2"/>
                </a:rPr>
                <a:t>p</a:t>
              </a:r>
              <a:r>
                <a:rPr lang="en-US" sz="2400" b="0" baseline="30000" dirty="0" smtClean="0">
                  <a:latin typeface="Times New Roman" pitchFamily="18" charset="0"/>
                </a:rPr>
                <a:t>-</a:t>
              </a:r>
              <a:endParaRPr lang="en-US" sz="2400" b="0" baseline="30000" dirty="0">
                <a:latin typeface="Times New Roman" pitchFamily="18" charset="0"/>
              </a:endParaRPr>
            </a:p>
            <a:p>
              <a:pPr algn="ctr"/>
              <a:r>
                <a:rPr lang="en-US" sz="2400" b="0" smtClean="0">
                  <a:latin typeface="Times New Roman" pitchFamily="18" charset="0"/>
                </a:rPr>
                <a:t>n,d,</a:t>
              </a:r>
              <a:r>
                <a:rPr lang="en-US" sz="2400" b="0" smtClean="0">
                  <a:latin typeface="Symbol" pitchFamily="18" charset="2"/>
                </a:rPr>
                <a:t>p</a:t>
              </a:r>
              <a:r>
                <a:rPr lang="en-US" sz="2400" b="0" baseline="30000" smtClean="0">
                  <a:latin typeface="Times New Roman" pitchFamily="18" charset="0"/>
                </a:rPr>
                <a:t>0</a:t>
              </a:r>
              <a:endParaRPr lang="it-IT" sz="2400" b="0" dirty="0">
                <a:latin typeface="Symbol" pitchFamily="18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>
              <a:spcBef>
                <a:spcPts val="0"/>
              </a:spcBef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   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Hyperon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production 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038365"/>
            <a:ext cx="91440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1071546"/>
            <a:ext cx="9144000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K</a:t>
            </a:r>
            <a:r>
              <a:rPr lang="en-US" sz="3600" b="1" baseline="420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-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N 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Symbol"/>
              </a:rPr>
              <a:t>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Y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Symbol"/>
              </a:rPr>
              <a:t></a:t>
            </a:r>
            <a:endParaRPr lang="en-US" sz="36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>
              <a:spcBef>
                <a:spcPts val="0"/>
              </a:spcBef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       Non-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mesonic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absorption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1071546"/>
            <a:ext cx="914400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K</a:t>
            </a:r>
            <a:r>
              <a:rPr lang="en-US" sz="3600" b="1" baseline="420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-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NN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Symbol"/>
              </a:rPr>
              <a:t>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YN</a:t>
            </a:r>
            <a:endParaRPr lang="en-US" sz="36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062178"/>
            <a:ext cx="9144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32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     DA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sym typeface="Symbol" pitchFamily="18" charset="2"/>
              </a:rPr>
              <a:t>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NE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765175"/>
          <a:ext cx="9144000" cy="5759450"/>
        </p:xfrm>
        <a:graphic>
          <a:graphicData uri="http://schemas.openxmlformats.org/presentationml/2006/ole">
            <p:oleObj spid="_x0000_s2050" name="Photo Editor Photo" r:id="rId5" imgW="7249537" imgH="4742857" progId="">
              <p:embed/>
            </p:oleObj>
          </a:graphicData>
        </a:graphic>
      </p:graphicFrame>
      <p:sp>
        <p:nvSpPr>
          <p:cNvPr id="8" name="Rechteck 7"/>
          <p:cNvSpPr/>
          <p:nvPr/>
        </p:nvSpPr>
        <p:spPr>
          <a:xfrm>
            <a:off x="4572000" y="764704"/>
            <a:ext cx="4572000" cy="181588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>
            <a:spAutoFit/>
          </a:bodyPr>
          <a:lstStyle/>
          <a:p>
            <a:pPr marL="342900" indent="-342900"/>
            <a:r>
              <a:rPr lang="de-DE" sz="2800" dirty="0" err="1" smtClean="0">
                <a:solidFill>
                  <a:srgbClr val="0000FF"/>
                </a:solidFill>
                <a:latin typeface="Palatino Linotype" pitchFamily="18" charset="0"/>
              </a:rPr>
              <a:t>electron</a:t>
            </a:r>
            <a:r>
              <a:rPr lang="de-DE" sz="2800" dirty="0" smtClean="0">
                <a:solidFill>
                  <a:srgbClr val="0000FF"/>
                </a:solidFill>
                <a:latin typeface="Palatino Linotype" pitchFamily="18" charset="0"/>
              </a:rPr>
              <a:t> – </a:t>
            </a:r>
            <a:r>
              <a:rPr lang="de-DE" sz="2800" dirty="0" err="1" smtClean="0">
                <a:solidFill>
                  <a:srgbClr val="0000FF"/>
                </a:solidFill>
                <a:latin typeface="Palatino Linotype" pitchFamily="18" charset="0"/>
              </a:rPr>
              <a:t>positron</a:t>
            </a:r>
            <a:r>
              <a:rPr lang="de-DE" sz="2800" dirty="0" smtClean="0">
                <a:solidFill>
                  <a:srgbClr val="0000FF"/>
                </a:solidFill>
                <a:latin typeface="Palatino Linotype" pitchFamily="18" charset="0"/>
              </a:rPr>
              <a:t> </a:t>
            </a:r>
            <a:r>
              <a:rPr lang="de-DE" sz="2800" dirty="0" err="1" smtClean="0">
                <a:solidFill>
                  <a:srgbClr val="0000FF"/>
                </a:solidFill>
                <a:latin typeface="Palatino Linotype" pitchFamily="18" charset="0"/>
              </a:rPr>
              <a:t>collider</a:t>
            </a:r>
            <a:r>
              <a:rPr lang="de-DE" sz="2800" dirty="0" smtClean="0">
                <a:latin typeface="Palatino Linotype" pitchFamily="18" charset="0"/>
              </a:rPr>
              <a:t> </a:t>
            </a:r>
          </a:p>
          <a:p>
            <a:pPr marL="342900" indent="-342900"/>
            <a:r>
              <a:rPr lang="de-DE" sz="2800" dirty="0" err="1" smtClean="0">
                <a:latin typeface="Palatino Linotype" pitchFamily="18" charset="0"/>
              </a:rPr>
              <a:t>collision</a:t>
            </a:r>
            <a:r>
              <a:rPr lang="de-DE" sz="2800" dirty="0" smtClean="0">
                <a:latin typeface="Palatino Linotype" pitchFamily="18" charset="0"/>
              </a:rPr>
              <a:t> </a:t>
            </a:r>
            <a:r>
              <a:rPr lang="de-DE" sz="2800" dirty="0" err="1" smtClean="0">
                <a:latin typeface="Palatino Linotype" pitchFamily="18" charset="0"/>
              </a:rPr>
              <a:t>energy</a:t>
            </a:r>
            <a:r>
              <a:rPr lang="de-DE" sz="2800" dirty="0" smtClean="0">
                <a:latin typeface="Palatino Linotype" pitchFamily="18" charset="0"/>
              </a:rPr>
              <a:t> </a:t>
            </a:r>
            <a:r>
              <a:rPr lang="de-DE" sz="2800" dirty="0" err="1" smtClean="0">
                <a:latin typeface="Palatino Linotype" pitchFamily="18" charset="0"/>
              </a:rPr>
              <a:t>tuned</a:t>
            </a:r>
            <a:r>
              <a:rPr lang="de-DE" sz="2800" dirty="0" smtClean="0">
                <a:latin typeface="Palatino Linotype" pitchFamily="18" charset="0"/>
              </a:rPr>
              <a:t> </a:t>
            </a:r>
          </a:p>
          <a:p>
            <a:pPr marL="342900" indent="-342900"/>
            <a:r>
              <a:rPr lang="de-DE" sz="2800" dirty="0" err="1" smtClean="0">
                <a:latin typeface="Palatino Linotype" pitchFamily="18" charset="0"/>
              </a:rPr>
              <a:t>to</a:t>
            </a:r>
            <a:r>
              <a:rPr lang="de-DE" sz="2800" dirty="0" smtClean="0">
                <a:latin typeface="Palatino Linotype" pitchFamily="18" charset="0"/>
              </a:rPr>
              <a:t> </a:t>
            </a:r>
            <a:r>
              <a:rPr lang="de-DE" sz="2800" dirty="0" err="1" smtClean="0">
                <a:latin typeface="Palatino Linotype" pitchFamily="18" charset="0"/>
              </a:rPr>
              <a:t>the</a:t>
            </a:r>
            <a:r>
              <a:rPr lang="de-DE" sz="2800" dirty="0" smtClean="0">
                <a:latin typeface="Palatino Linotype" pitchFamily="18" charset="0"/>
              </a:rPr>
              <a:t>  </a:t>
            </a:r>
            <a:r>
              <a:rPr lang="el-GR" sz="2800" dirty="0" smtClean="0">
                <a:latin typeface="Palatino Linotype" pitchFamily="18" charset="0"/>
                <a:cs typeface="Arial" charset="0"/>
              </a:rPr>
              <a:t>Φ</a:t>
            </a:r>
            <a:r>
              <a:rPr lang="de-DE" sz="2800" dirty="0" smtClean="0">
                <a:latin typeface="Palatino Linotype" pitchFamily="18" charset="0"/>
                <a:cs typeface="Arial" charset="0"/>
              </a:rPr>
              <a:t> </a:t>
            </a:r>
            <a:r>
              <a:rPr lang="de-DE" sz="2800" dirty="0" err="1" smtClean="0">
                <a:latin typeface="Palatino Linotype" pitchFamily="18" charset="0"/>
              </a:rPr>
              <a:t>resonance</a:t>
            </a:r>
            <a:r>
              <a:rPr lang="de-DE" sz="2800" dirty="0" smtClean="0">
                <a:latin typeface="Palatino Linotype" pitchFamily="18" charset="0"/>
              </a:rPr>
              <a:t> </a:t>
            </a:r>
          </a:p>
          <a:p>
            <a:pPr marL="342900" indent="-342900"/>
            <a:r>
              <a:rPr lang="de-DE" sz="2800" dirty="0" err="1" smtClean="0">
                <a:latin typeface="Palatino Linotype" pitchFamily="18" charset="0"/>
              </a:rPr>
              <a:t>at</a:t>
            </a:r>
            <a:r>
              <a:rPr lang="de-DE" sz="2800" dirty="0" smtClean="0">
                <a:latin typeface="Palatino Linotype" pitchFamily="18" charset="0"/>
              </a:rPr>
              <a:t> 1.02 </a:t>
            </a:r>
            <a:r>
              <a:rPr lang="de-DE" sz="2800" dirty="0" err="1" smtClean="0">
                <a:latin typeface="Palatino Linotype" pitchFamily="18" charset="0"/>
              </a:rPr>
              <a:t>GeV</a:t>
            </a:r>
            <a:r>
              <a:rPr lang="de-DE" sz="2800" dirty="0" smtClean="0">
                <a:latin typeface="Palatino Linotype" pitchFamily="18" charset="0"/>
              </a:rPr>
              <a:t> </a:t>
            </a:r>
            <a:r>
              <a:rPr lang="de-DE" sz="2800" dirty="0" err="1" smtClean="0">
                <a:latin typeface="Palatino Linotype" pitchFamily="18" charset="0"/>
              </a:rPr>
              <a:t>c.m</a:t>
            </a:r>
            <a:r>
              <a:rPr lang="de-DE" sz="2800" dirty="0" smtClean="0">
                <a:latin typeface="Palatino Linotype" pitchFamily="18" charset="0"/>
              </a:rPr>
              <a:t>. </a:t>
            </a:r>
            <a:endParaRPr lang="de-DE" sz="2800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    DA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sym typeface="Symbol" pitchFamily="18" charset="2"/>
              </a:rPr>
              <a:t>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NE 2  for  AMADEUS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39750" y="1268413"/>
            <a:ext cx="792003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latin typeface="Palatino Linotype" pitchFamily="18" charset="0"/>
              </a:rPr>
              <a:t>The main features of DA</a:t>
            </a:r>
            <a:r>
              <a:rPr lang="en-US" sz="2400" dirty="0">
                <a:latin typeface="Palatino Linotype" pitchFamily="18" charset="0"/>
                <a:sym typeface="Symbol" pitchFamily="18" charset="2"/>
              </a:rPr>
              <a:t></a:t>
            </a:r>
            <a:r>
              <a:rPr lang="en-US" sz="2400" dirty="0">
                <a:latin typeface="Palatino Linotype" pitchFamily="18" charset="0"/>
              </a:rPr>
              <a:t>NE 2 are:</a:t>
            </a:r>
          </a:p>
          <a:p>
            <a:endParaRPr lang="en-US" sz="2400" dirty="0">
              <a:latin typeface="Palatino Linotype" pitchFamily="18" charset="0"/>
            </a:endParaRPr>
          </a:p>
          <a:p>
            <a:r>
              <a:rPr lang="en-US" sz="2400" dirty="0">
                <a:latin typeface="Palatino Linotype" pitchFamily="18" charset="0"/>
              </a:rPr>
              <a:t>	-   </a:t>
            </a:r>
            <a:r>
              <a:rPr lang="en-US" sz="2400" b="0" dirty="0">
                <a:latin typeface="Palatino Linotype" pitchFamily="18" charset="0"/>
              </a:rPr>
              <a:t>l</a:t>
            </a:r>
            <a:r>
              <a:rPr lang="it-IT" altLang="ja-JP" sz="2400" b="0" dirty="0" err="1">
                <a:latin typeface="Palatino Linotype" pitchFamily="18" charset="0"/>
                <a:ea typeface="ＭＳ Ｐゴシック" pitchFamily="50" charset="-128"/>
              </a:rPr>
              <a:t>ow-momentum</a:t>
            </a:r>
            <a:r>
              <a:rPr lang="it-IT" altLang="ja-JP" sz="2400" b="0" dirty="0">
                <a:latin typeface="Palatino Linotype" pitchFamily="18" charset="0"/>
                <a:ea typeface="ＭＳ Ｐゴシック" pitchFamily="50" charset="-128"/>
              </a:rPr>
              <a:t> (127 </a:t>
            </a:r>
            <a:r>
              <a:rPr lang="it-IT" altLang="ja-JP" sz="2400" b="0" dirty="0" err="1">
                <a:latin typeface="Palatino Linotype" pitchFamily="18" charset="0"/>
                <a:ea typeface="ＭＳ Ｐゴシック" pitchFamily="50" charset="-128"/>
              </a:rPr>
              <a:t>MeV</a:t>
            </a:r>
            <a:r>
              <a:rPr lang="it-IT" altLang="ja-JP" sz="2400" b="0" dirty="0">
                <a:latin typeface="Palatino Linotype" pitchFamily="18" charset="0"/>
                <a:ea typeface="ＭＳ Ｐゴシック" pitchFamily="50" charset="-128"/>
              </a:rPr>
              <a:t>/c) </a:t>
            </a:r>
            <a:r>
              <a:rPr lang="it-IT" altLang="ja-JP" sz="2400" b="0" dirty="0" err="1">
                <a:latin typeface="Palatino Linotype" pitchFamily="18" charset="0"/>
                <a:ea typeface="ＭＳ Ｐゴシック" pitchFamily="50" charset="-128"/>
              </a:rPr>
              <a:t>charged</a:t>
            </a:r>
            <a:r>
              <a:rPr lang="it-IT" altLang="ja-JP" sz="2400" b="0" dirty="0">
                <a:latin typeface="Palatino Linotype" pitchFamily="18" charset="0"/>
                <a:ea typeface="ＭＳ Ｐゴシック" pitchFamily="50" charset="-128"/>
              </a:rPr>
              <a:t> </a:t>
            </a:r>
            <a:r>
              <a:rPr lang="it-IT" altLang="ja-JP" sz="2400" b="0" dirty="0" err="1">
                <a:latin typeface="Palatino Linotype" pitchFamily="18" charset="0"/>
                <a:ea typeface="ＭＳ Ｐゴシック" pitchFamily="50" charset="-128"/>
              </a:rPr>
              <a:t>kaons</a:t>
            </a:r>
            <a:endParaRPr lang="it-IT" altLang="ja-JP" sz="2400" b="0" dirty="0">
              <a:latin typeface="Palatino Linotype" pitchFamily="18" charset="0"/>
              <a:ea typeface="ＭＳ Ｐゴシック" pitchFamily="50" charset="-128"/>
            </a:endParaRPr>
          </a:p>
          <a:p>
            <a:r>
              <a:rPr lang="it-IT" altLang="ja-JP" sz="2400" b="0" dirty="0">
                <a:latin typeface="Palatino Linotype" pitchFamily="18" charset="0"/>
                <a:ea typeface="ＭＳ Ｐゴシック" pitchFamily="50" charset="-128"/>
              </a:rPr>
              <a:t>                ~ 1200/s  at  </a:t>
            </a:r>
            <a:r>
              <a:rPr lang="it-IT" altLang="ja-JP" sz="2400" b="0" i="1" dirty="0" err="1">
                <a:latin typeface="Palatino Linotype" pitchFamily="18" charset="0"/>
                <a:ea typeface="ＭＳ Ｐゴシック" pitchFamily="50" charset="-128"/>
              </a:rPr>
              <a:t>L</a:t>
            </a:r>
            <a:r>
              <a:rPr lang="it-IT" altLang="ja-JP" sz="2400" b="0" i="1" baseline="-25000" dirty="0" err="1">
                <a:latin typeface="Palatino Linotype" pitchFamily="18" charset="0"/>
                <a:ea typeface="ＭＳ Ｐゴシック" pitchFamily="50" charset="-128"/>
              </a:rPr>
              <a:t>int</a:t>
            </a:r>
            <a:r>
              <a:rPr lang="it-IT" altLang="ja-JP" sz="2400" b="0" dirty="0">
                <a:latin typeface="Palatino Linotype" pitchFamily="18" charset="0"/>
                <a:ea typeface="ＭＳ Ｐゴシック" pitchFamily="50" charset="-128"/>
              </a:rPr>
              <a:t> </a:t>
            </a:r>
            <a:r>
              <a:rPr lang="it-IT" altLang="ja-JP" sz="2400" b="0" dirty="0">
                <a:latin typeface="Palatino Linotype" pitchFamily="18" charset="0"/>
                <a:ea typeface="ＭＳ Ｐゴシック" pitchFamily="50" charset="-128"/>
                <a:sym typeface="Symbol" pitchFamily="18" charset="2"/>
              </a:rPr>
              <a:t></a:t>
            </a:r>
            <a:r>
              <a:rPr lang="it-IT" altLang="ja-JP" sz="2400" b="0" dirty="0">
                <a:latin typeface="Palatino Linotype" pitchFamily="18" charset="0"/>
                <a:ea typeface="ＭＳ Ｐゴシック" pitchFamily="50" charset="-128"/>
              </a:rPr>
              <a:t> 10</a:t>
            </a:r>
            <a:r>
              <a:rPr lang="it-IT" altLang="ja-JP" sz="2400" b="0" baseline="30000" dirty="0">
                <a:latin typeface="Palatino Linotype" pitchFamily="18" charset="0"/>
                <a:ea typeface="ＭＳ Ｐゴシック" pitchFamily="50" charset="-128"/>
              </a:rPr>
              <a:t>33</a:t>
            </a:r>
            <a:r>
              <a:rPr lang="it-IT" altLang="ja-JP" sz="2400" b="0" dirty="0">
                <a:latin typeface="Palatino Linotype" pitchFamily="18" charset="0"/>
                <a:ea typeface="ＭＳ Ｐゴシック" pitchFamily="50" charset="-128"/>
              </a:rPr>
              <a:t> cm</a:t>
            </a:r>
            <a:r>
              <a:rPr lang="it-IT" altLang="ja-JP" sz="2400" b="0" baseline="30000" dirty="0">
                <a:latin typeface="Palatino Linotype" pitchFamily="18" charset="0"/>
                <a:ea typeface="ＭＳ Ｐゴシック" pitchFamily="50" charset="-128"/>
              </a:rPr>
              <a:t>-2</a:t>
            </a:r>
            <a:r>
              <a:rPr lang="it-IT" altLang="ja-JP" sz="2400" b="0" dirty="0">
                <a:latin typeface="Palatino Linotype" pitchFamily="18" charset="0"/>
                <a:ea typeface="ＭＳ Ｐゴシック" pitchFamily="50" charset="-128"/>
              </a:rPr>
              <a:t>s</a:t>
            </a:r>
            <a:r>
              <a:rPr lang="it-IT" altLang="ja-JP" sz="2400" b="0" baseline="30000" dirty="0">
                <a:latin typeface="Palatino Linotype" pitchFamily="18" charset="0"/>
                <a:ea typeface="ＭＳ Ｐゴシック" pitchFamily="50" charset="-128"/>
              </a:rPr>
              <a:t>-1</a:t>
            </a:r>
            <a:endParaRPr lang="it-IT" altLang="ja-JP" sz="2400" b="0" dirty="0">
              <a:latin typeface="Palatino Linotype" pitchFamily="18" charset="0"/>
              <a:ea typeface="ＭＳ Ｐゴシック" pitchFamily="50" charset="-128"/>
            </a:endParaRPr>
          </a:p>
          <a:p>
            <a:endParaRPr lang="it-IT" altLang="ja-JP" sz="2400" b="0" dirty="0">
              <a:latin typeface="Palatino Linotype" pitchFamily="18" charset="0"/>
              <a:ea typeface="ＭＳ Ｐゴシック" pitchFamily="50" charset="-128"/>
            </a:endParaRPr>
          </a:p>
          <a:p>
            <a:r>
              <a:rPr lang="it-IT" altLang="ja-JP" sz="2400" b="0" dirty="0">
                <a:latin typeface="Palatino Linotype" pitchFamily="18" charset="0"/>
                <a:ea typeface="ＭＳ Ｐゴシック" pitchFamily="50" charset="-128"/>
              </a:rPr>
              <a:t>	-   low </a:t>
            </a:r>
            <a:r>
              <a:rPr lang="it-IT" altLang="ja-JP" sz="2400" b="0" dirty="0" err="1">
                <a:latin typeface="Palatino Linotype" pitchFamily="18" charset="0"/>
                <a:ea typeface="ＭＳ Ｐゴシック" pitchFamily="50" charset="-128"/>
              </a:rPr>
              <a:t>momentum</a:t>
            </a:r>
            <a:r>
              <a:rPr lang="it-IT" altLang="ja-JP" sz="2400" b="0" dirty="0">
                <a:latin typeface="Palatino Linotype" pitchFamily="18" charset="0"/>
                <a:ea typeface="ＭＳ Ｐゴシック" pitchFamily="50" charset="-128"/>
              </a:rPr>
              <a:t> spread ( &lt; 0.1%)</a:t>
            </a:r>
          </a:p>
          <a:p>
            <a:endParaRPr lang="it-IT" altLang="ja-JP" sz="2400" b="0" dirty="0">
              <a:latin typeface="Palatino Linotype" pitchFamily="18" charset="0"/>
              <a:ea typeface="ＭＳ Ｐゴシック" pitchFamily="50" charset="-128"/>
            </a:endParaRPr>
          </a:p>
          <a:p>
            <a:r>
              <a:rPr lang="it-IT" altLang="ja-JP" sz="2400" b="0" dirty="0">
                <a:latin typeface="Palatino Linotype" pitchFamily="18" charset="0"/>
                <a:ea typeface="ＭＳ Ｐゴシック" pitchFamily="50" charset="-128"/>
              </a:rPr>
              <a:t>	-   </a:t>
            </a:r>
            <a:r>
              <a:rPr lang="it-IT" altLang="ja-JP" sz="2400" b="0" dirty="0" err="1">
                <a:latin typeface="Palatino Linotype" pitchFamily="18" charset="0"/>
                <a:ea typeface="ＭＳ Ｐゴシック" pitchFamily="50" charset="-128"/>
              </a:rPr>
              <a:t>K-pair</a:t>
            </a:r>
            <a:r>
              <a:rPr lang="it-IT" altLang="ja-JP" sz="2400" b="0" dirty="0">
                <a:latin typeface="Palatino Linotype" pitchFamily="18" charset="0"/>
                <a:ea typeface="ＭＳ Ｐゴシック" pitchFamily="50" charset="-128"/>
              </a:rPr>
              <a:t> production in </a:t>
            </a:r>
            <a:r>
              <a:rPr lang="it-IT" altLang="ja-JP" sz="2400" b="0" dirty="0" err="1">
                <a:latin typeface="Palatino Linotype" pitchFamily="18" charset="0"/>
                <a:ea typeface="ＭＳ Ｐゴシック" pitchFamily="50" charset="-128"/>
              </a:rPr>
              <a:t>back-to-back</a:t>
            </a:r>
            <a:r>
              <a:rPr lang="it-IT" altLang="ja-JP" sz="2400" b="0" dirty="0">
                <a:latin typeface="Palatino Linotype" pitchFamily="18" charset="0"/>
                <a:ea typeface="ＭＳ Ｐゴシック" pitchFamily="50" charset="-128"/>
              </a:rPr>
              <a:t> </a:t>
            </a:r>
            <a:r>
              <a:rPr lang="it-IT" altLang="ja-JP" sz="2400" b="0" dirty="0" err="1">
                <a:latin typeface="Palatino Linotype" pitchFamily="18" charset="0"/>
                <a:ea typeface="ＭＳ Ｐゴシック" pitchFamily="50" charset="-128"/>
              </a:rPr>
              <a:t>topology</a:t>
            </a:r>
            <a:endParaRPr lang="it-IT" altLang="ja-JP" sz="2400" b="0" dirty="0">
              <a:latin typeface="Palatino Linotype" pitchFamily="18" charset="0"/>
              <a:ea typeface="ＭＳ Ｐゴシック" pitchFamily="50" charset="-128"/>
            </a:endParaRPr>
          </a:p>
          <a:p>
            <a:endParaRPr lang="it-IT" altLang="ja-JP" sz="2400" b="0" dirty="0">
              <a:latin typeface="Palatino Linotype" pitchFamily="18" charset="0"/>
              <a:ea typeface="ＭＳ Ｐゴシック" pitchFamily="50" charset="-128"/>
            </a:endParaRPr>
          </a:p>
          <a:p>
            <a:r>
              <a:rPr lang="it-IT" altLang="ja-JP" sz="2400" b="0" dirty="0">
                <a:latin typeface="Palatino Linotype" pitchFamily="18" charset="0"/>
                <a:ea typeface="ＭＳ Ｐゴシック" pitchFamily="50" charset="-128"/>
              </a:rPr>
              <a:t>	-   hadronic background </a:t>
            </a:r>
            <a:r>
              <a:rPr lang="it-IT" altLang="ja-JP" sz="2400" b="0" dirty="0" err="1">
                <a:latin typeface="Palatino Linotype" pitchFamily="18" charset="0"/>
                <a:ea typeface="ＭＳ Ｐゴシック" pitchFamily="50" charset="-128"/>
              </a:rPr>
              <a:t>intrinsically</a:t>
            </a:r>
            <a:r>
              <a:rPr lang="it-IT" altLang="ja-JP" sz="2400" b="0" dirty="0">
                <a:latin typeface="Palatino Linotype" pitchFamily="18" charset="0"/>
                <a:ea typeface="ＭＳ Ｐゴシック" pitchFamily="50" charset="-128"/>
              </a:rPr>
              <a:t> low</a:t>
            </a:r>
          </a:p>
          <a:p>
            <a:r>
              <a:rPr lang="it-IT" altLang="ja-JP" sz="2400" b="0" dirty="0">
                <a:latin typeface="Palatino Linotype" pitchFamily="18" charset="0"/>
                <a:ea typeface="ＭＳ Ｐゴシック" pitchFamily="50" charset="-128"/>
              </a:rPr>
              <a:t>                (</a:t>
            </a:r>
            <a:r>
              <a:rPr lang="it-IT" altLang="ja-JP" sz="2400" b="0" dirty="0" err="1">
                <a:latin typeface="Palatino Linotype" pitchFamily="18" charset="0"/>
                <a:ea typeface="ＭＳ Ｐゴシック" pitchFamily="50" charset="-128"/>
              </a:rPr>
              <a:t>different</a:t>
            </a:r>
            <a:r>
              <a:rPr lang="it-IT" altLang="ja-JP" sz="2400" b="0" dirty="0">
                <a:latin typeface="Palatino Linotype" pitchFamily="18" charset="0"/>
                <a:ea typeface="ＭＳ Ｐゴシック" pitchFamily="50" charset="-128"/>
              </a:rPr>
              <a:t> </a:t>
            </a:r>
            <a:r>
              <a:rPr lang="it-IT" altLang="ja-JP" sz="2400" b="0" dirty="0" err="1">
                <a:latin typeface="Palatino Linotype" pitchFamily="18" charset="0"/>
                <a:ea typeface="ＭＳ Ｐゴシック" pitchFamily="50" charset="-128"/>
              </a:rPr>
              <a:t>for</a:t>
            </a:r>
            <a:r>
              <a:rPr lang="it-IT" altLang="ja-JP" sz="2400" b="0" dirty="0">
                <a:latin typeface="Palatino Linotype" pitchFamily="18" charset="0"/>
                <a:ea typeface="ＭＳ Ｐゴシック" pitchFamily="50" charset="-128"/>
              </a:rPr>
              <a:t> </a:t>
            </a:r>
            <a:r>
              <a:rPr lang="it-IT" altLang="ja-JP" sz="2400" b="0" dirty="0" err="1">
                <a:latin typeface="Palatino Linotype" pitchFamily="18" charset="0"/>
                <a:ea typeface="ＭＳ Ｐゴシック" pitchFamily="50" charset="-128"/>
              </a:rPr>
              <a:t>extracted</a:t>
            </a:r>
            <a:r>
              <a:rPr lang="it-IT" altLang="ja-JP" sz="2400" b="0" dirty="0">
                <a:latin typeface="Palatino Linotype" pitchFamily="18" charset="0"/>
                <a:ea typeface="ＭＳ Ｐゴシック" pitchFamily="50" charset="-128"/>
              </a:rPr>
              <a:t> </a:t>
            </a:r>
            <a:r>
              <a:rPr lang="it-IT" altLang="ja-JP" sz="2400" b="0" dirty="0" err="1">
                <a:latin typeface="Palatino Linotype" pitchFamily="18" charset="0"/>
                <a:ea typeface="ＭＳ Ｐゴシック" pitchFamily="50" charset="-128"/>
              </a:rPr>
              <a:t>beams</a:t>
            </a:r>
            <a:r>
              <a:rPr lang="it-IT" altLang="ja-JP" sz="2400" b="0" dirty="0">
                <a:latin typeface="Palatino Linotype" pitchFamily="18" charset="0"/>
                <a:ea typeface="ＭＳ Ｐゴシック" pitchFamily="50" charset="-128"/>
              </a:rPr>
              <a:t>)</a:t>
            </a:r>
            <a:endParaRPr lang="en-US" sz="2400" b="0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/>
        </p:nvCxnSpPr>
        <p:spPr>
          <a:xfrm>
            <a:off x="708524" y="786002"/>
            <a:ext cx="6435244" cy="1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1502" y="966344"/>
            <a:ext cx="4729178" cy="5748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14348" y="1285860"/>
            <a:ext cx="1990725" cy="156966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400" dirty="0" err="1">
                <a:latin typeface="Palatino Linotype" pitchFamily="18" charset="0"/>
              </a:rPr>
              <a:t>Schematic</a:t>
            </a:r>
            <a:endParaRPr lang="de-DE" sz="2400" dirty="0">
              <a:latin typeface="Palatino Linotype" pitchFamily="18" charset="0"/>
            </a:endParaRPr>
          </a:p>
          <a:p>
            <a:r>
              <a:rPr lang="de-DE" sz="2400" dirty="0" err="1">
                <a:latin typeface="Palatino Linotype" pitchFamily="18" charset="0"/>
              </a:rPr>
              <a:t>side</a:t>
            </a:r>
            <a:r>
              <a:rPr lang="de-DE" sz="2400" dirty="0">
                <a:latin typeface="Palatino Linotype" pitchFamily="18" charset="0"/>
              </a:rPr>
              <a:t> </a:t>
            </a:r>
            <a:r>
              <a:rPr lang="de-DE" sz="2400" dirty="0" err="1">
                <a:latin typeface="Palatino Linotype" pitchFamily="18" charset="0"/>
              </a:rPr>
              <a:t>view</a:t>
            </a:r>
            <a:r>
              <a:rPr lang="de-DE" sz="2400" dirty="0">
                <a:latin typeface="Palatino Linotype" pitchFamily="18" charset="0"/>
              </a:rPr>
              <a:t> </a:t>
            </a:r>
            <a:r>
              <a:rPr lang="de-DE" sz="2400" dirty="0" err="1">
                <a:latin typeface="Palatino Linotype" pitchFamily="18" charset="0"/>
              </a:rPr>
              <a:t>of</a:t>
            </a:r>
            <a:endParaRPr lang="de-DE" sz="2400" dirty="0">
              <a:latin typeface="Palatino Linotype" pitchFamily="18" charset="0"/>
            </a:endParaRPr>
          </a:p>
          <a:p>
            <a:r>
              <a:rPr lang="de-DE" sz="2400" dirty="0" err="1">
                <a:latin typeface="Palatino Linotype" pitchFamily="18" charset="0"/>
              </a:rPr>
              <a:t>the</a:t>
            </a:r>
            <a:r>
              <a:rPr lang="de-DE" sz="2400" dirty="0">
                <a:latin typeface="Palatino Linotype" pitchFamily="18" charset="0"/>
              </a:rPr>
              <a:t> KLOE </a:t>
            </a:r>
            <a:r>
              <a:rPr lang="de-DE" sz="2400" dirty="0" err="1" smtClean="0">
                <a:latin typeface="Palatino Linotype" pitchFamily="18" charset="0"/>
              </a:rPr>
              <a:t>detector</a:t>
            </a:r>
            <a:endParaRPr lang="de-DE" sz="2400" dirty="0">
              <a:latin typeface="Palatino Linotype" pitchFamily="18" charset="0"/>
            </a:endParaRPr>
          </a:p>
        </p:txBody>
      </p:sp>
      <p:grpSp>
        <p:nvGrpSpPr>
          <p:cNvPr id="29" name="Gruppieren 28"/>
          <p:cNvGrpSpPr/>
          <p:nvPr/>
        </p:nvGrpSpPr>
        <p:grpSpPr>
          <a:xfrm>
            <a:off x="2620345" y="3059668"/>
            <a:ext cx="5880745" cy="1310168"/>
            <a:chOff x="1714480" y="3059668"/>
            <a:chExt cx="5880745" cy="1310168"/>
          </a:xfrm>
        </p:grpSpPr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1714480" y="3473027"/>
              <a:ext cx="55403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800" b="1" dirty="0">
                  <a:solidFill>
                    <a:srgbClr val="FF0000"/>
                  </a:solidFill>
                </a:rPr>
                <a:t>e</a:t>
              </a:r>
              <a:r>
                <a:rPr lang="de-DE" sz="1800" b="1" baseline="30000" dirty="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6983421" y="3500438"/>
              <a:ext cx="6118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800" b="1" dirty="0">
                  <a:solidFill>
                    <a:srgbClr val="3366FF"/>
                  </a:solidFill>
                </a:rPr>
                <a:t>e</a:t>
              </a:r>
              <a:r>
                <a:rPr lang="de-DE" sz="1800" b="1" baseline="40000" dirty="0">
                  <a:solidFill>
                    <a:srgbClr val="3366FF"/>
                  </a:solidFill>
                </a:rPr>
                <a:t>-</a:t>
              </a:r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4554529" y="3059668"/>
              <a:ext cx="348932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800" dirty="0">
                  <a:solidFill>
                    <a:srgbClr val="33CC33"/>
                  </a:solidFill>
                </a:rPr>
                <a:t>K</a:t>
              </a:r>
              <a:r>
                <a:rPr lang="de-DE" sz="1800" baseline="40000" dirty="0">
                  <a:solidFill>
                    <a:srgbClr val="33CC33"/>
                  </a:solidFill>
                </a:rPr>
                <a:t>-</a:t>
              </a: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4028399" y="4000504"/>
              <a:ext cx="383254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800" dirty="0">
                  <a:solidFill>
                    <a:srgbClr val="33CC33"/>
                  </a:solidFill>
                </a:rPr>
                <a:t>K</a:t>
              </a:r>
              <a:r>
                <a:rPr lang="de-DE" sz="1800" baseline="40000" dirty="0">
                  <a:solidFill>
                    <a:srgbClr val="33CC33"/>
                  </a:solidFill>
                </a:rPr>
                <a:t>+</a:t>
              </a:r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 flipV="1">
              <a:off x="4697405" y="3697906"/>
              <a:ext cx="2215149" cy="421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7"/>
            <p:cNvSpPr>
              <a:spLocks noChangeShapeType="1"/>
            </p:cNvSpPr>
            <p:nvPr/>
          </p:nvSpPr>
          <p:spPr bwMode="auto">
            <a:xfrm>
              <a:off x="2085854" y="3694084"/>
              <a:ext cx="2190838" cy="702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4"/>
            <p:cNvSpPr>
              <a:spLocks noChangeShapeType="1"/>
            </p:cNvSpPr>
            <p:nvPr/>
          </p:nvSpPr>
          <p:spPr bwMode="auto">
            <a:xfrm flipH="1">
              <a:off x="4367844" y="3453919"/>
              <a:ext cx="173037" cy="51802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    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AMADEUS  first  results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hteck 27"/>
          <p:cNvSpPr/>
          <p:nvPr/>
        </p:nvSpPr>
        <p:spPr>
          <a:xfrm>
            <a:off x="571472" y="400050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latin typeface="Palatino Linotype" pitchFamily="18" charset="0"/>
              </a:rPr>
              <a:t>The KLOE Drift </a:t>
            </a:r>
          </a:p>
          <a:p>
            <a:r>
              <a:rPr lang="en-US" sz="2400" dirty="0" smtClean="0">
                <a:latin typeface="Palatino Linotype" pitchFamily="18" charset="0"/>
              </a:rPr>
              <a:t>Chamber is mainly</a:t>
            </a:r>
          </a:p>
          <a:p>
            <a:r>
              <a:rPr lang="en-US" sz="2400" dirty="0" smtClean="0">
                <a:latin typeface="Palatino Linotype" pitchFamily="18" charset="0"/>
              </a:rPr>
              <a:t>filled with </a:t>
            </a:r>
            <a:r>
              <a:rPr lang="en-US" sz="2400" b="1" baseline="30000" dirty="0" smtClean="0">
                <a:latin typeface="Palatino Linotype" pitchFamily="18" charset="0"/>
              </a:rPr>
              <a:t>4</a:t>
            </a:r>
            <a:r>
              <a:rPr lang="en-US" sz="2400" b="1" dirty="0" smtClean="0">
                <a:latin typeface="Palatino Linotype" pitchFamily="18" charset="0"/>
              </a:rPr>
              <a:t>He </a:t>
            </a:r>
          </a:p>
          <a:p>
            <a:r>
              <a:rPr lang="en-US" sz="2400" b="1" i="1" dirty="0" smtClean="0">
                <a:latin typeface="Palatino Linotype" pitchFamily="18" charset="0"/>
              </a:rPr>
              <a:t>(+ </a:t>
            </a:r>
            <a:r>
              <a:rPr lang="en-US" sz="2000" b="1" i="1" dirty="0" smtClean="0">
                <a:latin typeface="Palatino Linotype" pitchFamily="18" charset="0"/>
              </a:rPr>
              <a:t>10% </a:t>
            </a:r>
            <a:r>
              <a:rPr lang="en-US" sz="2000" b="1" i="1" dirty="0" err="1" smtClean="0">
                <a:latin typeface="Palatino Linotype" pitchFamily="18" charset="0"/>
              </a:rPr>
              <a:t>isobutane</a:t>
            </a:r>
            <a:r>
              <a:rPr lang="en-US" sz="2000" b="1" i="1" dirty="0" smtClean="0">
                <a:latin typeface="Palatino Linotype" pitchFamily="18" charset="0"/>
              </a:rPr>
              <a:t> </a:t>
            </a:r>
            <a:r>
              <a:rPr lang="en-US" b="1" i="1" dirty="0" smtClean="0"/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   Hadronic interactions of K</a:t>
            </a:r>
            <a:r>
              <a:rPr lang="en-US" sz="3600" b="1" baseline="4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-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in KLOE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571876"/>
            <a:ext cx="4205294" cy="223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>
          <a:xfrm>
            <a:off x="428596" y="1142984"/>
            <a:ext cx="8215370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Palatino Linotype" pitchFamily="18" charset="0"/>
              </a:rPr>
              <a:t>From MC simulation: </a:t>
            </a:r>
          </a:p>
          <a:p>
            <a:endParaRPr lang="en-US" sz="1000" dirty="0" smtClean="0">
              <a:latin typeface="Palatino Linotype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Palatino Linotype" pitchFamily="18" charset="0"/>
              </a:rPr>
              <a:t>  0.1 % K</a:t>
            </a:r>
            <a:r>
              <a:rPr lang="en-US" sz="2400" baseline="42000" dirty="0" smtClean="0">
                <a:latin typeface="Palatino Linotype" pitchFamily="18" charset="0"/>
              </a:rPr>
              <a:t>-</a:t>
            </a:r>
            <a:r>
              <a:rPr lang="en-US" sz="2400" dirty="0" smtClean="0">
                <a:latin typeface="Palatino Linotype" pitchFamily="18" charset="0"/>
              </a:rPr>
              <a:t> are stopping in the DC volume</a:t>
            </a:r>
          </a:p>
          <a:p>
            <a:pPr>
              <a:buFont typeface="Wingdings" pitchFamily="2" charset="2"/>
              <a:buChar char="Ø"/>
            </a:pPr>
            <a:endParaRPr lang="en-US" sz="2400" b="1" dirty="0" smtClean="0">
              <a:latin typeface="Palatino Linotype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Palatino Linotype" pitchFamily="18" charset="0"/>
              </a:rPr>
              <a:t>  This would lead to about hundred of possible </a:t>
            </a:r>
            <a:r>
              <a:rPr lang="en-US" sz="2400" dirty="0" err="1" smtClean="0">
                <a:latin typeface="Palatino Linotype" pitchFamily="18" charset="0"/>
              </a:rPr>
              <a:t>kaonic</a:t>
            </a:r>
            <a:endParaRPr lang="en-US" sz="2400" dirty="0" smtClean="0">
              <a:latin typeface="Palatino Linotype" pitchFamily="18" charset="0"/>
            </a:endParaRPr>
          </a:p>
          <a:p>
            <a:r>
              <a:rPr lang="en-US" sz="2400" dirty="0" smtClean="0">
                <a:latin typeface="Palatino Linotype" pitchFamily="18" charset="0"/>
              </a:rPr>
              <a:t>      clusters produced in the 2 fb</a:t>
            </a:r>
            <a:r>
              <a:rPr lang="en-US" sz="2400" baseline="30000" dirty="0" smtClean="0">
                <a:latin typeface="Palatino Linotype" pitchFamily="18" charset="0"/>
              </a:rPr>
              <a:t>-1</a:t>
            </a:r>
            <a:r>
              <a:rPr lang="en-US" sz="2400" dirty="0" smtClean="0">
                <a:latin typeface="Palatino Linotype" pitchFamily="18" charset="0"/>
              </a:rPr>
              <a:t> of KLOE data:</a:t>
            </a:r>
          </a:p>
          <a:p>
            <a:endParaRPr lang="en-US" sz="2400" dirty="0" smtClean="0">
              <a:latin typeface="Palatino Linotype" pitchFamily="18" charset="0"/>
            </a:endParaRPr>
          </a:p>
          <a:p>
            <a:endParaRPr lang="en-US" sz="2400" b="1" dirty="0" smtClean="0">
              <a:latin typeface="Palatino Linotype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sz="2400" b="1" dirty="0" smtClean="0">
              <a:latin typeface="Palatino Linotype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sz="2400" b="1" dirty="0" smtClean="0">
              <a:latin typeface="Palatino Linotype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sz="2400" b="1" dirty="0" smtClean="0">
              <a:latin typeface="Palatino Linotype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sz="2400" b="1" dirty="0" smtClean="0">
              <a:latin typeface="Palatino Linotype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Palatino Linotype" pitchFamily="18" charset="0"/>
              </a:rPr>
              <a:t>Total amount of KLOE data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Palatino Linotype" pitchFamily="18" charset="0"/>
              </a:rPr>
              <a:t>analyzed, up to an integrated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Palatino Linotype" pitchFamily="18" charset="0"/>
              </a:rPr>
              <a:t>luminosity of ~</a:t>
            </a:r>
            <a:r>
              <a:rPr lang="en-US" sz="2400" b="1" dirty="0" smtClean="0">
                <a:solidFill>
                  <a:srgbClr val="FF0000"/>
                </a:solidFill>
                <a:latin typeface="Palatino Linotype" pitchFamily="18" charset="0"/>
              </a:rPr>
              <a:t>1,1 fb</a:t>
            </a:r>
            <a:r>
              <a:rPr lang="en-US" sz="2400" b="1" baseline="30000" dirty="0" smtClean="0">
                <a:solidFill>
                  <a:srgbClr val="FF0000"/>
                </a:solidFill>
                <a:latin typeface="Palatino Linotype" pitchFamily="18" charset="0"/>
              </a:rPr>
              <a:t>-1</a:t>
            </a:r>
            <a:r>
              <a:rPr lang="en-US" sz="2400" b="1" dirty="0" smtClean="0">
                <a:solidFill>
                  <a:srgbClr val="FF0000"/>
                </a:solidFill>
                <a:latin typeface="Palatino Linotype" pitchFamily="18" charset="0"/>
              </a:rPr>
              <a:t>  </a:t>
            </a:r>
            <a:r>
              <a:rPr lang="en-US" sz="2400" b="1" dirty="0" smtClean="0">
                <a:solidFill>
                  <a:srgbClr val="FF0000"/>
                </a:solidFill>
                <a:latin typeface="Palatino Linotype" pitchFamily="18" charset="0"/>
              </a:rPr>
              <a:t>                      </a:t>
            </a:r>
            <a:r>
              <a:rPr lang="en-US" sz="2400" b="1" dirty="0" smtClean="0">
                <a:solidFill>
                  <a:srgbClr val="002060"/>
                </a:solidFill>
                <a:latin typeface="Palatino Linotype" pitchFamily="18" charset="0"/>
                <a:sym typeface="Symbol"/>
              </a:rPr>
              <a:t> Oton </a:t>
            </a:r>
            <a:r>
              <a:rPr lang="en-US" sz="2400" b="1" dirty="0" err="1" smtClean="0">
                <a:solidFill>
                  <a:srgbClr val="002060"/>
                </a:solidFill>
                <a:latin typeface="Palatino Linotype" pitchFamily="18" charset="0"/>
                <a:sym typeface="Symbol"/>
              </a:rPr>
              <a:t>Vázquez</a:t>
            </a:r>
            <a:r>
              <a:rPr lang="en-US" sz="2400" b="1" dirty="0" smtClean="0">
                <a:solidFill>
                  <a:srgbClr val="002060"/>
                </a:solidFill>
                <a:latin typeface="Palatino Linotype" pitchFamily="18" charset="0"/>
                <a:sym typeface="Symbol"/>
              </a:rPr>
              <a:t> Doce</a:t>
            </a:r>
            <a:endParaRPr lang="en-US" sz="2400" b="1" dirty="0" smtClean="0">
              <a:solidFill>
                <a:srgbClr val="002060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251520" y="1124744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Palatino Linotype" pitchFamily="18" charset="0"/>
              </a:rPr>
              <a:t>•  Strategy: Search for hadronic interactions with an</a:t>
            </a:r>
          </a:p>
          <a:p>
            <a:r>
              <a:rPr lang="en-US" sz="2400" dirty="0" smtClean="0">
                <a:latin typeface="Palatino Linotype" pitchFamily="18" charset="0"/>
              </a:rPr>
              <a:t>    </a:t>
            </a:r>
            <a:r>
              <a:rPr lang="en-US" sz="2400" b="1" dirty="0" smtClean="0">
                <a:latin typeface="Palatino Linotype" pitchFamily="18" charset="0"/>
              </a:rPr>
              <a:t>Λ(1115)</a:t>
            </a:r>
            <a:r>
              <a:rPr lang="en-US" sz="2400" dirty="0" smtClean="0">
                <a:latin typeface="Palatino Linotype" pitchFamily="18" charset="0"/>
              </a:rPr>
              <a:t> involved </a:t>
            </a:r>
          </a:p>
          <a:p>
            <a:r>
              <a:rPr lang="en-US" sz="2400" dirty="0" smtClean="0">
                <a:latin typeface="Palatino Linotype" pitchFamily="18" charset="0"/>
              </a:rPr>
              <a:t>•  </a:t>
            </a:r>
            <a:r>
              <a:rPr lang="en-US" sz="2400" b="1" dirty="0" smtClean="0">
                <a:latin typeface="Palatino Linotype" pitchFamily="18" charset="0"/>
              </a:rPr>
              <a:t>Λ → p + π</a:t>
            </a:r>
            <a:r>
              <a:rPr lang="en-US" sz="2400" b="1" baseline="30000" dirty="0" smtClean="0">
                <a:latin typeface="Palatino Linotype" pitchFamily="18" charset="0"/>
              </a:rPr>
              <a:t>-</a:t>
            </a:r>
            <a:r>
              <a:rPr lang="en-US" sz="2400" b="1" dirty="0" smtClean="0">
                <a:latin typeface="Palatino Linotype" pitchFamily="18" charset="0"/>
              </a:rPr>
              <a:t> </a:t>
            </a:r>
            <a:r>
              <a:rPr lang="en-US" sz="2400" dirty="0" smtClean="0">
                <a:latin typeface="Palatino Linotype" pitchFamily="18" charset="0"/>
              </a:rPr>
              <a:t>(64% BR) vertex made by KLOE </a:t>
            </a:r>
          </a:p>
          <a:p>
            <a:r>
              <a:rPr lang="en-US" sz="2400" dirty="0" smtClean="0">
                <a:latin typeface="Palatino Linotype" pitchFamily="18" charset="0"/>
              </a:rPr>
              <a:t>    reconstruction routine</a:t>
            </a:r>
          </a:p>
          <a:p>
            <a:r>
              <a:rPr lang="en-US" sz="2400" dirty="0" smtClean="0">
                <a:latin typeface="Palatino Linotype" pitchFamily="18" charset="0"/>
              </a:rPr>
              <a:t>•  Construct a vertex with </a:t>
            </a:r>
            <a:r>
              <a:rPr lang="en-US" sz="2400" b="1" dirty="0" smtClean="0">
                <a:latin typeface="Palatino Linotype" pitchFamily="18" charset="0"/>
              </a:rPr>
              <a:t>Λ + an extra particle </a:t>
            </a:r>
          </a:p>
        </p:txBody>
      </p:sp>
      <p:sp>
        <p:nvSpPr>
          <p:cNvPr id="8" name="Rechteck 7"/>
          <p:cNvSpPr/>
          <p:nvPr/>
        </p:nvSpPr>
        <p:spPr>
          <a:xfrm>
            <a:off x="0" y="21429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  Hadronic interactions of K</a:t>
            </a:r>
            <a:r>
              <a:rPr lang="en-US" sz="3600" b="1" baseline="4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-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in KLOE</a:t>
            </a:r>
            <a:endParaRPr lang="en-US" sz="3600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3555" y="3571876"/>
            <a:ext cx="50387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 rot="16200000">
            <a:off x="1633878" y="3865961"/>
            <a:ext cx="7729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Palatino Linotype" pitchFamily="18" charset="0"/>
              </a:rPr>
              <a:t>y[cm]</a:t>
            </a:r>
            <a:endParaRPr lang="en-US" b="1" dirty="0">
              <a:latin typeface="Palatino Linotype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228184" y="6143644"/>
            <a:ext cx="77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Palatino Linotype" pitchFamily="18" charset="0"/>
              </a:rPr>
              <a:t>x[cm]</a:t>
            </a:r>
            <a:endParaRPr lang="en-US" b="1" dirty="0">
              <a:latin typeface="Palatino Linotype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56176" y="3714752"/>
            <a:ext cx="7216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Palatino Linotype" pitchFamily="18" charset="0"/>
              </a:rPr>
              <a:t>EMC</a:t>
            </a:r>
            <a:endParaRPr lang="en-US" b="1" dirty="0">
              <a:latin typeface="Palatino Linotype" pitchFamily="18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555776" y="3214686"/>
            <a:ext cx="4356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smtClean="0">
                <a:latin typeface="Palatino Linotype" pitchFamily="18" charset="0"/>
              </a:rPr>
              <a:t>Topology of analysed events: </a:t>
            </a:r>
            <a:endParaRPr lang="en-GB" sz="2400">
              <a:latin typeface="Palatino Linotype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940152" y="4357694"/>
            <a:ext cx="7216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Palatino Linotype" pitchFamily="18" charset="0"/>
              </a:rPr>
              <a:t>CDC</a:t>
            </a:r>
            <a:endParaRPr lang="en-US" b="1" dirty="0">
              <a:latin typeface="Palatino Linotype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714876" y="4857760"/>
            <a:ext cx="721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Palatino Linotype" pitchFamily="18" charset="0"/>
              </a:rPr>
              <a:t>K</a:t>
            </a:r>
            <a:r>
              <a:rPr lang="en-US" b="1" baseline="40000" dirty="0" smtClean="0">
                <a:solidFill>
                  <a:srgbClr val="00B0F0"/>
                </a:solidFill>
                <a:latin typeface="Palatino Linotype" pitchFamily="18" charset="0"/>
              </a:rPr>
              <a:t>-</a:t>
            </a:r>
            <a:endParaRPr lang="en-US" b="1" baseline="40000" dirty="0">
              <a:solidFill>
                <a:srgbClr val="00B0F0"/>
              </a:solidFill>
              <a:latin typeface="Palatino Linotype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491880" y="5500702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Palatino Linotype" pitchFamily="18" charset="0"/>
              </a:rPr>
              <a:t>proton</a:t>
            </a:r>
            <a:endParaRPr lang="en-US" b="1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771800" y="5147900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  <a:latin typeface="Palatino Linotype" pitchFamily="18" charset="0"/>
              </a:rPr>
              <a:t>pion</a:t>
            </a:r>
            <a:endParaRPr lang="en-US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627784" y="4714884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Palatino Linotype" pitchFamily="18" charset="0"/>
              </a:rPr>
              <a:t>other</a:t>
            </a:r>
            <a:endParaRPr lang="en-US" b="1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fit.jpg"/>
          <p:cNvPicPr>
            <a:picLocks noChangeAspect="1" noChangeArrowheads="1"/>
          </p:cNvPicPr>
          <p:nvPr/>
        </p:nvPicPr>
        <p:blipFill>
          <a:blip r:embed="rId3" cstate="print"/>
          <a:srcRect l="1906" t="8228" r="9858" b="15067"/>
          <a:stretch>
            <a:fillRect/>
          </a:stretch>
        </p:blipFill>
        <p:spPr bwMode="auto">
          <a:xfrm>
            <a:off x="0" y="1124744"/>
            <a:ext cx="3857620" cy="4890843"/>
          </a:xfrm>
          <a:prstGeom prst="rect">
            <a:avLst/>
          </a:prstGeom>
          <a:noFill/>
        </p:spPr>
      </p:pic>
      <p:sp>
        <p:nvSpPr>
          <p:cNvPr id="22" name="Rectangle 8"/>
          <p:cNvSpPr/>
          <p:nvPr/>
        </p:nvSpPr>
        <p:spPr>
          <a:xfrm>
            <a:off x="5508104" y="1268760"/>
            <a:ext cx="1737976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800" b="1" dirty="0" smtClean="0">
                <a:solidFill>
                  <a:schemeClr val="tx2">
                    <a:lumMod val="75000"/>
                  </a:schemeClr>
                </a:solidFill>
              </a:rPr>
              <a:t>Λ</a:t>
            </a:r>
            <a:r>
              <a:rPr lang="es-ES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28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→</a:t>
            </a:r>
            <a:r>
              <a:rPr lang="es-ES" sz="2800" b="1" dirty="0" smtClean="0">
                <a:solidFill>
                  <a:schemeClr val="tx2">
                    <a:lumMod val="75000"/>
                  </a:schemeClr>
                </a:solidFill>
              </a:rPr>
              <a:t> p + </a:t>
            </a:r>
            <a:r>
              <a:rPr lang="el-GR" sz="2800" b="1" dirty="0" smtClean="0">
                <a:solidFill>
                  <a:schemeClr val="tx2">
                    <a:lumMod val="75000"/>
                  </a:schemeClr>
                </a:solidFill>
              </a:rPr>
              <a:t>π</a:t>
            </a:r>
            <a:r>
              <a:rPr lang="es-ES" sz="2800" b="1" baseline="30000" dirty="0" smtClean="0">
                <a:solidFill>
                  <a:schemeClr val="tx2">
                    <a:lumMod val="75000"/>
                  </a:schemeClr>
                </a:solidFill>
              </a:rPr>
              <a:t>-</a:t>
            </a:r>
            <a:endParaRPr lang="es-ES" sz="2800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sym typeface="Symbol"/>
              </a:rPr>
              <a:t>       reconstruction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3863478" y="3143248"/>
            <a:ext cx="5245026" cy="67710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b="1" dirty="0" smtClean="0">
                <a:latin typeface="Calibri" pitchFamily="34" charset="0"/>
              </a:rPr>
              <a:t>KLOE: </a:t>
            </a:r>
          </a:p>
          <a:p>
            <a:r>
              <a:rPr lang="es-ES" b="1" dirty="0" smtClean="0">
                <a:latin typeface="Calibri" pitchFamily="34" charset="0"/>
              </a:rPr>
              <a:t>        </a:t>
            </a:r>
            <a:r>
              <a:rPr lang="es-ES" b="1" dirty="0" err="1" smtClean="0">
                <a:latin typeface="Calibri" pitchFamily="34" charset="0"/>
              </a:rPr>
              <a:t>M</a:t>
            </a:r>
            <a:r>
              <a:rPr lang="es-ES" b="1" baseline="-25000" dirty="0" err="1" smtClean="0">
                <a:latin typeface="Calibri" pitchFamily="34" charset="0"/>
              </a:rPr>
              <a:t>inv</a:t>
            </a:r>
            <a:r>
              <a:rPr lang="es-ES" b="1" dirty="0" smtClean="0">
                <a:latin typeface="Calibri" pitchFamily="34" charset="0"/>
              </a:rPr>
              <a:t> </a:t>
            </a:r>
            <a:r>
              <a:rPr lang="es-ES" b="1" dirty="0">
                <a:latin typeface="Calibri" pitchFamily="34" charset="0"/>
              </a:rPr>
              <a:t>= </a:t>
            </a:r>
            <a:r>
              <a:rPr lang="es-ES" sz="2000" b="1" dirty="0" smtClean="0">
                <a:latin typeface="Calibri" pitchFamily="34" charset="0"/>
              </a:rPr>
              <a:t>1115,723  ±  </a:t>
            </a:r>
            <a:r>
              <a:rPr lang="es-ES" sz="2000" b="1" dirty="0">
                <a:latin typeface="Calibri" pitchFamily="34" charset="0"/>
              </a:rPr>
              <a:t>0. </a:t>
            </a:r>
            <a:r>
              <a:rPr lang="es-ES" sz="2000" b="1" dirty="0" smtClean="0">
                <a:latin typeface="Calibri" pitchFamily="34" charset="0"/>
              </a:rPr>
              <a:t>003 </a:t>
            </a:r>
            <a:r>
              <a:rPr lang="es-ES" sz="2000" b="1" dirty="0" err="1" smtClean="0">
                <a:latin typeface="Calibri" pitchFamily="34" charset="0"/>
              </a:rPr>
              <a:t>stat</a:t>
            </a:r>
            <a:r>
              <a:rPr lang="es-ES" sz="2000" b="1" dirty="0" smtClean="0">
                <a:latin typeface="Calibri" pitchFamily="34" charset="0"/>
              </a:rPr>
              <a:t>             (</a:t>
            </a:r>
            <a:r>
              <a:rPr lang="es-ES" sz="1600" b="1" dirty="0" err="1" smtClean="0">
                <a:latin typeface="Calibri" pitchFamily="34" charset="0"/>
              </a:rPr>
              <a:t>MeV</a:t>
            </a:r>
            <a:r>
              <a:rPr lang="es-ES" sz="1600" b="1" dirty="0" smtClean="0">
                <a:latin typeface="Calibri" pitchFamily="34" charset="0"/>
              </a:rPr>
              <a:t>/c</a:t>
            </a:r>
            <a:r>
              <a:rPr lang="es-ES" sz="1600" b="1" baseline="30000" dirty="0" smtClean="0">
                <a:latin typeface="Calibri" pitchFamily="34" charset="0"/>
              </a:rPr>
              <a:t>2</a:t>
            </a:r>
            <a:r>
              <a:rPr lang="es-ES" sz="2000" b="1" dirty="0" smtClean="0">
                <a:latin typeface="Calibri" pitchFamily="34" charset="0"/>
              </a:rPr>
              <a:t>)</a:t>
            </a:r>
            <a:endParaRPr lang="es-ES" sz="2000" b="1" dirty="0">
              <a:latin typeface="Calibri" pitchFamily="34" charset="0"/>
            </a:endParaRPr>
          </a:p>
        </p:txBody>
      </p:sp>
      <p:sp>
        <p:nvSpPr>
          <p:cNvPr id="21" name="TextBox 25"/>
          <p:cNvSpPr txBox="1">
            <a:spLocks noChangeArrowheads="1"/>
          </p:cNvSpPr>
          <p:nvPr/>
        </p:nvSpPr>
        <p:spPr bwMode="auto">
          <a:xfrm>
            <a:off x="3786182" y="3857628"/>
            <a:ext cx="5357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600" dirty="0">
                <a:latin typeface="Calibri" pitchFamily="34" charset="0"/>
              </a:rPr>
              <a:t>PDG:  </a:t>
            </a:r>
            <a:r>
              <a:rPr lang="es-ES" sz="1600" dirty="0" smtClean="0">
                <a:latin typeface="Calibri" pitchFamily="34" charset="0"/>
              </a:rPr>
              <a:t>   M</a:t>
            </a:r>
            <a:r>
              <a:rPr lang="el-GR" sz="1600" baseline="-25000" dirty="0">
                <a:latin typeface="Calibri" pitchFamily="34" charset="0"/>
              </a:rPr>
              <a:t>Λ</a:t>
            </a:r>
            <a:r>
              <a:rPr lang="es-ES" sz="1600" baseline="-25000" dirty="0">
                <a:latin typeface="Calibri" pitchFamily="34" charset="0"/>
              </a:rPr>
              <a:t> </a:t>
            </a:r>
            <a:r>
              <a:rPr lang="es-ES" sz="1600" dirty="0">
                <a:latin typeface="Calibri" pitchFamily="34" charset="0"/>
              </a:rPr>
              <a:t>= </a:t>
            </a:r>
            <a:r>
              <a:rPr lang="es-ES" dirty="0">
                <a:latin typeface="Calibri" pitchFamily="34" charset="0"/>
              </a:rPr>
              <a:t>1115,683 </a:t>
            </a:r>
            <a:r>
              <a:rPr lang="es-ES" dirty="0" smtClean="0">
                <a:latin typeface="Calibri" pitchFamily="34" charset="0"/>
              </a:rPr>
              <a:t> ±  0.006 </a:t>
            </a:r>
            <a:r>
              <a:rPr lang="es-ES" dirty="0" err="1" smtClean="0">
                <a:latin typeface="Calibri" pitchFamily="34" charset="0"/>
              </a:rPr>
              <a:t>stat</a:t>
            </a:r>
            <a:r>
              <a:rPr lang="es-ES" dirty="0" smtClean="0">
                <a:latin typeface="Calibri" pitchFamily="34" charset="0"/>
              </a:rPr>
              <a:t>  ±  0.006 </a:t>
            </a:r>
            <a:r>
              <a:rPr lang="es-ES" dirty="0" err="1" smtClean="0">
                <a:latin typeface="Calibri" pitchFamily="34" charset="0"/>
              </a:rPr>
              <a:t>syst</a:t>
            </a:r>
            <a:r>
              <a:rPr lang="es-ES" b="1" dirty="0" smtClean="0">
                <a:latin typeface="Calibri" pitchFamily="34" charset="0"/>
              </a:rPr>
              <a:t> (</a:t>
            </a:r>
            <a:r>
              <a:rPr lang="es-ES" sz="1400" b="1" dirty="0" err="1" smtClean="0">
                <a:latin typeface="Calibri" pitchFamily="34" charset="0"/>
              </a:rPr>
              <a:t>MeV</a:t>
            </a:r>
            <a:r>
              <a:rPr lang="es-ES" sz="1400" b="1" dirty="0" smtClean="0">
                <a:latin typeface="Calibri" pitchFamily="34" charset="0"/>
              </a:rPr>
              <a:t>/c</a:t>
            </a:r>
            <a:r>
              <a:rPr lang="es-ES" sz="1400" b="1" baseline="30000" dirty="0" smtClean="0">
                <a:latin typeface="Calibri" pitchFamily="34" charset="0"/>
              </a:rPr>
              <a:t>2</a:t>
            </a:r>
            <a:r>
              <a:rPr lang="es-ES" b="1" dirty="0" smtClean="0">
                <a:latin typeface="Calibri" pitchFamily="34" charset="0"/>
              </a:rPr>
              <a:t>)</a:t>
            </a:r>
            <a:r>
              <a:rPr lang="es-ES" dirty="0" smtClean="0">
                <a:latin typeface="Calibri" pitchFamily="34" charset="0"/>
              </a:rPr>
              <a:t> </a:t>
            </a:r>
            <a:r>
              <a:rPr lang="es-ES" sz="1000" dirty="0" smtClean="0">
                <a:latin typeface="Calibri" pitchFamily="34" charset="0"/>
              </a:rPr>
              <a:t> </a:t>
            </a:r>
            <a:endParaRPr lang="es-ES" dirty="0">
              <a:latin typeface="Calibri" pitchFamily="34" charset="0"/>
            </a:endParaRPr>
          </a:p>
        </p:txBody>
      </p:sp>
      <p:sp>
        <p:nvSpPr>
          <p:cNvPr id="23" name="TextBox 9"/>
          <p:cNvSpPr txBox="1"/>
          <p:nvPr/>
        </p:nvSpPr>
        <p:spPr>
          <a:xfrm>
            <a:off x="2643174" y="2928934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(1.1 fb</a:t>
            </a:r>
            <a:r>
              <a:rPr lang="es-ES" baseline="30000" dirty="0" smtClean="0"/>
              <a:t>-1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25" name="Rectangle 28"/>
          <p:cNvSpPr>
            <a:spLocks noChangeArrowheads="1"/>
          </p:cNvSpPr>
          <p:nvPr/>
        </p:nvSpPr>
        <p:spPr bwMode="auto">
          <a:xfrm>
            <a:off x="2051720" y="1340768"/>
            <a:ext cx="2143125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1600" b="1" dirty="0">
                <a:latin typeface="Calibri" pitchFamily="34" charset="0"/>
              </a:rPr>
              <a:t>σ</a:t>
            </a:r>
            <a:r>
              <a:rPr lang="es-ES" sz="1600" b="1" dirty="0">
                <a:latin typeface="Calibri" pitchFamily="34" charset="0"/>
              </a:rPr>
              <a:t> = 0. </a:t>
            </a:r>
            <a:r>
              <a:rPr lang="es-ES" sz="1600" b="1" dirty="0" smtClean="0">
                <a:latin typeface="Calibri" pitchFamily="34" charset="0"/>
              </a:rPr>
              <a:t>289 </a:t>
            </a:r>
            <a:r>
              <a:rPr lang="es-ES" sz="1600" b="1" dirty="0">
                <a:latin typeface="Calibri" pitchFamily="34" charset="0"/>
              </a:rPr>
              <a:t>± </a:t>
            </a:r>
            <a:r>
              <a:rPr lang="es-ES" sz="1600" b="1" dirty="0" smtClean="0">
                <a:latin typeface="Calibri" pitchFamily="34" charset="0"/>
              </a:rPr>
              <a:t>0.003 </a:t>
            </a:r>
            <a:r>
              <a:rPr lang="es-ES" sz="1050" b="1" dirty="0" err="1">
                <a:latin typeface="Calibri" pitchFamily="34" charset="0"/>
              </a:rPr>
              <a:t>MeV</a:t>
            </a:r>
            <a:r>
              <a:rPr lang="es-ES" sz="1050" b="1" dirty="0">
                <a:latin typeface="Calibri" pitchFamily="34" charset="0"/>
              </a:rPr>
              <a:t>/c</a:t>
            </a:r>
            <a:r>
              <a:rPr lang="es-ES" sz="1050" b="1" baseline="30000" dirty="0">
                <a:latin typeface="Calibri" pitchFamily="34" charset="0"/>
              </a:rPr>
              <a:t>2</a:t>
            </a:r>
            <a:endParaRPr lang="es-ES" sz="1000" b="1" dirty="0">
              <a:latin typeface="Calibri" pitchFamily="34" charset="0"/>
            </a:endParaRPr>
          </a:p>
        </p:txBody>
      </p:sp>
      <p:sp>
        <p:nvSpPr>
          <p:cNvPr id="26" name="TextBox 17"/>
          <p:cNvSpPr txBox="1"/>
          <p:nvPr/>
        </p:nvSpPr>
        <p:spPr>
          <a:xfrm>
            <a:off x="4143372" y="1928802"/>
            <a:ext cx="5000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s-ES" sz="2000" dirty="0" smtClean="0"/>
              <a:t> </a:t>
            </a:r>
            <a:r>
              <a:rPr lang="es-ES" sz="2400" dirty="0" smtClean="0">
                <a:latin typeface="Palatino Linotype" pitchFamily="18" charset="0"/>
              </a:rPr>
              <a:t>dedicated event selection to avoid</a:t>
            </a:r>
          </a:p>
          <a:p>
            <a:r>
              <a:rPr lang="es-ES" sz="2400" dirty="0" smtClean="0">
                <a:latin typeface="Palatino Linotype" pitchFamily="18" charset="0"/>
              </a:rPr>
              <a:t>  eloss in the DC wall</a:t>
            </a:r>
          </a:p>
        </p:txBody>
      </p:sp>
      <p:sp>
        <p:nvSpPr>
          <p:cNvPr id="27" name="TextBox 18"/>
          <p:cNvSpPr txBox="1"/>
          <p:nvPr/>
        </p:nvSpPr>
        <p:spPr>
          <a:xfrm>
            <a:off x="3893845" y="4941168"/>
            <a:ext cx="537038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s-ES" dirty="0" smtClean="0">
                <a:latin typeface="Palatino Linotype" pitchFamily="18" charset="0"/>
              </a:rPr>
              <a:t> systematics dependent of momentum calibration,</a:t>
            </a:r>
          </a:p>
          <a:p>
            <a:r>
              <a:rPr lang="es-ES" dirty="0" smtClean="0">
                <a:latin typeface="Palatino Linotype" pitchFamily="18" charset="0"/>
              </a:rPr>
              <a:t>  evaluated by 2-body decay of K</a:t>
            </a:r>
            <a:r>
              <a:rPr lang="es-ES" b="1" baseline="30000" dirty="0" smtClean="0">
                <a:latin typeface="Palatino Linotype" pitchFamily="18" charset="0"/>
              </a:rPr>
              <a:t> ± </a:t>
            </a:r>
            <a:r>
              <a:rPr lang="es-ES" dirty="0" smtClean="0">
                <a:latin typeface="Palatino Linotype" pitchFamily="18" charset="0"/>
              </a:rPr>
              <a:t>:</a:t>
            </a:r>
          </a:p>
          <a:p>
            <a:r>
              <a:rPr lang="es-ES" b="1" dirty="0" smtClean="0">
                <a:latin typeface="Calibri" pitchFamily="34" charset="0"/>
              </a:rPr>
              <a:t>	</a:t>
            </a:r>
            <a:r>
              <a:rPr lang="es-ES" sz="2400" b="1" dirty="0" smtClean="0">
                <a:latin typeface="Calibri" pitchFamily="34" charset="0"/>
              </a:rPr>
              <a:t>K</a:t>
            </a:r>
            <a:r>
              <a:rPr lang="es-ES" sz="2400" b="1" baseline="30000" dirty="0" smtClean="0">
                <a:latin typeface="Calibri" pitchFamily="34" charset="0"/>
              </a:rPr>
              <a:t>±</a:t>
            </a:r>
            <a:r>
              <a:rPr lang="es-ES" sz="2400" b="1" dirty="0" smtClean="0">
                <a:latin typeface="Calibri" pitchFamily="34" charset="0"/>
              </a:rPr>
              <a:t> </a:t>
            </a:r>
            <a:r>
              <a:rPr lang="es-ES" sz="2400" b="1" dirty="0" smtClean="0"/>
              <a:t>→</a:t>
            </a:r>
            <a:r>
              <a:rPr lang="es-ES" sz="2400" b="1" dirty="0" smtClean="0">
                <a:latin typeface="Calibri" pitchFamily="34" charset="0"/>
              </a:rPr>
              <a:t> </a:t>
            </a:r>
            <a:r>
              <a:rPr lang="el-GR" sz="2400" b="1" dirty="0" smtClean="0">
                <a:latin typeface="Calibri" pitchFamily="34" charset="0"/>
              </a:rPr>
              <a:t>μ</a:t>
            </a:r>
            <a:r>
              <a:rPr lang="es-ES" sz="2400" b="1" baseline="30000" dirty="0" smtClean="0">
                <a:latin typeface="Calibri" pitchFamily="34" charset="0"/>
              </a:rPr>
              <a:t>±</a:t>
            </a:r>
            <a:r>
              <a:rPr lang="el-GR" sz="2400" b="1" dirty="0" smtClean="0">
                <a:latin typeface="Calibri" pitchFamily="34" charset="0"/>
              </a:rPr>
              <a:t>ν</a:t>
            </a:r>
            <a:r>
              <a:rPr lang="es-ES" sz="2400" b="1" dirty="0" smtClean="0">
                <a:latin typeface="Calibri" pitchFamily="34" charset="0"/>
              </a:rPr>
              <a:t> </a:t>
            </a:r>
          </a:p>
          <a:p>
            <a:r>
              <a:rPr lang="es-ES" sz="2400" b="1" dirty="0" smtClean="0">
                <a:latin typeface="Calibri" pitchFamily="34" charset="0"/>
              </a:rPr>
              <a:t>	K</a:t>
            </a:r>
            <a:r>
              <a:rPr lang="es-ES" sz="2400" b="1" baseline="30000" dirty="0" smtClean="0">
                <a:latin typeface="Calibri" pitchFamily="34" charset="0"/>
              </a:rPr>
              <a:t>±</a:t>
            </a:r>
            <a:r>
              <a:rPr lang="es-ES" sz="2400" b="1" dirty="0" smtClean="0">
                <a:latin typeface="Calibri" pitchFamily="34" charset="0"/>
              </a:rPr>
              <a:t> </a:t>
            </a:r>
            <a:r>
              <a:rPr lang="es-ES" sz="2400" b="1" dirty="0" smtClean="0"/>
              <a:t>→</a:t>
            </a:r>
            <a:r>
              <a:rPr lang="es-ES" sz="2400" b="1" dirty="0" smtClean="0">
                <a:latin typeface="Calibri" pitchFamily="34" charset="0"/>
              </a:rPr>
              <a:t>  </a:t>
            </a:r>
            <a:r>
              <a:rPr lang="el-GR" sz="2400" b="1" dirty="0" smtClean="0">
                <a:latin typeface="Calibri" pitchFamily="34" charset="0"/>
              </a:rPr>
              <a:t>π</a:t>
            </a:r>
            <a:r>
              <a:rPr lang="es-ES" sz="2400" b="1" baseline="30000" dirty="0" smtClean="0">
                <a:latin typeface="Calibri" pitchFamily="34" charset="0"/>
              </a:rPr>
              <a:t>±</a:t>
            </a:r>
            <a:r>
              <a:rPr lang="el-GR" sz="2400" b="1" dirty="0" smtClean="0">
                <a:latin typeface="Calibri" pitchFamily="34" charset="0"/>
              </a:rPr>
              <a:t>π</a:t>
            </a:r>
            <a:r>
              <a:rPr lang="es-ES" sz="2400" b="1" baseline="30000" dirty="0" smtClean="0">
                <a:latin typeface="Calibri" pitchFamily="34" charset="0"/>
              </a:rPr>
              <a:t>0</a:t>
            </a:r>
          </a:p>
        </p:txBody>
      </p:sp>
      <p:sp>
        <p:nvSpPr>
          <p:cNvPr id="28" name="Rectangle 19"/>
          <p:cNvSpPr/>
          <p:nvPr/>
        </p:nvSpPr>
        <p:spPr>
          <a:xfrm>
            <a:off x="1331640" y="6021288"/>
            <a:ext cx="1834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 smtClean="0">
                <a:latin typeface="Calibri" pitchFamily="34" charset="0"/>
              </a:rPr>
              <a:t>M</a:t>
            </a:r>
            <a:r>
              <a:rPr lang="es-ES" b="1" baseline="-25000" dirty="0" err="1" smtClean="0">
                <a:latin typeface="Calibri" pitchFamily="34" charset="0"/>
              </a:rPr>
              <a:t>inv</a:t>
            </a:r>
            <a:r>
              <a:rPr lang="es-ES" b="1" dirty="0" smtClean="0">
                <a:latin typeface="Calibri" pitchFamily="34" charset="0"/>
              </a:rPr>
              <a:t> p</a:t>
            </a:r>
            <a:r>
              <a:rPr lang="el-GR" b="1" dirty="0" smtClean="0">
                <a:latin typeface="Calibri" pitchFamily="34" charset="0"/>
              </a:rPr>
              <a:t>π</a:t>
            </a:r>
            <a:r>
              <a:rPr lang="es-ES" b="1" dirty="0" smtClean="0">
                <a:latin typeface="Calibri" pitchFamily="34" charset="0"/>
              </a:rPr>
              <a:t> (</a:t>
            </a:r>
            <a:r>
              <a:rPr lang="es-ES" b="1" dirty="0" err="1" smtClean="0">
                <a:latin typeface="Calibri" pitchFamily="34" charset="0"/>
              </a:rPr>
              <a:t>MeV</a:t>
            </a:r>
            <a:r>
              <a:rPr lang="es-ES" b="1" dirty="0" smtClean="0">
                <a:latin typeface="Calibri" pitchFamily="34" charset="0"/>
              </a:rPr>
              <a:t>/c2)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8"/>
          <p:cNvSpPr/>
          <p:nvPr/>
        </p:nvSpPr>
        <p:spPr>
          <a:xfrm>
            <a:off x="4572000" y="1916832"/>
            <a:ext cx="3500462" cy="43576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TextBox 44"/>
          <p:cNvSpPr txBox="1">
            <a:spLocks noChangeArrowheads="1"/>
          </p:cNvSpPr>
          <p:nvPr/>
        </p:nvSpPr>
        <p:spPr bwMode="auto">
          <a:xfrm>
            <a:off x="6650399" y="3501008"/>
            <a:ext cx="20980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b="1" dirty="0" err="1">
                <a:latin typeface="Palatino Linotype" pitchFamily="18" charset="0"/>
              </a:rPr>
              <a:t>M</a:t>
            </a:r>
            <a:r>
              <a:rPr lang="es-ES" b="1" baseline="-25000" dirty="0" err="1">
                <a:latin typeface="Palatino Linotype" pitchFamily="18" charset="0"/>
              </a:rPr>
              <a:t>deuteron</a:t>
            </a:r>
            <a:r>
              <a:rPr lang="es-ES" b="1" dirty="0">
                <a:latin typeface="Palatino Linotype" pitchFamily="18" charset="0"/>
              </a:rPr>
              <a:t> (</a:t>
            </a:r>
            <a:r>
              <a:rPr lang="es-ES" b="1" dirty="0" err="1">
                <a:latin typeface="Palatino Linotype" pitchFamily="18" charset="0"/>
              </a:rPr>
              <a:t>MeV</a:t>
            </a:r>
            <a:r>
              <a:rPr lang="es-ES" b="1" dirty="0">
                <a:latin typeface="Palatino Linotype" pitchFamily="18" charset="0"/>
              </a:rPr>
              <a:t>/c</a:t>
            </a:r>
            <a:r>
              <a:rPr lang="es-ES" b="1" baseline="30000" dirty="0">
                <a:latin typeface="Palatino Linotype" pitchFamily="18" charset="0"/>
              </a:rPr>
              <a:t>2</a:t>
            </a:r>
            <a:r>
              <a:rPr lang="es-ES" b="1" dirty="0">
                <a:latin typeface="Palatino Linotype" pitchFamily="18" charset="0"/>
              </a:rPr>
              <a:t>)</a:t>
            </a:r>
          </a:p>
        </p:txBody>
      </p:sp>
      <p:sp>
        <p:nvSpPr>
          <p:cNvPr id="12" name="TextBox 51"/>
          <p:cNvSpPr txBox="1">
            <a:spLocks noChangeArrowheads="1"/>
          </p:cNvSpPr>
          <p:nvPr/>
        </p:nvSpPr>
        <p:spPr bwMode="auto">
          <a:xfrm>
            <a:off x="6158147" y="5805264"/>
            <a:ext cx="2158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b="1" dirty="0">
                <a:latin typeface="Palatino Linotype" pitchFamily="18" charset="0"/>
              </a:rPr>
              <a:t>P</a:t>
            </a:r>
            <a:r>
              <a:rPr lang="es-ES" b="1" baseline="-25000" dirty="0">
                <a:latin typeface="Palatino Linotype" pitchFamily="18" charset="0"/>
              </a:rPr>
              <a:t>deuteron</a:t>
            </a:r>
            <a:r>
              <a:rPr lang="es-ES" b="1" dirty="0">
                <a:latin typeface="Palatino Linotype" pitchFamily="18" charset="0"/>
              </a:rPr>
              <a:t> (MeV/c)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9549" y="3934073"/>
            <a:ext cx="2701926" cy="185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1928802"/>
            <a:ext cx="2620987" cy="158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44"/>
          <p:cNvSpPr/>
          <p:nvPr/>
        </p:nvSpPr>
        <p:spPr bwMode="auto">
          <a:xfrm>
            <a:off x="683569" y="1916832"/>
            <a:ext cx="3456384" cy="4357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1928801"/>
            <a:ext cx="2714644" cy="15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Straight Connector 62"/>
          <p:cNvCxnSpPr/>
          <p:nvPr/>
        </p:nvCxnSpPr>
        <p:spPr>
          <a:xfrm>
            <a:off x="1214438" y="4500538"/>
            <a:ext cx="357187" cy="73025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63"/>
          <p:cNvSpPr/>
          <p:nvPr/>
        </p:nvSpPr>
        <p:spPr>
          <a:xfrm flipV="1">
            <a:off x="1500188" y="4520661"/>
            <a:ext cx="109389" cy="1227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cxnSp>
        <p:nvCxnSpPr>
          <p:cNvPr id="19" name="Straight Connector 52"/>
          <p:cNvCxnSpPr/>
          <p:nvPr/>
        </p:nvCxnSpPr>
        <p:spPr bwMode="auto">
          <a:xfrm rot="5400000">
            <a:off x="1176234" y="2858740"/>
            <a:ext cx="1164772" cy="121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53"/>
          <p:cNvCxnSpPr/>
          <p:nvPr/>
        </p:nvCxnSpPr>
        <p:spPr bwMode="auto">
          <a:xfrm rot="5400000">
            <a:off x="1667805" y="2859421"/>
            <a:ext cx="1166135" cy="121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49"/>
          <p:cNvSpPr txBox="1">
            <a:spLocks noChangeArrowheads="1"/>
          </p:cNvSpPr>
          <p:nvPr/>
        </p:nvSpPr>
        <p:spPr bwMode="auto">
          <a:xfrm>
            <a:off x="1976791" y="5836743"/>
            <a:ext cx="17311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b="1" dirty="0">
                <a:latin typeface="Palatino Linotype" pitchFamily="18" charset="0"/>
              </a:rPr>
              <a:t>P</a:t>
            </a:r>
            <a:r>
              <a:rPr lang="es-ES" b="1" baseline="-25000" dirty="0">
                <a:latin typeface="Palatino Linotype" pitchFamily="18" charset="0"/>
              </a:rPr>
              <a:t>proton</a:t>
            </a:r>
            <a:r>
              <a:rPr lang="es-ES" b="1" dirty="0">
                <a:latin typeface="Palatino Linotype" pitchFamily="18" charset="0"/>
              </a:rPr>
              <a:t> (MeV/c)</a:t>
            </a:r>
          </a:p>
        </p:txBody>
      </p:sp>
      <p:sp>
        <p:nvSpPr>
          <p:cNvPr id="22" name="TextBox 50"/>
          <p:cNvSpPr txBox="1">
            <a:spLocks noChangeArrowheads="1"/>
          </p:cNvSpPr>
          <p:nvPr/>
        </p:nvSpPr>
        <p:spPr bwMode="auto">
          <a:xfrm>
            <a:off x="2086180" y="3565848"/>
            <a:ext cx="19097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b="1" dirty="0" err="1">
                <a:latin typeface="Palatino Linotype" pitchFamily="18" charset="0"/>
              </a:rPr>
              <a:t>M</a:t>
            </a:r>
            <a:r>
              <a:rPr lang="es-ES" b="1" baseline="-25000" dirty="0" err="1">
                <a:latin typeface="Palatino Linotype" pitchFamily="18" charset="0"/>
              </a:rPr>
              <a:t>proton</a:t>
            </a:r>
            <a:r>
              <a:rPr lang="es-ES" b="1" dirty="0">
                <a:latin typeface="Palatino Linotype" pitchFamily="18" charset="0"/>
              </a:rPr>
              <a:t> (</a:t>
            </a:r>
            <a:r>
              <a:rPr lang="es-ES" b="1" dirty="0" err="1">
                <a:latin typeface="Palatino Linotype" pitchFamily="18" charset="0"/>
              </a:rPr>
              <a:t>MeV</a:t>
            </a:r>
            <a:r>
              <a:rPr lang="es-ES" b="1" dirty="0">
                <a:latin typeface="Palatino Linotype" pitchFamily="18" charset="0"/>
              </a:rPr>
              <a:t>/c</a:t>
            </a:r>
            <a:r>
              <a:rPr lang="es-ES" b="1" baseline="30000" dirty="0">
                <a:latin typeface="Palatino Linotype" pitchFamily="18" charset="0"/>
              </a:rPr>
              <a:t>2</a:t>
            </a:r>
            <a:r>
              <a:rPr lang="es-ES" b="1" dirty="0">
                <a:latin typeface="Palatino Linotype" pitchFamily="18" charset="0"/>
              </a:rPr>
              <a:t>)</a:t>
            </a:r>
          </a:p>
        </p:txBody>
      </p:sp>
      <p:cxnSp>
        <p:nvCxnSpPr>
          <p:cNvPr id="23" name="Straight Arrow Connector 56"/>
          <p:cNvCxnSpPr/>
          <p:nvPr/>
        </p:nvCxnSpPr>
        <p:spPr bwMode="auto">
          <a:xfrm rot="5400000">
            <a:off x="1616503" y="3565918"/>
            <a:ext cx="612394" cy="12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39"/>
          <p:cNvSpPr/>
          <p:nvPr/>
        </p:nvSpPr>
        <p:spPr bwMode="auto">
          <a:xfrm>
            <a:off x="2304959" y="2031459"/>
            <a:ext cx="1203284" cy="184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5" name="Rectangle 42"/>
          <p:cNvSpPr/>
          <p:nvPr/>
        </p:nvSpPr>
        <p:spPr bwMode="auto">
          <a:xfrm>
            <a:off x="2250265" y="4056852"/>
            <a:ext cx="1422063" cy="184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7576" y="3995478"/>
            <a:ext cx="2896219" cy="182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67"/>
          <p:cNvSpPr txBox="1"/>
          <p:nvPr/>
        </p:nvSpPr>
        <p:spPr>
          <a:xfrm>
            <a:off x="2571736" y="2071678"/>
            <a:ext cx="1640224" cy="923330"/>
          </a:xfrm>
          <a:prstGeom prst="rect">
            <a:avLst/>
          </a:prstGeom>
          <a:solidFill>
            <a:srgbClr val="DEE07A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Palatino Linotype" pitchFamily="18" charset="0"/>
              </a:rPr>
              <a:t>PROTONS</a:t>
            </a:r>
          </a:p>
          <a:p>
            <a:r>
              <a:rPr lang="es-ES" b="1" dirty="0" err="1" smtClean="0">
                <a:solidFill>
                  <a:srgbClr val="FF0000"/>
                </a:solidFill>
                <a:latin typeface="Palatino Linotype" pitchFamily="18" charset="0"/>
              </a:rPr>
              <a:t>selected</a:t>
            </a:r>
            <a:r>
              <a:rPr lang="es-ES" b="1" dirty="0" smtClean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  <a:latin typeface="Palatino Linotype" pitchFamily="18" charset="0"/>
              </a:rPr>
              <a:t>by</a:t>
            </a:r>
            <a:r>
              <a:rPr lang="es-ES" b="1" dirty="0" smtClean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es-ES" b="1" dirty="0" err="1" smtClean="0">
                <a:solidFill>
                  <a:srgbClr val="FF0000"/>
                </a:solidFill>
                <a:latin typeface="Palatino Linotype" pitchFamily="18" charset="0"/>
              </a:rPr>
              <a:t>dE</a:t>
            </a:r>
            <a:r>
              <a:rPr lang="es-ES" b="1" dirty="0" smtClean="0">
                <a:solidFill>
                  <a:srgbClr val="FF0000"/>
                </a:solidFill>
                <a:latin typeface="Palatino Linotype" pitchFamily="18" charset="0"/>
              </a:rPr>
              <a:t>/</a:t>
            </a:r>
            <a:r>
              <a:rPr lang="es-ES" b="1" dirty="0" err="1" smtClean="0">
                <a:solidFill>
                  <a:srgbClr val="FF0000"/>
                </a:solidFill>
                <a:latin typeface="Palatino Linotype" pitchFamily="18" charset="0"/>
              </a:rPr>
              <a:t>dx</a:t>
            </a:r>
            <a:endParaRPr lang="es-ES" b="1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sp>
        <p:nvSpPr>
          <p:cNvPr id="28" name="TextBox 68"/>
          <p:cNvSpPr txBox="1"/>
          <p:nvPr/>
        </p:nvSpPr>
        <p:spPr>
          <a:xfrm>
            <a:off x="7236296" y="2132856"/>
            <a:ext cx="1748142" cy="923330"/>
          </a:xfrm>
          <a:prstGeom prst="rect">
            <a:avLst/>
          </a:prstGeom>
          <a:solidFill>
            <a:srgbClr val="DEE07A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Palatino Linotype" pitchFamily="18" charset="0"/>
              </a:rPr>
              <a:t>DEUTERONS</a:t>
            </a:r>
          </a:p>
          <a:p>
            <a:r>
              <a:rPr lang="es-ES" b="1" dirty="0" smtClean="0">
                <a:latin typeface="Palatino Linotype" pitchFamily="18" charset="0"/>
              </a:rPr>
              <a:t>selected by </a:t>
            </a:r>
          </a:p>
          <a:p>
            <a:r>
              <a:rPr lang="es-ES" b="1" dirty="0" smtClean="0">
                <a:latin typeface="Palatino Linotype" pitchFamily="18" charset="0"/>
              </a:rPr>
              <a:t>dE/dx</a:t>
            </a:r>
            <a:endParaRPr lang="es-ES" b="1" dirty="0">
              <a:latin typeface="Palatino Linotype" pitchFamily="18" charset="0"/>
            </a:endParaRPr>
          </a:p>
        </p:txBody>
      </p:sp>
      <p:sp>
        <p:nvSpPr>
          <p:cNvPr id="29" name="TextBox 31"/>
          <p:cNvSpPr txBox="1">
            <a:spLocks noChangeArrowheads="1"/>
          </p:cNvSpPr>
          <p:nvPr/>
        </p:nvSpPr>
        <p:spPr bwMode="auto">
          <a:xfrm>
            <a:off x="0" y="214290"/>
            <a:ext cx="85324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Selection of protons and deuterons</a:t>
            </a:r>
            <a:endParaRPr lang="es-E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cxnSp>
        <p:nvCxnSpPr>
          <p:cNvPr id="30" name="Straight Connector 86"/>
          <p:cNvCxnSpPr/>
          <p:nvPr/>
        </p:nvCxnSpPr>
        <p:spPr bwMode="auto">
          <a:xfrm rot="5400000">
            <a:off x="5704734" y="2939208"/>
            <a:ext cx="1164772" cy="121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7"/>
          <p:cNvCxnSpPr/>
          <p:nvPr/>
        </p:nvCxnSpPr>
        <p:spPr bwMode="auto">
          <a:xfrm rot="5400000">
            <a:off x="6418432" y="2939890"/>
            <a:ext cx="1166135" cy="121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64"/>
          <p:cNvCxnSpPr/>
          <p:nvPr/>
        </p:nvCxnSpPr>
        <p:spPr>
          <a:xfrm rot="5400000">
            <a:off x="6265428" y="3595900"/>
            <a:ext cx="552382" cy="121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4"/>
          <p:cNvSpPr txBox="1"/>
          <p:nvPr/>
        </p:nvSpPr>
        <p:spPr>
          <a:xfrm>
            <a:off x="0" y="980728"/>
            <a:ext cx="91440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400" b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</a:t>
            </a:r>
            <a:r>
              <a:rPr lang="es-ES" sz="2400" dirty="0" err="1" smtClean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Proton</a:t>
            </a:r>
            <a:r>
              <a:rPr lang="es-ES" sz="2400" dirty="0" smtClean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/</a:t>
            </a:r>
            <a:r>
              <a:rPr lang="es-ES" sz="2400" dirty="0" err="1" smtClean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deuteron</a:t>
            </a:r>
            <a:r>
              <a:rPr lang="es-ES" sz="2400" dirty="0" smtClean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</a:t>
            </a:r>
            <a:r>
              <a:rPr lang="es-ES" sz="2400" dirty="0" err="1" smtClean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candidates</a:t>
            </a:r>
            <a:r>
              <a:rPr lang="es-ES" sz="2400" dirty="0" smtClean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are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required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to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have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an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associated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cluster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in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the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EMC and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its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mass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is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measured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</a:t>
            </a:r>
            <a:r>
              <a:rPr lang="es-ES" sz="2400" dirty="0" err="1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by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</a:t>
            </a:r>
            <a:r>
              <a:rPr lang="es-ES" sz="2400" dirty="0">
                <a:solidFill>
                  <a:srgbClr val="C00000"/>
                </a:solidFill>
                <a:latin typeface="Palatino Linotype" pitchFamily="18" charset="0"/>
              </a:rPr>
              <a:t>time of </a:t>
            </a:r>
            <a:r>
              <a:rPr lang="es-ES" sz="2400" dirty="0" err="1">
                <a:solidFill>
                  <a:srgbClr val="C00000"/>
                </a:solidFill>
                <a:latin typeface="Palatino Linotype" pitchFamily="18" charset="0"/>
              </a:rPr>
              <a:t>flight</a:t>
            </a:r>
            <a:r>
              <a:rPr lang="es-ES" sz="2400" dirty="0">
                <a:solidFill>
                  <a:srgbClr val="C00000"/>
                </a:solidFill>
                <a:latin typeface="Palatino Linotype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        Outline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14282" y="1519372"/>
            <a:ext cx="7880555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800" dirty="0">
                <a:latin typeface="Palatino Linotype" pitchFamily="18" charset="0"/>
              </a:rPr>
              <a:t>  </a:t>
            </a:r>
            <a:r>
              <a:rPr lang="en-US" sz="2800" dirty="0" smtClean="0">
                <a:latin typeface="Palatino Linotype" pitchFamily="18" charset="0"/>
              </a:rPr>
              <a:t>    </a:t>
            </a:r>
            <a:r>
              <a:rPr lang="en-GB" sz="2800" dirty="0" smtClean="0">
                <a:latin typeface="Palatino Linotype" pitchFamily="18" charset="0"/>
              </a:rPr>
              <a:t>Introduction, motivation</a:t>
            </a:r>
          </a:p>
          <a:p>
            <a:pPr>
              <a:buFontTx/>
              <a:buChar char="•"/>
            </a:pPr>
            <a:endParaRPr lang="en-GB" sz="2800" dirty="0" smtClean="0">
              <a:latin typeface="Palatino Linotype" pitchFamily="18" charset="0"/>
            </a:endParaRPr>
          </a:p>
          <a:p>
            <a:pPr>
              <a:buFontTx/>
              <a:buChar char="•"/>
            </a:pPr>
            <a:r>
              <a:rPr lang="en-GB" sz="2800" dirty="0" smtClean="0">
                <a:latin typeface="Palatino Linotype" pitchFamily="18" charset="0"/>
              </a:rPr>
              <a:t>      AMADEUS  programme</a:t>
            </a:r>
          </a:p>
          <a:p>
            <a:pPr lvl="1"/>
            <a:endParaRPr lang="en-GB" sz="2800" dirty="0" smtClean="0">
              <a:latin typeface="Palatino Linotype" pitchFamily="18" charset="0"/>
            </a:endParaRPr>
          </a:p>
          <a:p>
            <a:pPr>
              <a:buFontTx/>
              <a:buChar char="•"/>
            </a:pPr>
            <a:r>
              <a:rPr lang="en-GB" sz="2800" dirty="0" smtClean="0">
                <a:latin typeface="Palatino Linotype" pitchFamily="18" charset="0"/>
              </a:rPr>
              <a:t>      KLOE data analysed by AMADEUS</a:t>
            </a:r>
          </a:p>
          <a:p>
            <a:pPr>
              <a:buFontTx/>
              <a:buChar char="•"/>
            </a:pPr>
            <a:endParaRPr lang="en-GB" sz="2800" dirty="0" smtClean="0">
              <a:latin typeface="Palatino Linotype" pitchFamily="18" charset="0"/>
            </a:endParaRPr>
          </a:p>
          <a:p>
            <a:pPr>
              <a:buFontTx/>
              <a:buChar char="•"/>
            </a:pPr>
            <a:r>
              <a:rPr lang="en-GB" sz="2800" dirty="0" smtClean="0">
                <a:latin typeface="Palatino Linotype" pitchFamily="18" charset="0"/>
              </a:rPr>
              <a:t>      AMADEUS - design studies and prototypes</a:t>
            </a:r>
          </a:p>
          <a:p>
            <a:pPr lvl="3"/>
            <a:endParaRPr lang="en-GB" sz="2800" dirty="0" smtClean="0">
              <a:latin typeface="Palatino Linotype" pitchFamily="18" charset="0"/>
            </a:endParaRPr>
          </a:p>
          <a:p>
            <a:pPr>
              <a:buFontTx/>
              <a:buChar char="•"/>
            </a:pPr>
            <a:r>
              <a:rPr lang="en-GB" sz="2800" dirty="0" smtClean="0">
                <a:latin typeface="Palatino Linotype" pitchFamily="18" charset="0"/>
              </a:rPr>
              <a:t>      Summary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Invariant mass analysis of </a:t>
            </a:r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Symbol"/>
              </a:rPr>
              <a:t>p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715833"/>
            <a:ext cx="335758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35"/>
          <p:cNvSpPr txBox="1">
            <a:spLocks noChangeArrowheads="1"/>
          </p:cNvSpPr>
          <p:nvPr/>
        </p:nvSpPr>
        <p:spPr bwMode="auto">
          <a:xfrm>
            <a:off x="1907704" y="4109010"/>
            <a:ext cx="22092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 b="1" dirty="0" err="1">
                <a:latin typeface="Palatino Linotype" pitchFamily="18" charset="0"/>
              </a:rPr>
              <a:t>M</a:t>
            </a:r>
            <a:r>
              <a:rPr lang="es-ES" sz="2000" b="1" baseline="-25000" dirty="0" err="1">
                <a:latin typeface="Palatino Linotype" pitchFamily="18" charset="0"/>
              </a:rPr>
              <a:t>inv</a:t>
            </a:r>
            <a:r>
              <a:rPr lang="es-ES" sz="2000" b="1" dirty="0">
                <a:latin typeface="Palatino Linotype" pitchFamily="18" charset="0"/>
              </a:rPr>
              <a:t> </a:t>
            </a:r>
            <a:r>
              <a:rPr lang="el-GR" sz="2000" b="1" dirty="0">
                <a:latin typeface="Palatino Linotype" pitchFamily="18" charset="0"/>
              </a:rPr>
              <a:t>Λ</a:t>
            </a:r>
            <a:r>
              <a:rPr lang="es-ES" sz="2000" b="1" dirty="0">
                <a:latin typeface="Palatino Linotype" pitchFamily="18" charset="0"/>
              </a:rPr>
              <a:t>p (</a:t>
            </a:r>
            <a:r>
              <a:rPr lang="es-ES" sz="2000" b="1" dirty="0" err="1">
                <a:latin typeface="Palatino Linotype" pitchFamily="18" charset="0"/>
              </a:rPr>
              <a:t>MeV</a:t>
            </a:r>
            <a:r>
              <a:rPr lang="es-ES" sz="2000" b="1" dirty="0">
                <a:latin typeface="Palatino Linotype" pitchFamily="18" charset="0"/>
              </a:rPr>
              <a:t>/c</a:t>
            </a:r>
            <a:r>
              <a:rPr lang="es-ES" sz="2000" b="1" baseline="30000" dirty="0">
                <a:latin typeface="Palatino Linotype" pitchFamily="18" charset="0"/>
              </a:rPr>
              <a:t>2</a:t>
            </a:r>
            <a:r>
              <a:rPr lang="es-ES" sz="2000" b="1" dirty="0">
                <a:latin typeface="Palatino Linotype" pitchFamily="18" charset="0"/>
              </a:rPr>
              <a:t>)</a:t>
            </a:r>
          </a:p>
        </p:txBody>
      </p:sp>
      <p:sp>
        <p:nvSpPr>
          <p:cNvPr id="9" name="TextBox 64"/>
          <p:cNvSpPr txBox="1">
            <a:spLocks noChangeArrowheads="1"/>
          </p:cNvSpPr>
          <p:nvPr/>
        </p:nvSpPr>
        <p:spPr bwMode="auto">
          <a:xfrm>
            <a:off x="2643188" y="2644527"/>
            <a:ext cx="48577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               </a:t>
            </a:r>
            <a:r>
              <a:rPr lang="es-ES" sz="16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	</a:t>
            </a:r>
            <a:endParaRPr lang="es-ES" sz="1600" b="1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0" name="TextBox 26"/>
          <p:cNvSpPr txBox="1">
            <a:spLocks noChangeArrowheads="1"/>
          </p:cNvSpPr>
          <p:nvPr/>
        </p:nvSpPr>
        <p:spPr bwMode="auto">
          <a:xfrm>
            <a:off x="284351" y="2663163"/>
            <a:ext cx="9300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600" dirty="0">
                <a:latin typeface="Calibri" pitchFamily="34" charset="0"/>
              </a:rPr>
              <a:t>2M</a:t>
            </a:r>
            <a:r>
              <a:rPr lang="es-ES" sz="1600" baseline="-25000" dirty="0">
                <a:latin typeface="Calibri" pitchFamily="34" charset="0"/>
              </a:rPr>
              <a:t>p</a:t>
            </a:r>
            <a:r>
              <a:rPr lang="es-ES" sz="1600" dirty="0">
                <a:latin typeface="Calibri" pitchFamily="34" charset="0"/>
              </a:rPr>
              <a:t>+M</a:t>
            </a:r>
            <a:r>
              <a:rPr lang="el-GR" sz="1600" baseline="-25000" dirty="0">
                <a:latin typeface="Calibri" pitchFamily="34" charset="0"/>
              </a:rPr>
              <a:t>π</a:t>
            </a:r>
            <a:r>
              <a:rPr lang="es-ES" sz="1600" baseline="-25000" dirty="0">
                <a:latin typeface="Calibri" pitchFamily="34" charset="0"/>
              </a:rPr>
              <a:t>-</a:t>
            </a:r>
          </a:p>
        </p:txBody>
      </p:sp>
      <p:cxnSp>
        <p:nvCxnSpPr>
          <p:cNvPr id="12" name="Straight Connector 47"/>
          <p:cNvCxnSpPr/>
          <p:nvPr/>
        </p:nvCxnSpPr>
        <p:spPr>
          <a:xfrm rot="5400000" flipH="1" flipV="1">
            <a:off x="107923" y="3465266"/>
            <a:ext cx="1214437" cy="15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40"/>
          <p:cNvSpPr txBox="1">
            <a:spLocks noChangeArrowheads="1"/>
          </p:cNvSpPr>
          <p:nvPr/>
        </p:nvSpPr>
        <p:spPr bwMode="auto">
          <a:xfrm>
            <a:off x="2857488" y="2774706"/>
            <a:ext cx="10001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dirty="0">
                <a:latin typeface="Calibri" pitchFamily="34" charset="0"/>
              </a:rPr>
              <a:t>2M</a:t>
            </a:r>
            <a:r>
              <a:rPr lang="es-ES" sz="1600" baseline="-25000" dirty="0">
                <a:latin typeface="Calibri" pitchFamily="34" charset="0"/>
              </a:rPr>
              <a:t>p</a:t>
            </a:r>
            <a:r>
              <a:rPr lang="es-ES" sz="1600" dirty="0">
                <a:latin typeface="Calibri" pitchFamily="34" charset="0"/>
              </a:rPr>
              <a:t>+M</a:t>
            </a:r>
            <a:r>
              <a:rPr lang="es-ES" sz="1600" baseline="-25000" dirty="0">
                <a:latin typeface="Calibri" pitchFamily="34" charset="0"/>
              </a:rPr>
              <a:t>K</a:t>
            </a:r>
          </a:p>
        </p:txBody>
      </p:sp>
      <p:cxnSp>
        <p:nvCxnSpPr>
          <p:cNvPr id="14" name="Straight Connector 46"/>
          <p:cNvCxnSpPr/>
          <p:nvPr/>
        </p:nvCxnSpPr>
        <p:spPr>
          <a:xfrm rot="5400000" flipH="1" flipV="1">
            <a:off x="2845233" y="3643868"/>
            <a:ext cx="85725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42"/>
          <p:cNvSpPr txBox="1">
            <a:spLocks noChangeArrowheads="1"/>
          </p:cNvSpPr>
          <p:nvPr/>
        </p:nvSpPr>
        <p:spPr bwMode="auto">
          <a:xfrm>
            <a:off x="3779912" y="5013176"/>
            <a:ext cx="2124684" cy="92333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dirty="0">
                <a:latin typeface="Palatino Linotype" pitchFamily="18" charset="0"/>
              </a:rPr>
              <a:t>Total </a:t>
            </a:r>
            <a:r>
              <a:rPr lang="es-ES" dirty="0" err="1">
                <a:latin typeface="Palatino Linotype" pitchFamily="18" charset="0"/>
              </a:rPr>
              <a:t>Yield</a:t>
            </a:r>
            <a:r>
              <a:rPr lang="es-ES" dirty="0">
                <a:latin typeface="Palatino Linotype" pitchFamily="18" charset="0"/>
              </a:rPr>
              <a:t> = </a:t>
            </a:r>
            <a:r>
              <a:rPr lang="es-ES" b="1" dirty="0" smtClean="0">
                <a:latin typeface="Palatino Linotype" pitchFamily="18" charset="0"/>
              </a:rPr>
              <a:t>0.03%</a:t>
            </a:r>
            <a:endParaRPr lang="es-ES" b="1" dirty="0">
              <a:latin typeface="Palatino Linotype" pitchFamily="18" charset="0"/>
            </a:endParaRPr>
          </a:p>
          <a:p>
            <a:r>
              <a:rPr lang="es-ES" dirty="0" smtClean="0">
                <a:latin typeface="Palatino Linotype" pitchFamily="18" charset="0"/>
              </a:rPr>
              <a:t> btb </a:t>
            </a:r>
            <a:r>
              <a:rPr lang="es-ES" dirty="0">
                <a:latin typeface="Palatino Linotype" pitchFamily="18" charset="0"/>
              </a:rPr>
              <a:t>Yield </a:t>
            </a:r>
            <a:r>
              <a:rPr lang="es-ES" dirty="0" smtClean="0">
                <a:latin typeface="Palatino Linotype" pitchFamily="18" charset="0"/>
              </a:rPr>
              <a:t>  = </a:t>
            </a:r>
            <a:r>
              <a:rPr lang="es-ES" b="1" dirty="0" smtClean="0">
                <a:latin typeface="Palatino Linotype" pitchFamily="18" charset="0"/>
              </a:rPr>
              <a:t>0.02%</a:t>
            </a:r>
            <a:endParaRPr lang="es-ES" b="1" dirty="0">
              <a:latin typeface="Palatino Linotype" pitchFamily="18" charset="0"/>
            </a:endParaRPr>
          </a:p>
          <a:p>
            <a:r>
              <a:rPr lang="es-ES" dirty="0">
                <a:latin typeface="Palatino Linotype" pitchFamily="18" charset="0"/>
              </a:rPr>
              <a:t>(per </a:t>
            </a:r>
            <a:r>
              <a:rPr lang="es-ES" dirty="0" err="1">
                <a:latin typeface="Palatino Linotype" pitchFamily="18" charset="0"/>
              </a:rPr>
              <a:t>stopped</a:t>
            </a:r>
            <a:r>
              <a:rPr lang="es-ES" dirty="0">
                <a:latin typeface="Palatino Linotype" pitchFamily="18" charset="0"/>
              </a:rPr>
              <a:t> K</a:t>
            </a:r>
            <a:r>
              <a:rPr lang="es-ES" baseline="30000" dirty="0">
                <a:latin typeface="Palatino Linotype" pitchFamily="18" charset="0"/>
              </a:rPr>
              <a:t>-</a:t>
            </a:r>
            <a:r>
              <a:rPr lang="es-ES" dirty="0">
                <a:latin typeface="Palatino Linotype" pitchFamily="18" charset="0"/>
              </a:rPr>
              <a:t>)</a:t>
            </a:r>
          </a:p>
        </p:txBody>
      </p:sp>
      <p:sp>
        <p:nvSpPr>
          <p:cNvPr id="16" name="Rectangle 45"/>
          <p:cNvSpPr/>
          <p:nvPr/>
        </p:nvSpPr>
        <p:spPr>
          <a:xfrm>
            <a:off x="2129689" y="6073551"/>
            <a:ext cx="1253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 smtClean="0">
                <a:latin typeface="Palatino Linotype" pitchFamily="18" charset="0"/>
              </a:rPr>
              <a:t>cos </a:t>
            </a:r>
            <a:r>
              <a:rPr lang="el-GR" b="1" dirty="0" smtClean="0">
                <a:latin typeface="Palatino Linotype" pitchFamily="18" charset="0"/>
              </a:rPr>
              <a:t>θ</a:t>
            </a:r>
            <a:r>
              <a:rPr lang="es-ES" b="1" dirty="0" smtClean="0">
                <a:latin typeface="Palatino Linotype" pitchFamily="18" charset="0"/>
              </a:rPr>
              <a:t> (</a:t>
            </a:r>
            <a:r>
              <a:rPr lang="el-GR" b="1" dirty="0" smtClean="0">
                <a:latin typeface="Palatino Linotype" pitchFamily="18" charset="0"/>
              </a:rPr>
              <a:t>Λ</a:t>
            </a:r>
            <a:r>
              <a:rPr lang="es-ES" b="1" dirty="0" smtClean="0">
                <a:latin typeface="Palatino Linotype" pitchFamily="18" charset="0"/>
              </a:rPr>
              <a:t>p)</a:t>
            </a:r>
            <a:endParaRPr lang="es-ES" b="1" baseline="30000" dirty="0">
              <a:latin typeface="Palatino Linotype" pitchFamily="18" charset="0"/>
            </a:endParaRPr>
          </a:p>
        </p:txBody>
      </p:sp>
      <p:sp>
        <p:nvSpPr>
          <p:cNvPr id="17" name="TextBox 64"/>
          <p:cNvSpPr txBox="1">
            <a:spLocks noChangeArrowheads="1"/>
          </p:cNvSpPr>
          <p:nvPr/>
        </p:nvSpPr>
        <p:spPr bwMode="auto">
          <a:xfrm>
            <a:off x="2915816" y="1844824"/>
            <a:ext cx="33123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000" b="1" dirty="0">
                <a:latin typeface="Palatino Linotype" pitchFamily="18" charset="0"/>
              </a:rPr>
              <a:t>          </a:t>
            </a:r>
            <a:r>
              <a:rPr lang="es-ES" sz="2000" b="1" dirty="0" smtClean="0">
                <a:latin typeface="Palatino Linotype" pitchFamily="18" charset="0"/>
              </a:rPr>
              <a:t> total events     482</a:t>
            </a:r>
          </a:p>
          <a:p>
            <a:r>
              <a:rPr lang="es-ES" sz="2000" b="1" dirty="0" smtClean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           back to back   247</a:t>
            </a:r>
            <a:endParaRPr lang="es-ES" sz="2000" b="1" dirty="0">
              <a:latin typeface="Palatino Linotype" pitchFamily="18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716229"/>
            <a:ext cx="260301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8666" y="4359039"/>
            <a:ext cx="272105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08666" y="2215899"/>
            <a:ext cx="2714644" cy="1683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34"/>
          <p:cNvSpPr txBox="1">
            <a:spLocks noChangeArrowheads="1"/>
          </p:cNvSpPr>
          <p:nvPr/>
        </p:nvSpPr>
        <p:spPr bwMode="auto">
          <a:xfrm>
            <a:off x="7851740" y="3787535"/>
            <a:ext cx="9975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 b="1" dirty="0">
                <a:latin typeface="Calibri" pitchFamily="34" charset="0"/>
              </a:rPr>
              <a:t>P</a:t>
            </a:r>
            <a:r>
              <a:rPr lang="el-GR" sz="2000" b="1" baseline="-25000" dirty="0">
                <a:latin typeface="Calibri" pitchFamily="34" charset="0"/>
              </a:rPr>
              <a:t>Λ</a:t>
            </a:r>
            <a:r>
              <a:rPr lang="es-ES" sz="2000" b="1" dirty="0">
                <a:latin typeface="Calibri" pitchFamily="34" charset="0"/>
              </a:rPr>
              <a:t> </a:t>
            </a:r>
            <a:r>
              <a:rPr lang="es-ES" sz="1200" b="1" dirty="0">
                <a:latin typeface="Calibri" pitchFamily="34" charset="0"/>
              </a:rPr>
              <a:t>(</a:t>
            </a:r>
            <a:r>
              <a:rPr lang="es-ES" sz="1200" b="1" dirty="0" err="1">
                <a:latin typeface="Calibri" pitchFamily="34" charset="0"/>
              </a:rPr>
              <a:t>MeV</a:t>
            </a:r>
            <a:r>
              <a:rPr lang="es-ES" sz="1200" b="1" dirty="0">
                <a:latin typeface="Calibri" pitchFamily="34" charset="0"/>
              </a:rPr>
              <a:t>/c)</a:t>
            </a:r>
          </a:p>
        </p:txBody>
      </p:sp>
      <p:sp>
        <p:nvSpPr>
          <p:cNvPr id="22" name="TextBox 34"/>
          <p:cNvSpPr txBox="1">
            <a:spLocks noChangeArrowheads="1"/>
          </p:cNvSpPr>
          <p:nvPr/>
        </p:nvSpPr>
        <p:spPr bwMode="auto">
          <a:xfrm>
            <a:off x="7929586" y="5959193"/>
            <a:ext cx="987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 b="1" dirty="0" err="1" smtClean="0">
                <a:latin typeface="Calibri" pitchFamily="34" charset="0"/>
              </a:rPr>
              <a:t>P</a:t>
            </a:r>
            <a:r>
              <a:rPr lang="es-ES" sz="2000" b="1" baseline="-25000" dirty="0" err="1" smtClean="0">
                <a:latin typeface="Calibri" pitchFamily="34" charset="0"/>
              </a:rPr>
              <a:t>p</a:t>
            </a:r>
            <a:r>
              <a:rPr lang="es-ES" sz="2000" b="1" dirty="0" smtClean="0">
                <a:latin typeface="Calibri" pitchFamily="34" charset="0"/>
              </a:rPr>
              <a:t> </a:t>
            </a:r>
            <a:r>
              <a:rPr lang="es-ES" sz="1200" b="1" dirty="0">
                <a:latin typeface="Calibri" pitchFamily="34" charset="0"/>
              </a:rPr>
              <a:t>(</a:t>
            </a:r>
            <a:r>
              <a:rPr lang="es-ES" sz="1200" b="1" dirty="0" err="1">
                <a:latin typeface="Calibri" pitchFamily="34" charset="0"/>
              </a:rPr>
              <a:t>MeV</a:t>
            </a:r>
            <a:r>
              <a:rPr lang="es-ES" sz="1200" b="1" dirty="0">
                <a:latin typeface="Calibri" pitchFamily="34" charset="0"/>
              </a:rPr>
              <a:t>/c)</a:t>
            </a:r>
          </a:p>
        </p:txBody>
      </p:sp>
      <p:sp>
        <p:nvSpPr>
          <p:cNvPr id="23" name="63 CuadroTexto"/>
          <p:cNvSpPr txBox="1"/>
          <p:nvPr/>
        </p:nvSpPr>
        <p:spPr>
          <a:xfrm>
            <a:off x="6422980" y="1501519"/>
            <a:ext cx="2557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latin typeface="Palatino Linotype" pitchFamily="18" charset="0"/>
              </a:rPr>
              <a:t>Momentum for </a:t>
            </a:r>
          </a:p>
          <a:p>
            <a:r>
              <a:rPr lang="es-ES" sz="2000" b="1" dirty="0" smtClean="0">
                <a:latin typeface="Palatino Linotype" pitchFamily="18" charset="0"/>
              </a:rPr>
              <a:t>Lambda and proton:</a:t>
            </a:r>
            <a:endParaRPr lang="es-ES_tradnl" sz="2000" b="1" dirty="0">
              <a:latin typeface="Palatino Linotype" pitchFamily="18" charset="0"/>
            </a:endParaRPr>
          </a:p>
        </p:txBody>
      </p:sp>
      <p:sp>
        <p:nvSpPr>
          <p:cNvPr id="24" name="26 CuadroTexto"/>
          <p:cNvSpPr txBox="1"/>
          <p:nvPr/>
        </p:nvSpPr>
        <p:spPr>
          <a:xfrm rot="3047496">
            <a:off x="357138" y="4052367"/>
            <a:ext cx="3173882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Rockwell Extra Bold" pitchFamily="18" charset="0"/>
              </a:rPr>
              <a:t>Preliminary</a:t>
            </a:r>
            <a:endParaRPr lang="es-ES_tradnl" sz="3200" b="1" dirty="0"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Extra Bold" pitchFamily="18" charset="0"/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467544" y="1124744"/>
            <a:ext cx="38747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595959"/>
                </a:solidFill>
                <a:latin typeface="Calibri" pitchFamily="34" charset="0"/>
              </a:rPr>
              <a:t>K</a:t>
            </a:r>
            <a:r>
              <a:rPr kumimoji="1" lang="en-US" altLang="ja-JP" sz="2800" b="1" baseline="30000" dirty="0" smtClean="0">
                <a:solidFill>
                  <a:srgbClr val="595959"/>
                </a:solidFill>
                <a:latin typeface="Calibri" pitchFamily="34" charset="0"/>
              </a:rPr>
              <a:t>-</a:t>
            </a:r>
            <a:r>
              <a:rPr kumimoji="1" lang="en-US" altLang="ja-JP" b="1" baseline="-25000" dirty="0" smtClean="0">
                <a:solidFill>
                  <a:srgbClr val="595959"/>
                </a:solidFill>
                <a:latin typeface="Calibri" pitchFamily="34" charset="0"/>
              </a:rPr>
              <a:t>stopped </a:t>
            </a:r>
            <a:r>
              <a:rPr kumimoji="1" lang="en-US" altLang="ja-JP" b="1" dirty="0" smtClean="0">
                <a:solidFill>
                  <a:srgbClr val="595959"/>
                </a:solidFill>
                <a:latin typeface="Calibri" pitchFamily="34" charset="0"/>
              </a:rPr>
              <a:t> +</a:t>
            </a:r>
            <a:r>
              <a:rPr kumimoji="1" lang="en-US" altLang="ja-JP" b="1" baseline="30000" dirty="0" smtClean="0">
                <a:solidFill>
                  <a:srgbClr val="595959"/>
                </a:solidFill>
                <a:latin typeface="Calibri" pitchFamily="34" charset="0"/>
              </a:rPr>
              <a:t>  </a:t>
            </a:r>
            <a:r>
              <a:rPr kumimoji="1" lang="en-US" altLang="ja-JP" sz="2800" b="1" baseline="30000" dirty="0" smtClean="0">
                <a:solidFill>
                  <a:srgbClr val="595959"/>
                </a:solidFill>
                <a:latin typeface="Calibri" pitchFamily="34" charset="0"/>
              </a:rPr>
              <a:t>4</a:t>
            </a:r>
            <a:r>
              <a:rPr kumimoji="1" lang="en-US" altLang="ja-JP" sz="2800" b="1" dirty="0" smtClean="0">
                <a:solidFill>
                  <a:srgbClr val="595959"/>
                </a:solidFill>
                <a:latin typeface="Calibri" pitchFamily="34" charset="0"/>
              </a:rPr>
              <a:t>He</a:t>
            </a:r>
            <a:r>
              <a:rPr kumimoji="1" lang="en-US" altLang="ja-JP" b="1" dirty="0" smtClean="0">
                <a:solidFill>
                  <a:srgbClr val="595959"/>
                </a:solidFill>
                <a:latin typeface="Calibri" pitchFamily="34" charset="0"/>
              </a:rPr>
              <a:t>  </a:t>
            </a:r>
            <a:r>
              <a:rPr kumimoji="1" lang="en-US" altLang="ja-JP" b="1" dirty="0" smtClean="0">
                <a:solidFill>
                  <a:srgbClr val="595959"/>
                </a:solidFill>
              </a:rPr>
              <a:t>→ </a:t>
            </a:r>
            <a:r>
              <a:rPr kumimoji="1" lang="en-US" altLang="ja-JP" b="1" dirty="0" smtClean="0">
                <a:solidFill>
                  <a:srgbClr val="595959"/>
                </a:solidFill>
                <a:latin typeface="Calibri" pitchFamily="34" charset="0"/>
              </a:rPr>
              <a:t> </a:t>
            </a:r>
            <a:r>
              <a:rPr kumimoji="1" lang="en-US" altLang="ja-JP" b="1" dirty="0" smtClean="0">
                <a:solidFill>
                  <a:srgbClr val="376092"/>
                </a:solidFill>
                <a:latin typeface="Calibri" pitchFamily="34" charset="0"/>
              </a:rPr>
              <a:t>n + n</a:t>
            </a:r>
            <a:r>
              <a:rPr kumimoji="1" lang="en-US" altLang="ja-JP" b="1" dirty="0" smtClean="0">
                <a:solidFill>
                  <a:srgbClr val="595959"/>
                </a:solidFill>
                <a:latin typeface="Calibri" pitchFamily="34" charset="0"/>
              </a:rPr>
              <a:t>  +  </a:t>
            </a:r>
            <a:r>
              <a:rPr kumimoji="1" lang="en-US" altLang="ja-JP" sz="2800" b="1" dirty="0" smtClean="0">
                <a:solidFill>
                  <a:srgbClr val="595959"/>
                </a:solidFill>
                <a:latin typeface="Calibri" pitchFamily="34" charset="0"/>
              </a:rPr>
              <a:t>(</a:t>
            </a:r>
            <a:r>
              <a:rPr kumimoji="1" lang="en-US" altLang="ja-JP" sz="2800" b="1" u="sng" dirty="0" smtClean="0">
                <a:solidFill>
                  <a:srgbClr val="595959"/>
                </a:solidFill>
                <a:latin typeface="Calibri" pitchFamily="34" charset="0"/>
              </a:rPr>
              <a:t>K</a:t>
            </a:r>
            <a:r>
              <a:rPr kumimoji="1" lang="en-US" altLang="ja-JP" sz="2800" b="1" u="sng" baseline="30000" dirty="0" smtClean="0">
                <a:solidFill>
                  <a:srgbClr val="595959"/>
                </a:solidFill>
                <a:latin typeface="Calibri" pitchFamily="34" charset="0"/>
              </a:rPr>
              <a:t>-</a:t>
            </a:r>
            <a:r>
              <a:rPr kumimoji="1" lang="en-US" altLang="ja-JP" sz="2800" b="1" u="sng" dirty="0" smtClean="0">
                <a:solidFill>
                  <a:srgbClr val="595959"/>
                </a:solidFill>
                <a:latin typeface="Calibri" pitchFamily="34" charset="0"/>
              </a:rPr>
              <a:t>pp</a:t>
            </a:r>
            <a:r>
              <a:rPr kumimoji="1" lang="en-US" altLang="ja-JP" sz="2800" b="1" dirty="0" smtClean="0">
                <a:solidFill>
                  <a:srgbClr val="595959"/>
                </a:solidFill>
                <a:latin typeface="Calibri" pitchFamily="34" charset="0"/>
              </a:rPr>
              <a:t>)</a:t>
            </a:r>
            <a:endParaRPr kumimoji="1" lang="en-US" altLang="ja-JP" sz="2800" dirty="0">
              <a:solidFill>
                <a:srgbClr val="595959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Symbol"/>
              </a:rPr>
              <a:t>        - d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5"/>
          <p:cNvSpPr/>
          <p:nvPr/>
        </p:nvSpPr>
        <p:spPr>
          <a:xfrm>
            <a:off x="1071538" y="1214422"/>
            <a:ext cx="2357454" cy="292895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Oval 3"/>
          <p:cNvSpPr/>
          <p:nvPr/>
        </p:nvSpPr>
        <p:spPr>
          <a:xfrm>
            <a:off x="7929586" y="1702645"/>
            <a:ext cx="428628" cy="4302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Rectangle 5"/>
          <p:cNvSpPr/>
          <p:nvPr/>
        </p:nvSpPr>
        <p:spPr>
          <a:xfrm>
            <a:off x="7500958" y="1671191"/>
            <a:ext cx="824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l-GR" altLang="ja-JP" sz="2400" b="1" dirty="0">
                <a:solidFill>
                  <a:srgbClr val="595959"/>
                </a:solidFill>
                <a:latin typeface="Calibri" pitchFamily="34" charset="0"/>
              </a:rPr>
              <a:t>Λ</a:t>
            </a:r>
            <a:r>
              <a:rPr kumimoji="1" lang="es-ES" altLang="ja-JP" sz="2400" b="1" dirty="0">
                <a:solidFill>
                  <a:srgbClr val="595959"/>
                </a:solidFill>
                <a:latin typeface="Calibri" pitchFamily="34" charset="0"/>
              </a:rPr>
              <a:t> </a:t>
            </a:r>
            <a:r>
              <a:rPr kumimoji="1" lang="es-ES" altLang="ja-JP" sz="2400" b="1" dirty="0" smtClean="0">
                <a:solidFill>
                  <a:srgbClr val="595959"/>
                </a:solidFill>
                <a:latin typeface="Calibri" pitchFamily="34" charset="0"/>
              </a:rPr>
              <a:t>+ </a:t>
            </a:r>
            <a:r>
              <a:rPr kumimoji="1" lang="es-ES" altLang="ja-JP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d</a:t>
            </a:r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  <p:sp>
        <p:nvSpPr>
          <p:cNvPr id="10" name="Rectangle 2074"/>
          <p:cNvSpPr>
            <a:spLocks noChangeArrowheads="1"/>
          </p:cNvSpPr>
          <p:nvPr/>
        </p:nvSpPr>
        <p:spPr bwMode="auto">
          <a:xfrm>
            <a:off x="4429124" y="1028249"/>
            <a:ext cx="4357718" cy="523220"/>
          </a:xfrm>
          <a:prstGeom prst="rect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rgbClr val="595959"/>
                </a:solidFill>
                <a:latin typeface="Calibri" pitchFamily="34" charset="0"/>
              </a:rPr>
              <a:t>K</a:t>
            </a:r>
            <a:r>
              <a:rPr kumimoji="1" lang="en-US" altLang="ja-JP" sz="2800" b="1" baseline="30000" dirty="0">
                <a:solidFill>
                  <a:srgbClr val="595959"/>
                </a:solidFill>
                <a:latin typeface="Calibri" pitchFamily="34" charset="0"/>
              </a:rPr>
              <a:t>-</a:t>
            </a:r>
            <a:r>
              <a:rPr kumimoji="1" lang="en-US" altLang="ja-JP" b="1" baseline="-25000" dirty="0">
                <a:solidFill>
                  <a:srgbClr val="595959"/>
                </a:solidFill>
                <a:latin typeface="Calibri" pitchFamily="34" charset="0"/>
              </a:rPr>
              <a:t>stopped </a:t>
            </a:r>
            <a:r>
              <a:rPr kumimoji="1" lang="en-US" altLang="ja-JP" b="1" dirty="0">
                <a:solidFill>
                  <a:srgbClr val="595959"/>
                </a:solidFill>
                <a:latin typeface="Calibri" pitchFamily="34" charset="0"/>
              </a:rPr>
              <a:t> +</a:t>
            </a:r>
            <a:r>
              <a:rPr kumimoji="1" lang="en-US" altLang="ja-JP" b="1" baseline="30000" dirty="0">
                <a:solidFill>
                  <a:srgbClr val="595959"/>
                </a:solidFill>
                <a:latin typeface="Calibri" pitchFamily="34" charset="0"/>
              </a:rPr>
              <a:t>  </a:t>
            </a:r>
            <a:r>
              <a:rPr kumimoji="1" lang="en-US" altLang="ja-JP" sz="2800" b="1" baseline="30000" dirty="0">
                <a:solidFill>
                  <a:srgbClr val="595959"/>
                </a:solidFill>
                <a:latin typeface="Calibri" pitchFamily="34" charset="0"/>
              </a:rPr>
              <a:t>4</a:t>
            </a:r>
            <a:r>
              <a:rPr kumimoji="1" lang="en-US" altLang="ja-JP" sz="2800" b="1" dirty="0">
                <a:solidFill>
                  <a:srgbClr val="595959"/>
                </a:solidFill>
                <a:latin typeface="Calibri" pitchFamily="34" charset="0"/>
              </a:rPr>
              <a:t>He</a:t>
            </a:r>
            <a:r>
              <a:rPr kumimoji="1" lang="en-US" altLang="ja-JP" b="1" dirty="0">
                <a:solidFill>
                  <a:srgbClr val="595959"/>
                </a:solidFill>
                <a:latin typeface="Calibri" pitchFamily="34" charset="0"/>
              </a:rPr>
              <a:t>  </a:t>
            </a:r>
            <a:r>
              <a:rPr kumimoji="1" lang="en-US" altLang="ja-JP" b="1" dirty="0">
                <a:solidFill>
                  <a:srgbClr val="595959"/>
                </a:solidFill>
              </a:rPr>
              <a:t>→ </a:t>
            </a:r>
            <a:r>
              <a:rPr kumimoji="1" lang="en-US" altLang="ja-JP" b="1" dirty="0">
                <a:solidFill>
                  <a:srgbClr val="595959"/>
                </a:solidFill>
                <a:latin typeface="Calibri" pitchFamily="34" charset="0"/>
              </a:rPr>
              <a:t> </a:t>
            </a:r>
            <a:r>
              <a:rPr kumimoji="1" lang="en-US" altLang="ja-JP" b="1" dirty="0" smtClean="0">
                <a:solidFill>
                  <a:srgbClr val="376092"/>
                </a:solidFill>
                <a:latin typeface="Calibri" pitchFamily="34" charset="0"/>
              </a:rPr>
              <a:t>n</a:t>
            </a:r>
            <a:r>
              <a:rPr kumimoji="1" lang="en-US" altLang="ja-JP" b="1" dirty="0" smtClean="0">
                <a:solidFill>
                  <a:srgbClr val="595959"/>
                </a:solidFill>
                <a:latin typeface="Calibri" pitchFamily="34" charset="0"/>
              </a:rPr>
              <a:t>  </a:t>
            </a:r>
            <a:r>
              <a:rPr kumimoji="1" lang="en-US" altLang="ja-JP" b="1" dirty="0">
                <a:solidFill>
                  <a:srgbClr val="595959"/>
                </a:solidFill>
                <a:latin typeface="Calibri" pitchFamily="34" charset="0"/>
              </a:rPr>
              <a:t>+  </a:t>
            </a:r>
            <a:r>
              <a:rPr kumimoji="1" lang="en-US" altLang="ja-JP" sz="2800" b="1" dirty="0">
                <a:solidFill>
                  <a:srgbClr val="595959"/>
                </a:solidFill>
                <a:latin typeface="Calibri" pitchFamily="34" charset="0"/>
              </a:rPr>
              <a:t>(</a:t>
            </a:r>
            <a:r>
              <a:rPr kumimoji="1" lang="en-US" altLang="ja-JP" sz="2800" b="1" u="sng" dirty="0" smtClean="0">
                <a:solidFill>
                  <a:srgbClr val="595959"/>
                </a:solidFill>
                <a:latin typeface="Calibri" pitchFamily="34" charset="0"/>
              </a:rPr>
              <a:t>K</a:t>
            </a:r>
            <a:r>
              <a:rPr kumimoji="1" lang="en-US" altLang="ja-JP" sz="2800" b="1" u="sng" baseline="30000" dirty="0" smtClean="0">
                <a:solidFill>
                  <a:srgbClr val="595959"/>
                </a:solidFill>
                <a:latin typeface="Calibri" pitchFamily="34" charset="0"/>
              </a:rPr>
              <a:t>-</a:t>
            </a:r>
            <a:r>
              <a:rPr kumimoji="1" lang="en-US" altLang="ja-JP" sz="2800" b="1" u="sng" dirty="0" err="1" smtClean="0">
                <a:solidFill>
                  <a:srgbClr val="595959"/>
                </a:solidFill>
                <a:latin typeface="Calibri" pitchFamily="34" charset="0"/>
              </a:rPr>
              <a:t>ppn</a:t>
            </a:r>
            <a:r>
              <a:rPr kumimoji="1" lang="en-US" altLang="ja-JP" sz="2800" b="1" dirty="0" smtClean="0">
                <a:solidFill>
                  <a:srgbClr val="595959"/>
                </a:solidFill>
                <a:latin typeface="Calibri" pitchFamily="34" charset="0"/>
              </a:rPr>
              <a:t>)</a:t>
            </a:r>
            <a:endParaRPr kumimoji="1" lang="en-US" altLang="ja-JP" sz="2800" dirty="0">
              <a:solidFill>
                <a:srgbClr val="595959"/>
              </a:solidFill>
              <a:latin typeface="Calibri" pitchFamily="34" charset="0"/>
            </a:endParaRPr>
          </a:p>
        </p:txBody>
      </p:sp>
      <p:cxnSp>
        <p:nvCxnSpPr>
          <p:cNvPr id="12" name="Straight Arrow Connector 7"/>
          <p:cNvCxnSpPr/>
          <p:nvPr/>
        </p:nvCxnSpPr>
        <p:spPr>
          <a:xfrm rot="5400000">
            <a:off x="7501752" y="1598959"/>
            <a:ext cx="284958" cy="79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1285860"/>
            <a:ext cx="2143140" cy="256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572008"/>
            <a:ext cx="3062904" cy="150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49"/>
          <p:cNvSpPr txBox="1">
            <a:spLocks noChangeArrowheads="1"/>
          </p:cNvSpPr>
          <p:nvPr/>
        </p:nvSpPr>
        <p:spPr bwMode="auto">
          <a:xfrm>
            <a:off x="1214414" y="3929066"/>
            <a:ext cx="197849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 b="1" dirty="0" err="1">
                <a:latin typeface="Calibri" pitchFamily="34" charset="0"/>
              </a:rPr>
              <a:t>M</a:t>
            </a:r>
            <a:r>
              <a:rPr lang="es-ES" sz="2000" b="1" baseline="-25000" dirty="0" err="1">
                <a:latin typeface="Calibri" pitchFamily="34" charset="0"/>
              </a:rPr>
              <a:t>inv</a:t>
            </a:r>
            <a:r>
              <a:rPr lang="es-ES" sz="2000" b="1" dirty="0">
                <a:latin typeface="Calibri" pitchFamily="34" charset="0"/>
              </a:rPr>
              <a:t> </a:t>
            </a:r>
            <a:r>
              <a:rPr lang="el-GR" sz="2000" b="1" dirty="0">
                <a:latin typeface="Calibri" pitchFamily="34" charset="0"/>
              </a:rPr>
              <a:t>Λ</a:t>
            </a:r>
            <a:r>
              <a:rPr lang="es-ES" sz="2000" b="1" dirty="0">
                <a:latin typeface="Calibri" pitchFamily="34" charset="0"/>
              </a:rPr>
              <a:t>d (</a:t>
            </a:r>
            <a:r>
              <a:rPr lang="es-ES" sz="2000" b="1" dirty="0" err="1">
                <a:latin typeface="Calibri" pitchFamily="34" charset="0"/>
              </a:rPr>
              <a:t>MeV</a:t>
            </a:r>
            <a:r>
              <a:rPr lang="es-ES" sz="2000" b="1" dirty="0">
                <a:latin typeface="Calibri" pitchFamily="34" charset="0"/>
              </a:rPr>
              <a:t>/c</a:t>
            </a:r>
            <a:r>
              <a:rPr lang="es-ES" sz="2000" b="1" baseline="30000" dirty="0">
                <a:latin typeface="Calibri" pitchFamily="34" charset="0"/>
              </a:rPr>
              <a:t>2</a:t>
            </a:r>
            <a:r>
              <a:rPr lang="es-ES" sz="2000" b="1" dirty="0">
                <a:latin typeface="Calibri" pitchFamily="34" charset="0"/>
              </a:rPr>
              <a:t>)</a:t>
            </a:r>
          </a:p>
        </p:txBody>
      </p:sp>
      <p:sp>
        <p:nvSpPr>
          <p:cNvPr id="16" name="Rectangle 21"/>
          <p:cNvSpPr/>
          <p:nvPr/>
        </p:nvSpPr>
        <p:spPr>
          <a:xfrm>
            <a:off x="2071670" y="6072206"/>
            <a:ext cx="9412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b="1" dirty="0" err="1" smtClean="0">
                <a:latin typeface="Calibri" pitchFamily="34" charset="0"/>
              </a:rPr>
              <a:t>Cos</a:t>
            </a:r>
            <a:r>
              <a:rPr lang="es-ES" sz="1400" b="1" dirty="0" smtClean="0">
                <a:latin typeface="Calibri" pitchFamily="34" charset="0"/>
              </a:rPr>
              <a:t> </a:t>
            </a:r>
            <a:r>
              <a:rPr lang="el-GR" sz="1400" b="1" dirty="0" smtClean="0">
                <a:latin typeface="Calibri" pitchFamily="34" charset="0"/>
              </a:rPr>
              <a:t>θ</a:t>
            </a:r>
            <a:r>
              <a:rPr lang="es-ES" sz="1400" b="1" dirty="0" smtClean="0">
                <a:latin typeface="Calibri" pitchFamily="34" charset="0"/>
              </a:rPr>
              <a:t> (</a:t>
            </a:r>
            <a:r>
              <a:rPr lang="el-GR" sz="1400" b="1" dirty="0" smtClean="0">
                <a:latin typeface="Calibri" pitchFamily="34" charset="0"/>
              </a:rPr>
              <a:t>Λ</a:t>
            </a:r>
            <a:r>
              <a:rPr lang="es-ES" sz="1400" b="1" dirty="0" smtClean="0">
                <a:latin typeface="Calibri" pitchFamily="34" charset="0"/>
              </a:rPr>
              <a:t>d)</a:t>
            </a:r>
            <a:endParaRPr lang="es-ES" sz="1400" b="1" baseline="30000" dirty="0">
              <a:latin typeface="Calibri" pitchFamily="34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2538683"/>
            <a:ext cx="3143272" cy="1584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4538947"/>
            <a:ext cx="314327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34"/>
          <p:cNvSpPr txBox="1">
            <a:spLocks noChangeArrowheads="1"/>
          </p:cNvSpPr>
          <p:nvPr/>
        </p:nvSpPr>
        <p:spPr bwMode="auto">
          <a:xfrm>
            <a:off x="6715140" y="4110319"/>
            <a:ext cx="11433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400" b="1" dirty="0">
                <a:latin typeface="Calibri" pitchFamily="34" charset="0"/>
              </a:rPr>
              <a:t>P</a:t>
            </a:r>
            <a:r>
              <a:rPr lang="el-GR" sz="2400" b="1" baseline="-25000" dirty="0">
                <a:latin typeface="Calibri" pitchFamily="34" charset="0"/>
              </a:rPr>
              <a:t>Λ</a:t>
            </a:r>
            <a:r>
              <a:rPr lang="es-ES" sz="2400" b="1" dirty="0">
                <a:latin typeface="Calibri" pitchFamily="34" charset="0"/>
              </a:rPr>
              <a:t> </a:t>
            </a:r>
            <a:r>
              <a:rPr lang="es-ES" sz="1400" b="1" dirty="0">
                <a:latin typeface="Calibri" pitchFamily="34" charset="0"/>
              </a:rPr>
              <a:t>(</a:t>
            </a:r>
            <a:r>
              <a:rPr lang="es-ES" sz="1400" b="1" dirty="0" err="1">
                <a:latin typeface="Calibri" pitchFamily="34" charset="0"/>
              </a:rPr>
              <a:t>MeV</a:t>
            </a:r>
            <a:r>
              <a:rPr lang="es-ES" sz="1400" b="1" dirty="0">
                <a:latin typeface="Calibri" pitchFamily="34" charset="0"/>
              </a:rPr>
              <a:t>/c)</a:t>
            </a:r>
          </a:p>
        </p:txBody>
      </p:sp>
      <p:sp>
        <p:nvSpPr>
          <p:cNvPr id="20" name="TextBox 34"/>
          <p:cNvSpPr txBox="1">
            <a:spLocks noChangeArrowheads="1"/>
          </p:cNvSpPr>
          <p:nvPr/>
        </p:nvSpPr>
        <p:spPr bwMode="auto">
          <a:xfrm>
            <a:off x="6715140" y="6039145"/>
            <a:ext cx="11283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400" b="1" dirty="0" smtClean="0">
                <a:latin typeface="Calibri" pitchFamily="34" charset="0"/>
              </a:rPr>
              <a:t>P</a:t>
            </a:r>
            <a:r>
              <a:rPr lang="es-ES" sz="2400" b="1" baseline="-25000" dirty="0">
                <a:latin typeface="Calibri" pitchFamily="34" charset="0"/>
              </a:rPr>
              <a:t>d</a:t>
            </a:r>
            <a:r>
              <a:rPr lang="es-ES" sz="2400" b="1" dirty="0" smtClean="0">
                <a:latin typeface="Calibri" pitchFamily="34" charset="0"/>
              </a:rPr>
              <a:t> </a:t>
            </a:r>
            <a:r>
              <a:rPr lang="es-ES" sz="1400" b="1" dirty="0">
                <a:latin typeface="Calibri" pitchFamily="34" charset="0"/>
              </a:rPr>
              <a:t>(</a:t>
            </a:r>
            <a:r>
              <a:rPr lang="es-ES" sz="1400" b="1" dirty="0" err="1">
                <a:latin typeface="Calibri" pitchFamily="34" charset="0"/>
              </a:rPr>
              <a:t>MeV</a:t>
            </a:r>
            <a:r>
              <a:rPr lang="es-ES" sz="1400" b="1" dirty="0">
                <a:latin typeface="Calibri" pitchFamily="34" charset="0"/>
              </a:rPr>
              <a:t>/c)</a:t>
            </a:r>
          </a:p>
        </p:txBody>
      </p:sp>
      <p:sp>
        <p:nvSpPr>
          <p:cNvPr id="21" name="TextBox 24"/>
          <p:cNvSpPr txBox="1"/>
          <p:nvPr/>
        </p:nvSpPr>
        <p:spPr>
          <a:xfrm>
            <a:off x="4643438" y="2143116"/>
            <a:ext cx="375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</a:rPr>
              <a:t>Momentum of lambda and </a:t>
            </a:r>
            <a:r>
              <a:rPr lang="es-ES" b="1" u="sng" dirty="0" err="1" smtClean="0">
                <a:solidFill>
                  <a:schemeClr val="accent1">
                    <a:lumMod val="75000"/>
                  </a:schemeClr>
                </a:solidFill>
              </a:rPr>
              <a:t>deuteron</a:t>
            </a:r>
            <a:r>
              <a:rPr lang="es-ES" b="1" u="sng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es-ES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31"/>
          <p:cNvSpPr txBox="1">
            <a:spLocks noChangeArrowheads="1"/>
          </p:cNvSpPr>
          <p:nvPr/>
        </p:nvSpPr>
        <p:spPr bwMode="auto">
          <a:xfrm>
            <a:off x="-142908" y="3621289"/>
            <a:ext cx="12137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400" dirty="0">
                <a:latin typeface="Calibri" pitchFamily="34" charset="0"/>
              </a:rPr>
              <a:t>  M</a:t>
            </a:r>
            <a:r>
              <a:rPr lang="es-ES" sz="1400" baseline="-25000" dirty="0">
                <a:latin typeface="Calibri" pitchFamily="34" charset="0"/>
              </a:rPr>
              <a:t>d</a:t>
            </a:r>
            <a:r>
              <a:rPr lang="es-ES" sz="1400" dirty="0">
                <a:latin typeface="Calibri" pitchFamily="34" charset="0"/>
              </a:rPr>
              <a:t>+ </a:t>
            </a:r>
            <a:r>
              <a:rPr lang="es-ES" sz="1400" dirty="0" err="1">
                <a:latin typeface="Calibri" pitchFamily="34" charset="0"/>
              </a:rPr>
              <a:t>M</a:t>
            </a:r>
            <a:r>
              <a:rPr lang="es-ES" sz="1400" baseline="-25000" dirty="0" err="1">
                <a:latin typeface="Calibri" pitchFamily="34" charset="0"/>
              </a:rPr>
              <a:t>p</a:t>
            </a:r>
            <a:r>
              <a:rPr lang="es-ES" sz="1400" dirty="0">
                <a:latin typeface="Calibri" pitchFamily="34" charset="0"/>
              </a:rPr>
              <a:t>+ M</a:t>
            </a:r>
            <a:r>
              <a:rPr lang="el-GR" sz="1400" baseline="-25000" dirty="0">
                <a:latin typeface="Calibri" pitchFamily="34" charset="0"/>
              </a:rPr>
              <a:t>π</a:t>
            </a:r>
            <a:r>
              <a:rPr lang="es-ES" sz="1400" baseline="-25000" dirty="0">
                <a:latin typeface="Calibri" pitchFamily="34" charset="0"/>
              </a:rPr>
              <a:t>-</a:t>
            </a:r>
          </a:p>
        </p:txBody>
      </p:sp>
      <p:cxnSp>
        <p:nvCxnSpPr>
          <p:cNvPr id="23" name="Straight Connector 33"/>
          <p:cNvCxnSpPr/>
          <p:nvPr/>
        </p:nvCxnSpPr>
        <p:spPr>
          <a:xfrm rot="5400000" flipH="1" flipV="1">
            <a:off x="1179489" y="3249612"/>
            <a:ext cx="785818" cy="158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4"/>
          <p:cNvCxnSpPr/>
          <p:nvPr/>
        </p:nvCxnSpPr>
        <p:spPr>
          <a:xfrm flipV="1">
            <a:off x="928662" y="3643314"/>
            <a:ext cx="571504" cy="14287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35"/>
          <p:cNvCxnSpPr/>
          <p:nvPr/>
        </p:nvCxnSpPr>
        <p:spPr>
          <a:xfrm rot="5400000" flipH="1" flipV="1">
            <a:off x="2608249" y="3249611"/>
            <a:ext cx="785024" cy="79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48"/>
          <p:cNvSpPr txBox="1">
            <a:spLocks noChangeArrowheads="1"/>
          </p:cNvSpPr>
          <p:nvPr/>
        </p:nvSpPr>
        <p:spPr bwMode="auto">
          <a:xfrm>
            <a:off x="3428992" y="3643314"/>
            <a:ext cx="15716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400" dirty="0">
                <a:latin typeface="Calibri" pitchFamily="34" charset="0"/>
              </a:rPr>
              <a:t>M</a:t>
            </a:r>
            <a:r>
              <a:rPr lang="es-ES" sz="1400" baseline="-25000" dirty="0">
                <a:latin typeface="Calibri" pitchFamily="34" charset="0"/>
              </a:rPr>
              <a:t>d</a:t>
            </a:r>
            <a:r>
              <a:rPr lang="es-ES" sz="1400" dirty="0">
                <a:latin typeface="Calibri" pitchFamily="34" charset="0"/>
              </a:rPr>
              <a:t> + </a:t>
            </a:r>
            <a:r>
              <a:rPr lang="es-ES" sz="1400" dirty="0" err="1">
                <a:latin typeface="Calibri" pitchFamily="34" charset="0"/>
              </a:rPr>
              <a:t>M</a:t>
            </a:r>
            <a:r>
              <a:rPr lang="es-ES" sz="1400" baseline="-25000" dirty="0" err="1">
                <a:latin typeface="Calibri" pitchFamily="34" charset="0"/>
              </a:rPr>
              <a:t>p</a:t>
            </a:r>
            <a:r>
              <a:rPr lang="es-ES" sz="1400" dirty="0">
                <a:latin typeface="Calibri" pitchFamily="34" charset="0"/>
              </a:rPr>
              <a:t>+ M</a:t>
            </a:r>
            <a:r>
              <a:rPr lang="es-ES" sz="1400" baseline="-25000" dirty="0">
                <a:latin typeface="Calibri" pitchFamily="34" charset="0"/>
              </a:rPr>
              <a:t>K</a:t>
            </a:r>
          </a:p>
        </p:txBody>
      </p:sp>
      <p:cxnSp>
        <p:nvCxnSpPr>
          <p:cNvPr id="27" name="Straight Arrow Connector 37"/>
          <p:cNvCxnSpPr/>
          <p:nvPr/>
        </p:nvCxnSpPr>
        <p:spPr>
          <a:xfrm rot="10800000">
            <a:off x="3071802" y="3643315"/>
            <a:ext cx="428628" cy="14287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Symbol"/>
              </a:rPr>
              <a:t>     Neutron  search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Gruppieren 34"/>
          <p:cNvGrpSpPr/>
          <p:nvPr/>
        </p:nvGrpSpPr>
        <p:grpSpPr>
          <a:xfrm>
            <a:off x="2267744" y="3140968"/>
            <a:ext cx="5311492" cy="1372853"/>
            <a:chOff x="2428860" y="2786058"/>
            <a:chExt cx="5311492" cy="1372853"/>
          </a:xfrm>
        </p:grpSpPr>
        <p:sp>
          <p:nvSpPr>
            <p:cNvPr id="7" name="Rectangle 2058"/>
            <p:cNvSpPr>
              <a:spLocks noChangeArrowheads="1"/>
            </p:cNvSpPr>
            <p:nvPr/>
          </p:nvSpPr>
          <p:spPr bwMode="auto">
            <a:xfrm>
              <a:off x="2428860" y="2786058"/>
              <a:ext cx="5311492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lvl="1" algn="just"/>
              <a:r>
                <a:rPr kumimoji="1" lang="en-GB" altLang="ja-JP" sz="2000" dirty="0" smtClean="0">
                  <a:latin typeface="Palatino Linotype" pitchFamily="18" charset="0"/>
                  <a:ea typeface="ＭＳ Ｐゴシック" pitchFamily="50" charset="-128"/>
                </a:rPr>
                <a:t>=&gt; </a:t>
              </a:r>
              <a:r>
                <a:rPr kumimoji="1" lang="en-GB" altLang="ja-JP" sz="2000" b="1" dirty="0" smtClean="0">
                  <a:latin typeface="Palatino Linotype" pitchFamily="18" charset="0"/>
                  <a:ea typeface="ＭＳ Ｐゴシック" pitchFamily="50" charset="-128"/>
                </a:rPr>
                <a:t>Outgoing</a:t>
              </a:r>
              <a:r>
                <a:rPr kumimoji="1" lang="en-GB" altLang="ja-JP" sz="2000" dirty="0" smtClean="0">
                  <a:latin typeface="Palatino Linotype" pitchFamily="18" charset="0"/>
                  <a:ea typeface="ＭＳ Ｐゴシック" pitchFamily="50" charset="-128"/>
                </a:rPr>
                <a:t> </a:t>
              </a:r>
              <a:r>
                <a:rPr kumimoji="1" lang="en-GB" altLang="ja-JP" sz="2000" b="1" dirty="0" smtClean="0">
                  <a:latin typeface="Palatino Linotype" pitchFamily="18" charset="0"/>
                  <a:ea typeface="ＭＳ Ｐゴシック" pitchFamily="50" charset="-128"/>
                </a:rPr>
                <a:t>neutrons 400-600 </a:t>
              </a:r>
              <a:r>
                <a:rPr kumimoji="1" lang="en-GB" altLang="ja-JP" sz="2000" b="1" dirty="0" err="1" smtClean="0">
                  <a:latin typeface="Palatino Linotype" pitchFamily="18" charset="0"/>
                  <a:ea typeface="ＭＳ Ｐゴシック" pitchFamily="50" charset="-128"/>
                </a:rPr>
                <a:t>MeV</a:t>
              </a:r>
              <a:r>
                <a:rPr kumimoji="1" lang="en-GB" altLang="ja-JP" sz="2000" b="1" dirty="0" smtClean="0">
                  <a:latin typeface="Palatino Linotype" pitchFamily="18" charset="0"/>
                  <a:ea typeface="ＭＳ Ｐゴシック" pitchFamily="50" charset="-128"/>
                </a:rPr>
                <a:t>/c</a:t>
              </a:r>
            </a:p>
            <a:p>
              <a:pPr lvl="1" algn="just">
                <a:buFontTx/>
                <a:buChar char="-"/>
              </a:pPr>
              <a:endParaRPr kumimoji="1" lang="en-GB" altLang="ja-JP" sz="2000" b="1" dirty="0">
                <a:solidFill>
                  <a:srgbClr val="FF0000"/>
                </a:solidFill>
                <a:ea typeface="ＭＳ Ｐゴシック" pitchFamily="50" charset="-128"/>
              </a:endParaRPr>
            </a:p>
            <a:p>
              <a:pPr algn="just">
                <a:buFontTx/>
                <a:buChar char="-"/>
              </a:pPr>
              <a:endParaRPr kumimoji="1" lang="en-GB" altLang="ja-JP" sz="2000" dirty="0">
                <a:solidFill>
                  <a:srgbClr val="FF0000"/>
                </a:solidFill>
                <a:ea typeface="ＭＳ Ｐゴシック" pitchFamily="50" charset="-128"/>
              </a:endParaRPr>
            </a:p>
          </p:txBody>
        </p:sp>
        <p:sp>
          <p:nvSpPr>
            <p:cNvPr id="8" name="Rectangle 52"/>
            <p:cNvSpPr/>
            <p:nvPr/>
          </p:nvSpPr>
          <p:spPr>
            <a:xfrm>
              <a:off x="3643306" y="3143248"/>
              <a:ext cx="364333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GB" sz="2000" b="1" dirty="0" smtClean="0">
                  <a:latin typeface="Palatino Linotype" pitchFamily="18" charset="0"/>
                  <a:ea typeface="ＭＳ Ｐゴシック" pitchFamily="50" charset="-128"/>
                </a:rPr>
                <a:t>KLOE has an experimentally proved capability for neutron detection (</a:t>
              </a:r>
              <a:r>
                <a:rPr kumimoji="1" lang="en-GB" sz="2000" b="1" dirty="0" err="1" smtClean="0">
                  <a:latin typeface="Palatino Linotype" pitchFamily="18" charset="0"/>
                  <a:ea typeface="ＭＳ Ｐゴシック" pitchFamily="50" charset="-128"/>
                </a:rPr>
                <a:t>KLOnE</a:t>
              </a:r>
              <a:r>
                <a:rPr kumimoji="1" lang="en-GB" sz="2000" b="1" dirty="0" smtClean="0">
                  <a:latin typeface="Palatino Linotype" pitchFamily="18" charset="0"/>
                  <a:ea typeface="ＭＳ Ｐゴシック" pitchFamily="50" charset="-128"/>
                </a:rPr>
                <a:t>)</a:t>
              </a:r>
              <a:endParaRPr lang="es-ES" sz="2000" b="1" dirty="0">
                <a:latin typeface="Palatino Linotype" pitchFamily="18" charset="0"/>
              </a:endParaRPr>
            </a:p>
          </p:txBody>
        </p:sp>
        <p:cxnSp>
          <p:nvCxnSpPr>
            <p:cNvPr id="9" name="Elbow Connector 53"/>
            <p:cNvCxnSpPr/>
            <p:nvPr/>
          </p:nvCxnSpPr>
          <p:spPr>
            <a:xfrm>
              <a:off x="3357554" y="3143248"/>
              <a:ext cx="347571" cy="240715"/>
            </a:xfrm>
            <a:prstGeom prst="bentConnector3">
              <a:avLst>
                <a:gd name="adj1" fmla="val 2881"/>
              </a:avLst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60"/>
          <p:cNvSpPr/>
          <p:nvPr/>
        </p:nvSpPr>
        <p:spPr>
          <a:xfrm>
            <a:off x="2857488" y="4357694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3200" b="1" dirty="0" smtClean="0">
                <a:solidFill>
                  <a:srgbClr val="0070C0"/>
                </a:solidFill>
                <a:latin typeface="Palatino Linotype" pitchFamily="18" charset="0"/>
              </a:rPr>
              <a:t>n</a:t>
            </a:r>
            <a:endParaRPr lang="es-ES" dirty="0">
              <a:solidFill>
                <a:srgbClr val="0070C0"/>
              </a:solidFill>
              <a:latin typeface="Palatino Linotype" pitchFamily="18" charset="0"/>
            </a:endParaRPr>
          </a:p>
        </p:txBody>
      </p:sp>
      <p:sp>
        <p:nvSpPr>
          <p:cNvPr id="12" name="Arc 63"/>
          <p:cNvSpPr/>
          <p:nvPr/>
        </p:nvSpPr>
        <p:spPr>
          <a:xfrm rot="5101706">
            <a:off x="1264380" y="3164696"/>
            <a:ext cx="2928958" cy="2928958"/>
          </a:xfrm>
          <a:prstGeom prst="arc">
            <a:avLst/>
          </a:prstGeom>
          <a:noFill/>
          <a:ln w="177800">
            <a:gradFill flip="none" rotWithShape="1">
              <a:gsLst>
                <a:gs pos="0">
                  <a:schemeClr val="accent6">
                    <a:lumMod val="50000"/>
                  </a:schemeClr>
                </a:gs>
                <a:gs pos="50000">
                  <a:schemeClr val="accent3">
                    <a:lumMod val="5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extBox 64"/>
          <p:cNvSpPr txBox="1"/>
          <p:nvPr/>
        </p:nvSpPr>
        <p:spPr>
          <a:xfrm>
            <a:off x="3557102" y="5805264"/>
            <a:ext cx="1302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Palatino Linotype" pitchFamily="18" charset="0"/>
              </a:rPr>
              <a:t>EMC</a:t>
            </a:r>
            <a:endParaRPr lang="es-ES" sz="2400" b="1" dirty="0">
              <a:latin typeface="Palatino Linotype" pitchFamily="18" charset="0"/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834992" y="2595549"/>
            <a:ext cx="1549400" cy="1676400"/>
          </a:xfrm>
          <a:prstGeom prst="ellipse">
            <a:avLst/>
          </a:prstGeom>
          <a:solidFill>
            <a:srgbClr val="9DBED3"/>
          </a:solidFill>
          <a:ln w="19080">
            <a:solidFill>
              <a:srgbClr val="9DBED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465105" y="1851012"/>
            <a:ext cx="1106488" cy="3071812"/>
          </a:xfrm>
          <a:custGeom>
            <a:avLst/>
            <a:gdLst>
              <a:gd name="T0" fmla="*/ 0 w 1071569"/>
              <a:gd name="T1" fmla="*/ 0 h 2357437"/>
              <a:gd name="T2" fmla="*/ 0 w 1071569"/>
              <a:gd name="T3" fmla="*/ 0 h 2357437"/>
              <a:gd name="T4" fmla="*/ 0 w 1071569"/>
              <a:gd name="T5" fmla="*/ 0 h 2357437"/>
              <a:gd name="T6" fmla="*/ 0 60000 65536"/>
              <a:gd name="T7" fmla="*/ 0 60000 65536"/>
              <a:gd name="T8" fmla="*/ 0 60000 65536"/>
              <a:gd name="T9" fmla="*/ 553465 w 1071569"/>
              <a:gd name="T10" fmla="*/ 0 h 2357437"/>
              <a:gd name="T11" fmla="*/ 1071569 w 1071569"/>
              <a:gd name="T12" fmla="*/ 1179328 h 23574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71569" h="2357437" stroke="0">
                <a:moveTo>
                  <a:pt x="552845" y="598"/>
                </a:moveTo>
                <a:lnTo>
                  <a:pt x="552845" y="597"/>
                </a:lnTo>
                <a:cubicBezTo>
                  <a:pt x="841962" y="20861"/>
                  <a:pt x="1071569" y="542342"/>
                  <a:pt x="1071569" y="1178719"/>
                </a:cubicBezTo>
                <a:cubicBezTo>
                  <a:pt x="1071569" y="1178719"/>
                  <a:pt x="1071568" y="1178720"/>
                  <a:pt x="1071568" y="1178720"/>
                </a:cubicBezTo>
                <a:lnTo>
                  <a:pt x="535785" y="1178719"/>
                </a:lnTo>
                <a:close/>
              </a:path>
              <a:path w="1071569" h="2357437" fill="none">
                <a:moveTo>
                  <a:pt x="552845" y="598"/>
                </a:moveTo>
                <a:lnTo>
                  <a:pt x="552845" y="597"/>
                </a:lnTo>
                <a:cubicBezTo>
                  <a:pt x="841962" y="20861"/>
                  <a:pt x="1071569" y="542342"/>
                  <a:pt x="1071569" y="1178719"/>
                </a:cubicBezTo>
                <a:cubicBezTo>
                  <a:pt x="1071569" y="1178719"/>
                  <a:pt x="1071568" y="1178720"/>
                  <a:pt x="1071568" y="1178720"/>
                </a:cubicBezTo>
              </a:path>
            </a:pathLst>
          </a:custGeom>
          <a:noFill/>
          <a:ln w="3816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latin typeface="Calibri" pitchFamily="34" charset="0"/>
            </a:endParaRP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5705" y="1917687"/>
            <a:ext cx="1831975" cy="1597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" name="Line 11"/>
          <p:cNvSpPr>
            <a:spLocks noChangeShapeType="1"/>
          </p:cNvSpPr>
          <p:nvPr/>
        </p:nvSpPr>
        <p:spPr bwMode="auto">
          <a:xfrm>
            <a:off x="1571592" y="3492487"/>
            <a:ext cx="46038" cy="342900"/>
          </a:xfrm>
          <a:prstGeom prst="line">
            <a:avLst/>
          </a:prstGeom>
          <a:noFill/>
          <a:ln w="38160">
            <a:solidFill>
              <a:srgbClr val="00B05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8" name="Oval 12"/>
          <p:cNvSpPr>
            <a:spLocks noChangeArrowheads="1"/>
          </p:cNvSpPr>
          <p:nvPr/>
        </p:nvSpPr>
        <p:spPr bwMode="auto">
          <a:xfrm>
            <a:off x="1498567" y="3340087"/>
            <a:ext cx="147638" cy="185737"/>
          </a:xfrm>
          <a:prstGeom prst="ellipse">
            <a:avLst/>
          </a:prstGeom>
          <a:solidFill>
            <a:srgbClr val="53548A"/>
          </a:solidFill>
          <a:ln w="19080">
            <a:solidFill>
              <a:srgbClr val="3B3B64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357158" y="2857496"/>
            <a:ext cx="322263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45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 smtClean="0">
                <a:solidFill>
                  <a:srgbClr val="000000"/>
                </a:solidFill>
                <a:latin typeface="Antique Olive Roman"/>
              </a:rPr>
              <a:t>d</a:t>
            </a:r>
            <a:endParaRPr lang="en-GB" b="1" dirty="0">
              <a:solidFill>
                <a:srgbClr val="000000"/>
              </a:solidFill>
              <a:latin typeface="Antique Olive Roman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1249330" y="1571612"/>
            <a:ext cx="361950" cy="360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45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000000"/>
                </a:solidFill>
                <a:latin typeface="Antique Olive Roman"/>
              </a:rPr>
              <a:t>π</a:t>
            </a: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2274855" y="2222487"/>
            <a:ext cx="341313" cy="360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45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000000"/>
                </a:solidFill>
                <a:latin typeface="Antique Olive Roman"/>
              </a:rPr>
              <a:t>p</a:t>
            </a: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1714467" y="3206737"/>
            <a:ext cx="357188" cy="360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45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000000"/>
                </a:solidFill>
                <a:latin typeface="Antique Olive Roman"/>
              </a:rPr>
              <a:t>Λ</a:t>
            </a:r>
          </a:p>
        </p:txBody>
      </p:sp>
      <p:cxnSp>
        <p:nvCxnSpPr>
          <p:cNvPr id="23" name="Straight Connector 67"/>
          <p:cNvCxnSpPr/>
          <p:nvPr/>
        </p:nvCxnSpPr>
        <p:spPr>
          <a:xfrm>
            <a:off x="1216010" y="3709995"/>
            <a:ext cx="357187" cy="73025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2908" y="2357430"/>
            <a:ext cx="1566863" cy="1422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25" name="Straight Connector 55"/>
          <p:cNvCxnSpPr/>
          <p:nvPr/>
        </p:nvCxnSpPr>
        <p:spPr>
          <a:xfrm>
            <a:off x="1643042" y="3857628"/>
            <a:ext cx="2071702" cy="1643074"/>
          </a:xfrm>
          <a:prstGeom prst="line">
            <a:avLst/>
          </a:prstGeom>
          <a:ln w="41275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68"/>
          <p:cNvSpPr/>
          <p:nvPr/>
        </p:nvSpPr>
        <p:spPr>
          <a:xfrm flipV="1">
            <a:off x="1501760" y="3709994"/>
            <a:ext cx="214316" cy="2143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7" name="Rectangle 2075"/>
          <p:cNvSpPr>
            <a:spLocks noChangeArrowheads="1"/>
          </p:cNvSpPr>
          <p:nvPr/>
        </p:nvSpPr>
        <p:spPr bwMode="auto">
          <a:xfrm>
            <a:off x="3857620" y="1071546"/>
            <a:ext cx="5072062" cy="646331"/>
          </a:xfrm>
          <a:prstGeom prst="rect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kumimoji="1" lang="en-US" altLang="ja-JP" sz="3600" b="1" dirty="0">
                <a:solidFill>
                  <a:srgbClr val="595959"/>
                </a:solidFill>
                <a:latin typeface="Calibri" pitchFamily="34" charset="0"/>
              </a:rPr>
              <a:t>K</a:t>
            </a:r>
            <a:r>
              <a:rPr kumimoji="1" lang="en-US" altLang="ja-JP" sz="3600" b="1" baseline="30000" dirty="0">
                <a:solidFill>
                  <a:srgbClr val="595959"/>
                </a:solidFill>
                <a:latin typeface="Calibri" pitchFamily="34" charset="0"/>
              </a:rPr>
              <a:t>-</a:t>
            </a:r>
            <a:r>
              <a:rPr kumimoji="1" lang="en-US" altLang="ja-JP" sz="2400" b="1" baseline="-25000" dirty="0">
                <a:solidFill>
                  <a:srgbClr val="595959"/>
                </a:solidFill>
                <a:latin typeface="Calibri" pitchFamily="34" charset="0"/>
              </a:rPr>
              <a:t>stopped</a:t>
            </a:r>
            <a:r>
              <a:rPr kumimoji="1" lang="en-US" altLang="ja-JP" sz="2400" b="1" dirty="0">
                <a:solidFill>
                  <a:srgbClr val="595959"/>
                </a:solidFill>
                <a:latin typeface="Calibri" pitchFamily="34" charset="0"/>
              </a:rPr>
              <a:t>  +</a:t>
            </a:r>
            <a:r>
              <a:rPr kumimoji="1" lang="en-US" altLang="ja-JP" sz="2400" b="1" baseline="30000" dirty="0">
                <a:solidFill>
                  <a:srgbClr val="595959"/>
                </a:solidFill>
                <a:latin typeface="Calibri" pitchFamily="34" charset="0"/>
              </a:rPr>
              <a:t>  </a:t>
            </a:r>
            <a:r>
              <a:rPr kumimoji="1" lang="en-US" altLang="ja-JP" sz="3600" b="1" baseline="30000" dirty="0">
                <a:solidFill>
                  <a:srgbClr val="595959"/>
                </a:solidFill>
                <a:latin typeface="Calibri" pitchFamily="34" charset="0"/>
              </a:rPr>
              <a:t>4</a:t>
            </a:r>
            <a:r>
              <a:rPr kumimoji="1" lang="en-US" altLang="ja-JP" sz="3600" b="1" dirty="0">
                <a:solidFill>
                  <a:srgbClr val="595959"/>
                </a:solidFill>
                <a:latin typeface="Calibri" pitchFamily="34" charset="0"/>
              </a:rPr>
              <a:t>He</a:t>
            </a:r>
            <a:r>
              <a:rPr kumimoji="1" lang="en-US" altLang="ja-JP" sz="2400" b="1" dirty="0">
                <a:solidFill>
                  <a:srgbClr val="595959"/>
                </a:solidFill>
                <a:latin typeface="Calibri" pitchFamily="34" charset="0"/>
              </a:rPr>
              <a:t>  </a:t>
            </a:r>
            <a:r>
              <a:rPr kumimoji="1" lang="en-US" altLang="ja-JP" sz="2400" b="1" dirty="0">
                <a:solidFill>
                  <a:srgbClr val="595959"/>
                </a:solidFill>
              </a:rPr>
              <a:t>→ </a:t>
            </a:r>
            <a:r>
              <a:rPr kumimoji="1" lang="en-US" altLang="ja-JP" sz="2400" b="1" dirty="0">
                <a:solidFill>
                  <a:srgbClr val="595959"/>
                </a:solidFill>
                <a:latin typeface="Calibri" pitchFamily="34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Palatino Linotype" pitchFamily="18" charset="0"/>
              </a:rPr>
              <a:t>n</a:t>
            </a:r>
            <a:r>
              <a:rPr kumimoji="1" lang="en-US" altLang="ja-JP" sz="2400" b="1" dirty="0">
                <a:solidFill>
                  <a:srgbClr val="595959"/>
                </a:solidFill>
                <a:latin typeface="Calibri" pitchFamily="34" charset="0"/>
              </a:rPr>
              <a:t>  +  </a:t>
            </a:r>
            <a:r>
              <a:rPr kumimoji="1" lang="en-US" altLang="ja-JP" sz="3600" b="1" dirty="0">
                <a:solidFill>
                  <a:srgbClr val="595959"/>
                </a:solidFill>
                <a:latin typeface="Calibri" pitchFamily="34" charset="0"/>
              </a:rPr>
              <a:t>(</a:t>
            </a:r>
            <a:r>
              <a:rPr kumimoji="1" lang="en-US" altLang="ja-JP" sz="3600" b="1" u="sng" dirty="0">
                <a:solidFill>
                  <a:srgbClr val="595959"/>
                </a:solidFill>
                <a:latin typeface="Calibri" pitchFamily="34" charset="0"/>
              </a:rPr>
              <a:t>K</a:t>
            </a:r>
            <a:r>
              <a:rPr kumimoji="1" lang="en-US" altLang="ja-JP" sz="3600" b="1" u="sng" baseline="30000" dirty="0">
                <a:solidFill>
                  <a:srgbClr val="595959"/>
                </a:solidFill>
                <a:latin typeface="Calibri" pitchFamily="34" charset="0"/>
              </a:rPr>
              <a:t>-</a:t>
            </a:r>
            <a:r>
              <a:rPr kumimoji="1" lang="en-US" altLang="ja-JP" sz="3600" b="1" u="sng" dirty="0" err="1">
                <a:solidFill>
                  <a:srgbClr val="595959"/>
                </a:solidFill>
                <a:latin typeface="Calibri" pitchFamily="34" charset="0"/>
              </a:rPr>
              <a:t>ppn</a:t>
            </a:r>
            <a:r>
              <a:rPr kumimoji="1" lang="en-US" altLang="ja-JP" sz="3600" b="1" dirty="0">
                <a:solidFill>
                  <a:srgbClr val="595959"/>
                </a:solidFill>
                <a:latin typeface="Calibri" pitchFamily="34" charset="0"/>
              </a:rPr>
              <a:t>)</a:t>
            </a:r>
            <a:endParaRPr kumimoji="1" lang="en-US" altLang="ja-JP" sz="3600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28" name="Oval 73"/>
          <p:cNvSpPr/>
          <p:nvPr/>
        </p:nvSpPr>
        <p:spPr>
          <a:xfrm>
            <a:off x="7288207" y="3500426"/>
            <a:ext cx="712788" cy="64452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9" name="Oval 74"/>
          <p:cNvSpPr/>
          <p:nvPr/>
        </p:nvSpPr>
        <p:spPr>
          <a:xfrm>
            <a:off x="8216895" y="3500426"/>
            <a:ext cx="712787" cy="64452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0" name="Oval 75"/>
          <p:cNvSpPr/>
          <p:nvPr/>
        </p:nvSpPr>
        <p:spPr>
          <a:xfrm>
            <a:off x="8145457" y="2357426"/>
            <a:ext cx="712788" cy="64452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1" name="Rectangle 76"/>
          <p:cNvSpPr/>
          <p:nvPr/>
        </p:nvSpPr>
        <p:spPr>
          <a:xfrm>
            <a:off x="7431082" y="3428988"/>
            <a:ext cx="1441450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s-ES" altLang="ja-JP" sz="3600" b="1">
                <a:solidFill>
                  <a:srgbClr val="595959"/>
                </a:solidFill>
                <a:latin typeface="Calibri" pitchFamily="34" charset="0"/>
              </a:rPr>
              <a:t>p  +  </a:t>
            </a:r>
            <a:r>
              <a:rPr kumimoji="1" lang="el-GR" altLang="ja-JP" sz="3600" b="1">
                <a:solidFill>
                  <a:srgbClr val="595959"/>
                </a:solidFill>
                <a:latin typeface="Calibri" pitchFamily="34" charset="0"/>
              </a:rPr>
              <a:t>π</a:t>
            </a:r>
            <a:r>
              <a:rPr kumimoji="1" lang="es-ES" altLang="ja-JP" sz="3600" b="1" baseline="30000">
                <a:solidFill>
                  <a:srgbClr val="595959"/>
                </a:solidFill>
                <a:latin typeface="Calibri" pitchFamily="34" charset="0"/>
              </a:rPr>
              <a:t>-</a:t>
            </a:r>
            <a:endParaRPr lang="es-ES" sz="3600" baseline="30000">
              <a:latin typeface="Calibri" pitchFamily="34" charset="0"/>
            </a:endParaRPr>
          </a:p>
        </p:txBody>
      </p:sp>
      <p:sp>
        <p:nvSpPr>
          <p:cNvPr id="32" name="Rectangle 77"/>
          <p:cNvSpPr/>
          <p:nvPr/>
        </p:nvSpPr>
        <p:spPr>
          <a:xfrm>
            <a:off x="7359645" y="2285988"/>
            <a:ext cx="1352550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l-GR" altLang="ja-JP" sz="3600" b="1" dirty="0">
                <a:solidFill>
                  <a:srgbClr val="595959"/>
                </a:solidFill>
                <a:latin typeface="Calibri" pitchFamily="34" charset="0"/>
              </a:rPr>
              <a:t>Λ</a:t>
            </a:r>
            <a:r>
              <a:rPr kumimoji="1" lang="es-ES" altLang="ja-JP" sz="3600" b="1" dirty="0">
                <a:solidFill>
                  <a:srgbClr val="595959"/>
                </a:solidFill>
                <a:latin typeface="Calibri" pitchFamily="34" charset="0"/>
              </a:rPr>
              <a:t>  +  </a:t>
            </a:r>
            <a:r>
              <a:rPr kumimoji="1" lang="es-ES" altLang="ja-JP" sz="3600" b="1" dirty="0">
                <a:solidFill>
                  <a:srgbClr val="C00000"/>
                </a:solidFill>
                <a:latin typeface="Calibri" pitchFamily="34" charset="0"/>
              </a:rPr>
              <a:t>d</a:t>
            </a:r>
            <a:endParaRPr lang="es-ES" sz="3600" dirty="0">
              <a:solidFill>
                <a:srgbClr val="C00000"/>
              </a:solidFill>
              <a:latin typeface="Calibri" pitchFamily="34" charset="0"/>
            </a:endParaRPr>
          </a:p>
        </p:txBody>
      </p:sp>
      <p:cxnSp>
        <p:nvCxnSpPr>
          <p:cNvPr id="33" name="Straight Arrow Connector 78"/>
          <p:cNvCxnSpPr/>
          <p:nvPr/>
        </p:nvCxnSpPr>
        <p:spPr>
          <a:xfrm rot="5400000">
            <a:off x="7253282" y="2035163"/>
            <a:ext cx="642938" cy="1588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79"/>
          <p:cNvCxnSpPr/>
          <p:nvPr/>
        </p:nvCxnSpPr>
        <p:spPr>
          <a:xfrm rot="5400000">
            <a:off x="7254870" y="3178163"/>
            <a:ext cx="642938" cy="1587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lvl="0" algn="l">
              <a:defRPr/>
            </a:pPr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Times New Roman"/>
              </a:rPr>
              <a:t>     Invariant mass of (</a:t>
            </a:r>
            <a:r>
              <a:rPr lang="el-G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Times New Roman"/>
              </a:rPr>
              <a:t>Σπ</a:t>
            </a:r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Times New Roman"/>
              </a:rPr>
              <a:t>)</a:t>
            </a:r>
            <a:r>
              <a:rPr lang="es-ES" sz="36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0</a:t>
            </a:r>
            <a:endParaRPr lang="es-ES" sz="36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11"/>
          <p:cNvSpPr txBox="1"/>
          <p:nvPr/>
        </p:nvSpPr>
        <p:spPr>
          <a:xfrm>
            <a:off x="4770687" y="1412776"/>
            <a:ext cx="437331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DE" sz="2400" b="1" dirty="0" err="1" smtClean="0">
                <a:latin typeface="Palatino Linotype" pitchFamily="18" charset="0"/>
              </a:rPr>
              <a:t>Search</a:t>
            </a:r>
            <a:r>
              <a:rPr lang="de-DE" sz="2400" b="1" dirty="0" smtClean="0">
                <a:latin typeface="Palatino Linotype" pitchFamily="18" charset="0"/>
              </a:rPr>
              <a:t> </a:t>
            </a:r>
            <a:r>
              <a:rPr lang="de-DE" sz="2400" b="1" dirty="0" err="1" smtClean="0">
                <a:latin typeface="Palatino Linotype" pitchFamily="18" charset="0"/>
              </a:rPr>
              <a:t>for</a:t>
            </a:r>
            <a:r>
              <a:rPr lang="de-DE" sz="2400" b="1" dirty="0" smtClean="0">
                <a:latin typeface="Palatino Linotype" pitchFamily="18" charset="0"/>
              </a:rPr>
              <a:t> </a:t>
            </a:r>
            <a:r>
              <a:rPr lang="el-GR" sz="2400" b="1" dirty="0" smtClean="0">
                <a:latin typeface="Palatino Linotype" pitchFamily="18" charset="0"/>
              </a:rPr>
              <a:t>Λ</a:t>
            </a:r>
            <a:r>
              <a:rPr lang="es-ES" sz="2400" b="1" dirty="0" smtClean="0">
                <a:latin typeface="Palatino Linotype" pitchFamily="18" charset="0"/>
              </a:rPr>
              <a:t>(1405)/</a:t>
            </a:r>
            <a:r>
              <a:rPr lang="el-GR" sz="2400" b="1" dirty="0" smtClean="0">
                <a:latin typeface="Palatino Linotype" pitchFamily="18" charset="0"/>
              </a:rPr>
              <a:t>Λ</a:t>
            </a:r>
            <a:r>
              <a:rPr lang="es-ES" sz="2400" b="1" dirty="0" smtClean="0">
                <a:latin typeface="Palatino Linotype" pitchFamily="18" charset="0"/>
              </a:rPr>
              <a:t>(1420) </a:t>
            </a:r>
          </a:p>
          <a:p>
            <a:pPr lvl="1">
              <a:buFontTx/>
              <a:buChar char="-"/>
            </a:pPr>
            <a:r>
              <a:rPr lang="es-ES" sz="2400" b="1" dirty="0" smtClean="0">
                <a:latin typeface="Palatino Linotype" pitchFamily="18" charset="0"/>
              </a:rPr>
              <a:t> strongly related with the</a:t>
            </a:r>
          </a:p>
          <a:p>
            <a:pPr lvl="1"/>
            <a:r>
              <a:rPr lang="es-ES" sz="2400" b="1" dirty="0" smtClean="0">
                <a:latin typeface="Palatino Linotype" pitchFamily="18" charset="0"/>
              </a:rPr>
              <a:t>  deeply bound kaonic </a:t>
            </a:r>
          </a:p>
          <a:p>
            <a:pPr lvl="1"/>
            <a:r>
              <a:rPr lang="es-ES" sz="2400" b="1" dirty="0" smtClean="0">
                <a:latin typeface="Palatino Linotype" pitchFamily="18" charset="0"/>
              </a:rPr>
              <a:t>  states prediction</a:t>
            </a:r>
          </a:p>
          <a:p>
            <a:pPr lvl="1"/>
            <a:endParaRPr lang="es-ES" sz="2400" b="1" dirty="0" smtClean="0">
              <a:latin typeface="Palatino Linotype" pitchFamily="18" charset="0"/>
            </a:endParaRPr>
          </a:p>
          <a:p>
            <a:pPr lvl="1">
              <a:buFontTx/>
              <a:buChar char="-"/>
            </a:pPr>
            <a:r>
              <a:rPr lang="es-ES" sz="2400" b="1" dirty="0" smtClean="0">
                <a:latin typeface="Palatino Linotype" pitchFamily="18" charset="0"/>
              </a:rPr>
              <a:t> lack of experimental data</a:t>
            </a:r>
          </a:p>
        </p:txBody>
      </p:sp>
      <p:grpSp>
        <p:nvGrpSpPr>
          <p:cNvPr id="36" name="Gruppieren 35"/>
          <p:cNvGrpSpPr/>
          <p:nvPr/>
        </p:nvGrpSpPr>
        <p:grpSpPr>
          <a:xfrm>
            <a:off x="323528" y="1805306"/>
            <a:ext cx="4271447" cy="4287990"/>
            <a:chOff x="480742" y="2285992"/>
            <a:chExt cx="3810495" cy="4071966"/>
          </a:xfrm>
        </p:grpSpPr>
        <p:sp>
          <p:nvSpPr>
            <p:cNvPr id="37" name="Rectangle 12"/>
            <p:cNvSpPr/>
            <p:nvPr/>
          </p:nvSpPr>
          <p:spPr>
            <a:xfrm>
              <a:off x="3071801" y="5214950"/>
              <a:ext cx="37702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l-GR" altLang="ja-JP" sz="3200" b="1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</a:rPr>
                <a:t>γ</a:t>
              </a:r>
              <a:endParaRPr lang="es-ES" dirty="0"/>
            </a:p>
          </p:txBody>
        </p:sp>
        <p:sp>
          <p:nvSpPr>
            <p:cNvPr id="38" name="Arc 13"/>
            <p:cNvSpPr/>
            <p:nvPr/>
          </p:nvSpPr>
          <p:spPr>
            <a:xfrm rot="5400000">
              <a:off x="978627" y="3407528"/>
              <a:ext cx="2928958" cy="2928958"/>
            </a:xfrm>
            <a:prstGeom prst="arc">
              <a:avLst/>
            </a:prstGeom>
            <a:noFill/>
            <a:ln w="177800">
              <a:gradFill flip="none" rotWithShape="1">
                <a:gsLst>
                  <a:gs pos="0">
                    <a:schemeClr val="accent6">
                      <a:lumMod val="50000"/>
                    </a:schemeClr>
                  </a:gs>
                  <a:gs pos="50000">
                    <a:schemeClr val="accent3">
                      <a:lumMod val="50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TextBox 14"/>
            <p:cNvSpPr txBox="1"/>
            <p:nvPr/>
          </p:nvSpPr>
          <p:spPr>
            <a:xfrm>
              <a:off x="3628368" y="5841769"/>
              <a:ext cx="662869" cy="350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EMC</a:t>
              </a:r>
              <a:endParaRPr lang="es-ES" b="1" dirty="0"/>
            </a:p>
          </p:txBody>
        </p:sp>
        <p:sp>
          <p:nvSpPr>
            <p:cNvPr id="40" name="AutoShape 8"/>
            <p:cNvSpPr>
              <a:spLocks noChangeArrowheads="1"/>
            </p:cNvSpPr>
            <p:nvPr/>
          </p:nvSpPr>
          <p:spPr bwMode="auto">
            <a:xfrm>
              <a:off x="536542" y="2565392"/>
              <a:ext cx="1106488" cy="3071812"/>
            </a:xfrm>
            <a:custGeom>
              <a:avLst/>
              <a:gdLst>
                <a:gd name="T0" fmla="*/ 0 w 1071569"/>
                <a:gd name="T1" fmla="*/ 0 h 2357437"/>
                <a:gd name="T2" fmla="*/ 0 w 1071569"/>
                <a:gd name="T3" fmla="*/ 0 h 2357437"/>
                <a:gd name="T4" fmla="*/ 0 w 1071569"/>
                <a:gd name="T5" fmla="*/ 0 h 2357437"/>
                <a:gd name="T6" fmla="*/ 0 60000 65536"/>
                <a:gd name="T7" fmla="*/ 0 60000 65536"/>
                <a:gd name="T8" fmla="*/ 0 60000 65536"/>
                <a:gd name="T9" fmla="*/ 553465 w 1071569"/>
                <a:gd name="T10" fmla="*/ 0 h 2357437"/>
                <a:gd name="T11" fmla="*/ 1071569 w 1071569"/>
                <a:gd name="T12" fmla="*/ 1179328 h 23574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71569" h="2357437" stroke="0">
                  <a:moveTo>
                    <a:pt x="552845" y="598"/>
                  </a:moveTo>
                  <a:lnTo>
                    <a:pt x="552845" y="597"/>
                  </a:lnTo>
                  <a:cubicBezTo>
                    <a:pt x="841962" y="20861"/>
                    <a:pt x="1071569" y="542342"/>
                    <a:pt x="1071569" y="1178719"/>
                  </a:cubicBezTo>
                  <a:cubicBezTo>
                    <a:pt x="1071569" y="1178719"/>
                    <a:pt x="1071568" y="1178720"/>
                    <a:pt x="1071568" y="1178720"/>
                  </a:cubicBezTo>
                  <a:lnTo>
                    <a:pt x="535785" y="1178719"/>
                  </a:lnTo>
                  <a:close/>
                </a:path>
                <a:path w="1071569" h="2357437" fill="none">
                  <a:moveTo>
                    <a:pt x="552845" y="598"/>
                  </a:moveTo>
                  <a:lnTo>
                    <a:pt x="552845" y="597"/>
                  </a:lnTo>
                  <a:cubicBezTo>
                    <a:pt x="841962" y="20861"/>
                    <a:pt x="1071569" y="542342"/>
                    <a:pt x="1071569" y="1178719"/>
                  </a:cubicBezTo>
                  <a:cubicBezTo>
                    <a:pt x="1071569" y="1178719"/>
                    <a:pt x="1071568" y="1178720"/>
                    <a:pt x="1071568" y="1178720"/>
                  </a:cubicBezTo>
                </a:path>
              </a:pathLst>
            </a:custGeom>
            <a:noFill/>
            <a:ln w="38160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pic>
          <p:nvPicPr>
            <p:cNvPr id="41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7142" y="2632067"/>
              <a:ext cx="1831975" cy="15970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42" name="Rectangle 14"/>
            <p:cNvSpPr>
              <a:spLocks noChangeArrowheads="1"/>
            </p:cNvSpPr>
            <p:nvPr/>
          </p:nvSpPr>
          <p:spPr bwMode="auto">
            <a:xfrm>
              <a:off x="1320767" y="2285992"/>
              <a:ext cx="361950" cy="3603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SzPct val="45000"/>
                <a:buFont typeface="Wingdings" pitchFamily="2" charset="2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b="1">
                  <a:solidFill>
                    <a:srgbClr val="000000"/>
                  </a:solidFill>
                  <a:latin typeface="Antique Olive Roman"/>
                </a:rPr>
                <a:t>π</a:t>
              </a:r>
            </a:p>
          </p:txBody>
        </p:sp>
        <p:sp>
          <p:nvSpPr>
            <p:cNvPr id="43" name="Rectangle 15"/>
            <p:cNvSpPr>
              <a:spLocks noChangeArrowheads="1"/>
            </p:cNvSpPr>
            <p:nvPr/>
          </p:nvSpPr>
          <p:spPr bwMode="auto">
            <a:xfrm>
              <a:off x="2346292" y="2936867"/>
              <a:ext cx="341313" cy="3603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buSzPct val="45000"/>
                <a:buFont typeface="Wingdings" pitchFamily="2" charset="2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b="1">
                  <a:solidFill>
                    <a:srgbClr val="000000"/>
                  </a:solidFill>
                  <a:latin typeface="Antique Olive Roman"/>
                </a:rPr>
                <a:t>p</a:t>
              </a:r>
            </a:p>
          </p:txBody>
        </p:sp>
        <p:sp>
          <p:nvSpPr>
            <p:cNvPr id="44" name="Rectangle 16"/>
            <p:cNvSpPr>
              <a:spLocks noChangeArrowheads="1"/>
            </p:cNvSpPr>
            <p:nvPr/>
          </p:nvSpPr>
          <p:spPr bwMode="auto">
            <a:xfrm>
              <a:off x="1142975" y="3500438"/>
              <a:ext cx="357188" cy="4638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>
                <a:buSzPct val="45000"/>
                <a:buFont typeface="Wingdings" pitchFamily="2" charset="2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400" b="1" dirty="0">
                  <a:solidFill>
                    <a:srgbClr val="000000"/>
                  </a:solidFill>
                  <a:latin typeface="Antique Olive Roman"/>
                </a:rPr>
                <a:t>Λ</a:t>
              </a:r>
              <a:endParaRPr lang="en-GB" b="1" dirty="0">
                <a:solidFill>
                  <a:srgbClr val="000000"/>
                </a:solidFill>
                <a:latin typeface="Antique Olive Roman"/>
              </a:endParaRPr>
            </a:p>
          </p:txBody>
        </p:sp>
        <p:cxnSp>
          <p:nvCxnSpPr>
            <p:cNvPr id="45" name="Straight Connector 20"/>
            <p:cNvCxnSpPr/>
            <p:nvPr/>
          </p:nvCxnSpPr>
          <p:spPr>
            <a:xfrm rot="16200000" flipH="1">
              <a:off x="1285851" y="4572008"/>
              <a:ext cx="1928826" cy="1214446"/>
            </a:xfrm>
            <a:prstGeom prst="line">
              <a:avLst/>
            </a:prstGeom>
            <a:ln w="41275">
              <a:solidFill>
                <a:schemeClr val="accent3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21"/>
            <p:cNvCxnSpPr/>
            <p:nvPr/>
          </p:nvCxnSpPr>
          <p:spPr>
            <a:xfrm>
              <a:off x="1643041" y="4214818"/>
              <a:ext cx="2000264" cy="1285884"/>
            </a:xfrm>
            <a:prstGeom prst="line">
              <a:avLst/>
            </a:prstGeom>
            <a:ln w="41275">
              <a:solidFill>
                <a:schemeClr val="accent3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12"/>
            <p:cNvSpPr>
              <a:spLocks noChangeArrowheads="1"/>
            </p:cNvSpPr>
            <p:nvPr/>
          </p:nvSpPr>
          <p:spPr bwMode="auto">
            <a:xfrm>
              <a:off x="1570004" y="4054467"/>
              <a:ext cx="147638" cy="185737"/>
            </a:xfrm>
            <a:prstGeom prst="ellipse">
              <a:avLst/>
            </a:prstGeom>
            <a:solidFill>
              <a:srgbClr val="53548A"/>
            </a:solidFill>
            <a:ln w="19080">
              <a:solidFill>
                <a:srgbClr val="3B3B64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48" name="Rectangle 23"/>
            <p:cNvSpPr/>
            <p:nvPr/>
          </p:nvSpPr>
          <p:spPr>
            <a:xfrm>
              <a:off x="2000231" y="5214950"/>
              <a:ext cx="37702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l-GR" altLang="ja-JP" sz="3200" b="1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</a:rPr>
                <a:t>γ</a:t>
              </a:r>
              <a:endParaRPr lang="es-ES" dirty="0"/>
            </a:p>
          </p:txBody>
        </p:sp>
        <p:sp>
          <p:nvSpPr>
            <p:cNvPr id="49" name="Arc 24"/>
            <p:cNvSpPr/>
            <p:nvPr/>
          </p:nvSpPr>
          <p:spPr>
            <a:xfrm rot="154397">
              <a:off x="1064374" y="2350266"/>
              <a:ext cx="2928958" cy="2928958"/>
            </a:xfrm>
            <a:prstGeom prst="arc">
              <a:avLst/>
            </a:prstGeom>
            <a:noFill/>
            <a:ln w="177800">
              <a:gradFill flip="none" rotWithShape="1">
                <a:gsLst>
                  <a:gs pos="0">
                    <a:schemeClr val="accent6">
                      <a:lumMod val="50000"/>
                    </a:schemeClr>
                  </a:gs>
                  <a:gs pos="50000">
                    <a:schemeClr val="accent3">
                      <a:lumMod val="50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50" name="Straight Connector 25"/>
            <p:cNvCxnSpPr/>
            <p:nvPr/>
          </p:nvCxnSpPr>
          <p:spPr>
            <a:xfrm flipV="1">
              <a:off x="1714479" y="3286124"/>
              <a:ext cx="2071702" cy="815174"/>
            </a:xfrm>
            <a:prstGeom prst="line">
              <a:avLst/>
            </a:prstGeom>
            <a:ln w="41275">
              <a:solidFill>
                <a:schemeClr val="accent3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26"/>
            <p:cNvSpPr txBox="1"/>
            <p:nvPr/>
          </p:nvSpPr>
          <p:spPr>
            <a:xfrm>
              <a:off x="3692606" y="2482309"/>
              <a:ext cx="584230" cy="350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/>
                <a:t>EMC</a:t>
              </a:r>
              <a:endParaRPr lang="es-ES" b="1" dirty="0"/>
            </a:p>
          </p:txBody>
        </p:sp>
        <p:sp>
          <p:nvSpPr>
            <p:cNvPr id="52" name="Rectangle 27"/>
            <p:cNvSpPr/>
            <p:nvPr/>
          </p:nvSpPr>
          <p:spPr>
            <a:xfrm>
              <a:off x="2000231" y="3357562"/>
              <a:ext cx="37702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l-GR" altLang="ja-JP" sz="3200" b="1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</a:rPr>
                <a:t>γ</a:t>
              </a:r>
              <a:endParaRPr lang="es-ES" dirty="0"/>
            </a:p>
          </p:txBody>
        </p:sp>
        <p:sp>
          <p:nvSpPr>
            <p:cNvPr id="53" name="Rectangle 28"/>
            <p:cNvSpPr/>
            <p:nvPr/>
          </p:nvSpPr>
          <p:spPr>
            <a:xfrm>
              <a:off x="928662" y="3500438"/>
              <a:ext cx="1589452" cy="5036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" name="TextBox 29"/>
            <p:cNvSpPr txBox="1"/>
            <p:nvPr/>
          </p:nvSpPr>
          <p:spPr>
            <a:xfrm>
              <a:off x="480742" y="3721979"/>
              <a:ext cx="590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3200" b="1" dirty="0" smtClean="0"/>
                <a:t>Σ</a:t>
              </a:r>
              <a:r>
                <a:rPr lang="es-ES" sz="3200" b="1" baseline="30000" dirty="0" smtClean="0"/>
                <a:t>0</a:t>
              </a:r>
              <a:endParaRPr lang="es-ES" sz="3200" b="1" baseline="30000" dirty="0"/>
            </a:p>
          </p:txBody>
        </p:sp>
        <p:sp>
          <p:nvSpPr>
            <p:cNvPr id="55" name="Rectangle 30"/>
            <p:cNvSpPr/>
            <p:nvPr/>
          </p:nvSpPr>
          <p:spPr>
            <a:xfrm>
              <a:off x="1857355" y="5286388"/>
              <a:ext cx="1589452" cy="5036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" name="TextBox 31"/>
            <p:cNvSpPr txBox="1"/>
            <p:nvPr/>
          </p:nvSpPr>
          <p:spPr>
            <a:xfrm>
              <a:off x="1383386" y="5530515"/>
              <a:ext cx="6511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3200" b="1" dirty="0" smtClean="0"/>
                <a:t>π</a:t>
              </a:r>
              <a:r>
                <a:rPr lang="es-ES" sz="3200" b="1" baseline="30000" dirty="0" smtClean="0"/>
                <a:t>0</a:t>
              </a:r>
              <a:endParaRPr lang="es-ES" sz="3200" b="1" baseline="30000" dirty="0"/>
            </a:p>
          </p:txBody>
        </p:sp>
        <p:sp>
          <p:nvSpPr>
            <p:cNvPr id="57" name="Rectangle 34"/>
            <p:cNvSpPr/>
            <p:nvPr/>
          </p:nvSpPr>
          <p:spPr>
            <a:xfrm>
              <a:off x="3214678" y="2500306"/>
              <a:ext cx="214314" cy="214314"/>
            </a:xfrm>
            <a:prstGeom prst="rect">
              <a:avLst/>
            </a:prstGeom>
            <a:solidFill>
              <a:srgbClr val="F66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" name="Rectangle 35"/>
            <p:cNvSpPr/>
            <p:nvPr/>
          </p:nvSpPr>
          <p:spPr>
            <a:xfrm>
              <a:off x="3786182" y="3143248"/>
              <a:ext cx="214314" cy="214314"/>
            </a:xfrm>
            <a:prstGeom prst="rect">
              <a:avLst/>
            </a:prstGeom>
            <a:solidFill>
              <a:srgbClr val="F66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" name="Rectangle 36"/>
            <p:cNvSpPr/>
            <p:nvPr/>
          </p:nvSpPr>
          <p:spPr>
            <a:xfrm>
              <a:off x="2786050" y="6143644"/>
              <a:ext cx="214314" cy="214314"/>
            </a:xfrm>
            <a:prstGeom prst="rect">
              <a:avLst/>
            </a:prstGeom>
            <a:solidFill>
              <a:srgbClr val="F66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" name="Rectangle 37"/>
            <p:cNvSpPr/>
            <p:nvPr/>
          </p:nvSpPr>
          <p:spPr>
            <a:xfrm>
              <a:off x="3643306" y="5429264"/>
              <a:ext cx="214314" cy="214314"/>
            </a:xfrm>
            <a:prstGeom prst="rect">
              <a:avLst/>
            </a:prstGeom>
            <a:solidFill>
              <a:srgbClr val="F66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Times New Roman"/>
              </a:rPr>
              <a:t>     Invariant mass spectra of (</a:t>
            </a:r>
            <a:r>
              <a:rPr lang="el-G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Times New Roman"/>
              </a:rPr>
              <a:t>Σπ</a:t>
            </a:r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Times New Roman"/>
              </a:rPr>
              <a:t>)</a:t>
            </a:r>
            <a:r>
              <a:rPr lang="es-ES" sz="36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0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r="48387"/>
          <a:stretch>
            <a:fillRect/>
          </a:stretch>
        </p:blipFill>
        <p:spPr bwMode="auto">
          <a:xfrm>
            <a:off x="4643438" y="1417662"/>
            <a:ext cx="2928937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50249"/>
          <a:stretch>
            <a:fillRect/>
          </a:stretch>
        </p:blipFill>
        <p:spPr bwMode="auto">
          <a:xfrm>
            <a:off x="4786313" y="3560787"/>
            <a:ext cx="2786062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35"/>
          <p:cNvSpPr txBox="1">
            <a:spLocks noChangeArrowheads="1"/>
          </p:cNvSpPr>
          <p:nvPr/>
        </p:nvSpPr>
        <p:spPr bwMode="auto">
          <a:xfrm>
            <a:off x="5429250" y="5775349"/>
            <a:ext cx="1878013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400" b="1">
                <a:latin typeface="Calibri" pitchFamily="34" charset="0"/>
              </a:rPr>
              <a:t>M</a:t>
            </a:r>
            <a:r>
              <a:rPr lang="es-ES" sz="2400" b="1" baseline="-25000">
                <a:latin typeface="Calibri" pitchFamily="34" charset="0"/>
              </a:rPr>
              <a:t>inv</a:t>
            </a:r>
            <a:r>
              <a:rPr lang="el-GR" sz="2400" b="1">
                <a:latin typeface="Calibri" pitchFamily="34" charset="0"/>
              </a:rPr>
              <a:t>Σ</a:t>
            </a:r>
            <a:r>
              <a:rPr lang="es-ES" sz="2400" b="1" baseline="30000">
                <a:latin typeface="Calibri" pitchFamily="34" charset="0"/>
              </a:rPr>
              <a:t>0</a:t>
            </a:r>
            <a:r>
              <a:rPr lang="el-GR" sz="2400" b="1">
                <a:latin typeface="Calibri" pitchFamily="34" charset="0"/>
              </a:rPr>
              <a:t>π</a:t>
            </a:r>
            <a:r>
              <a:rPr lang="es-ES" sz="2400" b="1" baseline="30000">
                <a:latin typeface="Calibri" pitchFamily="34" charset="0"/>
              </a:rPr>
              <a:t>0</a:t>
            </a:r>
            <a:r>
              <a:rPr lang="es-ES" sz="2400" b="1">
                <a:latin typeface="Calibri" pitchFamily="34" charset="0"/>
              </a:rPr>
              <a:t> </a:t>
            </a:r>
            <a:r>
              <a:rPr lang="es-ES" sz="1200" b="1">
                <a:latin typeface="Calibri" pitchFamily="34" charset="0"/>
              </a:rPr>
              <a:t>(MeV/c</a:t>
            </a:r>
            <a:r>
              <a:rPr lang="es-ES" sz="1200" b="1" baseline="30000">
                <a:latin typeface="Calibri" pitchFamily="34" charset="0"/>
              </a:rPr>
              <a:t>2</a:t>
            </a:r>
            <a:r>
              <a:rPr lang="es-ES" sz="1200" b="1">
                <a:latin typeface="Calibri" pitchFamily="34" charset="0"/>
              </a:rPr>
              <a:t>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-30000"/>
          </a:blip>
          <a:srcRect/>
          <a:stretch>
            <a:fillRect/>
          </a:stretch>
        </p:blipFill>
        <p:spPr bwMode="auto">
          <a:xfrm>
            <a:off x="-71438" y="2060599"/>
            <a:ext cx="5056188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17 Conector recto de flecha"/>
          <p:cNvCxnSpPr/>
          <p:nvPr/>
        </p:nvCxnSpPr>
        <p:spPr>
          <a:xfrm rot="10800000" flipV="1">
            <a:off x="2928938" y="2560662"/>
            <a:ext cx="2714625" cy="1000125"/>
          </a:xfrm>
          <a:prstGeom prst="straightConnector1">
            <a:avLst/>
          </a:prstGeom>
          <a:ln w="28575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21 Conector recto de flecha"/>
          <p:cNvCxnSpPr/>
          <p:nvPr/>
        </p:nvCxnSpPr>
        <p:spPr>
          <a:xfrm rot="10800000">
            <a:off x="2286000" y="3989412"/>
            <a:ext cx="3438525" cy="73660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25 Elipse"/>
          <p:cNvSpPr/>
          <p:nvPr/>
        </p:nvSpPr>
        <p:spPr>
          <a:xfrm>
            <a:off x="1928813" y="3775099"/>
            <a:ext cx="285750" cy="28575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15" name="TextBox 36"/>
          <p:cNvSpPr txBox="1">
            <a:spLocks noChangeArrowheads="1"/>
          </p:cNvSpPr>
          <p:nvPr/>
        </p:nvSpPr>
        <p:spPr bwMode="auto">
          <a:xfrm>
            <a:off x="7429500" y="2132037"/>
            <a:ext cx="1428750" cy="646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>
                <a:solidFill>
                  <a:srgbClr val="FF0000"/>
                </a:solidFill>
                <a:latin typeface="Calibri" pitchFamily="34" charset="0"/>
              </a:rPr>
              <a:t>Events in the</a:t>
            </a:r>
          </a:p>
          <a:p>
            <a:pPr algn="ctr"/>
            <a:r>
              <a:rPr lang="es-ES" b="1">
                <a:solidFill>
                  <a:srgbClr val="FF0000"/>
                </a:solidFill>
                <a:latin typeface="Calibri" pitchFamily="34" charset="0"/>
              </a:rPr>
              <a:t>DC volume</a:t>
            </a:r>
          </a:p>
        </p:txBody>
      </p:sp>
      <p:sp>
        <p:nvSpPr>
          <p:cNvPr id="16" name="TextBox 36"/>
          <p:cNvSpPr txBox="1">
            <a:spLocks noChangeArrowheads="1"/>
          </p:cNvSpPr>
          <p:nvPr/>
        </p:nvSpPr>
        <p:spPr bwMode="auto">
          <a:xfrm>
            <a:off x="7429500" y="4203724"/>
            <a:ext cx="142875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>
                <a:solidFill>
                  <a:srgbClr val="FF0000"/>
                </a:solidFill>
                <a:latin typeface="Calibri" pitchFamily="34" charset="0"/>
              </a:rPr>
              <a:t>DC wall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07504" y="1268760"/>
            <a:ext cx="3871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800" b="1" dirty="0" smtClean="0">
                <a:solidFill>
                  <a:srgbClr val="002060"/>
                </a:solidFill>
                <a:latin typeface="Palatino Linotype" pitchFamily="18" charset="0"/>
              </a:rPr>
              <a:t>  approach to </a:t>
            </a:r>
            <a:r>
              <a:rPr lang="en-GB" sz="2800" b="1" dirty="0" smtClean="0">
                <a:solidFill>
                  <a:srgbClr val="002060"/>
                </a:solidFill>
                <a:latin typeface="Palatino Linotype" pitchFamily="18" charset="0"/>
                <a:sym typeface="Symbol"/>
              </a:rPr>
              <a:t>(1405)</a:t>
            </a:r>
            <a:endParaRPr lang="en-GB" sz="28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>
            <a:normAutofit/>
          </a:bodyPr>
          <a:lstStyle/>
          <a:p>
            <a:pPr algn="l"/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Times New Roman"/>
              </a:rPr>
              <a:t>      Further analysis and future goals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21 Rectángulo"/>
          <p:cNvSpPr>
            <a:spLocks noChangeArrowheads="1"/>
          </p:cNvSpPr>
          <p:nvPr/>
        </p:nvSpPr>
        <p:spPr bwMode="auto">
          <a:xfrm>
            <a:off x="395536" y="1285860"/>
            <a:ext cx="8105554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2400" dirty="0" smtClean="0">
                <a:latin typeface="Palatino Linotype" pitchFamily="18" charset="0"/>
              </a:rPr>
              <a:t>  Study  background from </a:t>
            </a:r>
            <a:r>
              <a:rPr lang="el-GR" sz="2400" dirty="0" smtClean="0">
                <a:latin typeface="Palatino Linotype" pitchFamily="18" charset="0"/>
                <a:cs typeface="Times New Roman"/>
              </a:rPr>
              <a:t>Σ</a:t>
            </a:r>
            <a:r>
              <a:rPr lang="es-ES" sz="2400" dirty="0" smtClean="0">
                <a:latin typeface="Palatino Linotype" pitchFamily="18" charset="0"/>
                <a:cs typeface="Times New Roman"/>
              </a:rPr>
              <a:t> -&gt; </a:t>
            </a:r>
            <a:r>
              <a:rPr lang="el-GR" sz="2400" dirty="0" smtClean="0">
                <a:latin typeface="Palatino Linotype" pitchFamily="18" charset="0"/>
                <a:cs typeface="Times New Roman"/>
              </a:rPr>
              <a:t>Λγ</a:t>
            </a:r>
            <a:r>
              <a:rPr lang="es-ES" sz="2400" dirty="0" smtClean="0">
                <a:latin typeface="Palatino Linotype" pitchFamily="18" charset="0"/>
                <a:cs typeface="Times New Roman"/>
              </a:rPr>
              <a:t> miss-identification</a:t>
            </a:r>
          </a:p>
          <a:p>
            <a:pPr>
              <a:buFont typeface="Arial" pitchFamily="34" charset="0"/>
              <a:buChar char="•"/>
            </a:pPr>
            <a:endParaRPr lang="es-ES" sz="2400" dirty="0" smtClean="0">
              <a:latin typeface="Palatino Linotype" pitchFamily="18" charset="0"/>
              <a:cs typeface="Times New Roman"/>
            </a:endParaRPr>
          </a:p>
          <a:p>
            <a:pPr>
              <a:buFont typeface="Arial" pitchFamily="34" charset="0"/>
              <a:buChar char="•"/>
            </a:pPr>
            <a:r>
              <a:rPr lang="es-ES" sz="2400" dirty="0" smtClean="0">
                <a:latin typeface="Palatino Linotype" pitchFamily="18" charset="0"/>
                <a:cs typeface="Times New Roman"/>
              </a:rPr>
              <a:t>   Increase “acceptance” by removing EMC (mass by TOF)</a:t>
            </a:r>
          </a:p>
          <a:p>
            <a:r>
              <a:rPr lang="es-ES" sz="2400" dirty="0" smtClean="0">
                <a:latin typeface="Palatino Linotype" pitchFamily="18" charset="0"/>
                <a:cs typeface="Times New Roman"/>
              </a:rPr>
              <a:t>    cut</a:t>
            </a:r>
          </a:p>
          <a:p>
            <a:endParaRPr lang="es-ES" sz="2400" dirty="0" smtClean="0">
              <a:latin typeface="Palatino Linotype" pitchFamily="18" charset="0"/>
              <a:cs typeface="Times New Roman"/>
            </a:endParaRPr>
          </a:p>
          <a:p>
            <a:pPr>
              <a:buFont typeface="Arial" pitchFamily="34" charset="0"/>
              <a:buChar char="•"/>
            </a:pPr>
            <a:r>
              <a:rPr lang="es-ES" sz="2400" dirty="0" smtClean="0">
                <a:latin typeface="Palatino Linotype" pitchFamily="18" charset="0"/>
                <a:cs typeface="Times New Roman"/>
              </a:rPr>
              <a:t>   Study </a:t>
            </a:r>
            <a:r>
              <a:rPr lang="el-GR" sz="2400" dirty="0" smtClean="0">
                <a:latin typeface="Palatino Linotype" pitchFamily="18" charset="0"/>
                <a:cs typeface="Times New Roman"/>
              </a:rPr>
              <a:t>Σ</a:t>
            </a:r>
            <a:r>
              <a:rPr lang="es-ES" sz="2400" baseline="30000" dirty="0" smtClean="0">
                <a:latin typeface="Palatino Linotype" pitchFamily="18" charset="0"/>
                <a:cs typeface="Times New Roman"/>
              </a:rPr>
              <a:t>+</a:t>
            </a:r>
            <a:r>
              <a:rPr lang="el-GR" sz="2400" dirty="0" smtClean="0">
                <a:latin typeface="Palatino Linotype" pitchFamily="18" charset="0"/>
                <a:cs typeface="Times New Roman"/>
              </a:rPr>
              <a:t>π</a:t>
            </a:r>
            <a:r>
              <a:rPr lang="es-ES" sz="2400" baseline="30000" dirty="0" smtClean="0">
                <a:latin typeface="Palatino Linotype" pitchFamily="18" charset="0"/>
                <a:cs typeface="Times New Roman"/>
              </a:rPr>
              <a:t>-,</a:t>
            </a:r>
            <a:r>
              <a:rPr lang="es-ES" sz="2400" dirty="0" smtClean="0">
                <a:latin typeface="Palatino Linotype" pitchFamily="18" charset="0"/>
                <a:cs typeface="Times New Roman"/>
              </a:rPr>
              <a:t> </a:t>
            </a:r>
            <a:r>
              <a:rPr lang="el-GR" sz="2400" dirty="0" smtClean="0">
                <a:latin typeface="Palatino Linotype" pitchFamily="18" charset="0"/>
                <a:cs typeface="Times New Roman"/>
              </a:rPr>
              <a:t>Σ</a:t>
            </a:r>
            <a:r>
              <a:rPr lang="es-ES" sz="2400" baseline="30000" dirty="0" smtClean="0">
                <a:latin typeface="Palatino Linotype" pitchFamily="18" charset="0"/>
                <a:cs typeface="Times New Roman"/>
              </a:rPr>
              <a:t>-</a:t>
            </a:r>
            <a:r>
              <a:rPr lang="el-GR" sz="2400" dirty="0" smtClean="0">
                <a:latin typeface="Palatino Linotype" pitchFamily="18" charset="0"/>
                <a:cs typeface="Times New Roman"/>
              </a:rPr>
              <a:t>π</a:t>
            </a:r>
            <a:r>
              <a:rPr lang="es-ES" sz="2400" baseline="30000" dirty="0" smtClean="0">
                <a:latin typeface="Palatino Linotype" pitchFamily="18" charset="0"/>
                <a:cs typeface="Times New Roman"/>
              </a:rPr>
              <a:t>+</a:t>
            </a:r>
            <a:r>
              <a:rPr lang="es-ES" sz="2400" dirty="0" smtClean="0">
                <a:latin typeface="Palatino Linotype" pitchFamily="18" charset="0"/>
                <a:cs typeface="Times New Roman"/>
              </a:rPr>
              <a:t> events</a:t>
            </a:r>
          </a:p>
          <a:p>
            <a:pPr>
              <a:buFont typeface="Arial" pitchFamily="34" charset="0"/>
              <a:buChar char="•"/>
            </a:pPr>
            <a:endParaRPr lang="es-ES" sz="2400" dirty="0">
              <a:latin typeface="Palatino Linotype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s-ES" sz="2400" dirty="0" smtClean="0">
                <a:latin typeface="Palatino Linotype" pitchFamily="18" charset="0"/>
              </a:rPr>
              <a:t>   Increase </a:t>
            </a:r>
            <a:r>
              <a:rPr lang="es-ES" sz="2400" dirty="0">
                <a:latin typeface="Palatino Linotype" pitchFamily="18" charset="0"/>
              </a:rPr>
              <a:t>the </a:t>
            </a:r>
            <a:r>
              <a:rPr lang="es-ES" sz="2400" b="1" dirty="0">
                <a:latin typeface="Palatino Linotype" pitchFamily="18" charset="0"/>
              </a:rPr>
              <a:t>statistics</a:t>
            </a:r>
            <a:r>
              <a:rPr lang="es-ES" sz="2400" dirty="0">
                <a:latin typeface="Palatino Linotype" pitchFamily="18" charset="0"/>
              </a:rPr>
              <a:t> to the whole 2004-2005 KLOE </a:t>
            </a:r>
            <a:endParaRPr lang="es-ES" sz="2400" dirty="0" smtClean="0">
              <a:latin typeface="Palatino Linotype" pitchFamily="18" charset="0"/>
            </a:endParaRPr>
          </a:p>
          <a:p>
            <a:r>
              <a:rPr lang="es-ES" sz="2400" dirty="0" smtClean="0">
                <a:latin typeface="Palatino Linotype" pitchFamily="18" charset="0"/>
              </a:rPr>
              <a:t>   data </a:t>
            </a:r>
            <a:r>
              <a:rPr lang="es-ES" sz="2400" dirty="0">
                <a:latin typeface="Palatino Linotype" pitchFamily="18" charset="0"/>
              </a:rPr>
              <a:t>set </a:t>
            </a:r>
            <a:r>
              <a:rPr lang="es-ES" sz="2400" b="1" dirty="0">
                <a:latin typeface="Palatino Linotype" pitchFamily="18" charset="0"/>
              </a:rPr>
              <a:t>(x2</a:t>
            </a:r>
            <a:r>
              <a:rPr lang="es-ES" sz="2400" b="1" dirty="0" smtClean="0">
                <a:latin typeface="Palatino Linotype" pitchFamily="18" charset="0"/>
              </a:rPr>
              <a:t>)</a:t>
            </a:r>
          </a:p>
          <a:p>
            <a:endParaRPr lang="es-ES" sz="2400" b="1" dirty="0">
              <a:latin typeface="Palatino Linotype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s-ES" sz="2400" b="1" dirty="0" smtClean="0">
                <a:latin typeface="Palatino Linotype" pitchFamily="18" charset="0"/>
              </a:rPr>
              <a:t>  Analyze </a:t>
            </a:r>
            <a:r>
              <a:rPr lang="es-ES" sz="2400" b="1" dirty="0">
                <a:latin typeface="Palatino Linotype" pitchFamily="18" charset="0"/>
              </a:rPr>
              <a:t>KLOE 2 data !!!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s-ES_tradnl" sz="20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-36512" y="0"/>
            <a:ext cx="9180512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     AMADEUS @ KLOE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02-Amadeus-Setup-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1071546"/>
            <a:ext cx="681992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8"/>
          <p:cNvSpPr txBox="1">
            <a:spLocks noChangeArrowheads="1"/>
          </p:cNvSpPr>
          <p:nvPr/>
        </p:nvSpPr>
        <p:spPr bwMode="auto">
          <a:xfrm>
            <a:off x="3571868" y="4357694"/>
            <a:ext cx="2238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cs typeface="Arial" charset="0"/>
              </a:rPr>
              <a:t>Drift Chamber</a:t>
            </a:r>
          </a:p>
        </p:txBody>
      </p:sp>
      <p:sp>
        <p:nvSpPr>
          <p:cNvPr id="9" name="Textfeld 9"/>
          <p:cNvSpPr txBox="1">
            <a:spLocks noChangeArrowheads="1"/>
          </p:cNvSpPr>
          <p:nvPr/>
        </p:nvSpPr>
        <p:spPr bwMode="auto">
          <a:xfrm>
            <a:off x="2428860" y="2038344"/>
            <a:ext cx="8683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cs typeface="Arial" charset="0"/>
              </a:rPr>
              <a:t>EMC</a:t>
            </a:r>
          </a:p>
        </p:txBody>
      </p:sp>
      <p:cxnSp>
        <p:nvCxnSpPr>
          <p:cNvPr id="12" name="Gerade Verbindung mit Pfeil 11"/>
          <p:cNvCxnSpPr/>
          <p:nvPr/>
        </p:nvCxnSpPr>
        <p:spPr>
          <a:xfrm rot="5400000">
            <a:off x="5724128" y="3789040"/>
            <a:ext cx="4896544" cy="1588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 rot="16200000">
            <a:off x="7596761" y="3614982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latin typeface="Palatino Linotype" pitchFamily="18" charset="0"/>
              </a:rPr>
              <a:t>7 m</a:t>
            </a:r>
            <a:endParaRPr lang="en-GB" sz="2400" b="1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     KLOE  electromagnetic calorimeter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1293813" y="1268413"/>
            <a:ext cx="6554787" cy="5040312"/>
            <a:chOff x="192" y="144"/>
            <a:chExt cx="5040" cy="4041"/>
          </a:xfrm>
        </p:grpSpPr>
        <p:pic>
          <p:nvPicPr>
            <p:cNvPr id="8" name="Picture 4" descr="barre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" y="144"/>
              <a:ext cx="5040" cy="4041"/>
            </a:xfrm>
            <a:prstGeom prst="rect">
              <a:avLst/>
            </a:prstGeom>
            <a:noFill/>
          </p:spPr>
        </p:pic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H="1">
              <a:off x="3168" y="480"/>
              <a:ext cx="48" cy="1584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 rot="5391326" flipH="1">
              <a:off x="3936" y="1248"/>
              <a:ext cx="48" cy="1584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n-GB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    Reconstructed K</a:t>
            </a:r>
            <a:r>
              <a:rPr lang="en-GB" sz="36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s</a:t>
            </a:r>
            <a:r>
              <a:rPr lang="en-GB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mass</a:t>
            </a:r>
            <a:endParaRPr lang="de-D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071546"/>
            <a:ext cx="7026106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214942" y="1643050"/>
            <a:ext cx="3643338" cy="16312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Photon energy resolution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  <a:sym typeface="Symbol" pitchFamily="18" charset="2"/>
              </a:rPr>
              <a:t></a:t>
            </a:r>
            <a:r>
              <a:rPr kumimoji="0" lang="en-GB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(E)/E = 5.7%</a:t>
            </a:r>
            <a:r>
              <a:rPr kumimoji="0" lang="en-GB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  <a:sym typeface="Symbol" pitchFamily="18" charset="2"/>
              </a:rPr>
              <a:t>xE(</a:t>
            </a:r>
            <a:r>
              <a:rPr kumimoji="0" lang="en-GB" altLang="ja-JP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  <a:sym typeface="Symbol" pitchFamily="18" charset="2"/>
              </a:rPr>
              <a:t>GeV</a:t>
            </a:r>
            <a:r>
              <a:rPr kumimoji="0" lang="en-GB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  <a:sym typeface="Symbol" pitchFamily="18" charset="2"/>
              </a:rPr>
              <a:t>)</a:t>
            </a:r>
            <a:r>
              <a:rPr kumimoji="0" lang="en-GB" altLang="ja-JP" sz="20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  <a:sym typeface="Symbol" pitchFamily="18" charset="2"/>
              </a:rPr>
              <a:t>-1/2</a:t>
            </a:r>
            <a:r>
              <a:rPr kumimoji="0" lang="en-GB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  <a:sym typeface="Symbol" pitchFamily="18" charset="2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Mincho" pitchFamily="49" charset="-128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  <a:sym typeface="Symbol" pitchFamily="18" charset="2"/>
              </a:rPr>
              <a:t>time resolution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  <a:sym typeface="Symbol" pitchFamily="18" charset="2"/>
              </a:rPr>
              <a:t></a:t>
            </a:r>
            <a:r>
              <a:rPr kumimoji="0" lang="en-GB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t/t = 54 [</a:t>
            </a:r>
            <a:r>
              <a:rPr kumimoji="0" lang="en-GB" altLang="ja-JP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ps</a:t>
            </a:r>
            <a:r>
              <a:rPr kumimoji="0" lang="en-GB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]</a:t>
            </a:r>
            <a:r>
              <a:rPr kumimoji="0" lang="en-GB" altLang="ja-JP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  <a:sym typeface="Symbol" pitchFamily="18" charset="2"/>
              </a:rPr>
              <a:t>xE</a:t>
            </a:r>
            <a:r>
              <a:rPr kumimoji="0" lang="en-GB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  <a:sym typeface="Symbol" pitchFamily="18" charset="2"/>
              </a:rPr>
              <a:t>(</a:t>
            </a:r>
            <a:r>
              <a:rPr kumimoji="0" lang="en-GB" altLang="ja-JP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  <a:sym typeface="Symbol" pitchFamily="18" charset="2"/>
              </a:rPr>
              <a:t>GeV</a:t>
            </a:r>
            <a:r>
              <a:rPr kumimoji="0" lang="en-GB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  <a:sym typeface="Symbol" pitchFamily="18" charset="2"/>
              </a:rPr>
              <a:t>)</a:t>
            </a:r>
            <a:r>
              <a:rPr kumimoji="0" lang="en-GB" altLang="ja-JP" sz="20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  <a:sym typeface="Symbol" pitchFamily="18" charset="2"/>
              </a:rPr>
              <a:t>-1/2</a:t>
            </a:r>
            <a:r>
              <a:rPr kumimoji="0" lang="en-GB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  <a:sym typeface="Symbol" pitchFamily="18" charset="2"/>
              </a:rPr>
              <a:t>  </a:t>
            </a:r>
          </a:p>
        </p:txBody>
      </p:sp>
      <p:sp>
        <p:nvSpPr>
          <p:cNvPr id="9" name="Rechteck 8"/>
          <p:cNvSpPr/>
          <p:nvPr/>
        </p:nvSpPr>
        <p:spPr>
          <a:xfrm>
            <a:off x="1571604" y="1357298"/>
            <a:ext cx="202972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/>
              <a:t>K</a:t>
            </a:r>
            <a:r>
              <a:rPr lang="en-GB" sz="2800" baseline="-25000" dirty="0" smtClean="0"/>
              <a:t>s</a:t>
            </a:r>
            <a:r>
              <a:rPr lang="en-GB" sz="2800" dirty="0" smtClean="0"/>
              <a:t> </a:t>
            </a:r>
            <a:r>
              <a:rPr lang="en-GB" sz="2800" dirty="0" smtClean="0">
                <a:sym typeface="Symbol"/>
              </a:rPr>
              <a:t></a:t>
            </a:r>
            <a:r>
              <a:rPr lang="en-GB" sz="2800" baseline="30000" dirty="0" err="1" smtClean="0"/>
              <a:t>o</a:t>
            </a:r>
            <a:r>
              <a:rPr lang="en-GB" sz="2800" dirty="0" err="1" smtClean="0">
                <a:sym typeface="Symbol"/>
              </a:rPr>
              <a:t></a:t>
            </a:r>
            <a:r>
              <a:rPr lang="en-GB" sz="2800" baseline="30000" dirty="0" err="1" smtClean="0"/>
              <a:t>o</a:t>
            </a:r>
            <a:r>
              <a:rPr lang="en-GB" sz="2800" dirty="0" smtClean="0"/>
              <a:t>, </a:t>
            </a:r>
          </a:p>
          <a:p>
            <a:r>
              <a:rPr lang="en-GB" sz="2800" dirty="0" smtClean="0"/>
              <a:t>with </a:t>
            </a:r>
            <a:r>
              <a:rPr lang="en-GB" sz="2800" dirty="0" smtClean="0">
                <a:sym typeface="Symbol"/>
              </a:rPr>
              <a:t></a:t>
            </a:r>
            <a:r>
              <a:rPr lang="en-GB" sz="2800" baseline="30000" dirty="0" smtClean="0"/>
              <a:t>o</a:t>
            </a:r>
            <a:r>
              <a:rPr lang="en-GB" sz="2800" dirty="0" smtClean="0">
                <a:sym typeface="Symbol"/>
              </a:rPr>
              <a:t></a:t>
            </a:r>
            <a:r>
              <a:rPr lang="en-GB" sz="2800" dirty="0" smtClean="0"/>
              <a:t> 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052736"/>
            <a:ext cx="6430963" cy="547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45208" y="188640"/>
            <a:ext cx="7767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  <a:latin typeface="Palatino Linotype" pitchFamily="18" charset="0"/>
              </a:rPr>
              <a:t>        Neutron detection efficiency </a:t>
            </a:r>
            <a:endParaRPr lang="en-GB" sz="3600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52898"/>
            <a:ext cx="9144000" cy="85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428992" y="4609368"/>
            <a:ext cx="3429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imes New Roman" pitchFamily="18" charset="0"/>
                <a:cs typeface="Times New Roman" pitchFamily="18" charset="0"/>
              </a:rPr>
              <a:t>Threshold at 1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MeV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Threshold at 3 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MeV</a:t>
            </a:r>
            <a:endParaRPr lang="en-GB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771800" y="1484784"/>
            <a:ext cx="3898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Palatino Linotype" pitchFamily="18" charset="0"/>
              </a:rPr>
              <a:t>MC  simulation, confirmed with </a:t>
            </a:r>
          </a:p>
          <a:p>
            <a:r>
              <a:rPr lang="en-US" sz="2000" dirty="0" smtClean="0">
                <a:latin typeface="Palatino Linotype" pitchFamily="18" charset="0"/>
              </a:rPr>
              <a:t>measurements at TSL (Uppsala)</a:t>
            </a:r>
            <a:endParaRPr lang="en-US" sz="2000" dirty="0">
              <a:latin typeface="Palatino Linotype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283968" y="6084004"/>
            <a:ext cx="31582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Palatino Linotype" pitchFamily="18" charset="0"/>
              </a:rPr>
              <a:t>            neutron energy [</a:t>
            </a:r>
            <a:r>
              <a:rPr lang="en-GB" dirty="0" err="1" smtClean="0">
                <a:latin typeface="Palatino Linotype" pitchFamily="18" charset="0"/>
              </a:rPr>
              <a:t>MeV</a:t>
            </a:r>
            <a:r>
              <a:rPr lang="en-GB" dirty="0" smtClean="0">
                <a:latin typeface="Palatino Linotype" pitchFamily="18" charset="0"/>
              </a:rPr>
              <a:t>]</a:t>
            </a:r>
            <a:endParaRPr lang="en-GB" dirty="0">
              <a:latin typeface="Palatino Linotype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 rot="16200000">
            <a:off x="428801" y="2747663"/>
            <a:ext cx="27510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Palatino Linotype" pitchFamily="18" charset="0"/>
              </a:rPr>
              <a:t>            intrinsic efficiency</a:t>
            </a:r>
            <a:endParaRPr lang="en-GB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24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     AMADEUS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5"/>
          <p:cNvGrpSpPr>
            <a:grpSpLocks/>
          </p:cNvGrpSpPr>
          <p:nvPr/>
        </p:nvGrpSpPr>
        <p:grpSpPr bwMode="auto">
          <a:xfrm>
            <a:off x="642910" y="1535131"/>
            <a:ext cx="7689850" cy="4465637"/>
            <a:chOff x="521" y="935"/>
            <a:chExt cx="4754" cy="2767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521" y="958"/>
              <a:ext cx="2495" cy="2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r>
                <a:rPr lang="en-US" sz="4000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  <a:ea typeface="Times New Roman" pitchFamily="18" charset="0"/>
                  <a:cs typeface="Arial" charset="0"/>
                </a:rPr>
                <a:t>A</a:t>
              </a:r>
              <a:r>
                <a:rPr lang="en-US" sz="2800" b="1" dirty="0">
                  <a:solidFill>
                    <a:srgbClr val="000000"/>
                  </a:solidFill>
                  <a:latin typeface="Palatino Linotype" pitchFamily="18" charset="0"/>
                  <a:ea typeface="Times New Roman" pitchFamily="18" charset="0"/>
                  <a:cs typeface="Arial" charset="0"/>
                </a:rPr>
                <a:t>ntikaon</a:t>
              </a:r>
              <a:endParaRPr lang="de-DE" sz="2800" b="1" dirty="0">
                <a:latin typeface="Palatino Linotype" pitchFamily="18" charset="0"/>
                <a:ea typeface="Times New Roman" pitchFamily="18" charset="0"/>
                <a:cs typeface="Arial" charset="0"/>
              </a:endParaRPr>
            </a:p>
            <a:p>
              <a:pPr eaLnBrk="0" hangingPunct="0"/>
              <a:r>
                <a:rPr lang="en-US" sz="4000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  <a:ea typeface="Times New Roman" pitchFamily="18" charset="0"/>
                  <a:cs typeface="Arial" charset="0"/>
                </a:rPr>
                <a:t>M</a:t>
              </a:r>
              <a:r>
                <a:rPr lang="en-US" sz="2800" b="1" dirty="0">
                  <a:solidFill>
                    <a:srgbClr val="000000"/>
                  </a:solidFill>
                  <a:latin typeface="Palatino Linotype" pitchFamily="18" charset="0"/>
                  <a:ea typeface="Times New Roman" pitchFamily="18" charset="0"/>
                  <a:cs typeface="Arial" charset="0"/>
                </a:rPr>
                <a:t>atter</a:t>
              </a:r>
              <a:endParaRPr lang="de-DE" sz="2800" b="1" dirty="0">
                <a:latin typeface="Palatino Linotype" pitchFamily="18" charset="0"/>
                <a:ea typeface="Times New Roman" pitchFamily="18" charset="0"/>
                <a:cs typeface="Arial" charset="0"/>
              </a:endParaRPr>
            </a:p>
            <a:p>
              <a:pPr eaLnBrk="0" hangingPunct="0"/>
              <a:r>
                <a:rPr lang="en-US" sz="4000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  <a:ea typeface="Times New Roman" pitchFamily="18" charset="0"/>
                  <a:cs typeface="Arial" charset="0"/>
                </a:rPr>
                <a:t>A</a:t>
              </a:r>
              <a:r>
                <a:rPr lang="en-US" sz="2800" b="1" dirty="0">
                  <a:solidFill>
                    <a:srgbClr val="000000"/>
                  </a:solidFill>
                  <a:latin typeface="Palatino Linotype" pitchFamily="18" charset="0"/>
                  <a:ea typeface="Times New Roman" pitchFamily="18" charset="0"/>
                  <a:cs typeface="Arial" charset="0"/>
                </a:rPr>
                <a:t>t</a:t>
              </a:r>
              <a:endParaRPr lang="de-DE" sz="2800" b="1" dirty="0">
                <a:latin typeface="Palatino Linotype" pitchFamily="18" charset="0"/>
                <a:ea typeface="Times New Roman" pitchFamily="18" charset="0"/>
                <a:cs typeface="Arial" charset="0"/>
              </a:endParaRPr>
            </a:p>
            <a:p>
              <a:pPr eaLnBrk="0" hangingPunct="0"/>
              <a:r>
                <a:rPr lang="en-US" sz="4000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  <a:ea typeface="Times New Roman" pitchFamily="18" charset="0"/>
                  <a:cs typeface="Arial" charset="0"/>
                </a:rPr>
                <a:t>D</a:t>
              </a:r>
              <a:r>
                <a:rPr lang="en-US" sz="2800" b="1" dirty="0">
                  <a:solidFill>
                    <a:srgbClr val="000000"/>
                  </a:solidFill>
                  <a:latin typeface="Palatino Linotype" pitchFamily="18" charset="0"/>
                  <a:ea typeface="Times New Roman" pitchFamily="18" charset="0"/>
                  <a:cs typeface="Arial" charset="0"/>
                </a:rPr>
                <a:t>A</a:t>
              </a:r>
              <a:r>
                <a:rPr lang="en-US" sz="2800" b="1" dirty="0">
                  <a:solidFill>
                    <a:srgbClr val="000000"/>
                  </a:solidFill>
                  <a:latin typeface="Palatino Linotype" pitchFamily="18" charset="0"/>
                  <a:ea typeface="Times New Roman" pitchFamily="18" charset="0"/>
                  <a:cs typeface="Arial" charset="0"/>
                  <a:sym typeface="Symbol" pitchFamily="18" charset="2"/>
                </a:rPr>
                <a:t></a:t>
              </a:r>
              <a:r>
                <a:rPr lang="en-US" sz="2800" b="1" dirty="0">
                  <a:solidFill>
                    <a:srgbClr val="000000"/>
                  </a:solidFill>
                  <a:latin typeface="Palatino Linotype" pitchFamily="18" charset="0"/>
                  <a:ea typeface="Times New Roman" pitchFamily="18" charset="0"/>
                  <a:cs typeface="Arial" charset="0"/>
                </a:rPr>
                <a:t>NE:</a:t>
              </a:r>
              <a:r>
                <a:rPr lang="en-US" sz="3200" b="1" dirty="0">
                  <a:solidFill>
                    <a:srgbClr val="000000"/>
                  </a:solidFill>
                  <a:latin typeface="Palatino Linotype" pitchFamily="18" charset="0"/>
                  <a:ea typeface="Times New Roman" pitchFamily="18" charset="0"/>
                  <a:cs typeface="Arial" charset="0"/>
                  <a:sym typeface="Symbol" pitchFamily="18" charset="2"/>
                </a:rPr>
                <a:t> </a:t>
              </a:r>
              <a:endParaRPr lang="de-DE" sz="3200" b="1" dirty="0">
                <a:latin typeface="Palatino Linotype" pitchFamily="18" charset="0"/>
                <a:ea typeface="Times New Roman" pitchFamily="18" charset="0"/>
                <a:cs typeface="Arial" charset="0"/>
                <a:sym typeface="Symbol" pitchFamily="18" charset="2"/>
              </a:endParaRPr>
            </a:p>
            <a:p>
              <a:pPr eaLnBrk="0" hangingPunct="0"/>
              <a:r>
                <a:rPr lang="en-US" sz="4000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  <a:ea typeface="Times New Roman" pitchFamily="18" charset="0"/>
                  <a:cs typeface="Arial" charset="0"/>
                  <a:sym typeface="Symbol" pitchFamily="18" charset="2"/>
                </a:rPr>
                <a:t>E</a:t>
              </a:r>
              <a:r>
                <a:rPr lang="en-US" sz="2800" b="1" dirty="0">
                  <a:solidFill>
                    <a:srgbClr val="000000"/>
                  </a:solidFill>
                  <a:latin typeface="Palatino Linotype" pitchFamily="18" charset="0"/>
                  <a:ea typeface="Times New Roman" pitchFamily="18" charset="0"/>
                  <a:cs typeface="Arial" charset="0"/>
                  <a:sym typeface="Symbol" pitchFamily="18" charset="2"/>
                </a:rPr>
                <a:t>xperiments</a:t>
              </a:r>
              <a:r>
                <a:rPr lang="en-US" sz="2400" b="1" dirty="0">
                  <a:solidFill>
                    <a:srgbClr val="000000"/>
                  </a:solidFill>
                  <a:latin typeface="Palatino Linotype" pitchFamily="18" charset="0"/>
                  <a:ea typeface="Times New Roman" pitchFamily="18" charset="0"/>
                  <a:cs typeface="Arial" charset="0"/>
                  <a:sym typeface="Symbol" pitchFamily="18" charset="2"/>
                </a:rPr>
                <a:t> </a:t>
              </a:r>
              <a:r>
                <a:rPr lang="en-US" sz="2800" b="1" dirty="0">
                  <a:solidFill>
                    <a:srgbClr val="000000"/>
                  </a:solidFill>
                  <a:latin typeface="Palatino Linotype" pitchFamily="18" charset="0"/>
                  <a:ea typeface="Times New Roman" pitchFamily="18" charset="0"/>
                  <a:cs typeface="Arial" charset="0"/>
                  <a:sym typeface="Symbol" pitchFamily="18" charset="2"/>
                </a:rPr>
                <a:t>with</a:t>
              </a:r>
              <a:endParaRPr lang="de-DE" sz="2800" b="1" dirty="0">
                <a:latin typeface="Palatino Linotype" pitchFamily="18" charset="0"/>
                <a:ea typeface="Times New Roman" pitchFamily="18" charset="0"/>
                <a:cs typeface="Arial" charset="0"/>
                <a:sym typeface="Symbol" pitchFamily="18" charset="2"/>
              </a:endParaRPr>
            </a:p>
            <a:p>
              <a:pPr eaLnBrk="0" hangingPunct="0"/>
              <a:r>
                <a:rPr lang="en-US" sz="4000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  <a:ea typeface="Times New Roman" pitchFamily="18" charset="0"/>
                  <a:cs typeface="Arial" charset="0"/>
                  <a:sym typeface="Symbol" pitchFamily="18" charset="2"/>
                </a:rPr>
                <a:t>U</a:t>
              </a:r>
              <a:r>
                <a:rPr lang="en-US" sz="28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  <a:ea typeface="Times New Roman" pitchFamily="18" charset="0"/>
                  <a:cs typeface="Arial" charset="0"/>
                  <a:sym typeface="Symbol" pitchFamily="18" charset="2"/>
                </a:rPr>
                <a:t>nraveling</a:t>
              </a:r>
              <a:endParaRPr lang="de-DE" sz="2800" b="1" dirty="0">
                <a:latin typeface="Palatino Linotype" pitchFamily="18" charset="0"/>
                <a:ea typeface="Times New Roman" pitchFamily="18" charset="0"/>
                <a:cs typeface="Arial" charset="0"/>
                <a:sym typeface="Symbol" pitchFamily="18" charset="2"/>
              </a:endParaRPr>
            </a:p>
            <a:p>
              <a:pPr eaLnBrk="0" hangingPunct="0"/>
              <a:r>
                <a:rPr lang="en-US" sz="4000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Palatino Linotype" pitchFamily="18" charset="0"/>
                  <a:ea typeface="Times New Roman" pitchFamily="18" charset="0"/>
                  <a:cs typeface="Arial" charset="0"/>
                  <a:sym typeface="Symbol" pitchFamily="18" charset="2"/>
                </a:rPr>
                <a:t>S</a:t>
              </a:r>
              <a:r>
                <a:rPr lang="en-US" sz="2800" b="1" dirty="0">
                  <a:solidFill>
                    <a:srgbClr val="000000"/>
                  </a:solidFill>
                  <a:latin typeface="Palatino Linotype" pitchFamily="18" charset="0"/>
                  <a:ea typeface="Times New Roman" pitchFamily="18" charset="0"/>
                  <a:cs typeface="Arial" charset="0"/>
                  <a:sym typeface="Symbol" pitchFamily="18" charset="2"/>
                </a:rPr>
                <a:t>pectroscopy</a:t>
              </a:r>
            </a:p>
          </p:txBody>
        </p:sp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72" y="935"/>
              <a:ext cx="2803" cy="2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5357818" y="1357298"/>
            <a:ext cx="250033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600" b="0" dirty="0" smtClean="0">
                <a:latin typeface="Cataneo BT" pitchFamily="66" charset="0"/>
              </a:rPr>
              <a:t>Eine kleine Nachtmusik</a:t>
            </a:r>
            <a:endParaRPr lang="de-DE" sz="1600" b="0" dirty="0">
              <a:latin typeface="Cataneo BT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-36512" y="0"/>
            <a:ext cx="9180512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     AMADEUS @ KLOE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02-Amadeus-Setup-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1071546"/>
            <a:ext cx="681992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8"/>
          <p:cNvSpPr txBox="1">
            <a:spLocks noChangeArrowheads="1"/>
          </p:cNvSpPr>
          <p:nvPr/>
        </p:nvSpPr>
        <p:spPr bwMode="auto">
          <a:xfrm>
            <a:off x="3571868" y="4357694"/>
            <a:ext cx="2238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cs typeface="Arial" charset="0"/>
              </a:rPr>
              <a:t>Drift Chamber</a:t>
            </a:r>
          </a:p>
        </p:txBody>
      </p:sp>
      <p:sp>
        <p:nvSpPr>
          <p:cNvPr id="9" name="Textfeld 9"/>
          <p:cNvSpPr txBox="1">
            <a:spLocks noChangeArrowheads="1"/>
          </p:cNvSpPr>
          <p:nvPr/>
        </p:nvSpPr>
        <p:spPr bwMode="auto">
          <a:xfrm>
            <a:off x="2428860" y="2038344"/>
            <a:ext cx="8683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cs typeface="Arial" charset="0"/>
              </a:rPr>
              <a:t>EMC</a:t>
            </a:r>
          </a:p>
        </p:txBody>
      </p:sp>
      <p:cxnSp>
        <p:nvCxnSpPr>
          <p:cNvPr id="12" name="Gerade Verbindung mit Pfeil 11"/>
          <p:cNvCxnSpPr/>
          <p:nvPr/>
        </p:nvCxnSpPr>
        <p:spPr>
          <a:xfrm rot="5400000">
            <a:off x="5724128" y="3789040"/>
            <a:ext cx="4896544" cy="1588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 rot="16200000">
            <a:off x="7596761" y="3614982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latin typeface="Palatino Linotype" pitchFamily="18" charset="0"/>
              </a:rPr>
              <a:t>7 m</a:t>
            </a:r>
            <a:endParaRPr lang="en-GB" sz="2400" b="1" dirty="0">
              <a:latin typeface="Palatino Linotype" pitchFamily="18" charset="0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4211960" y="3617728"/>
            <a:ext cx="79208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feld 14"/>
          <p:cNvSpPr txBox="1"/>
          <p:nvPr/>
        </p:nvSpPr>
        <p:spPr>
          <a:xfrm>
            <a:off x="3707904" y="3275692"/>
            <a:ext cx="206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Palatino Linotype" pitchFamily="18" charset="0"/>
              </a:rPr>
              <a:t>AMADEUS setup</a:t>
            </a:r>
            <a:endParaRPr lang="en-GB" b="1" dirty="0">
              <a:solidFill>
                <a:srgbClr val="FF0000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720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        AMADEUS  setup I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42876" y="1142984"/>
            <a:ext cx="8858280" cy="5334016"/>
            <a:chOff x="0" y="709"/>
            <a:chExt cx="5700" cy="327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071"/>
              <a:ext cx="5511" cy="2446"/>
            </a:xfrm>
            <a:prstGeom prst="rect">
              <a:avLst/>
            </a:prstGeom>
            <a:noFill/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295" y="709"/>
              <a:ext cx="1854" cy="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half-cylindrical </a:t>
              </a:r>
              <a:r>
                <a:rPr lang="en-US" sz="2000" dirty="0"/>
                <a:t>cryogenic </a:t>
              </a:r>
            </a:p>
            <a:p>
              <a:r>
                <a:rPr lang="en-US" sz="2000" dirty="0"/>
                <a:t>target cell</a:t>
              </a:r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>
              <a:off x="1202" y="981"/>
              <a:ext cx="544" cy="3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3198" y="2478"/>
              <a:ext cx="680" cy="10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 flipV="1">
              <a:off x="3560" y="2115"/>
              <a:ext cx="862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4425" y="1865"/>
              <a:ext cx="1275" cy="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/>
                <a:t>1</a:t>
              </a:r>
              <a:r>
                <a:rPr lang="en-US" baseline="30000" dirty="0"/>
                <a:t>st</a:t>
              </a:r>
              <a:r>
                <a:rPr lang="en-US" dirty="0"/>
                <a:t> inner-layer of</a:t>
              </a:r>
            </a:p>
            <a:p>
              <a:r>
                <a:rPr lang="en-US" dirty="0"/>
                <a:t>scintillating </a:t>
              </a:r>
              <a:r>
                <a:rPr lang="en-US" dirty="0" err="1"/>
                <a:t>fibre</a:t>
              </a:r>
              <a:endParaRPr lang="en-US" dirty="0"/>
            </a:p>
            <a:p>
              <a:r>
                <a:rPr lang="en-US" dirty="0"/>
                <a:t>fiber size: 1x1mm</a:t>
              </a:r>
              <a:r>
                <a:rPr lang="en-US" baseline="30000" dirty="0"/>
                <a:t>2</a:t>
              </a: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3878" y="3430"/>
              <a:ext cx="1276" cy="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2</a:t>
              </a:r>
              <a:r>
                <a:rPr lang="en-US" baseline="30000"/>
                <a:t>nd</a:t>
              </a:r>
              <a:r>
                <a:rPr lang="en-US"/>
                <a:t> inner-layer of</a:t>
              </a:r>
            </a:p>
            <a:p>
              <a:r>
                <a:rPr lang="en-US"/>
                <a:t>scintillating fibre</a:t>
              </a:r>
            </a:p>
            <a:p>
              <a:r>
                <a:rPr lang="en-US"/>
                <a:t>fiber size: 1x1mm</a:t>
              </a:r>
              <a:r>
                <a:rPr lang="en-US" baseline="30000"/>
                <a:t>2</a:t>
              </a: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476" y="3203"/>
              <a:ext cx="1278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three outer-layers</a:t>
              </a:r>
            </a:p>
            <a:p>
              <a:r>
                <a:rPr lang="en-US"/>
                <a:t>of scintillating fibre</a:t>
              </a:r>
            </a:p>
            <a:p>
              <a:r>
                <a:rPr lang="en-US"/>
                <a:t>fiber size: 1x1mm</a:t>
              </a:r>
              <a:r>
                <a:rPr lang="en-US" baseline="30000"/>
                <a:t>2</a:t>
              </a:r>
            </a:p>
            <a:p>
              <a:endParaRPr lang="en-US"/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 flipV="1">
              <a:off x="1746" y="2976"/>
              <a:ext cx="227" cy="4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6174986" y="1000108"/>
            <a:ext cx="2357454" cy="1754326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Palatino Linotype" pitchFamily="18" charset="0"/>
                <a:cs typeface="Arial" pitchFamily="34" charset="0"/>
              </a:rPr>
              <a:t>Gas target cell:</a:t>
            </a:r>
          </a:p>
          <a:p>
            <a:r>
              <a:rPr lang="en-US" dirty="0" smtClean="0">
                <a:latin typeface="Palatino Linotype" pitchFamily="18" charset="0"/>
                <a:cs typeface="Arial" pitchFamily="34" charset="0"/>
              </a:rPr>
              <a:t>T = 10 K</a:t>
            </a:r>
          </a:p>
          <a:p>
            <a:r>
              <a:rPr lang="en-US" dirty="0" smtClean="0">
                <a:latin typeface="Palatino Linotype" pitchFamily="18" charset="0"/>
                <a:cs typeface="Arial" pitchFamily="34" charset="0"/>
              </a:rPr>
              <a:t>P = 1.0 bar</a:t>
            </a:r>
          </a:p>
          <a:p>
            <a:r>
              <a:rPr lang="en-US" dirty="0" err="1" smtClean="0">
                <a:latin typeface="Palatino Linotype" pitchFamily="18" charset="0"/>
                <a:cs typeface="Arial" pitchFamily="34" charset="0"/>
              </a:rPr>
              <a:t>Rin</a:t>
            </a:r>
            <a:r>
              <a:rPr lang="en-US" dirty="0" smtClean="0">
                <a:latin typeface="Palatino Linotype" pitchFamily="18" charset="0"/>
                <a:cs typeface="Arial" pitchFamily="34" charset="0"/>
              </a:rPr>
              <a:t>   =   5 cm</a:t>
            </a:r>
          </a:p>
          <a:p>
            <a:r>
              <a:rPr lang="en-US" dirty="0" smtClean="0">
                <a:latin typeface="Palatino Linotype" pitchFamily="18" charset="0"/>
                <a:cs typeface="Arial" pitchFamily="34" charset="0"/>
              </a:rPr>
              <a:t>Rout  = 15 cm</a:t>
            </a:r>
          </a:p>
          <a:p>
            <a:r>
              <a:rPr lang="en-US" dirty="0" smtClean="0">
                <a:latin typeface="Palatino Linotype" pitchFamily="18" charset="0"/>
                <a:cs typeface="Arial" pitchFamily="34" charset="0"/>
              </a:rPr>
              <a:t>L      = 20 cm</a:t>
            </a:r>
            <a:endParaRPr lang="en-US" dirty="0">
              <a:latin typeface="Palatino Linotype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0" y="188640"/>
            <a:ext cx="8244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  <a:latin typeface="Palatino Linotype" pitchFamily="18" charset="0"/>
              </a:rPr>
              <a:t>       R&amp;D:  Test of different </a:t>
            </a:r>
            <a:r>
              <a:rPr lang="en-GB" sz="3600" dirty="0" err="1" smtClean="0">
                <a:solidFill>
                  <a:schemeClr val="bg1"/>
                </a:solidFill>
                <a:latin typeface="Palatino Linotype" pitchFamily="18" charset="0"/>
              </a:rPr>
              <a:t>SiPMs</a:t>
            </a:r>
            <a:r>
              <a:rPr lang="en-GB" sz="3600" dirty="0" smtClean="0">
                <a:solidFill>
                  <a:schemeClr val="bg1"/>
                </a:solidFill>
                <a:latin typeface="Palatino Linotype" pitchFamily="18" charset="0"/>
              </a:rPr>
              <a:t> </a:t>
            </a:r>
            <a:endParaRPr lang="en-GB" sz="3600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grpSp>
        <p:nvGrpSpPr>
          <p:cNvPr id="8" name="Gruppieren 13"/>
          <p:cNvGrpSpPr>
            <a:grpSpLocks/>
          </p:cNvGrpSpPr>
          <p:nvPr/>
        </p:nvGrpSpPr>
        <p:grpSpPr bwMode="auto">
          <a:xfrm>
            <a:off x="357188" y="1428750"/>
            <a:ext cx="4595812" cy="4725988"/>
            <a:chOff x="928662" y="1857364"/>
            <a:chExt cx="4595827" cy="4725999"/>
          </a:xfrm>
        </p:grpSpPr>
        <p:pic>
          <p:nvPicPr>
            <p:cNvPr id="9" name="Picture 2" descr="G:\HANS-PHYSIK\APD\APD Fotos 16mar09\Hamamatsu 1mm(1)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28662" y="1857364"/>
              <a:ext cx="1857375" cy="1392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" descr="G:\HANS-PHYSIK\APD\APD Fotos 16mar09\Hamamatsu 3mm(4).b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28926" y="1928802"/>
              <a:ext cx="2595563" cy="1946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 descr="G:\HANS-PHYSIK\APD\APD Fotos 16mar09\Hamamatsu 3mm(13).bmp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14678" y="3714752"/>
              <a:ext cx="2000250" cy="1500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7" descr="G:\HANS-PHYSIK\APD\APD Fotos 16mar09\old dubna 1mm.bmp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43000" y="3571875"/>
              <a:ext cx="1833563" cy="137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8" descr="G:\HANS-PHYSIK\APD\APD Fotos 16mar09\Photonique 1mm.bmp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43000" y="5072063"/>
              <a:ext cx="2014538" cy="151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0" descr="G:\HANS-PHYSIK\APD\APD Fotos 16mar09\Zecotek 3mmA(2).bmp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286116" y="5000636"/>
              <a:ext cx="2071687" cy="1554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extfeld 12"/>
          <p:cNvSpPr txBox="1">
            <a:spLocks noChangeArrowheads="1"/>
          </p:cNvSpPr>
          <p:nvPr/>
        </p:nvSpPr>
        <p:spPr bwMode="auto">
          <a:xfrm>
            <a:off x="5143500" y="1143000"/>
            <a:ext cx="3857625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 dirty="0">
                <a:latin typeface="Palatino Linotype" pitchFamily="18" charset="0"/>
              </a:rPr>
              <a:t>Various </a:t>
            </a:r>
            <a:r>
              <a:rPr lang="en-GB" sz="2400" b="1" dirty="0" err="1">
                <a:latin typeface="Palatino Linotype" pitchFamily="18" charset="0"/>
              </a:rPr>
              <a:t>SiPMs</a:t>
            </a:r>
            <a:r>
              <a:rPr lang="en-GB" sz="2400" b="1" dirty="0">
                <a:latin typeface="Palatino Linotype" pitchFamily="18" charset="0"/>
              </a:rPr>
              <a:t> were </a:t>
            </a:r>
            <a:r>
              <a:rPr lang="en-GB" sz="2400" b="1" dirty="0" smtClean="0">
                <a:latin typeface="Palatino Linotype" pitchFamily="18" charset="0"/>
              </a:rPr>
              <a:t>tested:</a:t>
            </a:r>
            <a:endParaRPr lang="en-GB" sz="2400" b="1" dirty="0">
              <a:latin typeface="Palatino Linotype" pitchFamily="18" charset="0"/>
            </a:endParaRPr>
          </a:p>
          <a:p>
            <a:endParaRPr lang="en-GB" sz="900" dirty="0">
              <a:latin typeface="Palatino Linotype" pitchFamily="18" charset="0"/>
            </a:endParaRPr>
          </a:p>
          <a:p>
            <a:r>
              <a:rPr lang="en-GB" sz="2400" dirty="0">
                <a:latin typeface="Palatino Linotype" pitchFamily="18" charset="0"/>
              </a:rPr>
              <a:t>Hamamatsu: 1mm</a:t>
            </a:r>
            <a:r>
              <a:rPr lang="en-GB" sz="2400" baseline="30000" dirty="0">
                <a:latin typeface="Palatino Linotype" pitchFamily="18" charset="0"/>
              </a:rPr>
              <a:t>2</a:t>
            </a:r>
            <a:r>
              <a:rPr lang="en-GB" sz="2400" dirty="0">
                <a:latin typeface="Palatino Linotype" pitchFamily="18" charset="0"/>
              </a:rPr>
              <a:t>, 3 mm</a:t>
            </a:r>
            <a:r>
              <a:rPr lang="en-GB" sz="2400" baseline="30000" dirty="0">
                <a:latin typeface="Palatino Linotype" pitchFamily="18" charset="0"/>
              </a:rPr>
              <a:t>2</a:t>
            </a:r>
          </a:p>
          <a:p>
            <a:r>
              <a:rPr lang="en-GB" sz="2400" dirty="0" err="1">
                <a:latin typeface="Palatino Linotype" pitchFamily="18" charset="0"/>
              </a:rPr>
              <a:t>Photonique</a:t>
            </a:r>
            <a:r>
              <a:rPr lang="en-GB" sz="2400" dirty="0">
                <a:latin typeface="Palatino Linotype" pitchFamily="18" charset="0"/>
              </a:rPr>
              <a:t>:  1 mm</a:t>
            </a:r>
            <a:r>
              <a:rPr lang="en-GB" sz="2400" baseline="30000" dirty="0">
                <a:latin typeface="Palatino Linotype" pitchFamily="18" charset="0"/>
              </a:rPr>
              <a:t>2</a:t>
            </a:r>
          </a:p>
          <a:p>
            <a:r>
              <a:rPr lang="en-GB" sz="2400" dirty="0" err="1">
                <a:latin typeface="Palatino Linotype" pitchFamily="18" charset="0"/>
              </a:rPr>
              <a:t>Dubna</a:t>
            </a:r>
            <a:r>
              <a:rPr lang="en-GB" sz="2400" dirty="0">
                <a:latin typeface="Palatino Linotype" pitchFamily="18" charset="0"/>
              </a:rPr>
              <a:t>:   1 mm</a:t>
            </a:r>
            <a:r>
              <a:rPr lang="en-GB" sz="2400" baseline="30000" dirty="0">
                <a:latin typeface="Palatino Linotype" pitchFamily="18" charset="0"/>
              </a:rPr>
              <a:t>2</a:t>
            </a:r>
            <a:r>
              <a:rPr lang="en-GB" sz="2400" dirty="0">
                <a:latin typeface="Palatino Linotype" pitchFamily="18" charset="0"/>
              </a:rPr>
              <a:t>, 3 mm</a:t>
            </a:r>
            <a:r>
              <a:rPr lang="en-GB" sz="2400" baseline="30000" dirty="0">
                <a:latin typeface="Palatino Linotype" pitchFamily="18" charset="0"/>
              </a:rPr>
              <a:t>2</a:t>
            </a:r>
          </a:p>
          <a:p>
            <a:r>
              <a:rPr lang="en-GB" sz="2400" dirty="0" err="1">
                <a:latin typeface="Palatino Linotype" pitchFamily="18" charset="0"/>
              </a:rPr>
              <a:t>Zecotek</a:t>
            </a:r>
            <a:r>
              <a:rPr lang="en-GB" sz="2400" dirty="0">
                <a:latin typeface="Palatino Linotype" pitchFamily="18" charset="0"/>
              </a:rPr>
              <a:t>: 1 mm</a:t>
            </a:r>
            <a:r>
              <a:rPr lang="en-GB" sz="2400" baseline="30000" dirty="0">
                <a:latin typeface="Palatino Linotype" pitchFamily="18" charset="0"/>
              </a:rPr>
              <a:t>2</a:t>
            </a:r>
            <a:r>
              <a:rPr lang="en-GB" sz="2400" dirty="0">
                <a:latin typeface="Palatino Linotype" pitchFamily="18" charset="0"/>
              </a:rPr>
              <a:t>, 3 mm</a:t>
            </a:r>
            <a:r>
              <a:rPr lang="en-GB" sz="2400" baseline="30000" dirty="0">
                <a:latin typeface="Palatino Linotype" pitchFamily="18" charset="0"/>
              </a:rPr>
              <a:t>2</a:t>
            </a:r>
          </a:p>
          <a:p>
            <a:endParaRPr lang="en-GB" sz="2400" dirty="0">
              <a:latin typeface="Palatino Linotype" pitchFamily="18" charset="0"/>
            </a:endParaRPr>
          </a:p>
          <a:p>
            <a:endParaRPr lang="en-GB" sz="2400" dirty="0">
              <a:latin typeface="Palatino Linotype" pitchFamily="18" charset="0"/>
            </a:endParaRPr>
          </a:p>
          <a:p>
            <a:r>
              <a:rPr lang="en-GB" sz="2400" b="1" dirty="0">
                <a:latin typeface="Palatino Linotype" pitchFamily="18" charset="0"/>
              </a:rPr>
              <a:t>Different characteristics :</a:t>
            </a:r>
          </a:p>
          <a:p>
            <a:endParaRPr lang="en-GB" sz="1000" dirty="0">
              <a:latin typeface="Palatino Linotype" pitchFamily="18" charset="0"/>
            </a:endParaRPr>
          </a:p>
          <a:p>
            <a:r>
              <a:rPr lang="en-GB" sz="2400" dirty="0">
                <a:latin typeface="Palatino Linotype" pitchFamily="18" charset="0"/>
              </a:rPr>
              <a:t>Number of cells (linearity)</a:t>
            </a:r>
          </a:p>
          <a:p>
            <a:r>
              <a:rPr lang="en-GB" sz="2400" dirty="0">
                <a:latin typeface="Palatino Linotype" pitchFamily="18" charset="0"/>
              </a:rPr>
              <a:t>Fill factor </a:t>
            </a:r>
          </a:p>
          <a:p>
            <a:r>
              <a:rPr lang="en-GB" sz="2400" dirty="0">
                <a:latin typeface="Palatino Linotype" pitchFamily="18" charset="0"/>
              </a:rPr>
              <a:t>Q.E. </a:t>
            </a:r>
          </a:p>
          <a:p>
            <a:r>
              <a:rPr lang="en-GB" sz="2400" dirty="0">
                <a:latin typeface="Palatino Linotype" pitchFamily="18" charset="0"/>
              </a:rPr>
              <a:t>Noise, dark current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32"/>
            <a:ext cx="8137525" cy="552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443663" y="911023"/>
            <a:ext cx="27003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AT" sz="2400" dirty="0">
                <a:cs typeface="Arial" charset="0"/>
              </a:rPr>
              <a:t>Tracking </a:t>
            </a:r>
            <a:r>
              <a:rPr lang="de-AT" sz="2400" dirty="0" err="1">
                <a:cs typeface="Arial" charset="0"/>
              </a:rPr>
              <a:t>device</a:t>
            </a:r>
            <a:r>
              <a:rPr lang="de-AT" sz="2400" dirty="0">
                <a:cs typeface="Arial" charset="0"/>
              </a:rPr>
              <a:t>:</a:t>
            </a:r>
          </a:p>
          <a:p>
            <a:pPr algn="r"/>
            <a:r>
              <a:rPr lang="de-AT" sz="2400" dirty="0">
                <a:cs typeface="Arial" charset="0"/>
              </a:rPr>
              <a:t>TPC-GEM </a:t>
            </a:r>
            <a:r>
              <a:rPr lang="de-AT" sz="2400" dirty="0" err="1">
                <a:cs typeface="Arial" charset="0"/>
              </a:rPr>
              <a:t>or</a:t>
            </a:r>
            <a:endParaRPr lang="de-AT" sz="2400" dirty="0">
              <a:cs typeface="Arial" charset="0"/>
            </a:endParaRPr>
          </a:p>
          <a:p>
            <a:pPr algn="r"/>
            <a:r>
              <a:rPr lang="de-AT" sz="2400" dirty="0">
                <a:cs typeface="Arial" charset="0"/>
              </a:rPr>
              <a:t>3-4 C-GEMs</a:t>
            </a: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H="1">
            <a:off x="6372224" y="1412775"/>
            <a:ext cx="864071" cy="1035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286500" y="4609800"/>
            <a:ext cx="2857500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400" dirty="0">
                <a:latin typeface="Arial" pitchFamily="34" charset="0"/>
                <a:cs typeface="Arial" pitchFamily="34" charset="0"/>
              </a:rPr>
              <a:t>Target </a:t>
            </a:r>
            <a:r>
              <a:rPr lang="de-AT" sz="2400" dirty="0" err="1">
                <a:latin typeface="Arial" pitchFamily="34" charset="0"/>
                <a:cs typeface="Arial" pitchFamily="34" charset="0"/>
              </a:rPr>
              <a:t>system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400" dirty="0" err="1">
                <a:latin typeface="Arial" pitchFamily="34" charset="0"/>
                <a:cs typeface="Arial" pitchFamily="34" charset="0"/>
              </a:rPr>
              <a:t>cylindrical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400" dirty="0" err="1">
                <a:latin typeface="Arial" pitchFamily="34" charset="0"/>
                <a:cs typeface="Arial" pitchFamily="34" charset="0"/>
              </a:rPr>
              <a:t>cryogenic</a:t>
            </a:r>
            <a:r>
              <a:rPr lang="de-AT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AT" sz="2400" dirty="0" err="1">
                <a:latin typeface="Arial" pitchFamily="34" charset="0"/>
                <a:cs typeface="Arial" pitchFamily="34" charset="0"/>
              </a:rPr>
              <a:t>cell</a:t>
            </a:r>
            <a:endParaRPr lang="de-AT" sz="2400" dirty="0">
              <a:latin typeface="Arial" pitchFamily="34" charset="0"/>
              <a:cs typeface="Arial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de-AT" sz="1100" dirty="0">
              <a:latin typeface="Arial" pitchFamily="34" charset="0"/>
              <a:cs typeface="Arial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</a:t>
            </a:r>
            <a:r>
              <a:rPr lang="de-A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AT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active</a:t>
            </a:r>
            <a:r>
              <a:rPr lang="de-A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AT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target</a:t>
            </a:r>
            <a:endParaRPr lang="de-AT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 flipV="1">
            <a:off x="5003800" y="4557191"/>
            <a:ext cx="2139950" cy="72918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7196138" y="2350886"/>
            <a:ext cx="19478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AT" sz="2400">
                <a:cs typeface="Arial" charset="0"/>
              </a:rPr>
              <a:t>Kaon trigger:</a:t>
            </a:r>
          </a:p>
          <a:p>
            <a:pPr algn="r"/>
            <a:r>
              <a:rPr lang="de-AT" sz="2400">
                <a:cs typeface="Arial" charset="0"/>
              </a:rPr>
              <a:t>Scint. fibers</a:t>
            </a:r>
          </a:p>
          <a:p>
            <a:pPr algn="r"/>
            <a:r>
              <a:rPr lang="de-AT" sz="2400">
                <a:cs typeface="Arial" charset="0"/>
              </a:rPr>
              <a:t>with SiPMs</a:t>
            </a: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H="1">
            <a:off x="5580062" y="2884860"/>
            <a:ext cx="1800225" cy="47270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15" name="Gerade Verbindung mit Pfeil 14"/>
          <p:cNvCxnSpPr/>
          <p:nvPr/>
        </p:nvCxnSpPr>
        <p:spPr>
          <a:xfrm rot="10800000">
            <a:off x="928662" y="6143644"/>
            <a:ext cx="4643470" cy="500042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9"/>
          <p:cNvSpPr txBox="1">
            <a:spLocks noChangeArrowheads="1"/>
          </p:cNvSpPr>
          <p:nvPr/>
        </p:nvSpPr>
        <p:spPr bwMode="auto">
          <a:xfrm rot="377343">
            <a:off x="2961487" y="6129480"/>
            <a:ext cx="8572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>
                <a:latin typeface="Palatino Linotype" pitchFamily="18" charset="0"/>
              </a:rPr>
              <a:t>0.5 m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0728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        AMADEUS  setup II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uppieren 6"/>
          <p:cNvGrpSpPr>
            <a:grpSpLocks/>
          </p:cNvGrpSpPr>
          <p:nvPr/>
        </p:nvGrpSpPr>
        <p:grpSpPr bwMode="auto">
          <a:xfrm>
            <a:off x="585788" y="1000125"/>
            <a:ext cx="8272462" cy="5473700"/>
            <a:chOff x="585786" y="758282"/>
            <a:chExt cx="8272494" cy="571504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5786" y="785794"/>
              <a:ext cx="7986742" cy="5687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feld 4"/>
            <p:cNvSpPr txBox="1">
              <a:spLocks noChangeArrowheads="1"/>
            </p:cNvSpPr>
            <p:nvPr/>
          </p:nvSpPr>
          <p:spPr bwMode="auto">
            <a:xfrm>
              <a:off x="5572132" y="5500703"/>
              <a:ext cx="3286148" cy="70788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4000">
                  <a:cs typeface="Arial" pitchFamily="34" charset="0"/>
                </a:rPr>
                <a:t>inner tracker</a:t>
              </a:r>
            </a:p>
          </p:txBody>
        </p:sp>
        <p:sp>
          <p:nvSpPr>
            <p:cNvPr id="10" name="Textfeld 5"/>
            <p:cNvSpPr txBox="1">
              <a:spLocks noChangeArrowheads="1"/>
            </p:cNvSpPr>
            <p:nvPr/>
          </p:nvSpPr>
          <p:spPr bwMode="auto">
            <a:xfrm>
              <a:off x="3857620" y="758282"/>
              <a:ext cx="1928826" cy="70788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4000">
                  <a:cs typeface="Arial" pitchFamily="34" charset="0"/>
                </a:rPr>
                <a:t>FEE</a:t>
              </a: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142844" y="1071546"/>
            <a:ext cx="2507418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Palatino Linotype" pitchFamily="18" charset="0"/>
              </a:rPr>
              <a:t>Cylindrical 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Palatino Linotype" pitchFamily="18" charset="0"/>
              </a:rPr>
              <a:t>GEMs</a:t>
            </a:r>
            <a:endParaRPr lang="en-US" sz="3200" b="1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    R&amp;D:  Cylindrical GEM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     Summary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539552" y="1268760"/>
            <a:ext cx="79928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400" dirty="0" smtClean="0">
                <a:latin typeface="Palatino Linotype" pitchFamily="18" charset="0"/>
              </a:rPr>
              <a:t>  The performed analysis reconstructing </a:t>
            </a:r>
            <a:r>
              <a:rPr lang="el-GR" sz="2400" b="1" dirty="0" smtClean="0">
                <a:latin typeface="Palatino Linotype" pitchFamily="18" charset="0"/>
              </a:rPr>
              <a:t>Λ</a:t>
            </a:r>
            <a:r>
              <a:rPr lang="es-ES" sz="2400" b="1" dirty="0" smtClean="0">
                <a:latin typeface="Palatino Linotype" pitchFamily="18" charset="0"/>
              </a:rPr>
              <a:t>(1115) </a:t>
            </a:r>
            <a:r>
              <a:rPr lang="es-ES" sz="2400" dirty="0" smtClean="0">
                <a:latin typeface="Palatino Linotype" pitchFamily="18" charset="0"/>
              </a:rPr>
              <a:t>has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dirty="0" smtClean="0">
                <a:latin typeface="Palatino Linotype" pitchFamily="18" charset="0"/>
              </a:rPr>
              <a:t>    showning excellent </a:t>
            </a:r>
            <a:r>
              <a:rPr lang="es-ES" sz="2400" b="1" dirty="0" smtClean="0">
                <a:latin typeface="Palatino Linotype" pitchFamily="18" charset="0"/>
              </a:rPr>
              <a:t>capabilities of KLOE </a:t>
            </a:r>
            <a:r>
              <a:rPr lang="es-ES" sz="2400" dirty="0" smtClean="0">
                <a:latin typeface="Palatino Linotype" pitchFamily="18" charset="0"/>
              </a:rPr>
              <a:t>to study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dirty="0" smtClean="0">
                <a:latin typeface="Palatino Linotype" pitchFamily="18" charset="0"/>
              </a:rPr>
              <a:t>    KN interactions at low energy.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" sz="2400" dirty="0" smtClean="0">
              <a:latin typeface="Palatino Linotype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400" dirty="0" smtClean="0">
                <a:latin typeface="Palatino Linotype" pitchFamily="18" charset="0"/>
              </a:rPr>
              <a:t>   The capacity to analyze</a:t>
            </a:r>
            <a:r>
              <a:rPr lang="es-ES" sz="2400" b="1" dirty="0" smtClean="0">
                <a:latin typeface="Palatino Linotype" pitchFamily="18" charset="0"/>
              </a:rPr>
              <a:t> </a:t>
            </a:r>
            <a:r>
              <a:rPr lang="el-GR" sz="2400" b="1" dirty="0" smtClean="0">
                <a:latin typeface="Palatino Linotype" pitchFamily="18" charset="0"/>
              </a:rPr>
              <a:t>Λ</a:t>
            </a:r>
            <a:r>
              <a:rPr lang="es-ES" sz="2400" b="1" dirty="0" smtClean="0">
                <a:latin typeface="Palatino Linotype" pitchFamily="18" charset="0"/>
              </a:rPr>
              <a:t>p,</a:t>
            </a:r>
            <a:r>
              <a:rPr lang="el-GR" sz="2400" b="1" dirty="0" smtClean="0">
                <a:latin typeface="Palatino Linotype" pitchFamily="18" charset="0"/>
              </a:rPr>
              <a:t> Λ</a:t>
            </a:r>
            <a:r>
              <a:rPr lang="es-ES" sz="2400" b="1" dirty="0" smtClean="0">
                <a:latin typeface="Palatino Linotype" pitchFamily="18" charset="0"/>
              </a:rPr>
              <a:t>d, </a:t>
            </a:r>
            <a:r>
              <a:rPr lang="el-GR" sz="2400" b="1" dirty="0" smtClean="0">
                <a:latin typeface="Palatino Linotype" pitchFamily="18" charset="0"/>
                <a:cs typeface="Times New Roman"/>
              </a:rPr>
              <a:t>Σπ</a:t>
            </a:r>
            <a:r>
              <a:rPr lang="es-ES" sz="2400" b="1" dirty="0" smtClean="0">
                <a:latin typeface="Palatino Linotype" pitchFamily="18" charset="0"/>
                <a:cs typeface="Times New Roman"/>
              </a:rPr>
              <a:t>,</a:t>
            </a:r>
            <a:r>
              <a:rPr lang="es-ES" sz="2400" b="1" dirty="0" smtClean="0">
                <a:latin typeface="Palatino Linotype" pitchFamily="18" charset="0"/>
              </a:rPr>
              <a:t> </a:t>
            </a:r>
            <a:r>
              <a:rPr lang="es-ES" sz="2400" dirty="0" smtClean="0">
                <a:latin typeface="Palatino Linotype" pitchFamily="18" charset="0"/>
              </a:rPr>
              <a:t>in a broad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dirty="0" smtClean="0">
                <a:latin typeface="Palatino Linotype" pitchFamily="18" charset="0"/>
              </a:rPr>
              <a:t>     kinematic range with </a:t>
            </a:r>
            <a:r>
              <a:rPr lang="es-ES" sz="2400" b="1" dirty="0" smtClean="0">
                <a:latin typeface="Palatino Linotype" pitchFamily="18" charset="0"/>
              </a:rPr>
              <a:t>high acceptance</a:t>
            </a:r>
            <a:r>
              <a:rPr lang="es-ES" sz="2400" dirty="0" smtClean="0">
                <a:latin typeface="Palatino Linotype" pitchFamily="18" charset="0"/>
              </a:rPr>
              <a:t> was shown,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dirty="0" smtClean="0">
                <a:latin typeface="Palatino Linotype" pitchFamily="18" charset="0"/>
              </a:rPr>
              <a:t>     a key ingredient for the success of AMADEUS.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400" dirty="0" smtClean="0">
              <a:latin typeface="Palatino Linotype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400" dirty="0" smtClean="0">
                <a:latin typeface="Palatino Linotype" pitchFamily="18" charset="0"/>
              </a:rPr>
              <a:t>   The R&amp; D and design of the AMADEUS apparatus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dirty="0" smtClean="0">
                <a:latin typeface="Palatino Linotype" pitchFamily="18" charset="0"/>
              </a:rPr>
              <a:t>     is ongoing and well under control.</a:t>
            </a:r>
          </a:p>
        </p:txBody>
      </p:sp>
      <p:pic>
        <p:nvPicPr>
          <p:cNvPr id="8" name="Picture 6" descr="k310-6"/>
          <p:cNvPicPr>
            <a:picLocks noChangeAspect="1" noChangeArrowheads="1"/>
          </p:cNvPicPr>
          <p:nvPr/>
        </p:nvPicPr>
        <p:blipFill>
          <a:blip r:embed="rId4" cstate="print"/>
          <a:srcRect t="7513" b="16110"/>
          <a:stretch>
            <a:fillRect/>
          </a:stretch>
        </p:blipFill>
        <p:spPr bwMode="auto">
          <a:xfrm>
            <a:off x="2411760" y="5229200"/>
            <a:ext cx="4670952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6 CuadroTexto"/>
          <p:cNvSpPr txBox="1"/>
          <p:nvPr/>
        </p:nvSpPr>
        <p:spPr>
          <a:xfrm>
            <a:off x="3000364" y="5143512"/>
            <a:ext cx="3164649" cy="769441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es-ES" sz="4400" b="1" dirty="0" smtClean="0">
                <a:solidFill>
                  <a:srgbClr val="002060"/>
                </a:solidFill>
                <a:latin typeface="Palatino Linotype" pitchFamily="18" charset="0"/>
              </a:rPr>
              <a:t>Thank</a:t>
            </a:r>
            <a:r>
              <a:rPr lang="es-E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</a:t>
            </a:r>
            <a:r>
              <a:rPr lang="es-ES" sz="4400" b="1" dirty="0" smtClean="0">
                <a:solidFill>
                  <a:srgbClr val="002060"/>
                </a:solidFill>
                <a:latin typeface="Palatino Linotype" pitchFamily="18" charset="0"/>
              </a:rPr>
              <a:t>you</a:t>
            </a:r>
            <a:endParaRPr lang="es-ES_tradnl" sz="44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32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     Exploring dense nuclear states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6613"/>
            <a:ext cx="9144000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       AMADEUS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at DA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sym typeface="Symbol" pitchFamily="18" charset="2"/>
              </a:rPr>
              <a:t>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NE 2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1428736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2800" b="0" dirty="0" smtClean="0">
                <a:latin typeface="Palatino Linotype" pitchFamily="18" charset="0"/>
              </a:rPr>
              <a:t>100 </a:t>
            </a:r>
            <a:r>
              <a:rPr lang="en-US" sz="2800" b="0" dirty="0">
                <a:latin typeface="Palatino Linotype" pitchFamily="18" charset="0"/>
              </a:rPr>
              <a:t>Scientists from </a:t>
            </a:r>
            <a:r>
              <a:rPr lang="en-US" sz="2800" b="0" dirty="0" smtClean="0">
                <a:latin typeface="Palatino Linotype" pitchFamily="18" charset="0"/>
              </a:rPr>
              <a:t>about 25 </a:t>
            </a:r>
            <a:r>
              <a:rPr lang="en-US" sz="2800" b="0" dirty="0">
                <a:latin typeface="Palatino Linotype" pitchFamily="18" charset="0"/>
              </a:rPr>
              <a:t>Institutes </a:t>
            </a:r>
          </a:p>
          <a:p>
            <a:pPr algn="ctr"/>
            <a:r>
              <a:rPr lang="en-US" sz="2800" b="0" dirty="0">
                <a:latin typeface="Palatino Linotype" pitchFamily="18" charset="0"/>
              </a:rPr>
              <a:t>of 13 Countries </a:t>
            </a:r>
          </a:p>
          <a:p>
            <a:pPr algn="ctr"/>
            <a:endParaRPr lang="en-US" sz="800" b="0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71472" y="2577250"/>
            <a:ext cx="807249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Letter of Indent</a:t>
            </a:r>
          </a:p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Study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of deeply bound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kaonic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nuclear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states</a:t>
            </a:r>
          </a:p>
          <a:p>
            <a:pPr algn="ctr" eaLnBrk="0" hangingPunct="0"/>
            <a:r>
              <a:rPr lang="en-US" sz="2400" b="1" dirty="0">
                <a:latin typeface="Arial" pitchFamily="34" charset="0"/>
                <a:cs typeface="Arial" pitchFamily="34" charset="0"/>
              </a:rPr>
              <a:t>at DA</a:t>
            </a:r>
            <a:r>
              <a:rPr lang="en-US" sz="2400" b="1" dirty="0">
                <a:latin typeface="Arial" pitchFamily="34" charset="0"/>
                <a:cs typeface="Arial" pitchFamily="34" charset="0"/>
                <a:sym typeface="Symbol" pitchFamily="18" charset="2"/>
              </a:rPr>
              <a:t>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NE2</a:t>
            </a:r>
          </a:p>
          <a:p>
            <a:pPr algn="ctr" eaLnBrk="0" hangingPunct="0"/>
            <a:endParaRPr lang="en-US" sz="2400" b="1" dirty="0" smtClean="0">
              <a:cs typeface="Times New Roman" pitchFamily="18" charset="0"/>
            </a:endParaRPr>
          </a:p>
          <a:p>
            <a:pPr algn="ctr" eaLnBrk="0" hangingPunct="0"/>
            <a:endParaRPr lang="en-US" sz="3600" dirty="0" smtClean="0">
              <a:cs typeface="Times New Roman" pitchFamily="18" charset="0"/>
            </a:endParaRPr>
          </a:p>
          <a:p>
            <a:pPr algn="ctr" eaLnBrk="0" hangingPunct="0"/>
            <a:endParaRPr lang="en-US" sz="3600" b="1" dirty="0" smtClean="0">
              <a:cs typeface="Times New Roman" pitchFamily="18" charset="0"/>
            </a:endParaRPr>
          </a:p>
          <a:p>
            <a:pPr algn="ctr" eaLnBrk="0" hangingPunct="0"/>
            <a:endParaRPr lang="en-US" sz="3600" b="1" dirty="0" smtClean="0">
              <a:cs typeface="Times New Roman" pitchFamily="18" charset="0"/>
            </a:endParaRPr>
          </a:p>
          <a:p>
            <a:pPr algn="ctr" eaLnBrk="0" hangingPunct="0"/>
            <a:r>
              <a:rPr lang="en-US" b="1" dirty="0" smtClean="0">
                <a:latin typeface="Arial" pitchFamily="34" charset="0"/>
                <a:cs typeface="Arial" pitchFamily="34" charset="0"/>
              </a:rPr>
              <a:t>March 2006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 eaLnBrk="0" hangingPunct="0"/>
            <a:endParaRPr lang="en-US" sz="600" dirty="0">
              <a:sym typeface="Symbol" pitchFamily="18" charset="2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786190"/>
            <a:ext cx="2286016" cy="18476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         Introduction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714348" y="1214422"/>
            <a:ext cx="800105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latin typeface="Palatino Linotype" pitchFamily="18" charset="0"/>
              </a:rPr>
              <a:t>  </a:t>
            </a:r>
            <a:r>
              <a:rPr lang="en-US" sz="2400" dirty="0" smtClean="0">
                <a:latin typeface="Palatino Linotype" pitchFamily="18" charset="0"/>
              </a:rPr>
              <a:t>Investigations of  </a:t>
            </a:r>
            <a:r>
              <a:rPr lang="en-US" sz="2400" dirty="0" err="1" smtClean="0">
                <a:latin typeface="Palatino Linotype" pitchFamily="18" charset="0"/>
              </a:rPr>
              <a:t>antikaon</a:t>
            </a:r>
            <a:r>
              <a:rPr lang="en-US" sz="2400" dirty="0" smtClean="0">
                <a:latin typeface="Palatino Linotype" pitchFamily="18" charset="0"/>
              </a:rPr>
              <a:t>-mediated bound nuclear</a:t>
            </a:r>
          </a:p>
          <a:p>
            <a:r>
              <a:rPr lang="en-US" sz="2400" dirty="0" smtClean="0">
                <a:latin typeface="Palatino Linotype" pitchFamily="18" charset="0"/>
              </a:rPr>
              <a:t>     systems were done, are ongoing or planned at </a:t>
            </a:r>
          </a:p>
          <a:p>
            <a:r>
              <a:rPr lang="en-US" sz="2400" dirty="0" smtClean="0">
                <a:latin typeface="Palatino Linotype" pitchFamily="18" charset="0"/>
              </a:rPr>
              <a:t>     several facilities - </a:t>
            </a:r>
            <a:r>
              <a:rPr lang="en-US" sz="2400" b="1" i="1" dirty="0" smtClean="0">
                <a:solidFill>
                  <a:srgbClr val="FF0000"/>
                </a:solidFill>
                <a:latin typeface="Palatino Linotype" pitchFamily="18" charset="0"/>
              </a:rPr>
              <a:t>KEK, LNF, GSI, J-PARC, CERN-AD</a:t>
            </a:r>
            <a:endParaRPr lang="en-US" sz="2400" dirty="0" smtClean="0">
              <a:latin typeface="Palatino Linotype" pitchFamily="18" charset="0"/>
            </a:endParaRPr>
          </a:p>
          <a:p>
            <a:endParaRPr lang="en-US" sz="2400" dirty="0" smtClean="0">
              <a:latin typeface="Palatino Linotype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Palatino Linotype" pitchFamily="18" charset="0"/>
              </a:rPr>
              <a:t>  Next-generation  experiments  should  be  exclusive, </a:t>
            </a:r>
          </a:p>
          <a:p>
            <a:r>
              <a:rPr lang="en-US" sz="2400" dirty="0" smtClean="0">
                <a:latin typeface="Palatino Linotype" pitchFamily="18" charset="0"/>
              </a:rPr>
              <a:t>     i.e. require the measurement of formation and decay</a:t>
            </a:r>
          </a:p>
          <a:p>
            <a:endParaRPr lang="en-US" sz="2400" dirty="0" smtClean="0">
              <a:latin typeface="Palatino Linotype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Palatino Linotype" pitchFamily="18" charset="0"/>
              </a:rPr>
              <a:t>  </a:t>
            </a:r>
            <a:r>
              <a:rPr lang="en-US" sz="2400" b="1" dirty="0" smtClean="0">
                <a:solidFill>
                  <a:srgbClr val="FF0000"/>
                </a:solidFill>
                <a:latin typeface="Palatino Linotype" pitchFamily="18" charset="0"/>
              </a:rPr>
              <a:t>AMADEUS</a:t>
            </a:r>
            <a:r>
              <a:rPr lang="en-US" sz="2400" dirty="0" smtClean="0">
                <a:latin typeface="Palatino Linotype" pitchFamily="18" charset="0"/>
              </a:rPr>
              <a:t> @ DAΦNE2 aims to perform exclusive </a:t>
            </a:r>
          </a:p>
          <a:p>
            <a:r>
              <a:rPr lang="en-US" sz="2400" dirty="0" smtClean="0">
                <a:latin typeface="Palatino Linotype" pitchFamily="18" charset="0"/>
              </a:rPr>
              <a:t>     measurements</a:t>
            </a:r>
          </a:p>
          <a:p>
            <a:r>
              <a:rPr lang="en-US" sz="2400" dirty="0" smtClean="0">
                <a:latin typeface="Palatino Linotype" pitchFamily="18" charset="0"/>
              </a:rPr>
              <a:t>     - stopped K</a:t>
            </a:r>
            <a:r>
              <a:rPr lang="en-US" sz="2400" baseline="44000" dirty="0" smtClean="0">
                <a:latin typeface="Palatino Linotype" pitchFamily="18" charset="0"/>
              </a:rPr>
              <a:t>−</a:t>
            </a:r>
            <a:r>
              <a:rPr lang="en-US" sz="2400" dirty="0" smtClean="0">
                <a:latin typeface="Palatino Linotype" pitchFamily="18" charset="0"/>
              </a:rPr>
              <a:t> in low-density gas targets</a:t>
            </a:r>
          </a:p>
          <a:p>
            <a:r>
              <a:rPr lang="en-US" sz="2400" dirty="0" smtClean="0">
                <a:latin typeface="Palatino Linotype" pitchFamily="18" charset="0"/>
              </a:rPr>
              <a:t>     - unique features available at DA</a:t>
            </a:r>
            <a:r>
              <a:rPr lang="el-GR" sz="2400" dirty="0" smtClean="0">
                <a:latin typeface="Palatino Linotype" pitchFamily="18" charset="0"/>
              </a:rPr>
              <a:t>Φ</a:t>
            </a:r>
            <a:r>
              <a:rPr lang="en-US" sz="2400" dirty="0" smtClean="0">
                <a:latin typeface="Palatino Linotype" pitchFamily="18" charset="0"/>
              </a:rPr>
              <a:t>NE2</a:t>
            </a:r>
          </a:p>
          <a:p>
            <a:r>
              <a:rPr lang="en-US" sz="2400" dirty="0" smtClean="0">
                <a:latin typeface="Palatino Linotype" pitchFamily="18" charset="0"/>
              </a:rPr>
              <a:t>     - measurement of all decay particles, charged and </a:t>
            </a:r>
          </a:p>
          <a:p>
            <a:r>
              <a:rPr lang="en-US" sz="2400" dirty="0" smtClean="0">
                <a:latin typeface="Palatino Linotype" pitchFamily="18" charset="0"/>
              </a:rPr>
              <a:t>       neutral, using the KLOE detector</a:t>
            </a:r>
            <a:endParaRPr lang="en-US" sz="2400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32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       Motivation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24"/>
          <p:cNvSpPr txBox="1">
            <a:spLocks noChangeArrowheads="1"/>
          </p:cNvSpPr>
          <p:nvPr/>
        </p:nvSpPr>
        <p:spPr bwMode="auto">
          <a:xfrm>
            <a:off x="468313" y="1142984"/>
            <a:ext cx="8372475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b="1" i="1" dirty="0">
                <a:solidFill>
                  <a:srgbClr val="002060"/>
                </a:solidFill>
                <a:latin typeface="Palatino Linotype" pitchFamily="18" charset="0"/>
              </a:rPr>
              <a:t>	</a:t>
            </a:r>
            <a:r>
              <a:rPr lang="en-US" sz="2400" b="1" i="1" dirty="0">
                <a:solidFill>
                  <a:srgbClr val="002060"/>
                </a:solidFill>
                <a:latin typeface="Palatino Linotype" pitchFamily="18" charset="0"/>
                <a:sym typeface="Symbol" pitchFamily="18" charset="2"/>
              </a:rPr>
              <a:t>	</a:t>
            </a:r>
            <a:r>
              <a:rPr lang="en-US" sz="2400" b="1" i="1" dirty="0">
                <a:solidFill>
                  <a:srgbClr val="002060"/>
                </a:solidFill>
                <a:latin typeface="Palatino Linotype" pitchFamily="18" charset="0"/>
              </a:rPr>
              <a:t>proof  or  disproof  the  existence  of  </a:t>
            </a:r>
          </a:p>
          <a:p>
            <a:pPr marL="342900" indent="-342900"/>
            <a:r>
              <a:rPr lang="en-US" sz="2400" b="1" i="1" dirty="0">
                <a:solidFill>
                  <a:srgbClr val="002060"/>
                </a:solidFill>
                <a:latin typeface="Palatino Linotype" pitchFamily="18" charset="0"/>
              </a:rPr>
              <a:t>		antikaon-mediated bound nuclear </a:t>
            </a:r>
            <a:r>
              <a:rPr lang="en-US" sz="2400" b="1" i="1" dirty="0" smtClean="0">
                <a:solidFill>
                  <a:srgbClr val="002060"/>
                </a:solidFill>
                <a:latin typeface="Palatino Linotype" pitchFamily="18" charset="0"/>
              </a:rPr>
              <a:t>systems</a:t>
            </a:r>
          </a:p>
          <a:p>
            <a:pPr marL="342900" indent="-342900"/>
            <a:endParaRPr lang="en-US" sz="2400" dirty="0">
              <a:solidFill>
                <a:srgbClr val="0070C0"/>
              </a:solidFill>
              <a:latin typeface="Palatino Linotype" pitchFamily="18" charset="0"/>
            </a:endParaRPr>
          </a:p>
          <a:p>
            <a:pPr marL="342900" indent="-342900">
              <a:buFontTx/>
              <a:buChar char="•"/>
            </a:pPr>
            <a:r>
              <a:rPr lang="en-US" sz="2400" dirty="0" smtClean="0">
                <a:latin typeface="Palatino Linotype" pitchFamily="18" charset="0"/>
              </a:rPr>
              <a:t>  Study of the antikaon - nucleon/nucleus dynamic at low </a:t>
            </a:r>
          </a:p>
          <a:p>
            <a:pPr marL="342900" indent="-342900"/>
            <a:r>
              <a:rPr lang="en-US" sz="2400" dirty="0">
                <a:latin typeface="Palatino Linotype" pitchFamily="18" charset="0"/>
              </a:rPr>
              <a:t> </a:t>
            </a:r>
            <a:r>
              <a:rPr lang="en-US" sz="2400" dirty="0" smtClean="0">
                <a:latin typeface="Palatino Linotype" pitchFamily="18" charset="0"/>
              </a:rPr>
              <a:t>      energy</a:t>
            </a:r>
            <a:endParaRPr lang="en-US" sz="2400" dirty="0">
              <a:latin typeface="Palatino Linotype" pitchFamily="18" charset="0"/>
            </a:endParaRPr>
          </a:p>
          <a:p>
            <a:pPr marL="342900" indent="-342900">
              <a:buFontTx/>
              <a:buChar char="•"/>
            </a:pPr>
            <a:endParaRPr lang="en-US" sz="800" dirty="0">
              <a:solidFill>
                <a:schemeClr val="accent2"/>
              </a:solidFill>
              <a:latin typeface="Palatino Linotype" pitchFamily="18" charset="0"/>
            </a:endParaRPr>
          </a:p>
          <a:p>
            <a:pPr marL="800100" lvl="1" indent="-342900">
              <a:buFont typeface="Symbol" pitchFamily="18" charset="2"/>
              <a:buChar char="-"/>
            </a:pPr>
            <a:r>
              <a:rPr lang="en-US" sz="2400" b="0" dirty="0">
                <a:latin typeface="Palatino Linotype" pitchFamily="18" charset="0"/>
              </a:rPr>
              <a:t>  information on  the modification of the  </a:t>
            </a:r>
            <a:r>
              <a:rPr lang="en-US" sz="2400" b="0" dirty="0" err="1">
                <a:latin typeface="Palatino Linotype" pitchFamily="18" charset="0"/>
              </a:rPr>
              <a:t>kaon</a:t>
            </a:r>
            <a:r>
              <a:rPr lang="en-US" sz="2400" b="0" dirty="0">
                <a:latin typeface="Palatino Linotype" pitchFamily="18" charset="0"/>
              </a:rPr>
              <a:t> </a:t>
            </a:r>
            <a:r>
              <a:rPr lang="en-US" sz="2400" b="0" dirty="0" smtClean="0">
                <a:latin typeface="Palatino Linotype" pitchFamily="18" charset="0"/>
              </a:rPr>
              <a:t>mass</a:t>
            </a:r>
          </a:p>
          <a:p>
            <a:pPr marL="342900" indent="-342900"/>
            <a:r>
              <a:rPr lang="en-US" sz="2400" b="0" dirty="0" smtClean="0">
                <a:latin typeface="Palatino Linotype" pitchFamily="18" charset="0"/>
              </a:rPr>
              <a:t>            </a:t>
            </a:r>
            <a:r>
              <a:rPr lang="en-US" sz="2400" b="0" dirty="0">
                <a:latin typeface="Palatino Linotype" pitchFamily="18" charset="0"/>
              </a:rPr>
              <a:t>and </a:t>
            </a:r>
            <a:r>
              <a:rPr lang="en-US" sz="2400" b="0" dirty="0" smtClean="0">
                <a:latin typeface="Palatino Linotype" pitchFamily="18" charset="0"/>
              </a:rPr>
              <a:t>on     N  </a:t>
            </a:r>
            <a:r>
              <a:rPr lang="en-US" sz="2400" b="0" dirty="0">
                <a:latin typeface="Palatino Linotype" pitchFamily="18" charset="0"/>
              </a:rPr>
              <a:t>interaction in a nuclear </a:t>
            </a:r>
            <a:r>
              <a:rPr lang="en-US" sz="2400" b="0" dirty="0" smtClean="0">
                <a:latin typeface="Palatino Linotype" pitchFamily="18" charset="0"/>
              </a:rPr>
              <a:t>medium, </a:t>
            </a:r>
          </a:p>
          <a:p>
            <a:pPr marL="342900" indent="-342900"/>
            <a:endParaRPr lang="en-US" sz="800" b="0" dirty="0" smtClean="0">
              <a:latin typeface="Palatino Linotype" pitchFamily="18" charset="0"/>
            </a:endParaRPr>
          </a:p>
          <a:p>
            <a:pPr marL="800100" lvl="1" indent="-342900">
              <a:buFont typeface="Symbol" pitchFamily="18" charset="2"/>
              <a:buChar char="-"/>
            </a:pPr>
            <a:r>
              <a:rPr lang="en-US" sz="2400" dirty="0">
                <a:latin typeface="Palatino Linotype" pitchFamily="18" charset="0"/>
              </a:rPr>
              <a:t> </a:t>
            </a:r>
            <a:r>
              <a:rPr lang="en-US" sz="2400" dirty="0" smtClean="0">
                <a:latin typeface="Palatino Linotype" pitchFamily="18" charset="0"/>
              </a:rPr>
              <a:t> study of the restoration of chiral symmetry</a:t>
            </a:r>
            <a:r>
              <a:rPr lang="en-US" sz="2400" b="0" dirty="0" smtClean="0">
                <a:latin typeface="Palatino Linotype" pitchFamily="18" charset="0"/>
              </a:rPr>
              <a:t> </a:t>
            </a:r>
          </a:p>
          <a:p>
            <a:pPr marL="342900" indent="-342900"/>
            <a:endParaRPr lang="en-US" sz="1000" b="0" dirty="0" smtClean="0">
              <a:latin typeface="Palatino Linotype" pitchFamily="18" charset="0"/>
            </a:endParaRP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sz="2800" b="0" dirty="0" smtClean="0">
                <a:latin typeface="Palatino Linotype" pitchFamily="18" charset="0"/>
              </a:rPr>
              <a:t>  hadron mass problem</a:t>
            </a:r>
          </a:p>
          <a:p>
            <a:pPr marL="1257300" lvl="2" indent="-342900">
              <a:buFont typeface="Wingdings" pitchFamily="2" charset="2"/>
              <a:buChar char="Ø"/>
            </a:pPr>
            <a:endParaRPr lang="en-US" b="0" dirty="0">
              <a:latin typeface="Palatino Linotype" pitchFamily="18" charset="0"/>
            </a:endParaRPr>
          </a:p>
          <a:p>
            <a:pPr marL="342900" indent="-342900"/>
            <a:endParaRPr lang="en-US" sz="800" b="0" dirty="0">
              <a:latin typeface="Palatino Linotype" pitchFamily="18" charset="0"/>
            </a:endParaRPr>
          </a:p>
          <a:p>
            <a:pPr marL="342900" indent="-342900">
              <a:buFontTx/>
              <a:buChar char="•"/>
            </a:pPr>
            <a:r>
              <a:rPr lang="en-US" sz="2800" b="0" dirty="0">
                <a:solidFill>
                  <a:srgbClr val="FF0000"/>
                </a:solidFill>
                <a:latin typeface="Palatino Linotype" pitchFamily="18" charset="0"/>
              </a:rPr>
              <a:t>   </a:t>
            </a:r>
            <a:r>
              <a:rPr lang="en-US" sz="2800" b="0" dirty="0" smtClean="0">
                <a:solidFill>
                  <a:srgbClr val="FF0000"/>
                </a:solidFill>
                <a:latin typeface="Palatino Linotype" pitchFamily="18" charset="0"/>
                <a:sym typeface="Symbol"/>
              </a:rPr>
              <a:t>(1405)</a:t>
            </a:r>
            <a:endParaRPr lang="en-US" sz="2800" b="0" dirty="0">
              <a:solidFill>
                <a:srgbClr val="FF0000"/>
              </a:solidFill>
              <a:latin typeface="Palatino Linotype" pitchFamily="18" charset="0"/>
              <a:sym typeface="Symbol" pitchFamily="18" charset="2"/>
            </a:endParaRPr>
          </a:p>
          <a:p>
            <a:pPr marL="342900" indent="-342900">
              <a:buFontTx/>
              <a:buChar char="•"/>
            </a:pPr>
            <a:r>
              <a:rPr lang="en-US" sz="2800" b="0" dirty="0" smtClean="0">
                <a:solidFill>
                  <a:srgbClr val="FF0000"/>
                </a:solidFill>
                <a:latin typeface="Palatino Linotype" pitchFamily="18" charset="0"/>
                <a:sym typeface="Symbol" pitchFamily="18" charset="2"/>
              </a:rPr>
              <a:t>   low-energy antikaon scattering</a:t>
            </a:r>
            <a:endParaRPr lang="en-US" sz="2800" b="0" dirty="0">
              <a:solidFill>
                <a:srgbClr val="FF0000"/>
              </a:solidFill>
              <a:latin typeface="Palatino Linotype" pitchFamily="18" charset="0"/>
              <a:sym typeface="Symbol" pitchFamily="18" charset="2"/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/>
        </p:nvGraphicFramePr>
        <p:xfrm>
          <a:off x="2480308" y="3428999"/>
          <a:ext cx="342317" cy="421313"/>
        </p:xfrm>
        <a:graphic>
          <a:graphicData uri="http://schemas.openxmlformats.org/presentationml/2006/ole">
            <p:oleObj spid="_x0000_s1026" name="Formel" r:id="rId5" imgW="164880" imgH="203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       AMADEUS  </a:t>
            </a:r>
            <a:r>
              <a:rPr lang="en-US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programme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28596" y="1357298"/>
            <a:ext cx="857256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kumimoji="1" lang="it-IT" altLang="ja-JP" sz="2400" b="0" dirty="0"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  </a:t>
            </a:r>
            <a:r>
              <a:rPr kumimoji="1" lang="it-IT" altLang="ja-JP" sz="2400" b="0" dirty="0" smtClean="0"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 </a:t>
            </a:r>
            <a:r>
              <a:rPr kumimoji="1" lang="en-GB" altLang="ja-JP" sz="2800" b="0" dirty="0" smtClean="0"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search and study of the</a:t>
            </a:r>
          </a:p>
          <a:p>
            <a:r>
              <a:rPr kumimoji="1" lang="en-GB" altLang="ja-JP" sz="2800" b="0" dirty="0" smtClean="0"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     </a:t>
            </a:r>
            <a:r>
              <a:rPr kumimoji="1" lang="en-GB" altLang="ja-JP" sz="2800" dirty="0" err="1" smtClean="0">
                <a:solidFill>
                  <a:srgbClr val="000066"/>
                </a:solidFill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kaonic</a:t>
            </a:r>
            <a:r>
              <a:rPr kumimoji="1" lang="en-GB" altLang="ja-JP" sz="2800" dirty="0" smtClean="0">
                <a:solidFill>
                  <a:srgbClr val="000066"/>
                </a:solidFill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 </a:t>
            </a:r>
            <a:r>
              <a:rPr kumimoji="1" lang="en-GB" altLang="ja-JP" sz="2800" dirty="0" err="1" smtClean="0">
                <a:solidFill>
                  <a:srgbClr val="000066"/>
                </a:solidFill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dibaryon</a:t>
            </a:r>
            <a:r>
              <a:rPr kumimoji="1" lang="en-GB" altLang="ja-JP" sz="2800" dirty="0" smtClean="0">
                <a:solidFill>
                  <a:srgbClr val="000066"/>
                </a:solidFill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 states:    </a:t>
            </a:r>
            <a:r>
              <a:rPr kumimoji="1" lang="en-GB" altLang="ja-JP" sz="2800" dirty="0" err="1" smtClean="0">
                <a:solidFill>
                  <a:srgbClr val="000066"/>
                </a:solidFill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ppK</a:t>
            </a:r>
            <a:r>
              <a:rPr kumimoji="1" lang="en-GB" altLang="ja-JP" sz="2800" baseline="50000" dirty="0" smtClean="0">
                <a:solidFill>
                  <a:srgbClr val="000066"/>
                </a:solidFill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-</a:t>
            </a:r>
            <a:endParaRPr kumimoji="1" lang="en-GB" altLang="ja-JP" sz="2800" dirty="0" smtClean="0">
              <a:solidFill>
                <a:srgbClr val="000066"/>
              </a:solidFill>
              <a:latin typeface="Palatino Linotype" pitchFamily="18" charset="0"/>
              <a:ea typeface="ＭＳ Ｐゴシック" pitchFamily="50" charset="-128"/>
              <a:cs typeface="Times New Roman" pitchFamily="18" charset="0"/>
            </a:endParaRPr>
          </a:p>
          <a:p>
            <a:r>
              <a:rPr kumimoji="1" lang="en-GB" altLang="ja-JP" sz="2800" dirty="0" smtClean="0"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     </a:t>
            </a:r>
            <a:r>
              <a:rPr kumimoji="1" lang="en-GB" altLang="ja-JP" sz="2800" b="0" dirty="0" smtClean="0"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produced in a</a:t>
            </a:r>
            <a:r>
              <a:rPr kumimoji="1" lang="en-GB" altLang="ja-JP" sz="2800" b="0" baseline="30000" dirty="0" smtClean="0">
                <a:solidFill>
                  <a:srgbClr val="FF0000"/>
                </a:solidFill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  </a:t>
            </a:r>
            <a:r>
              <a:rPr kumimoji="1" lang="en-GB" altLang="ja-JP" sz="2800" b="0" baseline="30000" dirty="0" smtClean="0"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3</a:t>
            </a:r>
            <a:r>
              <a:rPr kumimoji="1" lang="en-GB" altLang="ja-JP" sz="2800" b="0" dirty="0" smtClean="0"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He gas target </a:t>
            </a:r>
          </a:p>
          <a:p>
            <a:pPr algn="just"/>
            <a:endParaRPr kumimoji="1" lang="en-GB" altLang="ja-JP" sz="2800" b="0" dirty="0" smtClean="0">
              <a:latin typeface="Palatino Linotype" pitchFamily="18" charset="0"/>
              <a:ea typeface="ＭＳ Ｐゴシック" pitchFamily="50" charset="-128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kumimoji="1" lang="en-GB" altLang="ja-JP" sz="2800" b="0" dirty="0" smtClean="0"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   search and study of the </a:t>
            </a:r>
          </a:p>
          <a:p>
            <a:pPr algn="just"/>
            <a:r>
              <a:rPr kumimoji="1" lang="en-GB" altLang="ja-JP" sz="2800" b="0" dirty="0" smtClean="0">
                <a:solidFill>
                  <a:srgbClr val="FF3300"/>
                </a:solidFill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     </a:t>
            </a:r>
            <a:r>
              <a:rPr kumimoji="1" lang="en-GB" altLang="ja-JP" sz="2800" dirty="0" err="1" smtClean="0">
                <a:solidFill>
                  <a:srgbClr val="000066"/>
                </a:solidFill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kaonic</a:t>
            </a:r>
            <a:r>
              <a:rPr kumimoji="1" lang="en-GB" altLang="ja-JP" sz="2800" dirty="0" smtClean="0">
                <a:solidFill>
                  <a:srgbClr val="000066"/>
                </a:solidFill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 3-baryon states:    </a:t>
            </a:r>
            <a:r>
              <a:rPr kumimoji="1" lang="en-GB" altLang="ja-JP" sz="2800" dirty="0" err="1" smtClean="0">
                <a:solidFill>
                  <a:srgbClr val="000066"/>
                </a:solidFill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ppnK</a:t>
            </a:r>
            <a:r>
              <a:rPr kumimoji="1" lang="en-GB" altLang="ja-JP" sz="2800" baseline="50000" dirty="0" smtClean="0">
                <a:solidFill>
                  <a:srgbClr val="000066"/>
                </a:solidFill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-</a:t>
            </a:r>
            <a:r>
              <a:rPr kumimoji="1" lang="en-GB" altLang="ja-JP" sz="2800" dirty="0" smtClean="0">
                <a:solidFill>
                  <a:srgbClr val="000066"/>
                </a:solidFill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 and </a:t>
            </a:r>
            <a:r>
              <a:rPr kumimoji="1" lang="en-GB" altLang="ja-JP" sz="2800" dirty="0" err="1" smtClean="0">
                <a:solidFill>
                  <a:srgbClr val="000066"/>
                </a:solidFill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pnnK</a:t>
            </a:r>
            <a:r>
              <a:rPr kumimoji="1" lang="en-GB" altLang="ja-JP" sz="2800" baseline="50000" dirty="0" smtClean="0">
                <a:solidFill>
                  <a:srgbClr val="000066"/>
                </a:solidFill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-</a:t>
            </a:r>
            <a:endParaRPr kumimoji="1" lang="en-GB" altLang="ja-JP" sz="2800" b="0" dirty="0" smtClean="0">
              <a:solidFill>
                <a:srgbClr val="000066"/>
              </a:solidFill>
              <a:latin typeface="Palatino Linotype" pitchFamily="18" charset="0"/>
              <a:ea typeface="ＭＳ Ｐゴシック" pitchFamily="50" charset="-128"/>
              <a:cs typeface="Times New Roman" pitchFamily="18" charset="0"/>
            </a:endParaRPr>
          </a:p>
          <a:p>
            <a:pPr algn="just"/>
            <a:r>
              <a:rPr kumimoji="1" lang="en-GB" altLang="ja-JP" sz="2800" b="0" dirty="0" smtClean="0"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     produced in a </a:t>
            </a:r>
            <a:r>
              <a:rPr kumimoji="1" lang="en-GB" altLang="ja-JP" sz="2800" b="0" baseline="30000" dirty="0" smtClean="0"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4</a:t>
            </a:r>
            <a:r>
              <a:rPr kumimoji="1" lang="en-GB" altLang="ja-JP" sz="2800" b="0" dirty="0" smtClean="0"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He gas target</a:t>
            </a:r>
          </a:p>
          <a:p>
            <a:pPr algn="just"/>
            <a:endParaRPr kumimoji="1" lang="en-GB" altLang="ja-JP" sz="2800" b="0" dirty="0" smtClean="0">
              <a:latin typeface="Palatino Linotype" pitchFamily="18" charset="0"/>
              <a:ea typeface="ＭＳ Ｐゴシック" pitchFamily="50" charset="-128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kumimoji="1" lang="en-GB" altLang="ja-JP" sz="2800" b="0" dirty="0" smtClean="0"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   in addition, we plan to extend these studies</a:t>
            </a:r>
          </a:p>
          <a:p>
            <a:pPr algn="just"/>
            <a:r>
              <a:rPr kumimoji="1" lang="en-GB" altLang="ja-JP" sz="2800" b="0" dirty="0" smtClean="0"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     systematically over a broad range of</a:t>
            </a:r>
            <a:r>
              <a:rPr kumimoji="1" lang="en-GB" altLang="ja-JP" sz="2800" b="0" i="1" dirty="0" smtClean="0">
                <a:solidFill>
                  <a:srgbClr val="FF0000"/>
                </a:solidFill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 </a:t>
            </a:r>
            <a:r>
              <a:rPr kumimoji="1" lang="en-GB" altLang="ja-JP" sz="2800" b="0" dirty="0" smtClean="0"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nuclear</a:t>
            </a:r>
          </a:p>
          <a:p>
            <a:pPr algn="just"/>
            <a:r>
              <a:rPr kumimoji="1" lang="en-GB" altLang="ja-JP" sz="2800" b="0" dirty="0" smtClean="0"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     targets, like </a:t>
            </a:r>
            <a:r>
              <a:rPr kumimoji="1" lang="en-GB" altLang="ja-JP" sz="2800" dirty="0" smtClean="0">
                <a:solidFill>
                  <a:srgbClr val="000066"/>
                </a:solidFill>
                <a:latin typeface="Palatino Linotype" pitchFamily="18" charset="0"/>
                <a:ea typeface="ＭＳ Ｐゴシック" pitchFamily="50" charset="-128"/>
                <a:cs typeface="Times New Roman" pitchFamily="18" charset="0"/>
              </a:rPr>
              <a:t>Li, B and Be</a:t>
            </a:r>
            <a:endParaRPr kumimoji="1" lang="en-GB" altLang="ja-JP" sz="2800" dirty="0">
              <a:solidFill>
                <a:srgbClr val="000066"/>
              </a:solidFill>
              <a:latin typeface="Palatino Linotype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    Amadeus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programme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cont.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500034" y="1428736"/>
            <a:ext cx="835824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kumimoji="1" lang="en-GB" altLang="ja-JP" sz="2800" dirty="0" smtClean="0">
                <a:latin typeface="Palatino Linotype" pitchFamily="18" charset="0"/>
                <a:cs typeface="MS PGothic"/>
              </a:rPr>
              <a:t>  low-energy charged </a:t>
            </a:r>
            <a:r>
              <a:rPr kumimoji="1" lang="en-GB" altLang="ja-JP" sz="2800" dirty="0" err="1" smtClean="0">
                <a:latin typeface="Palatino Linotype" pitchFamily="18" charset="0"/>
                <a:cs typeface="MS PGothic"/>
              </a:rPr>
              <a:t>kaon</a:t>
            </a:r>
            <a:r>
              <a:rPr kumimoji="1" lang="en-GB" altLang="ja-JP" sz="2800" dirty="0" smtClean="0">
                <a:latin typeface="Palatino Linotype" pitchFamily="18" charset="0"/>
                <a:cs typeface="MS PGothic"/>
              </a:rPr>
              <a:t> cross section on p, d, </a:t>
            </a:r>
          </a:p>
          <a:p>
            <a:r>
              <a:rPr kumimoji="1" lang="en-GB" altLang="ja-JP" sz="2800" dirty="0" smtClean="0">
                <a:latin typeface="Palatino Linotype" pitchFamily="18" charset="0"/>
                <a:cs typeface="MS PGothic"/>
              </a:rPr>
              <a:t>     He-3 and He-4, for K</a:t>
            </a:r>
            <a:r>
              <a:rPr kumimoji="1" lang="en-GB" altLang="ja-JP" sz="2800" baseline="44000" dirty="0" smtClean="0">
                <a:latin typeface="Palatino Linotype" pitchFamily="18" charset="0"/>
                <a:cs typeface="MS PGothic"/>
              </a:rPr>
              <a:t>-</a:t>
            </a:r>
            <a:r>
              <a:rPr kumimoji="1" lang="en-GB" altLang="ja-JP" sz="2800" dirty="0" smtClean="0">
                <a:latin typeface="Palatino Linotype" pitchFamily="18" charset="0"/>
                <a:cs typeface="MS PGothic"/>
              </a:rPr>
              <a:t>  momentum lower than </a:t>
            </a:r>
          </a:p>
          <a:p>
            <a:r>
              <a:rPr kumimoji="1" lang="en-GB" altLang="ja-JP" sz="2800" dirty="0" smtClean="0">
                <a:latin typeface="Palatino Linotype" pitchFamily="18" charset="0"/>
                <a:cs typeface="MS PGothic"/>
              </a:rPr>
              <a:t>     100 </a:t>
            </a:r>
            <a:r>
              <a:rPr kumimoji="1" lang="en-GB" altLang="ja-JP" sz="2800" dirty="0" err="1" smtClean="0">
                <a:latin typeface="Palatino Linotype" pitchFamily="18" charset="0"/>
                <a:cs typeface="MS PGothic"/>
              </a:rPr>
              <a:t>MeV</a:t>
            </a:r>
            <a:r>
              <a:rPr kumimoji="1" lang="en-GB" altLang="ja-JP" sz="2800" dirty="0" smtClean="0">
                <a:latin typeface="Palatino Linotype" pitchFamily="18" charset="0"/>
                <a:cs typeface="MS PGothic"/>
              </a:rPr>
              <a:t>/c </a:t>
            </a:r>
          </a:p>
          <a:p>
            <a:endParaRPr kumimoji="1" lang="en-GB" altLang="ja-JP" sz="2800" dirty="0" smtClean="0">
              <a:latin typeface="Palatino Linotype" pitchFamily="18" charset="0"/>
              <a:cs typeface="MS PGothic"/>
            </a:endParaRPr>
          </a:p>
          <a:p>
            <a:pPr>
              <a:buFont typeface="Wingdings" pitchFamily="2" charset="2"/>
              <a:buChar char="Ø"/>
            </a:pPr>
            <a:r>
              <a:rPr kumimoji="1" lang="en-GB" altLang="ja-JP" sz="2800" dirty="0" smtClean="0">
                <a:latin typeface="Palatino Linotype" pitchFamily="18" charset="0"/>
                <a:cs typeface="MS PGothic"/>
              </a:rPr>
              <a:t>  the K</a:t>
            </a:r>
            <a:r>
              <a:rPr kumimoji="1" lang="en-GB" altLang="ja-JP" sz="2800" baseline="44000" dirty="0" smtClean="0">
                <a:latin typeface="Palatino Linotype" pitchFamily="18" charset="0"/>
                <a:cs typeface="MS PGothic"/>
              </a:rPr>
              <a:t>-</a:t>
            </a:r>
            <a:r>
              <a:rPr kumimoji="1" lang="en-GB" altLang="ja-JP" sz="2800" dirty="0" smtClean="0">
                <a:latin typeface="Palatino Linotype" pitchFamily="18" charset="0"/>
                <a:cs typeface="MS PGothic"/>
              </a:rPr>
              <a:t> nuclear interactions in helium (poorly </a:t>
            </a:r>
          </a:p>
          <a:p>
            <a:r>
              <a:rPr kumimoji="1" lang="en-GB" altLang="ja-JP" sz="2800" dirty="0" smtClean="0">
                <a:latin typeface="Palatino Linotype" pitchFamily="18" charset="0"/>
                <a:cs typeface="MS PGothic"/>
              </a:rPr>
              <a:t>     known, based on one paper from 1970 …) </a:t>
            </a:r>
          </a:p>
          <a:p>
            <a:endParaRPr kumimoji="1" lang="en-GB" altLang="ja-JP" sz="2800" dirty="0" smtClean="0">
              <a:latin typeface="Palatino Linotype" pitchFamily="18" charset="0"/>
              <a:cs typeface="MS PGothic"/>
            </a:endParaRPr>
          </a:p>
          <a:p>
            <a:pPr>
              <a:buFont typeface="Wingdings" pitchFamily="2" charset="2"/>
              <a:buChar char="Ø"/>
            </a:pPr>
            <a:r>
              <a:rPr kumimoji="1" lang="en-GB" altLang="ja-JP" sz="2800" dirty="0" smtClean="0">
                <a:latin typeface="Palatino Linotype" pitchFamily="18" charset="0"/>
                <a:cs typeface="MS PGothic"/>
              </a:rPr>
              <a:t>  resonance states as  </a:t>
            </a:r>
            <a:r>
              <a:rPr kumimoji="1" lang="en-GB" altLang="ja-JP" sz="2800" dirty="0" smtClean="0">
                <a:latin typeface="Palatino Linotype" pitchFamily="18" charset="0"/>
                <a:cs typeface="MS PGothic"/>
                <a:sym typeface="Symbol"/>
              </a:rPr>
              <a:t></a:t>
            </a:r>
            <a:r>
              <a:rPr kumimoji="1" lang="en-GB" altLang="ja-JP" sz="2800" dirty="0" smtClean="0">
                <a:latin typeface="Palatino Linotype" pitchFamily="18" charset="0"/>
                <a:cs typeface="MS PGothic"/>
              </a:rPr>
              <a:t>(1405)  or  </a:t>
            </a:r>
            <a:r>
              <a:rPr kumimoji="1" lang="en-GB" altLang="ja-JP" sz="2800" dirty="0" smtClean="0">
                <a:latin typeface="Palatino Linotype" pitchFamily="18" charset="0"/>
                <a:cs typeface="MS PGothic"/>
                <a:sym typeface="Symbol"/>
              </a:rPr>
              <a:t></a:t>
            </a:r>
            <a:r>
              <a:rPr kumimoji="1" lang="en-GB" altLang="ja-JP" sz="2800" dirty="0" smtClean="0">
                <a:latin typeface="Palatino Linotype" pitchFamily="18" charset="0"/>
                <a:cs typeface="MS PGothic"/>
              </a:rPr>
              <a:t>(1385)  will be</a:t>
            </a:r>
          </a:p>
          <a:p>
            <a:r>
              <a:rPr kumimoji="1" lang="en-GB" altLang="ja-JP" sz="2800" dirty="0" smtClean="0">
                <a:latin typeface="Palatino Linotype" pitchFamily="18" charset="0"/>
                <a:cs typeface="MS PGothic"/>
              </a:rPr>
              <a:t>     studied and in addition their behaviour in a</a:t>
            </a:r>
          </a:p>
          <a:p>
            <a:r>
              <a:rPr kumimoji="1" lang="en-GB" altLang="ja-JP" sz="2800" dirty="0" smtClean="0">
                <a:latin typeface="Palatino Linotype" pitchFamily="18" charset="0"/>
                <a:cs typeface="MS PGothic"/>
              </a:rPr>
              <a:t>     nuclear medium</a:t>
            </a:r>
            <a:endParaRPr kumimoji="1" lang="en-GB" altLang="ja-JP" sz="2800" dirty="0">
              <a:latin typeface="Palatino Linotype" pitchFamily="18" charset="0"/>
              <a:cs typeface="MS P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46"/>
          </a:xfrm>
          <a:gradFill rotWithShape="1">
            <a:gsLst>
              <a:gs pos="0">
                <a:srgbClr val="000066">
                  <a:gamma/>
                  <a:shade val="46275"/>
                  <a:invGamma/>
                </a:srgbClr>
              </a:gs>
              <a:gs pos="5000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18900000" scaled="1"/>
          </a:gradFill>
        </p:spPr>
        <p:txBody>
          <a:bodyPr/>
          <a:lstStyle/>
          <a:p>
            <a:pPr algn="l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   Tri-baryon systems with S=-1 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524625"/>
            <a:ext cx="9144000" cy="333375"/>
            <a:chOff x="0" y="4110"/>
            <a:chExt cx="5760" cy="210"/>
          </a:xfrm>
        </p:grpSpPr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0" dirty="0" smtClean="0"/>
                <a:t>                                                                                                       MESON 2010                                                                                              JZ</a:t>
              </a:r>
              <a:endParaRPr lang="en-US" sz="1400" b="0" dirty="0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0" y="411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285" descr="Log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52" y="0"/>
            <a:ext cx="714380" cy="7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714348" y="1212163"/>
            <a:ext cx="55721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de-DE" sz="2400" dirty="0" smtClean="0">
                <a:latin typeface="Palatino Linotype" pitchFamily="18" charset="0"/>
              </a:rPr>
              <a:t>  </a:t>
            </a:r>
            <a:r>
              <a:rPr lang="en-US" sz="2800" dirty="0" smtClean="0">
                <a:latin typeface="Palatino Linotype" pitchFamily="18" charset="0"/>
              </a:rPr>
              <a:t>formation process:</a:t>
            </a:r>
          </a:p>
          <a:p>
            <a:endParaRPr lang="en-US" sz="1200" dirty="0" smtClean="0">
              <a:latin typeface="Palatino Linotype" pitchFamily="18" charset="0"/>
            </a:endParaRPr>
          </a:p>
          <a:p>
            <a:r>
              <a:rPr lang="de-DE" sz="2800" dirty="0" smtClean="0">
                <a:latin typeface="Palatino Linotype" pitchFamily="18" charset="0"/>
              </a:rPr>
              <a:t>	</a:t>
            </a:r>
            <a:r>
              <a:rPr lang="de-DE" sz="3200" b="1" i="1" dirty="0" smtClean="0">
                <a:latin typeface="Palatino Linotype" pitchFamily="18" charset="0"/>
              </a:rPr>
              <a:t>K</a:t>
            </a:r>
            <a:r>
              <a:rPr lang="de-DE" sz="3200" b="1" i="1" baseline="48000" dirty="0" smtClean="0">
                <a:latin typeface="Palatino Linotype" pitchFamily="18" charset="0"/>
              </a:rPr>
              <a:t>-</a:t>
            </a:r>
            <a:r>
              <a:rPr lang="de-DE" sz="3200" b="1" i="1" dirty="0" smtClean="0">
                <a:latin typeface="Palatino Linotype" pitchFamily="18" charset="0"/>
              </a:rPr>
              <a:t> + </a:t>
            </a:r>
            <a:r>
              <a:rPr lang="de-DE" sz="3200" b="1" i="1" baseline="30000" dirty="0" smtClean="0">
                <a:latin typeface="Palatino Linotype" pitchFamily="18" charset="0"/>
              </a:rPr>
              <a:t>4</a:t>
            </a:r>
            <a:r>
              <a:rPr lang="de-DE" sz="3200" b="1" i="1" dirty="0" smtClean="0">
                <a:latin typeface="Palatino Linotype" pitchFamily="18" charset="0"/>
              </a:rPr>
              <a:t>He </a:t>
            </a:r>
            <a:r>
              <a:rPr lang="de-DE" sz="3200" b="1" i="1" dirty="0" smtClean="0">
                <a:latin typeface="Palatino Linotype" pitchFamily="18" charset="0"/>
                <a:sym typeface="Symbol"/>
              </a:rPr>
              <a:t>  </a:t>
            </a:r>
            <a:r>
              <a:rPr lang="de-DE" sz="3200" b="1" i="1" dirty="0" err="1" smtClean="0">
                <a:solidFill>
                  <a:srgbClr val="FF0000"/>
                </a:solidFill>
                <a:latin typeface="Palatino Linotype" pitchFamily="18" charset="0"/>
                <a:sym typeface="Symbol"/>
              </a:rPr>
              <a:t>ppnK</a:t>
            </a:r>
            <a:r>
              <a:rPr lang="de-DE" sz="3200" b="1" i="1" baseline="48000" dirty="0" smtClean="0">
                <a:solidFill>
                  <a:srgbClr val="FF0000"/>
                </a:solidFill>
                <a:latin typeface="Palatino Linotype" pitchFamily="18" charset="0"/>
              </a:rPr>
              <a:t>-</a:t>
            </a:r>
            <a:r>
              <a:rPr lang="de-DE" sz="3200" b="1" i="1" dirty="0" smtClean="0">
                <a:latin typeface="Palatino Linotype" pitchFamily="18" charset="0"/>
                <a:sym typeface="Symbol"/>
              </a:rPr>
              <a:t> + n</a:t>
            </a:r>
            <a:r>
              <a:rPr lang="de-DE" sz="3200" b="1" i="1" dirty="0" smtClean="0">
                <a:latin typeface="Palatino Linotype" pitchFamily="18" charset="0"/>
              </a:rPr>
              <a:t> </a:t>
            </a:r>
          </a:p>
          <a:p>
            <a:endParaRPr lang="de-DE" sz="3600" b="1" i="1" dirty="0" smtClean="0">
              <a:latin typeface="Palatino Linotype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b="1" i="1" dirty="0" smtClean="0">
                <a:latin typeface="Palatino Linotype" pitchFamily="18" charset="0"/>
              </a:rPr>
              <a:t>  possible decay channels:</a:t>
            </a:r>
          </a:p>
          <a:p>
            <a:endParaRPr lang="en-US" sz="1200" b="1" i="1" dirty="0" smtClean="0">
              <a:latin typeface="Palatino Linotype" pitchFamily="18" charset="0"/>
            </a:endParaRPr>
          </a:p>
          <a:p>
            <a:r>
              <a:rPr lang="en-US" sz="2800" b="1" i="1" dirty="0" smtClean="0">
                <a:latin typeface="Palatino Linotype" pitchFamily="18" charset="0"/>
              </a:rPr>
              <a:t>	</a:t>
            </a:r>
            <a:r>
              <a:rPr lang="de-DE" sz="3200" b="1" i="1" dirty="0" err="1" smtClean="0">
                <a:solidFill>
                  <a:srgbClr val="FF0000"/>
                </a:solidFill>
                <a:latin typeface="Palatino Linotype" pitchFamily="18" charset="0"/>
                <a:sym typeface="Symbol"/>
              </a:rPr>
              <a:t>ppnK</a:t>
            </a:r>
            <a:r>
              <a:rPr lang="de-DE" sz="3200" b="1" i="1" baseline="48000" dirty="0" smtClean="0">
                <a:solidFill>
                  <a:srgbClr val="FF0000"/>
                </a:solidFill>
                <a:latin typeface="Palatino Linotype" pitchFamily="18" charset="0"/>
              </a:rPr>
              <a:t>-   </a:t>
            </a:r>
            <a:r>
              <a:rPr lang="en-US" sz="3200" b="1" i="1" dirty="0" smtClean="0">
                <a:latin typeface="Palatino Linotype" pitchFamily="18" charset="0"/>
                <a:sym typeface="Symbol"/>
              </a:rPr>
              <a:t> </a:t>
            </a:r>
            <a:r>
              <a:rPr lang="en-US" sz="3200" b="1" i="1" dirty="0" smtClean="0">
                <a:solidFill>
                  <a:srgbClr val="FF0000"/>
                </a:solidFill>
                <a:latin typeface="Palatino Linotype" pitchFamily="18" charset="0"/>
                <a:sym typeface="Symbol"/>
              </a:rPr>
              <a:t> </a:t>
            </a:r>
            <a:r>
              <a:rPr lang="en-US" sz="3200" b="1" i="1" dirty="0" smtClean="0">
                <a:latin typeface="Palatino Linotype" pitchFamily="18" charset="0"/>
                <a:sym typeface="Symbol"/>
              </a:rPr>
              <a:t> + d               </a:t>
            </a:r>
          </a:p>
          <a:p>
            <a:r>
              <a:rPr lang="en-US" sz="3200" b="1" i="1" dirty="0" smtClean="0">
                <a:latin typeface="Palatino Linotype" pitchFamily="18" charset="0"/>
                <a:sym typeface="Symbol"/>
              </a:rPr>
              <a:t>		       + p + n</a:t>
            </a:r>
          </a:p>
          <a:p>
            <a:r>
              <a:rPr lang="en-US" sz="3200" b="1" i="1" dirty="0" smtClean="0">
                <a:latin typeface="Palatino Linotype" pitchFamily="18" charset="0"/>
                <a:sym typeface="Symbol"/>
              </a:rPr>
              <a:t>	                </a:t>
            </a:r>
            <a:r>
              <a:rPr lang="en-US" sz="3200" b="1" i="1" baseline="46000" dirty="0" smtClean="0">
                <a:latin typeface="Palatino Linotype" pitchFamily="18" charset="0"/>
                <a:sym typeface="Symbol"/>
              </a:rPr>
              <a:t>-</a:t>
            </a:r>
            <a:r>
              <a:rPr lang="en-US" sz="3200" b="1" i="1" dirty="0" smtClean="0">
                <a:latin typeface="Palatino Linotype" pitchFamily="18" charset="0"/>
                <a:sym typeface="Symbol"/>
              </a:rPr>
              <a:t> + p + p</a:t>
            </a:r>
          </a:p>
          <a:p>
            <a:r>
              <a:rPr lang="en-US" sz="3200" b="1" i="1" dirty="0" smtClean="0">
                <a:latin typeface="Palatino Linotype" pitchFamily="18" charset="0"/>
                <a:sym typeface="Symbol"/>
              </a:rPr>
              <a:t>	    	       </a:t>
            </a:r>
            <a:r>
              <a:rPr lang="en-US" sz="3200" b="1" i="1" baseline="46000" dirty="0" smtClean="0">
                <a:latin typeface="Palatino Linotype" pitchFamily="18" charset="0"/>
                <a:sym typeface="Symbol"/>
              </a:rPr>
              <a:t>0</a:t>
            </a:r>
            <a:r>
              <a:rPr lang="en-US" sz="3200" b="1" i="1" dirty="0" smtClean="0">
                <a:latin typeface="Palatino Linotype" pitchFamily="18" charset="0"/>
                <a:sym typeface="Symbol"/>
              </a:rPr>
              <a:t> + d</a:t>
            </a:r>
          </a:p>
          <a:p>
            <a:r>
              <a:rPr lang="en-US" sz="3200" b="1" i="1" dirty="0" smtClean="0">
                <a:latin typeface="Palatino Linotype" pitchFamily="18" charset="0"/>
                <a:sym typeface="Symbol"/>
              </a:rPr>
              <a:t>	   	       </a:t>
            </a:r>
            <a:r>
              <a:rPr lang="en-US" sz="3200" b="1" i="1" baseline="46000" dirty="0" smtClean="0">
                <a:latin typeface="Palatino Linotype" pitchFamily="18" charset="0"/>
                <a:sym typeface="Symbol"/>
              </a:rPr>
              <a:t>0</a:t>
            </a:r>
            <a:r>
              <a:rPr lang="en-US" sz="3200" b="1" i="1" dirty="0" smtClean="0">
                <a:latin typeface="Palatino Linotype" pitchFamily="18" charset="0"/>
                <a:sym typeface="Symbol"/>
              </a:rPr>
              <a:t> + p + n</a:t>
            </a:r>
            <a:endParaRPr lang="en-US" sz="3200" b="1" i="1" dirty="0" smtClean="0">
              <a:latin typeface="Palatino Linotype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302147" y="4429132"/>
            <a:ext cx="2127505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Font typeface="Symbol" pitchFamily="18" charset="2"/>
              <a:buChar char="L"/>
            </a:pPr>
            <a:r>
              <a:rPr lang="en-US" sz="2800" b="1" i="1" dirty="0" smtClean="0">
                <a:latin typeface="Palatino Linotype" pitchFamily="18" charset="0"/>
                <a:sym typeface="Symbol"/>
              </a:rPr>
              <a:t>    p + </a:t>
            </a:r>
            <a:r>
              <a:rPr lang="en-US" sz="2800" b="1" i="1" baseline="30000" dirty="0" smtClean="0">
                <a:latin typeface="Palatino Linotype" pitchFamily="18" charset="0"/>
                <a:sym typeface="Symbol"/>
              </a:rPr>
              <a:t>-</a:t>
            </a:r>
            <a:r>
              <a:rPr lang="en-US" sz="2800" b="1" i="1" dirty="0" smtClean="0">
                <a:latin typeface="Palatino Linotype" pitchFamily="18" charset="0"/>
                <a:sym typeface="Symbol"/>
              </a:rPr>
              <a:t> </a:t>
            </a:r>
          </a:p>
          <a:p>
            <a:r>
              <a:rPr lang="en-US" sz="2800" b="1" i="1" dirty="0" smtClean="0">
                <a:latin typeface="Palatino Linotype" pitchFamily="18" charset="0"/>
                <a:sym typeface="Symbol"/>
              </a:rPr>
              <a:t>           n + </a:t>
            </a:r>
            <a:r>
              <a:rPr lang="en-US" sz="2800" b="1" i="1" baseline="30000" dirty="0" smtClean="0">
                <a:latin typeface="Palatino Linotype" pitchFamily="18" charset="0"/>
                <a:sym typeface="Symbol"/>
              </a:rPr>
              <a:t>0</a:t>
            </a:r>
          </a:p>
          <a:p>
            <a:pPr>
              <a:buFont typeface="Symbol" pitchFamily="18" charset="2"/>
              <a:buChar char="S"/>
            </a:pPr>
            <a:r>
              <a:rPr lang="en-US" sz="2800" b="1" i="1" baseline="46000" dirty="0" smtClean="0">
                <a:latin typeface="Palatino Linotype" pitchFamily="18" charset="0"/>
                <a:sym typeface="Symbol"/>
              </a:rPr>
              <a:t>-  </a:t>
            </a:r>
            <a:r>
              <a:rPr lang="en-US" sz="2800" b="1" i="1" dirty="0" smtClean="0">
                <a:latin typeface="Palatino Linotype" pitchFamily="18" charset="0"/>
                <a:sym typeface="Symbol"/>
              </a:rPr>
              <a:t>  n + </a:t>
            </a:r>
            <a:r>
              <a:rPr lang="en-US" sz="2800" b="1" i="1" baseline="30000" dirty="0" smtClean="0">
                <a:latin typeface="Palatino Linotype" pitchFamily="18" charset="0"/>
                <a:sym typeface="Symbol"/>
              </a:rPr>
              <a:t>-</a:t>
            </a:r>
            <a:r>
              <a:rPr lang="en-US" sz="2800" b="1" i="1" dirty="0" smtClean="0">
                <a:latin typeface="Palatino Linotype" pitchFamily="18" charset="0"/>
                <a:sym typeface="Symbol"/>
              </a:rPr>
              <a:t> </a:t>
            </a:r>
          </a:p>
          <a:p>
            <a:pPr>
              <a:buFont typeface="Symbol" pitchFamily="18" charset="2"/>
              <a:buChar char="S"/>
            </a:pPr>
            <a:r>
              <a:rPr lang="en-US" sz="2800" b="1" i="1" baseline="30000" dirty="0" smtClean="0">
                <a:latin typeface="Palatino Linotype" pitchFamily="18" charset="0"/>
                <a:sym typeface="Symbol"/>
              </a:rPr>
              <a:t>0</a:t>
            </a:r>
            <a:r>
              <a:rPr lang="en-US" sz="2800" b="1" i="1" dirty="0" smtClean="0">
                <a:latin typeface="Palatino Linotype" pitchFamily="18" charset="0"/>
                <a:sym typeface="Symbol"/>
              </a:rPr>
              <a:t>    + </a:t>
            </a:r>
            <a:endParaRPr lang="en-US" sz="28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1624</Words>
  <Application>Microsoft Office PowerPoint</Application>
  <PresentationFormat>Bildschirmpräsentation (4:3)</PresentationFormat>
  <Paragraphs>470</Paragraphs>
  <Slides>37</Slides>
  <Notes>37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0" baseType="lpstr">
      <vt:lpstr>Larissa-Design</vt:lpstr>
      <vt:lpstr>Formel</vt:lpstr>
      <vt:lpstr>Photo Editor Photo</vt:lpstr>
      <vt:lpstr> </vt:lpstr>
      <vt:lpstr>          Outline</vt:lpstr>
      <vt:lpstr>      AMADEUS</vt:lpstr>
      <vt:lpstr>        AMADEUS at DANE 2 </vt:lpstr>
      <vt:lpstr>          Introduction</vt:lpstr>
      <vt:lpstr>        Motivation</vt:lpstr>
      <vt:lpstr>        AMADEUS  programme</vt:lpstr>
      <vt:lpstr>         Amadeus programme, cont.</vt:lpstr>
      <vt:lpstr>       Tri-baryon systems with S=-1  </vt:lpstr>
      <vt:lpstr>       Tri-baryon systems with S=-1 </vt:lpstr>
      <vt:lpstr>         Hyperon production </vt:lpstr>
      <vt:lpstr>            Non-mesonic absorption</vt:lpstr>
      <vt:lpstr>      DANE </vt:lpstr>
      <vt:lpstr>     DANE 2  for  AMADEUS </vt:lpstr>
      <vt:lpstr>      AMADEUS  first  results</vt:lpstr>
      <vt:lpstr>    Hadronic interactions of K- in KLOE </vt:lpstr>
      <vt:lpstr> </vt:lpstr>
      <vt:lpstr>       reconstruction</vt:lpstr>
      <vt:lpstr> </vt:lpstr>
      <vt:lpstr>     Invariant mass analysis of p</vt:lpstr>
      <vt:lpstr>        - d</vt:lpstr>
      <vt:lpstr>     Neutron  search</vt:lpstr>
      <vt:lpstr>     Invariant mass of (Σπ)0</vt:lpstr>
      <vt:lpstr>     Invariant mass spectra of (Σπ)0</vt:lpstr>
      <vt:lpstr>      Further analysis and future goals </vt:lpstr>
      <vt:lpstr>      AMADEUS @ KLOE</vt:lpstr>
      <vt:lpstr>      KLOE  electromagnetic calorimeter</vt:lpstr>
      <vt:lpstr>         Reconstructed Ks mass</vt:lpstr>
      <vt:lpstr> </vt:lpstr>
      <vt:lpstr>      AMADEUS @ KLOE</vt:lpstr>
      <vt:lpstr>         AMADEUS  setup I</vt:lpstr>
      <vt:lpstr> </vt:lpstr>
      <vt:lpstr>         AMADEUS  setup II</vt:lpstr>
      <vt:lpstr>     R&amp;D:  Cylindrical GEM</vt:lpstr>
      <vt:lpstr>       Summary</vt:lpstr>
      <vt:lpstr> </vt:lpstr>
      <vt:lpstr>      Exploring dense nuclear states</vt:lpstr>
    </vt:vector>
  </TitlesOfParts>
  <Company>smi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AMADEUS at DANE 2</dc:title>
  <dc:creator>jz</dc:creator>
  <cp:lastModifiedBy>jz</cp:lastModifiedBy>
  <cp:revision>52</cp:revision>
  <dcterms:created xsi:type="dcterms:W3CDTF">2010-06-08T13:48:16Z</dcterms:created>
  <dcterms:modified xsi:type="dcterms:W3CDTF">2010-06-11T08:17:25Z</dcterms:modified>
</cp:coreProperties>
</file>