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7" r:id="rId6"/>
    <p:sldId id="262" r:id="rId7"/>
    <p:sldId id="273" r:id="rId8"/>
    <p:sldId id="274" r:id="rId9"/>
    <p:sldId id="275" r:id="rId10"/>
    <p:sldId id="264" r:id="rId11"/>
    <p:sldId id="265" r:id="rId12"/>
    <p:sldId id="266" r:id="rId13"/>
    <p:sldId id="267" r:id="rId14"/>
    <p:sldId id="276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83245" autoAdjust="0"/>
  </p:normalViewPr>
  <p:slideViewPr>
    <p:cSldViewPr>
      <p:cViewPr>
        <p:scale>
          <a:sx n="44" d="100"/>
          <a:sy n="44" d="100"/>
        </p:scale>
        <p:origin x="-7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awue007\Documents\meson2010\Mappe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162852367424801"/>
          <c:y val="7.2993272739235157E-2"/>
          <c:w val="0.71778152481410828"/>
          <c:h val="0.76629211976393208"/>
        </c:manualLayout>
      </c:layout>
      <c:scatterChart>
        <c:scatterStyle val="smoothMarker"/>
        <c:ser>
          <c:idx val="0"/>
          <c:order val="0"/>
          <c:tx>
            <c:v>SDD7, amp7</c:v>
          </c:tx>
          <c:xVal>
            <c:numRef>
              <c:f>Tabelle1!$C$2:$C$11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7.5</c:v>
                </c:pt>
              </c:numCache>
            </c:numRef>
          </c:xVal>
          <c:yVal>
            <c:numRef>
              <c:f>Tabelle1!$A$2:$A$11</c:f>
              <c:numCache>
                <c:formatCode>General</c:formatCode>
                <c:ptCount val="10"/>
                <c:pt idx="0">
                  <c:v>173.66900000000001</c:v>
                </c:pt>
                <c:pt idx="1">
                  <c:v>166.477</c:v>
                </c:pt>
                <c:pt idx="2">
                  <c:v>158.98500000000001</c:v>
                </c:pt>
                <c:pt idx="3">
                  <c:v>156.23500000000001</c:v>
                </c:pt>
                <c:pt idx="4">
                  <c:v>157.18899999999999</c:v>
                </c:pt>
                <c:pt idx="5">
                  <c:v>157.01499999999999</c:v>
                </c:pt>
                <c:pt idx="6">
                  <c:v>152.054</c:v>
                </c:pt>
                <c:pt idx="7">
                  <c:v>149.14599999999999</c:v>
                </c:pt>
                <c:pt idx="8">
                  <c:v>147.47399999999999</c:v>
                </c:pt>
                <c:pt idx="9">
                  <c:v>148.22399999999999</c:v>
                </c:pt>
              </c:numCache>
            </c:numRef>
          </c:yVal>
          <c:smooth val="1"/>
        </c:ser>
        <c:ser>
          <c:idx val="1"/>
          <c:order val="1"/>
          <c:tx>
            <c:v>SDD7, amp8</c:v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noFill/>
              <a:ln>
                <a:solidFill>
                  <a:srgbClr val="4F81BD"/>
                </a:solidFill>
              </a:ln>
            </c:spPr>
          </c:marker>
          <c:xVal>
            <c:numRef>
              <c:f>Tabelle1!$F$2:$F$11</c:f>
              <c:numCache>
                <c:formatCode>General</c:formatCode>
                <c:ptCount val="10"/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</c:numCache>
            </c:numRef>
          </c:xVal>
          <c:yVal>
            <c:numRef>
              <c:f>Tabelle1!$D$2:$D$11</c:f>
              <c:numCache>
                <c:formatCode>General</c:formatCode>
                <c:ptCount val="10"/>
                <c:pt idx="2">
                  <c:v>157.446</c:v>
                </c:pt>
                <c:pt idx="3">
                  <c:v>156.23099999999999</c:v>
                </c:pt>
                <c:pt idx="4">
                  <c:v>151.952</c:v>
                </c:pt>
                <c:pt idx="5">
                  <c:v>151.37200000000001</c:v>
                </c:pt>
                <c:pt idx="6">
                  <c:v>149.96899999999999</c:v>
                </c:pt>
                <c:pt idx="7">
                  <c:v>151.61699999999999</c:v>
                </c:pt>
                <c:pt idx="8">
                  <c:v>148.821</c:v>
                </c:pt>
                <c:pt idx="9">
                  <c:v>148.84</c:v>
                </c:pt>
              </c:numCache>
            </c:numRef>
          </c:yVal>
          <c:smooth val="1"/>
        </c:ser>
        <c:axId val="64297216"/>
        <c:axId val="64365312"/>
      </c:scatterChart>
      <c:valAx>
        <c:axId val="64297216"/>
        <c:scaling>
          <c:orientation val="minMax"/>
        </c:scaling>
        <c:axPos val="b"/>
        <c:majorGridlines/>
        <c:numFmt formatCode="General" sourceLinked="1"/>
        <c:tickLblPos val="nextTo"/>
        <c:crossAx val="64365312"/>
        <c:crosses val="autoZero"/>
        <c:crossBetween val="midCat"/>
        <c:majorUnit val="1"/>
      </c:valAx>
      <c:valAx>
        <c:axId val="64365312"/>
        <c:scaling>
          <c:orientation val="minMax"/>
        </c:scaling>
        <c:axPos val="l"/>
        <c:majorGridlines/>
        <c:numFmt formatCode="General" sourceLinked="1"/>
        <c:tickLblPos val="nextTo"/>
        <c:crossAx val="642972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936096953088542"/>
          <c:y val="0.10168585917466698"/>
          <c:w val="0.3454966660563788"/>
          <c:h val="0.23129992905218666"/>
        </c:manualLayout>
      </c:layout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0.82083</cdr:x>
      <cdr:y>0.90972</cdr:y>
    </cdr:from>
    <cdr:to>
      <cdr:x>0.95833</cdr:x>
      <cdr:y>0.99653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752850" y="2495550"/>
          <a:ext cx="6286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/>
            <a:t>SUB [-V]</a:t>
          </a:r>
        </a:p>
      </cdr:txBody>
    </cdr:sp>
  </cdr:relSizeAnchor>
  <cdr:relSizeAnchor xmlns:cdr="http://schemas.openxmlformats.org/drawingml/2006/chartDrawing">
    <cdr:from>
      <cdr:x>0</cdr:x>
      <cdr:y>0.03125</cdr:y>
    </cdr:from>
    <cdr:to>
      <cdr:x>0.05208</cdr:x>
      <cdr:y>0.33333</cdr:y>
    </cdr:to>
    <cdr:sp macro="" textlink="">
      <cdr:nvSpPr>
        <cdr:cNvPr id="3" name="Textfeld 1"/>
        <cdr:cNvSpPr txBox="1"/>
      </cdr:nvSpPr>
      <cdr:spPr>
        <a:xfrm xmlns:a="http://schemas.openxmlformats.org/drawingml/2006/main" rot="16200000">
          <a:off x="-295275" y="381000"/>
          <a:ext cx="8286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FWHM [eV]]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250B5-A9A1-4C72-A1B0-F2356AFD906C}" type="datetimeFigureOut">
              <a:rPr lang="en-US" smtClean="0"/>
              <a:pPr/>
              <a:t>2010-06-10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0BD8A-1C98-48BE-ABF7-04BDF438E75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Slow extraction: at 50GeV, </a:t>
            </a:r>
            <a:r>
              <a:rPr lang="en-US" sz="800" dirty="0" err="1" smtClean="0"/>
              <a:t>kompliziert</a:t>
            </a:r>
            <a:r>
              <a:rPr lang="en-US" sz="800" dirty="0" smtClean="0"/>
              <a:t> </a:t>
            </a:r>
            <a:r>
              <a:rPr lang="en-US" sz="800" dirty="0" err="1" smtClean="0"/>
              <a:t>weil</a:t>
            </a:r>
            <a:r>
              <a:rPr lang="en-US" sz="800" dirty="0" smtClean="0"/>
              <a:t> </a:t>
            </a:r>
            <a:r>
              <a:rPr lang="en-US" sz="800" dirty="0" err="1" smtClean="0"/>
              <a:t>stabilität</a:t>
            </a:r>
            <a:r>
              <a:rPr lang="en-US" sz="800" dirty="0" smtClean="0"/>
              <a:t> </a:t>
            </a:r>
            <a:r>
              <a:rPr lang="en-US" sz="800" dirty="0" err="1" smtClean="0"/>
              <a:t>über</a:t>
            </a:r>
            <a:r>
              <a:rPr lang="en-US" sz="800" dirty="0" smtClean="0"/>
              <a:t> </a:t>
            </a:r>
            <a:r>
              <a:rPr lang="en-US" sz="800" dirty="0" err="1" smtClean="0"/>
              <a:t>langen</a:t>
            </a:r>
            <a:r>
              <a:rPr lang="en-US" sz="800" dirty="0" smtClean="0"/>
              <a:t> </a:t>
            </a:r>
            <a:r>
              <a:rPr lang="en-US" sz="800" dirty="0" err="1" smtClean="0"/>
              <a:t>zeitraum</a:t>
            </a:r>
            <a:r>
              <a:rPr lang="en-US" sz="800" dirty="0" smtClean="0"/>
              <a:t> </a:t>
            </a:r>
            <a:r>
              <a:rPr lang="en-US" sz="800" dirty="0" err="1" smtClean="0"/>
              <a:t>aufrecht</a:t>
            </a:r>
            <a:r>
              <a:rPr lang="en-US" sz="800" dirty="0" smtClean="0"/>
              <a:t> </a:t>
            </a:r>
            <a:r>
              <a:rPr lang="en-US" sz="800" dirty="0" err="1" smtClean="0"/>
              <a:t>erhalten</a:t>
            </a:r>
            <a:r>
              <a:rPr lang="en-US" sz="800" dirty="0" smtClean="0"/>
              <a:t> </a:t>
            </a:r>
            <a:r>
              <a:rPr lang="en-US" sz="800" dirty="0" err="1" smtClean="0"/>
              <a:t>ist</a:t>
            </a:r>
            <a:r>
              <a:rPr lang="en-US" sz="800" dirty="0" smtClean="0"/>
              <a:t> </a:t>
            </a:r>
            <a:r>
              <a:rPr lang="en-US" sz="800" dirty="0" err="1" smtClean="0"/>
              <a:t>schwierig</a:t>
            </a:r>
            <a:r>
              <a:rPr lang="en-US" sz="800" baseline="0" dirty="0" smtClean="0"/>
              <a:t> – </a:t>
            </a:r>
            <a:r>
              <a:rPr lang="en-US" sz="800" baseline="0" dirty="0" err="1" smtClean="0"/>
              <a:t>knallt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gegen</a:t>
            </a:r>
            <a:r>
              <a:rPr lang="en-US" sz="800" baseline="0" dirty="0" smtClean="0"/>
              <a:t> die Wand – </a:t>
            </a:r>
            <a:r>
              <a:rPr lang="en-US" sz="800" baseline="0" dirty="0" err="1" smtClean="0"/>
              <a:t>Aktivierung</a:t>
            </a:r>
            <a:r>
              <a:rPr lang="en-US" sz="800" baseline="0" dirty="0" smtClean="0"/>
              <a:t> – </a:t>
            </a:r>
            <a:r>
              <a:rPr lang="en-US" sz="800" baseline="0" dirty="0" err="1" smtClean="0"/>
              <a:t>Strahlenschutz</a:t>
            </a:r>
            <a:r>
              <a:rPr lang="en-US" sz="800" baseline="0" dirty="0" smtClean="0"/>
              <a:t> – </a:t>
            </a:r>
            <a:r>
              <a:rPr lang="en-US" sz="800" baseline="0" dirty="0" err="1" smtClean="0"/>
              <a:t>derzeit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nur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kleine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Intensität</a:t>
            </a:r>
            <a:r>
              <a:rPr lang="en-US" sz="800" baseline="0" dirty="0" smtClean="0"/>
              <a:t> von </a:t>
            </a:r>
            <a:r>
              <a:rPr lang="en-US" sz="800" baseline="0" dirty="0" err="1" smtClean="0"/>
              <a:t>etwa</a:t>
            </a:r>
            <a:r>
              <a:rPr lang="en-US" sz="800" baseline="0" dirty="0" smtClean="0"/>
              <a:t> 5kW. Fast extraction: </a:t>
            </a:r>
            <a:r>
              <a:rPr lang="en-US" sz="800" baseline="0" dirty="0" err="1" smtClean="0"/>
              <a:t>Kamiokande</a:t>
            </a:r>
            <a:endParaRPr lang="en-US" sz="8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0BD8A-1C98-48BE-ABF7-04BDF438E7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Tracking </a:t>
            </a:r>
            <a:r>
              <a:rPr lang="en-US" dirty="0" err="1" smtClean="0"/>
              <a:t>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Vorteil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viel</a:t>
            </a:r>
            <a:r>
              <a:rPr lang="en-US" baseline="0" dirty="0" smtClean="0"/>
              <a:t> BG </a:t>
            </a:r>
            <a:r>
              <a:rPr lang="en-US" baseline="0" dirty="0" err="1" smtClean="0"/>
              <a:t>wegfällt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strahl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größer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mehr</a:t>
            </a:r>
            <a:r>
              <a:rPr lang="en-US" baseline="0" dirty="0" smtClean="0"/>
              <a:t> Halo,…), </a:t>
            </a:r>
            <a:r>
              <a:rPr lang="en-US" baseline="0" dirty="0" err="1" smtClean="0"/>
              <a:t>wenn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nur</a:t>
            </a:r>
            <a:r>
              <a:rPr lang="en-US" baseline="0" dirty="0" smtClean="0"/>
              <a:t> die in He </a:t>
            </a:r>
            <a:r>
              <a:rPr lang="en-US" baseline="0" dirty="0" err="1" smtClean="0"/>
              <a:t>gestoppten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rausnimmt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0BD8A-1C98-48BE-ABF7-04BDF438E75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Separator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Wienfilter</a:t>
            </a:r>
            <a:r>
              <a:rPr lang="en-US" dirty="0" smtClean="0"/>
              <a:t>, LC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einfach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elektronisches</a:t>
            </a:r>
            <a:r>
              <a:rPr lang="en-US" dirty="0" smtClean="0"/>
              <a:t> </a:t>
            </a:r>
            <a:r>
              <a:rPr lang="en-US" dirty="0" err="1" smtClean="0"/>
              <a:t>rausfiltern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0BD8A-1C98-48BE-ABF7-04BDF438E7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Erwähne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pion-cali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Kaontracker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mehrere</a:t>
            </a:r>
            <a:r>
              <a:rPr lang="en-US" baseline="0" dirty="0" smtClean="0"/>
              <a:t> (gerade-1pkt-def-gehtnich),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fid volume cut, </a:t>
            </a:r>
            <a:r>
              <a:rPr lang="en-US" baseline="0" dirty="0" err="1" smtClean="0"/>
              <a:t>geladene</a:t>
            </a:r>
            <a:r>
              <a:rPr lang="en-US" baseline="0" dirty="0" smtClean="0"/>
              <a:t> particles 2. track (</a:t>
            </a:r>
            <a:r>
              <a:rPr lang="en-US" baseline="0" dirty="0" err="1" smtClean="0"/>
              <a:t>pion</a:t>
            </a:r>
            <a:r>
              <a:rPr lang="en-US" baseline="0" dirty="0" smtClean="0"/>
              <a:t>, p,…), </a:t>
            </a:r>
            <a:r>
              <a:rPr lang="en-US" baseline="0" dirty="0" err="1" smtClean="0"/>
              <a:t>hidscope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szinti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wenn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spricht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wird</a:t>
            </a:r>
            <a:r>
              <a:rPr lang="en-US" baseline="0" dirty="0" smtClean="0"/>
              <a:t> track </a:t>
            </a:r>
            <a:r>
              <a:rPr lang="en-US" baseline="0" dirty="0" err="1" smtClean="0"/>
              <a:t>zurückverfolgt</a:t>
            </a:r>
            <a:r>
              <a:rPr lang="en-US" baseline="0" dirty="0" smtClean="0"/>
              <a:t>. 4 FOILS!!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0BD8A-1C98-48BE-ABF7-04BDF438E7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Herausforderung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sdds</a:t>
            </a:r>
            <a:r>
              <a:rPr lang="en-US" dirty="0" smtClean="0"/>
              <a:t> &amp; preamp in </a:t>
            </a:r>
            <a:r>
              <a:rPr lang="en-US" dirty="0" err="1" smtClean="0"/>
              <a:t>vakuum</a:t>
            </a:r>
            <a:r>
              <a:rPr lang="en-US" dirty="0" smtClean="0"/>
              <a:t> </a:t>
            </a:r>
            <a:r>
              <a:rPr lang="en-US" dirty="0" err="1" smtClean="0"/>
              <a:t>wegen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platz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alles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cds</a:t>
            </a:r>
            <a:r>
              <a:rPr lang="en-US" baseline="0" dirty="0" smtClean="0"/>
              <a:t>) – </a:t>
            </a:r>
            <a:r>
              <a:rPr lang="en-US" baseline="0" dirty="0" err="1" smtClean="0"/>
              <a:t>neue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diesen</a:t>
            </a:r>
            <a:r>
              <a:rPr lang="en-US" baseline="0" dirty="0" smtClean="0"/>
              <a:t> bed –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gelöst</a:t>
            </a:r>
            <a:r>
              <a:rPr lang="en-US" baseline="0" dirty="0" smtClean="0"/>
              <a:t>, he target net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stark </a:t>
            </a:r>
            <a:r>
              <a:rPr lang="en-US" baseline="0" dirty="0" err="1" smtClean="0"/>
              <a:t>aufgheizt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0BD8A-1C98-48BE-ABF7-04BDF438E7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Genauigkeit</a:t>
            </a:r>
            <a:r>
              <a:rPr lang="en-US" dirty="0" smtClean="0"/>
              <a:t> von 2eV </a:t>
            </a:r>
            <a:r>
              <a:rPr lang="en-US" dirty="0" err="1" smtClean="0"/>
              <a:t>erreichbar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durch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detektor-responsefunktion-kenntnisse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stabilität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kurven</a:t>
            </a:r>
            <a:r>
              <a:rPr lang="en-US" baseline="0" dirty="0" smtClean="0"/>
              <a:t> form </a:t>
            </a:r>
            <a:r>
              <a:rPr lang="en-US" baseline="0" dirty="0" err="1" smtClean="0"/>
              <a:t>genau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kennen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haben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gelernt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</a:t>
            </a:r>
            <a:r>
              <a:rPr lang="en-US" baseline="0" dirty="0" smtClean="0"/>
              <a:t> e570 &amp; </a:t>
            </a:r>
            <a:r>
              <a:rPr lang="en-US" baseline="0" dirty="0" err="1" smtClean="0"/>
              <a:t>siddharta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0BD8A-1C98-48BE-ABF7-04BDF438E7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Erkläre</a:t>
            </a:r>
            <a:r>
              <a:rPr lang="en-US" dirty="0" smtClean="0"/>
              <a:t>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sdd</a:t>
            </a:r>
            <a:r>
              <a:rPr lang="en-US" dirty="0" smtClean="0"/>
              <a:t> und preamps </a:t>
            </a:r>
            <a:r>
              <a:rPr lang="en-US" dirty="0" err="1" smtClean="0"/>
              <a:t>sitzen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0BD8A-1C98-48BE-ABF7-04BDF438E7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2C899F-39CA-4E29-9B9A-766378CC49E6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7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BBE099-F573-45B6-9D7F-81BF4C0BC2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41CA-29A8-43C9-9F80-DA45F5A48F6C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5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0204-6F6B-43F3-AC93-24A391A12FD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2BF6-61BC-439B-9A8A-73B2145EC843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5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D6F8-4E08-4413-9CB2-EC7ABDE22D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CAF7-16BD-4DED-9DAF-FC49EB48F88F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5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45C3-616D-43CE-A6EB-30210D076C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22E66F-DF33-432D-8DD0-C6E9055E23D1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41BE0-6327-4211-9143-278ACF4E76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52F9-B85D-4F13-95E5-C072B07F6B2D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5821-87BF-47BA-A55F-5465F58D0C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2D55A0-988B-47B9-9F51-7EABF7AAD8AA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5E5EAC-63E0-4EC6-9BD1-5DC3CA107E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D62F-093A-4060-9FC6-B0B05312436D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3ED4-9B56-4FF9-8F3C-D6B3D11A4DB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htec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07BB2-A5F9-4BA3-B30F-1EE5591FCCE2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EE9893-18FF-4E29-8445-288CDD8F7F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9592E7-0084-43D7-9524-5077EB79EB4B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3440A3-512A-4F6D-9F70-EDF5D46B4F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ssdiagramm: Proz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ussdiagramm: Proz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4CDEA7-C5B3-4BD2-9ECE-836B3F744AAB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9503BD-5710-43FD-8570-8753C408DC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d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33" name="Textplatzhalt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AD05E4D-0494-4309-924B-99BA62C79073}" type="datetimeFigureOut">
              <a:rPr lang="en-US"/>
              <a:pPr>
                <a:defRPr/>
              </a:pPr>
              <a:t>2010-06-10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444E7F-211C-4668-9512-14963FF95F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5" name="Rechtec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6" r:id="rId2"/>
    <p:sldLayoutId id="2147483882" r:id="rId3"/>
    <p:sldLayoutId id="2147483877" r:id="rId4"/>
    <p:sldLayoutId id="2147483883" r:id="rId5"/>
    <p:sldLayoutId id="2147483878" r:id="rId6"/>
    <p:sldLayoutId id="2147483884" r:id="rId7"/>
    <p:sldLayoutId id="2147483885" r:id="rId8"/>
    <p:sldLayoutId id="2147483886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F4259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gi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Status and plans of E17 experiment at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J-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PARC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7407275" cy="2209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Barbara Katharina </a:t>
            </a:r>
            <a:r>
              <a:rPr lang="en-US" i="1" dirty="0" err="1" smtClean="0"/>
              <a:t>Wünschek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on </a:t>
            </a:r>
            <a:r>
              <a:rPr lang="en-US" dirty="0" smtClean="0"/>
              <a:t>behalf of the J-</a:t>
            </a:r>
            <a:r>
              <a:rPr lang="en-US" dirty="0" err="1" smtClean="0"/>
              <a:t>PARC</a:t>
            </a:r>
            <a:r>
              <a:rPr lang="en-US" dirty="0" smtClean="0"/>
              <a:t> E17 collaboration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Stefan-Meyer-Institute for subatomic physics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Austrian Academy of Sciences</a:t>
            </a:r>
          </a:p>
        </p:txBody>
      </p:sp>
      <p:pic>
        <p:nvPicPr>
          <p:cNvPr id="8196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5257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Silicon Drift Detectors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1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3048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Basic principle of </a:t>
            </a:r>
            <a:r>
              <a:rPr lang="en-US" sz="38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SDDs</a:t>
            </a:r>
            <a:endParaRPr lang="en-US" sz="3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42" name="Inhaltsplatzhalter 6"/>
          <p:cNvSpPr>
            <a:spLocks noGrp="1"/>
          </p:cNvSpPr>
          <p:nvPr>
            <p:ph idx="1"/>
          </p:nvPr>
        </p:nvSpPr>
        <p:spPr>
          <a:xfrm>
            <a:off x="1066800" y="1371600"/>
            <a:ext cx="7499350" cy="2590800"/>
          </a:xfrm>
        </p:spPr>
        <p:txBody>
          <a:bodyPr/>
          <a:lstStyle/>
          <a:p>
            <a:r>
              <a:rPr lang="en-US" sz="2400" smtClean="0">
                <a:sym typeface="Symbol" pitchFamily="18" charset="2"/>
              </a:rPr>
              <a:t>Thickness: ~500µm, 1cm² area</a:t>
            </a:r>
          </a:p>
          <a:p>
            <a:r>
              <a:rPr lang="en-US" sz="2400" smtClean="0">
                <a:sym typeface="Symbol" pitchFamily="18" charset="2"/>
              </a:rPr>
              <a:t>Good energy and time resolution (~140eV @ 5.9keV, &lt;1µs</a:t>
            </a:r>
          </a:p>
          <a:p>
            <a:r>
              <a:rPr lang="en-US" sz="2400" smtClean="0">
                <a:sym typeface="Symbol" pitchFamily="18" charset="2"/>
              </a:rPr>
              <a:t>Work from ~245K to ~ 100K</a:t>
            </a:r>
          </a:p>
          <a:p>
            <a:r>
              <a:rPr lang="en-US" sz="2400" smtClean="0">
                <a:sym typeface="Symbol" pitchFamily="18" charset="2"/>
              </a:rPr>
              <a:t>Thin active layer, small anode area, large active area</a:t>
            </a:r>
          </a:p>
          <a:p>
            <a:r>
              <a:rPr lang="en-US" sz="2400" smtClean="0">
                <a:sym typeface="Symbol" pitchFamily="18" charset="2"/>
              </a:rPr>
              <a:t>Low-energetic X-rays at high rates</a:t>
            </a:r>
          </a:p>
          <a:p>
            <a:r>
              <a:rPr lang="en-US" sz="2400" smtClean="0">
                <a:sym typeface="Symbol" pitchFamily="18" charset="2"/>
              </a:rPr>
              <a:t>Precision of 2eV </a:t>
            </a:r>
          </a:p>
        </p:txBody>
      </p:sp>
      <p:pic>
        <p:nvPicPr>
          <p:cNvPr id="14343" name="Picture 9" descr="C:\Users\bawue007\Documents\Presentation_institut\detector_he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9863" y="4395788"/>
            <a:ext cx="2370137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Inhaltsplatzhalter 6"/>
          <p:cNvSpPr txBox="1">
            <a:spLocks/>
          </p:cNvSpPr>
          <p:nvPr/>
        </p:nvSpPr>
        <p:spPr bwMode="auto">
          <a:xfrm>
            <a:off x="7239000" y="3886200"/>
            <a:ext cx="1600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 err="1">
                <a:latin typeface="+mn-lt"/>
                <a:cs typeface="+mn-cs"/>
                <a:sym typeface="Symbol"/>
              </a:rPr>
              <a:t>SDD</a:t>
            </a:r>
            <a:r>
              <a:rPr lang="en-US" sz="2000" dirty="0">
                <a:latin typeface="+mn-lt"/>
                <a:cs typeface="+mn-cs"/>
                <a:sym typeface="Symbol"/>
              </a:rPr>
              <a:t> </a:t>
            </a:r>
            <a:r>
              <a:rPr lang="en-US" sz="2000" dirty="0" err="1">
                <a:latin typeface="+mn-lt"/>
                <a:cs typeface="+mn-cs"/>
                <a:sym typeface="Symbol"/>
              </a:rPr>
              <a:t>Vitus</a:t>
            </a:r>
            <a:endParaRPr lang="en-US" sz="2000" dirty="0">
              <a:latin typeface="+mn-lt"/>
              <a:cs typeface="+mn-cs"/>
              <a:sym typeface="Symbol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>
                <a:latin typeface="+mn-lt"/>
                <a:cs typeface="+mn-cs"/>
                <a:sym typeface="Symbol"/>
              </a:rPr>
              <a:t>Reset Type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 err="1">
                <a:latin typeface="+mn-lt"/>
                <a:cs typeface="+mn-cs"/>
                <a:sym typeface="Symbol"/>
              </a:rPr>
              <a:t>KETEK</a:t>
            </a:r>
            <a:endParaRPr lang="en-US" sz="2000" dirty="0">
              <a:latin typeface="+mn-lt"/>
              <a:cs typeface="+mn-cs"/>
              <a:sym typeface="Symbol"/>
            </a:endParaRPr>
          </a:p>
        </p:txBody>
      </p:sp>
      <p:pic>
        <p:nvPicPr>
          <p:cNvPr id="14345" name="Picture 8" descr="C:\Users\bawue007\Documents\Presentation_institut\s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572000"/>
            <a:ext cx="3429000" cy="22050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5257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Silicon Drift Detectors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5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5334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Usage in experiment</a:t>
            </a:r>
          </a:p>
        </p:txBody>
      </p:sp>
      <p:pic>
        <p:nvPicPr>
          <p:cNvPr id="15366" name="Picture 7" descr="C:\Users\bawue007\Documents\Presentation_0905\setu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0" y="2209800"/>
            <a:ext cx="68834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17"/>
          <p:cNvGrpSpPr>
            <a:grpSpLocks/>
          </p:cNvGrpSpPr>
          <p:nvPr/>
        </p:nvGrpSpPr>
        <p:grpSpPr bwMode="auto">
          <a:xfrm>
            <a:off x="6853238" y="1676400"/>
            <a:ext cx="2290762" cy="1462088"/>
            <a:chOff x="6790531" y="352425"/>
            <a:chExt cx="2813465" cy="1905000"/>
          </a:xfrm>
        </p:grpSpPr>
        <p:pic>
          <p:nvPicPr>
            <p:cNvPr id="12" name="Picture 11" descr="C:\Users\bawue007\Documents\Presentation_institut\housingpreamp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22808" y="352425"/>
              <a:ext cx="2281188" cy="17209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8444" name="Gerade Verbindung mit Pfeil 13"/>
            <p:cNvCxnSpPr>
              <a:cxnSpLocks noChangeShapeType="1"/>
            </p:cNvCxnSpPr>
            <p:nvPr/>
          </p:nvCxnSpPr>
          <p:spPr bwMode="auto">
            <a:xfrm rot="10800000" flipV="1">
              <a:off x="6790531" y="1213107"/>
              <a:ext cx="533400" cy="104431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Gruppieren 16"/>
          <p:cNvGrpSpPr>
            <a:grpSpLocks/>
          </p:cNvGrpSpPr>
          <p:nvPr/>
        </p:nvGrpSpPr>
        <p:grpSpPr bwMode="auto">
          <a:xfrm>
            <a:off x="2362200" y="4943475"/>
            <a:ext cx="5522913" cy="1914525"/>
            <a:chOff x="2523331" y="4520943"/>
            <a:chExt cx="6785768" cy="2493905"/>
          </a:xfrm>
        </p:grpSpPr>
        <p:pic>
          <p:nvPicPr>
            <p:cNvPr id="15" name="Picture 12" descr="C:\Users\bawue007\Documents\Presentation_institut\housingsdd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36923" y="5228170"/>
              <a:ext cx="2672176" cy="17866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8442" name="Gerade Verbindung mit Pfeil 14"/>
            <p:cNvCxnSpPr>
              <a:cxnSpLocks noChangeShapeType="1"/>
            </p:cNvCxnSpPr>
            <p:nvPr/>
          </p:nvCxnSpPr>
          <p:spPr bwMode="auto">
            <a:xfrm rot="10800000">
              <a:off x="2523331" y="4520943"/>
              <a:ext cx="4038600" cy="185128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5257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Systematic tests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9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5334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Test Setups</a:t>
            </a:r>
          </a:p>
        </p:txBody>
      </p:sp>
      <p:pic>
        <p:nvPicPr>
          <p:cNvPr id="16390" name="Picture 2" descr="C:\Users\bawue007\Documents\Presentation_0905\neue_chamb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581400"/>
            <a:ext cx="3756025" cy="2819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91" name="Picture 2" descr="C:\Users\bawue007\Documents\meson2010\DSC023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895600"/>
            <a:ext cx="4144963" cy="3108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92" name="Inhaltsplatzhalter 6"/>
          <p:cNvSpPr>
            <a:spLocks noGrp="1"/>
          </p:cNvSpPr>
          <p:nvPr>
            <p:ph idx="1"/>
          </p:nvPr>
        </p:nvSpPr>
        <p:spPr>
          <a:xfrm>
            <a:off x="381000" y="1981200"/>
            <a:ext cx="4114800" cy="1905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smtClean="0">
                <a:sym typeface="Symbol" pitchFamily="18" charset="2"/>
              </a:rPr>
              <a:t>VIENNA</a:t>
            </a:r>
          </a:p>
          <a:p>
            <a:r>
              <a:rPr lang="en-US" sz="2400" smtClean="0">
                <a:sym typeface="Symbol" pitchFamily="18" charset="2"/>
              </a:rPr>
              <a:t>Preparation of devices and housings</a:t>
            </a:r>
          </a:p>
          <a:p>
            <a:r>
              <a:rPr lang="en-US" sz="2400" smtClean="0">
                <a:sym typeface="Symbol" pitchFamily="18" charset="2"/>
              </a:rPr>
              <a:t>Check general functionality</a:t>
            </a:r>
          </a:p>
        </p:txBody>
      </p:sp>
      <p:sp>
        <p:nvSpPr>
          <p:cNvPr id="18" name="Inhaltsplatzhalter 6"/>
          <p:cNvSpPr txBox="1">
            <a:spLocks/>
          </p:cNvSpPr>
          <p:nvPr/>
        </p:nvSpPr>
        <p:spPr bwMode="auto">
          <a:xfrm>
            <a:off x="4648200" y="1524000"/>
            <a:ext cx="41148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2400" dirty="0" smtClean="0">
                <a:latin typeface="+mn-lt"/>
                <a:cs typeface="+mn-cs"/>
                <a:sym typeface="Symbol"/>
              </a:rPr>
              <a:t>JAPAN (</a:t>
            </a:r>
            <a:r>
              <a:rPr lang="en-US" sz="2400" dirty="0" err="1" smtClean="0">
                <a:latin typeface="+mn-lt"/>
                <a:cs typeface="+mn-cs"/>
                <a:sym typeface="Symbol"/>
              </a:rPr>
              <a:t>KEK</a:t>
            </a:r>
            <a:r>
              <a:rPr lang="en-US" sz="2400" dirty="0" smtClean="0">
                <a:latin typeface="+mn-lt"/>
                <a:cs typeface="+mn-cs"/>
                <a:sym typeface="Symbol"/>
              </a:rPr>
              <a:t>)</a:t>
            </a:r>
            <a:endParaRPr lang="en-US" sz="2400" dirty="0">
              <a:latin typeface="+mn-lt"/>
              <a:cs typeface="+mn-cs"/>
              <a:sym typeface="Symbol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cs typeface="+mn-cs"/>
                <a:sym typeface="Symbol"/>
              </a:rPr>
              <a:t>Systematic tests with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cs typeface="+mn-cs"/>
                <a:sym typeface="Symbol"/>
              </a:rPr>
              <a:t>All 8 </a:t>
            </a:r>
            <a:r>
              <a:rPr lang="en-US" sz="2400" dirty="0" err="1">
                <a:latin typeface="+mn-lt"/>
                <a:cs typeface="+mn-cs"/>
                <a:sym typeface="Symbol"/>
              </a:rPr>
              <a:t>SDDs</a:t>
            </a:r>
            <a:endParaRPr lang="en-US" sz="2400" dirty="0">
              <a:latin typeface="+mn-lt"/>
              <a:cs typeface="+mn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392" grpId="0" build="p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5257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Systematic tests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3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5334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Procedure and Results</a:t>
            </a:r>
          </a:p>
        </p:txBody>
      </p:sp>
      <p:sp>
        <p:nvSpPr>
          <p:cNvPr id="17414" name="Inhaltsplatzhalter 6"/>
          <p:cNvSpPr>
            <a:spLocks noGrp="1"/>
          </p:cNvSpPr>
          <p:nvPr>
            <p:ph idx="1"/>
          </p:nvPr>
        </p:nvSpPr>
        <p:spPr>
          <a:xfrm>
            <a:off x="1066800" y="1447800"/>
            <a:ext cx="4648200" cy="5029200"/>
          </a:xfrm>
        </p:spPr>
        <p:txBody>
          <a:bodyPr/>
          <a:lstStyle/>
          <a:p>
            <a:r>
              <a:rPr lang="en-US" sz="2200" dirty="0" smtClean="0">
                <a:sym typeface="Symbol" pitchFamily="18" charset="2"/>
              </a:rPr>
              <a:t>Functionality Check with </a:t>
            </a:r>
          </a:p>
          <a:p>
            <a:pPr>
              <a:buFont typeface="Wingdings 2" pitchFamily="18" charset="2"/>
              <a:buNone/>
            </a:pPr>
            <a:r>
              <a:rPr lang="en-US" sz="2200" baseline="30000" dirty="0" smtClean="0">
                <a:sym typeface="Symbol" pitchFamily="18" charset="2"/>
              </a:rPr>
              <a:t>      55</a:t>
            </a:r>
            <a:r>
              <a:rPr lang="en-US" sz="2200" dirty="0" smtClean="0">
                <a:sym typeface="Symbol" pitchFamily="18" charset="2"/>
              </a:rPr>
              <a:t>Fe (K</a:t>
            </a:r>
            <a:r>
              <a:rPr lang="en-US" sz="2200" baseline="-25000" dirty="0" smtClean="0">
                <a:sym typeface="Symbol" pitchFamily="18" charset="2"/>
              </a:rPr>
              <a:t>a</a:t>
            </a:r>
            <a:r>
              <a:rPr lang="en-US" sz="2200" dirty="0" smtClean="0">
                <a:sym typeface="Symbol" pitchFamily="18" charset="2"/>
              </a:rPr>
              <a:t> @ 5.9keV)</a:t>
            </a:r>
          </a:p>
          <a:p>
            <a:r>
              <a:rPr lang="en-US" sz="2200" dirty="0" smtClean="0">
                <a:sym typeface="Symbol" pitchFamily="18" charset="2"/>
              </a:rPr>
              <a:t>X-ray tube / </a:t>
            </a:r>
            <a:r>
              <a:rPr lang="en-US" sz="2200" dirty="0" err="1" smtClean="0">
                <a:sym typeface="Symbol" pitchFamily="18" charset="2"/>
              </a:rPr>
              <a:t>Sr</a:t>
            </a:r>
            <a:r>
              <a:rPr lang="en-US" sz="2200" dirty="0" smtClean="0">
                <a:sym typeface="Symbol" pitchFamily="18" charset="2"/>
              </a:rPr>
              <a:t>-source with </a:t>
            </a:r>
          </a:p>
          <a:p>
            <a:pPr>
              <a:buFont typeface="Wingdings 2" pitchFamily="18" charset="2"/>
              <a:buNone/>
            </a:pPr>
            <a:r>
              <a:rPr lang="en-US" sz="2200" dirty="0" smtClean="0">
                <a:sym typeface="Symbol" pitchFamily="18" charset="2"/>
              </a:rPr>
              <a:t>   several foils</a:t>
            </a:r>
          </a:p>
          <a:p>
            <a:r>
              <a:rPr lang="en-US" sz="2200" dirty="0" smtClean="0">
                <a:sym typeface="Symbol" pitchFamily="18" charset="2"/>
              </a:rPr>
              <a:t>General functionality of all 8 </a:t>
            </a:r>
            <a:r>
              <a:rPr lang="en-US" sz="2200" dirty="0" err="1" smtClean="0">
                <a:sym typeface="Symbol" pitchFamily="18" charset="2"/>
              </a:rPr>
              <a:t>SDDs</a:t>
            </a:r>
            <a:r>
              <a:rPr lang="en-US" sz="2200" dirty="0" smtClean="0">
                <a:sym typeface="Symbol" pitchFamily="18" charset="2"/>
              </a:rPr>
              <a:t> and their preamps was confirmed </a:t>
            </a:r>
          </a:p>
          <a:p>
            <a:r>
              <a:rPr lang="en-US" sz="2200" dirty="0" smtClean="0">
                <a:sym typeface="Symbol" pitchFamily="18" charset="2"/>
              </a:rPr>
              <a:t>Temperature dependence </a:t>
            </a:r>
          </a:p>
          <a:p>
            <a:pPr>
              <a:buFont typeface="Wingdings 2" pitchFamily="18" charset="2"/>
              <a:buNone/>
            </a:pPr>
            <a:r>
              <a:rPr lang="en-US" sz="2200" dirty="0" smtClean="0">
                <a:sym typeface="Symbol" pitchFamily="18" charset="2"/>
              </a:rPr>
              <a:t>    on time- and energy </a:t>
            </a:r>
            <a:r>
              <a:rPr lang="en-US" sz="2200" dirty="0" smtClean="0">
                <a:sym typeface="Symbol" pitchFamily="18" charset="2"/>
              </a:rPr>
              <a:t>resolution</a:t>
            </a:r>
            <a:endParaRPr lang="en-US" sz="2200" dirty="0" smtClean="0">
              <a:sym typeface="Symbol" pitchFamily="18" charset="2"/>
            </a:endParaRPr>
          </a:p>
          <a:p>
            <a:r>
              <a:rPr lang="en-US" sz="2200" dirty="0" smtClean="0">
                <a:sym typeface="Symbol" pitchFamily="18" charset="2"/>
              </a:rPr>
              <a:t>Stability tests under way</a:t>
            </a:r>
          </a:p>
          <a:p>
            <a:r>
              <a:rPr lang="en-US" sz="2200" dirty="0" smtClean="0">
                <a:sym typeface="Symbol" pitchFamily="18" charset="2"/>
              </a:rPr>
              <a:t>Optimum conditions (voltages, </a:t>
            </a:r>
            <a:r>
              <a:rPr lang="en-US" sz="2200" dirty="0" err="1" smtClean="0">
                <a:sym typeface="Symbol" pitchFamily="18" charset="2"/>
              </a:rPr>
              <a:t>shieldings</a:t>
            </a:r>
            <a:r>
              <a:rPr lang="en-US" sz="2200" dirty="0" smtClean="0">
                <a:sym typeface="Symbol" pitchFamily="18" charset="2"/>
              </a:rPr>
              <a:t>,…) for </a:t>
            </a:r>
            <a:r>
              <a:rPr lang="en-US" sz="2200" dirty="0" err="1" smtClean="0">
                <a:sym typeface="Symbol" pitchFamily="18" charset="2"/>
              </a:rPr>
              <a:t>SDD</a:t>
            </a:r>
            <a:r>
              <a:rPr lang="en-US" sz="2200" dirty="0" smtClean="0">
                <a:sym typeface="Symbol" pitchFamily="18" charset="2"/>
              </a:rPr>
              <a:t> and preamp at </a:t>
            </a:r>
            <a:r>
              <a:rPr lang="en-US" sz="2200" dirty="0" err="1" smtClean="0">
                <a:sym typeface="Symbol" pitchFamily="18" charset="2"/>
              </a:rPr>
              <a:t>T</a:t>
            </a:r>
            <a:r>
              <a:rPr lang="en-US" sz="2200" baseline="30000" dirty="0" err="1" smtClean="0">
                <a:sym typeface="Symbol" pitchFamily="18" charset="2"/>
              </a:rPr>
              <a:t>SDD</a:t>
            </a:r>
            <a:r>
              <a:rPr lang="en-US" sz="2200" dirty="0" smtClean="0">
                <a:sym typeface="Symbol" pitchFamily="18" charset="2"/>
              </a:rPr>
              <a:t> ~130K and T</a:t>
            </a:r>
            <a:r>
              <a:rPr lang="en-US" sz="2200" baseline="30000" dirty="0" smtClean="0">
                <a:sym typeface="Symbol" pitchFamily="18" charset="2"/>
              </a:rPr>
              <a:t>amp</a:t>
            </a:r>
            <a:r>
              <a:rPr lang="en-US" sz="2200" dirty="0" smtClean="0">
                <a:sym typeface="Symbol" pitchFamily="18" charset="2"/>
              </a:rPr>
              <a:t> ~280K  were found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5486400" y="990600"/>
            <a:ext cx="2667000" cy="2163628"/>
            <a:chOff x="5562600" y="914400"/>
            <a:chExt cx="2952750" cy="2392228"/>
          </a:xfrm>
        </p:grpSpPr>
        <p:pic>
          <p:nvPicPr>
            <p:cNvPr id="13" name="Picture 9" descr="C:\Users\bawue007\Documents\meson2010\pic_li002_log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62600" y="914400"/>
              <a:ext cx="2952750" cy="2392228"/>
            </a:xfrm>
            <a:prstGeom prst="rect">
              <a:avLst/>
            </a:prstGeom>
            <a:noFill/>
          </p:spPr>
        </p:pic>
        <p:sp>
          <p:nvSpPr>
            <p:cNvPr id="14" name="Textfeld 13"/>
            <p:cNvSpPr txBox="1"/>
            <p:nvPr/>
          </p:nvSpPr>
          <p:spPr>
            <a:xfrm>
              <a:off x="6172200" y="121920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55</a:t>
              </a:r>
              <a:r>
                <a:rPr lang="en-US" dirty="0" smtClean="0"/>
                <a:t>Fe</a:t>
              </a:r>
              <a:endParaRPr lang="en-US" dirty="0"/>
            </a:p>
          </p:txBody>
        </p:sp>
        <p:cxnSp>
          <p:nvCxnSpPr>
            <p:cNvPr id="16" name="Gerade Verbindung mit Pfeil 15"/>
            <p:cNvCxnSpPr>
              <a:stCxn id="14" idx="2"/>
            </p:cNvCxnSpPr>
            <p:nvPr/>
          </p:nvCxnSpPr>
          <p:spPr>
            <a:xfrm rot="16200000" flipH="1">
              <a:off x="6512838" y="1559838"/>
              <a:ext cx="240268" cy="2976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7696200" y="13716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</a:t>
              </a:r>
              <a:endParaRPr lang="en-US" dirty="0"/>
            </a:p>
          </p:txBody>
        </p:sp>
        <p:cxnSp>
          <p:nvCxnSpPr>
            <p:cNvPr id="19" name="Gerade Verbindung mit Pfeil 18"/>
            <p:cNvCxnSpPr>
              <a:stCxn id="17" idx="1"/>
            </p:cNvCxnSpPr>
            <p:nvPr/>
          </p:nvCxnSpPr>
          <p:spPr>
            <a:xfrm rot="10800000">
              <a:off x="7391400" y="1524000"/>
              <a:ext cx="304800" cy="322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5638800" y="3200401"/>
            <a:ext cx="3505200" cy="2590799"/>
            <a:chOff x="4648200" y="3655540"/>
            <a:chExt cx="4495800" cy="2895601"/>
          </a:xfrm>
        </p:grpSpPr>
        <p:sp>
          <p:nvSpPr>
            <p:cNvPr id="10" name="Rechteck 9"/>
            <p:cNvSpPr/>
            <p:nvPr/>
          </p:nvSpPr>
          <p:spPr>
            <a:xfrm>
              <a:off x="4648200" y="3655540"/>
              <a:ext cx="4495800" cy="2895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aphicFrame>
          <p:nvGraphicFramePr>
            <p:cNvPr id="18" name="Diagramm 17"/>
            <p:cNvGraphicFramePr/>
            <p:nvPr/>
          </p:nvGraphicFramePr>
          <p:xfrm>
            <a:off x="4800600" y="3884141"/>
            <a:ext cx="4343400" cy="266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3733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Final Setup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7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5334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Target chamber with </a:t>
            </a:r>
            <a:r>
              <a:rPr lang="en-US" sz="38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SDDs</a:t>
            </a:r>
            <a:endParaRPr lang="en-US" sz="3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4822" name="Picture 6" descr="C:\Users\bawue007\Documents\meson2010\setup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4100" y="2057400"/>
            <a:ext cx="76327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haltsplatzhalter 6"/>
          <p:cNvSpPr>
            <a:spLocks noGrp="1"/>
          </p:cNvSpPr>
          <p:nvPr>
            <p:ph idx="1"/>
          </p:nvPr>
        </p:nvSpPr>
        <p:spPr>
          <a:xfrm>
            <a:off x="609600" y="2819400"/>
            <a:ext cx="3352800" cy="21336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smtClean="0">
                <a:sym typeface="Symbol" pitchFamily="18" charset="2"/>
              </a:rPr>
              <a:t>Functionality confirmed,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sym typeface="Symbol" pitchFamily="18" charset="2"/>
              </a:rPr>
              <a:t>Optimum found: </a:t>
            </a:r>
          </a:p>
          <a:p>
            <a:pPr>
              <a:buFont typeface="Wingdings 2" pitchFamily="18" charset="2"/>
              <a:buNone/>
            </a:pPr>
            <a:endParaRPr lang="en-US" sz="2400" smtClean="0">
              <a:sym typeface="Symbol" pitchFamily="18" charset="2"/>
            </a:endParaRPr>
          </a:p>
          <a:p>
            <a:pPr>
              <a:buFont typeface="Wingdings 2" pitchFamily="18" charset="2"/>
              <a:buNone/>
            </a:pPr>
            <a:r>
              <a:rPr lang="en-US" sz="2600" b="1" smtClean="0">
                <a:solidFill>
                  <a:srgbClr val="C00000"/>
                </a:solidFill>
                <a:sym typeface="Symbol" pitchFamily="18" charset="2"/>
              </a:rPr>
              <a:t>140eV @ 5.9keV</a:t>
            </a:r>
          </a:p>
        </p:txBody>
      </p:sp>
      <p:grpSp>
        <p:nvGrpSpPr>
          <p:cNvPr id="3" name="Gruppieren 15"/>
          <p:cNvGrpSpPr>
            <a:grpSpLocks/>
          </p:cNvGrpSpPr>
          <p:nvPr/>
        </p:nvGrpSpPr>
        <p:grpSpPr bwMode="auto">
          <a:xfrm>
            <a:off x="4191000" y="1981200"/>
            <a:ext cx="4556125" cy="4144963"/>
            <a:chOff x="4191000" y="1981200"/>
            <a:chExt cx="4556760" cy="4145280"/>
          </a:xfrm>
        </p:grpSpPr>
        <p:pic>
          <p:nvPicPr>
            <p:cNvPr id="21513" name="Picture 2" descr="C:\Users\bawue007\Documents\meson2010\Aufbau Schale 3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120640" y="2499360"/>
              <a:ext cx="4145280" cy="310896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</p:pic>
        <p:cxnSp>
          <p:nvCxnSpPr>
            <p:cNvPr id="13" name="Gerade Verbindung 12"/>
            <p:cNvCxnSpPr/>
            <p:nvPr/>
          </p:nvCxnSpPr>
          <p:spPr>
            <a:xfrm rot="5400000" flipH="1" flipV="1">
              <a:off x="4076739" y="2171671"/>
              <a:ext cx="1752734" cy="137179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rot="16200000" flipH="1">
              <a:off x="3810016" y="4267329"/>
              <a:ext cx="2209969" cy="144800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3048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Outlook</a:t>
            </a:r>
          </a:p>
        </p:txBody>
      </p:sp>
      <p:sp>
        <p:nvSpPr>
          <p:cNvPr id="19461" name="Inhaltsplatzhalter 6"/>
          <p:cNvSpPr>
            <a:spLocks noGrp="1"/>
          </p:cNvSpPr>
          <p:nvPr>
            <p:ph idx="1"/>
          </p:nvPr>
        </p:nvSpPr>
        <p:spPr>
          <a:xfrm>
            <a:off x="1066800" y="1676400"/>
            <a:ext cx="7499350" cy="4648200"/>
          </a:xfrm>
        </p:spPr>
        <p:txBody>
          <a:bodyPr/>
          <a:lstStyle/>
          <a:p>
            <a:r>
              <a:rPr lang="en-US" sz="2600" dirty="0" smtClean="0">
                <a:sym typeface="Symbol" pitchFamily="18" charset="2"/>
              </a:rPr>
              <a:t>Construction and systematic studies almost finished</a:t>
            </a:r>
          </a:p>
          <a:p>
            <a:r>
              <a:rPr lang="en-US" sz="2600" dirty="0" smtClean="0">
                <a:sym typeface="Symbol" pitchFamily="18" charset="2"/>
              </a:rPr>
              <a:t>Move to J-</a:t>
            </a:r>
            <a:r>
              <a:rPr lang="en-US" sz="2600" dirty="0" err="1" smtClean="0">
                <a:sym typeface="Symbol" pitchFamily="18" charset="2"/>
              </a:rPr>
              <a:t>PARC</a:t>
            </a:r>
            <a:r>
              <a:rPr lang="en-US" sz="2600" dirty="0" smtClean="0">
                <a:sym typeface="Symbol" pitchFamily="18" charset="2"/>
              </a:rPr>
              <a:t> with final setup in July</a:t>
            </a:r>
          </a:p>
          <a:p>
            <a:r>
              <a:rPr lang="en-US" sz="2600" dirty="0" smtClean="0">
                <a:sym typeface="Symbol" pitchFamily="18" charset="2"/>
              </a:rPr>
              <a:t>Detectors work with desired precision</a:t>
            </a:r>
          </a:p>
          <a:p>
            <a:r>
              <a:rPr lang="en-US" sz="2600" dirty="0" smtClean="0">
                <a:sym typeface="Symbol" pitchFamily="18" charset="2"/>
              </a:rPr>
              <a:t>Experiment will be performed at the </a:t>
            </a:r>
            <a:r>
              <a:rPr lang="en-US" sz="2600" dirty="0" err="1" smtClean="0">
                <a:sym typeface="Symbol" pitchFamily="18" charset="2"/>
              </a:rPr>
              <a:t>hadron</a:t>
            </a:r>
            <a:r>
              <a:rPr lang="en-US" sz="2600" dirty="0" smtClean="0">
                <a:sym typeface="Symbol" pitchFamily="18" charset="2"/>
              </a:rPr>
              <a:t> facility, </a:t>
            </a:r>
            <a:r>
              <a:rPr lang="en-US" sz="2600" dirty="0" err="1" smtClean="0">
                <a:sym typeface="Symbol" pitchFamily="18" charset="2"/>
              </a:rPr>
              <a:t>beamline</a:t>
            </a:r>
            <a:r>
              <a:rPr lang="en-US" sz="2600" dirty="0" smtClean="0">
                <a:sym typeface="Symbol" pitchFamily="18" charset="2"/>
              </a:rPr>
              <a:t> K1.8BR </a:t>
            </a:r>
          </a:p>
          <a:p>
            <a:r>
              <a:rPr lang="en-US" sz="2600" dirty="0" smtClean="0">
                <a:sym typeface="Symbol" pitchFamily="18" charset="2"/>
              </a:rPr>
              <a:t>First test run in autumn 2010</a:t>
            </a:r>
          </a:p>
          <a:p>
            <a:r>
              <a:rPr lang="en-US" sz="2600" dirty="0" smtClean="0">
                <a:sym typeface="Symbol" pitchFamily="18" charset="2"/>
              </a:rPr>
              <a:t>Spring 2011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3048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J-</a:t>
            </a:r>
            <a:r>
              <a:rPr lang="en-US" sz="38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PARC</a:t>
            </a: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E17 Collaboration</a:t>
            </a:r>
          </a:p>
        </p:txBody>
      </p:sp>
      <p:sp>
        <p:nvSpPr>
          <p:cNvPr id="23557" name="Inhaltsplatzhalter 6"/>
          <p:cNvSpPr>
            <a:spLocks noGrp="1"/>
          </p:cNvSpPr>
          <p:nvPr>
            <p:ph idx="1"/>
          </p:nvPr>
        </p:nvSpPr>
        <p:spPr>
          <a:xfrm>
            <a:off x="1066800" y="1371600"/>
            <a:ext cx="7499350" cy="4953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000" smtClean="0"/>
              <a:t>H. Bhang</a:t>
            </a:r>
            <a:r>
              <a:rPr lang="en-US" sz="2000" baseline="30000" smtClean="0"/>
              <a:t>1</a:t>
            </a:r>
            <a:r>
              <a:rPr lang="en-US" sz="2000" smtClean="0"/>
              <a:t>, M. Cargnelli</a:t>
            </a:r>
            <a:r>
              <a:rPr lang="en-US" sz="2000" baseline="30000" smtClean="0"/>
              <a:t>2</a:t>
            </a:r>
            <a:r>
              <a:rPr lang="en-US" sz="2000" smtClean="0"/>
              <a:t>, S. Choi</a:t>
            </a:r>
            <a:r>
              <a:rPr lang="en-US" sz="2000" baseline="30000" smtClean="0"/>
              <a:t>1</a:t>
            </a:r>
            <a:r>
              <a:rPr lang="en-US" sz="2000" smtClean="0"/>
              <a:t>, C. Curceanu</a:t>
            </a:r>
            <a:r>
              <a:rPr lang="en-US" sz="2000" baseline="30000" smtClean="0"/>
              <a:t>3</a:t>
            </a:r>
            <a:r>
              <a:rPr lang="en-US" sz="2000" smtClean="0"/>
              <a:t>, O. V. Doce</a:t>
            </a:r>
            <a:r>
              <a:rPr lang="en-US" sz="2000" baseline="30000" smtClean="0"/>
              <a:t>3</a:t>
            </a:r>
            <a:r>
              <a:rPr lang="en-US" sz="2000" smtClean="0"/>
              <a:t>,</a:t>
            </a:r>
          </a:p>
          <a:p>
            <a:pPr algn="ctr">
              <a:buFont typeface="Wingdings 2" pitchFamily="18" charset="2"/>
              <a:buNone/>
            </a:pPr>
            <a:r>
              <a:rPr lang="en-US" sz="2000" smtClean="0"/>
              <a:t>S. Enomoto</a:t>
            </a:r>
            <a:r>
              <a:rPr lang="en-US" sz="2000" baseline="30000" smtClean="0"/>
              <a:t>4</a:t>
            </a:r>
            <a:r>
              <a:rPr lang="en-US" sz="2000" smtClean="0"/>
              <a:t>, H. Fujioka</a:t>
            </a:r>
            <a:r>
              <a:rPr lang="en-US" sz="2000" baseline="30000" smtClean="0"/>
              <a:t>5</a:t>
            </a:r>
            <a:r>
              <a:rPr lang="en-US" sz="2000" smtClean="0"/>
              <a:t>, Y. Fujiwar</a:t>
            </a:r>
            <a:r>
              <a:rPr lang="en-US" sz="2000" baseline="30000" smtClean="0"/>
              <a:t>a6</a:t>
            </a:r>
            <a:r>
              <a:rPr lang="en-US" sz="2000" smtClean="0"/>
              <a:t>, C. Guaraldo</a:t>
            </a:r>
            <a:r>
              <a:rPr lang="en-US" sz="2000" baseline="30000" smtClean="0"/>
              <a:t>3</a:t>
            </a:r>
            <a:r>
              <a:rPr lang="en-US" sz="2000" smtClean="0"/>
              <a:t>,</a:t>
            </a:r>
          </a:p>
          <a:p>
            <a:pPr algn="ctr">
              <a:buFont typeface="Wingdings 2" pitchFamily="18" charset="2"/>
              <a:buNone/>
            </a:pPr>
            <a:r>
              <a:rPr lang="es-ES" sz="2000" smtClean="0"/>
              <a:t>T. Hashimoto</a:t>
            </a:r>
            <a:r>
              <a:rPr lang="es-ES" sz="2000" baseline="30000" smtClean="0"/>
              <a:t>6</a:t>
            </a:r>
            <a:r>
              <a:rPr lang="es-ES" sz="2000" smtClean="0"/>
              <a:t>, R. S. Hayano</a:t>
            </a:r>
            <a:r>
              <a:rPr lang="es-ES" sz="2000" baseline="30000" smtClean="0"/>
              <a:t>6</a:t>
            </a:r>
            <a:r>
              <a:rPr lang="es-ES" sz="2000" smtClean="0"/>
              <a:t>, T. Hiraiwa</a:t>
            </a:r>
            <a:r>
              <a:rPr lang="es-ES" sz="2000" baseline="30000" smtClean="0"/>
              <a:t>5</a:t>
            </a:r>
            <a:r>
              <a:rPr lang="es-ES" sz="2000" smtClean="0"/>
              <a:t>, M. Iio</a:t>
            </a:r>
            <a:r>
              <a:rPr lang="es-ES" sz="2000" baseline="30000" smtClean="0"/>
              <a:t>7</a:t>
            </a:r>
            <a:r>
              <a:rPr lang="es-ES" sz="2000" smtClean="0"/>
              <a:t>, S. Ishimoto</a:t>
            </a:r>
            <a:r>
              <a:rPr lang="es-ES" sz="2000" baseline="30000" smtClean="0"/>
              <a:t>8</a:t>
            </a:r>
            <a:r>
              <a:rPr lang="es-ES" sz="2000" smtClean="0"/>
              <a:t>,</a:t>
            </a:r>
          </a:p>
          <a:p>
            <a:pPr algn="ctr">
              <a:buFont typeface="Wingdings 2" pitchFamily="18" charset="2"/>
              <a:buNone/>
            </a:pPr>
            <a:r>
              <a:rPr lang="en-US" sz="2000" smtClean="0"/>
              <a:t>T. Ishiwatari</a:t>
            </a:r>
            <a:r>
              <a:rPr lang="en-US" sz="2000" baseline="30000" smtClean="0"/>
              <a:t>2</a:t>
            </a:r>
            <a:r>
              <a:rPr lang="en-US" sz="2000" smtClean="0"/>
              <a:t>, K. Itahashi</a:t>
            </a:r>
            <a:r>
              <a:rPr lang="en-US" sz="2000" baseline="30000" smtClean="0"/>
              <a:t>7</a:t>
            </a:r>
            <a:r>
              <a:rPr lang="en-US" sz="2000" smtClean="0"/>
              <a:t>, M. Iwasaki</a:t>
            </a:r>
            <a:r>
              <a:rPr lang="en-US" sz="2000" baseline="30000" smtClean="0"/>
              <a:t>7,9</a:t>
            </a:r>
            <a:r>
              <a:rPr lang="en-US" sz="2000" smtClean="0"/>
              <a:t>, H.Kou</a:t>
            </a:r>
            <a:r>
              <a:rPr lang="en-US" sz="2000" baseline="30000" smtClean="0"/>
              <a:t>9</a:t>
            </a:r>
            <a:r>
              <a:rPr lang="en-US" sz="2000" smtClean="0"/>
              <a:t>, P. Kienle</a:t>
            </a:r>
            <a:r>
              <a:rPr lang="en-US" sz="2000" baseline="30000" smtClean="0"/>
              <a:t>2,10</a:t>
            </a:r>
            <a:r>
              <a:rPr lang="en-US" sz="2000" smtClean="0"/>
              <a:t>,</a:t>
            </a:r>
          </a:p>
          <a:p>
            <a:pPr algn="ctr">
              <a:buFont typeface="Wingdings 2" pitchFamily="18" charset="2"/>
              <a:buNone/>
            </a:pPr>
            <a:r>
              <a:rPr lang="en-US" sz="2000" smtClean="0"/>
              <a:t>J. Marton</a:t>
            </a:r>
            <a:r>
              <a:rPr lang="en-US" sz="2000" baseline="30000" smtClean="0"/>
              <a:t>2</a:t>
            </a:r>
            <a:r>
              <a:rPr lang="en-US" sz="2000" smtClean="0"/>
              <a:t>, Y. Matsuda</a:t>
            </a:r>
            <a:r>
              <a:rPr lang="en-US" sz="2000" baseline="30000" smtClean="0"/>
              <a:t>6</a:t>
            </a:r>
            <a:r>
              <a:rPr lang="en-US" sz="2000" smtClean="0"/>
              <a:t>, H. Noumi</a:t>
            </a:r>
            <a:r>
              <a:rPr lang="en-US" sz="2000" baseline="30000" smtClean="0"/>
              <a:t>4</a:t>
            </a:r>
            <a:r>
              <a:rPr lang="en-US" sz="2000" smtClean="0"/>
              <a:t>, H. Ohnishi</a:t>
            </a:r>
            <a:r>
              <a:rPr lang="en-US" sz="2000" baseline="30000" smtClean="0"/>
              <a:t>7</a:t>
            </a:r>
            <a:r>
              <a:rPr lang="en-US" sz="2000" smtClean="0"/>
              <a:t>, S. Okada</a:t>
            </a:r>
            <a:r>
              <a:rPr lang="en-US" sz="2000" baseline="30000" smtClean="0"/>
              <a:t>3</a:t>
            </a:r>
            <a:r>
              <a:rPr lang="en-US" sz="2000" smtClean="0"/>
              <a:t>,</a:t>
            </a:r>
          </a:p>
          <a:p>
            <a:pPr algn="ctr">
              <a:buFont typeface="Wingdings 2" pitchFamily="18" charset="2"/>
              <a:buNone/>
            </a:pPr>
            <a:r>
              <a:rPr lang="en-US" sz="2000" smtClean="0"/>
              <a:t>H. Outa</a:t>
            </a:r>
            <a:r>
              <a:rPr lang="en-US" sz="2000" baseline="30000" smtClean="0"/>
              <a:t>7</a:t>
            </a:r>
            <a:r>
              <a:rPr lang="en-US" sz="2000" smtClean="0"/>
              <a:t>, F. Sakuma</a:t>
            </a:r>
            <a:r>
              <a:rPr lang="en-US" sz="2000" baseline="30000" smtClean="0"/>
              <a:t>7</a:t>
            </a:r>
            <a:r>
              <a:rPr lang="en-US" sz="2000" smtClean="0"/>
              <a:t>, M. Sato</a:t>
            </a:r>
            <a:r>
              <a:rPr lang="en-US" sz="2000" baseline="30000" smtClean="0"/>
              <a:t>6</a:t>
            </a:r>
            <a:r>
              <a:rPr lang="en-US" sz="2000" smtClean="0"/>
              <a:t>, M. Sekimoto</a:t>
            </a:r>
            <a:r>
              <a:rPr lang="en-US" sz="2000" baseline="30000" smtClean="0"/>
              <a:t>8</a:t>
            </a:r>
            <a:r>
              <a:rPr lang="en-US" sz="2000" smtClean="0"/>
              <a:t>, H. Shi</a:t>
            </a:r>
            <a:r>
              <a:rPr lang="en-US" sz="2000" baseline="30000" smtClean="0"/>
              <a:t>6</a:t>
            </a:r>
            <a:r>
              <a:rPr lang="en-US" sz="2000" smtClean="0"/>
              <a:t>, D. Sirghi</a:t>
            </a:r>
            <a:r>
              <a:rPr lang="en-US" sz="2000" baseline="30000" smtClean="0"/>
              <a:t>3</a:t>
            </a:r>
            <a:r>
              <a:rPr lang="en-US" sz="2000" smtClean="0"/>
              <a:t>,</a:t>
            </a:r>
          </a:p>
          <a:p>
            <a:pPr algn="ctr">
              <a:buFont typeface="Wingdings 2" pitchFamily="18" charset="2"/>
              <a:buNone/>
            </a:pPr>
            <a:r>
              <a:rPr lang="en-US" sz="2000" smtClean="0"/>
              <a:t>F. Sirgh</a:t>
            </a:r>
            <a:r>
              <a:rPr lang="en-US" sz="2000" baseline="30000" smtClean="0"/>
              <a:t>i3</a:t>
            </a:r>
            <a:r>
              <a:rPr lang="en-US" sz="2000" smtClean="0"/>
              <a:t>, T. Suzuki</a:t>
            </a:r>
            <a:r>
              <a:rPr lang="en-US" sz="2000" baseline="30000" smtClean="0"/>
              <a:t>6</a:t>
            </a:r>
            <a:r>
              <a:rPr lang="en-US" sz="2000" smtClean="0"/>
              <a:t>, K. Tanida</a:t>
            </a:r>
            <a:r>
              <a:rPr lang="en-US" sz="2000" baseline="30000" smtClean="0"/>
              <a:t>1</a:t>
            </a:r>
            <a:r>
              <a:rPr lang="en-US" sz="2000" smtClean="0"/>
              <a:t>, H. Tatsuno</a:t>
            </a:r>
            <a:r>
              <a:rPr lang="en-US" sz="2000" baseline="30000" smtClean="0"/>
              <a:t>6</a:t>
            </a:r>
            <a:r>
              <a:rPr lang="en-US" sz="2000" smtClean="0"/>
              <a:t>, M. Tokuda</a:t>
            </a:r>
            <a:r>
              <a:rPr lang="en-US" sz="2000" baseline="30000" smtClean="0"/>
              <a:t>9</a:t>
            </a:r>
            <a:r>
              <a:rPr lang="en-US" sz="2000" smtClean="0"/>
              <a:t>,</a:t>
            </a:r>
          </a:p>
          <a:p>
            <a:pPr algn="ctr">
              <a:buFont typeface="Wingdings 2" pitchFamily="18" charset="2"/>
              <a:buNone/>
            </a:pPr>
            <a:r>
              <a:rPr lang="en-US" sz="2000" smtClean="0"/>
              <a:t>D. Tomono</a:t>
            </a:r>
            <a:r>
              <a:rPr lang="en-US" sz="2000" baseline="30000" smtClean="0"/>
              <a:t>7</a:t>
            </a:r>
            <a:r>
              <a:rPr lang="en-US" sz="2000" smtClean="0"/>
              <a:t>, A. Toyoda</a:t>
            </a:r>
            <a:r>
              <a:rPr lang="en-US" sz="2000" baseline="30000" smtClean="0"/>
              <a:t>8</a:t>
            </a:r>
            <a:r>
              <a:rPr lang="en-US" sz="2000" smtClean="0"/>
              <a:t>, K. Tsukada</a:t>
            </a:r>
            <a:r>
              <a:rPr lang="en-US" sz="2000" baseline="30000" smtClean="0"/>
              <a:t>7</a:t>
            </a:r>
            <a:r>
              <a:rPr lang="en-US" sz="2000" smtClean="0"/>
              <a:t>, A. R. Vidal</a:t>
            </a:r>
            <a:r>
              <a:rPr lang="en-US" sz="2000" baseline="30000" smtClean="0"/>
              <a:t>3</a:t>
            </a:r>
            <a:r>
              <a:rPr lang="en-US" sz="2000" smtClean="0"/>
              <a:t>, E. Widmann</a:t>
            </a:r>
            <a:r>
              <a:rPr lang="en-US" sz="2000" baseline="30000" smtClean="0"/>
              <a:t>2</a:t>
            </a:r>
            <a:r>
              <a:rPr lang="en-US" sz="2000" smtClean="0"/>
              <a:t>,</a:t>
            </a:r>
          </a:p>
          <a:p>
            <a:pPr algn="ctr">
              <a:buFont typeface="Wingdings 2" pitchFamily="18" charset="2"/>
              <a:buNone/>
            </a:pPr>
            <a:r>
              <a:rPr lang="en-US" sz="2000" smtClean="0"/>
              <a:t>B. Wunschek</a:t>
            </a:r>
            <a:r>
              <a:rPr lang="en-US" sz="2000" baseline="30000" smtClean="0"/>
              <a:t>2</a:t>
            </a:r>
            <a:r>
              <a:rPr lang="en-US" sz="2000" smtClean="0"/>
              <a:t>, T. Yamazaki</a:t>
            </a:r>
            <a:r>
              <a:rPr lang="en-US" sz="2000" baseline="30000" smtClean="0"/>
              <a:t>6, 7</a:t>
            </a:r>
            <a:r>
              <a:rPr lang="en-US" sz="2000" smtClean="0"/>
              <a:t>, J. Zmeskal</a:t>
            </a:r>
            <a:r>
              <a:rPr lang="en-US" sz="2000" baseline="30000" smtClean="0"/>
              <a:t>2</a:t>
            </a:r>
          </a:p>
          <a:p>
            <a:pPr algn="ctr">
              <a:buFont typeface="Wingdings 2" pitchFamily="18" charset="2"/>
              <a:buNone/>
            </a:pPr>
            <a:endParaRPr lang="en-US" sz="1800" smtClean="0">
              <a:sym typeface="Symbol" pitchFamily="18" charset="2"/>
            </a:endParaRPr>
          </a:p>
          <a:p>
            <a:pPr algn="ctr">
              <a:buFont typeface="Wingdings 2" pitchFamily="18" charset="2"/>
              <a:buNone/>
            </a:pPr>
            <a:endParaRPr lang="en-US" sz="1800" smtClean="0">
              <a:sym typeface="Symbol" pitchFamily="18" charset="2"/>
            </a:endParaRPr>
          </a:p>
          <a:p>
            <a:pPr algn="ctr">
              <a:buFont typeface="Wingdings 2" pitchFamily="18" charset="2"/>
              <a:buNone/>
            </a:pPr>
            <a:r>
              <a:rPr lang="en-US" sz="1800" smtClean="0"/>
              <a:t>SNU</a:t>
            </a:r>
            <a:r>
              <a:rPr lang="en-US" sz="1800" baseline="30000" smtClean="0"/>
              <a:t>1</a:t>
            </a:r>
            <a:r>
              <a:rPr lang="en-US" sz="1800" smtClean="0"/>
              <a:t>, SMI</a:t>
            </a:r>
            <a:r>
              <a:rPr lang="en-US" sz="1800" baseline="30000" smtClean="0"/>
              <a:t>2</a:t>
            </a:r>
            <a:r>
              <a:rPr lang="en-US" sz="1800" smtClean="0"/>
              <a:t>, LNF</a:t>
            </a:r>
            <a:r>
              <a:rPr lang="en-US" sz="1800" baseline="30000" smtClean="0"/>
              <a:t>3</a:t>
            </a:r>
            <a:r>
              <a:rPr lang="en-US" sz="1800" smtClean="0"/>
              <a:t>, RCNP</a:t>
            </a:r>
            <a:r>
              <a:rPr lang="en-US" sz="1800" baseline="30000" smtClean="0"/>
              <a:t>4</a:t>
            </a:r>
            <a:r>
              <a:rPr lang="en-US" sz="1800" smtClean="0"/>
              <a:t>, Kyoto Univ</a:t>
            </a:r>
            <a:r>
              <a:rPr lang="en-US" sz="1800" baseline="30000" smtClean="0"/>
              <a:t>.5</a:t>
            </a:r>
            <a:r>
              <a:rPr lang="en-US" sz="1800" smtClean="0"/>
              <a:t>, Univ. of Tokyo</a:t>
            </a:r>
            <a:r>
              <a:rPr lang="en-US" sz="1800" baseline="30000" smtClean="0"/>
              <a:t>6</a:t>
            </a:r>
            <a:r>
              <a:rPr lang="en-US" sz="1800" smtClean="0"/>
              <a:t>,</a:t>
            </a:r>
          </a:p>
          <a:p>
            <a:pPr algn="ctr">
              <a:buFont typeface="Wingdings 2" pitchFamily="18" charset="2"/>
              <a:buNone/>
            </a:pPr>
            <a:r>
              <a:rPr lang="en-US" sz="1800" smtClean="0"/>
              <a:t>RIKEN7</a:t>
            </a:r>
            <a:r>
              <a:rPr lang="en-US" sz="1800" baseline="30000" smtClean="0"/>
              <a:t>, </a:t>
            </a:r>
            <a:r>
              <a:rPr lang="en-US" sz="1800" smtClean="0"/>
              <a:t>KEK/J-PARC</a:t>
            </a:r>
            <a:r>
              <a:rPr lang="en-US" sz="1800" baseline="30000" smtClean="0"/>
              <a:t>8</a:t>
            </a:r>
            <a:r>
              <a:rPr lang="en-US" sz="1800" smtClean="0"/>
              <a:t>, Tokyo Tech</a:t>
            </a:r>
            <a:r>
              <a:rPr lang="en-US" sz="1800" baseline="30000" smtClean="0"/>
              <a:t>9</a:t>
            </a:r>
            <a:r>
              <a:rPr lang="en-US" sz="1800" smtClean="0"/>
              <a:t>, Tech. Munich Univ.</a:t>
            </a:r>
            <a:r>
              <a:rPr lang="en-US" sz="1800" baseline="30000" smtClean="0"/>
              <a:t>10</a:t>
            </a:r>
            <a:endParaRPr lang="en-US" sz="1800" baseline="3000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Overview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642100" cy="3429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Idea of E17 experiment</a:t>
            </a:r>
          </a:p>
          <a:p>
            <a:pPr eaLnBrk="1" hangingPunct="1"/>
            <a:r>
              <a:rPr lang="en-US" sz="3600" dirty="0" smtClean="0"/>
              <a:t>Experimental Setup</a:t>
            </a:r>
          </a:p>
          <a:p>
            <a:pPr eaLnBrk="1" hangingPunct="1"/>
            <a:r>
              <a:rPr lang="en-US" sz="3600" dirty="0" smtClean="0"/>
              <a:t>Silicon Drift Detectors</a:t>
            </a:r>
          </a:p>
          <a:p>
            <a:pPr eaLnBrk="1" hangingPunct="1"/>
            <a:r>
              <a:rPr lang="en-US" sz="3600" dirty="0" smtClean="0"/>
              <a:t>Systematic Studies</a:t>
            </a:r>
          </a:p>
          <a:p>
            <a:pPr eaLnBrk="1" hangingPunct="1"/>
            <a:r>
              <a:rPr lang="de-AT" sz="3600" dirty="0" smtClean="0"/>
              <a:t>Outlook</a:t>
            </a:r>
            <a:endParaRPr lang="en-US" sz="36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9220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3733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Idea of E17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876800" cy="4495800"/>
          </a:xfrm>
        </p:spPr>
        <p:txBody>
          <a:bodyPr/>
          <a:lstStyle/>
          <a:p>
            <a:r>
              <a:rPr lang="en-US" smtClean="0">
                <a:sym typeface="Symbol" pitchFamily="18" charset="2"/>
              </a:rPr>
              <a:t>n  30</a:t>
            </a:r>
            <a:endParaRPr lang="en-US" smtClean="0"/>
          </a:p>
          <a:p>
            <a:r>
              <a:rPr lang="en-US" smtClean="0"/>
              <a:t>strong interaction: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width </a:t>
            </a:r>
            <a:r>
              <a:rPr lang="en-US" smtClean="0">
                <a:sym typeface="Symbol" pitchFamily="18" charset="2"/>
              </a:rPr>
              <a:t>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ym typeface="Symbol" pitchFamily="18" charset="2"/>
              </a:rPr>
              <a:t>	shift  = E</a:t>
            </a:r>
            <a:r>
              <a:rPr lang="en-US" baseline="30000" smtClean="0">
                <a:sym typeface="Symbol" pitchFamily="18" charset="2"/>
              </a:rPr>
              <a:t>meas </a:t>
            </a:r>
            <a:r>
              <a:rPr lang="en-US" smtClean="0">
                <a:sym typeface="Symbol" pitchFamily="18" charset="2"/>
              </a:rPr>
              <a:t>– E</a:t>
            </a:r>
            <a:r>
              <a:rPr lang="en-US" baseline="30000" smtClean="0">
                <a:sym typeface="Symbol" pitchFamily="18" charset="2"/>
              </a:rPr>
              <a:t>calc,QED</a:t>
            </a:r>
            <a:endParaRPr lang="en-US" smtClean="0"/>
          </a:p>
          <a:p>
            <a:r>
              <a:rPr lang="en-US" smtClean="0"/>
              <a:t>K</a:t>
            </a:r>
            <a:r>
              <a:rPr lang="en-US" baseline="30000" smtClean="0"/>
              <a:t>-</a:t>
            </a:r>
            <a:r>
              <a:rPr lang="en-US" smtClean="0"/>
              <a:t> - </a:t>
            </a:r>
            <a:r>
              <a:rPr lang="en-US" baseline="30000" smtClean="0"/>
              <a:t>3</a:t>
            </a:r>
            <a:r>
              <a:rPr lang="en-US" smtClean="0"/>
              <a:t>He: 3d</a:t>
            </a:r>
            <a:r>
              <a:rPr lang="en-US" smtClean="0">
                <a:sym typeface="Symbol" pitchFamily="18" charset="2"/>
              </a:rPr>
              <a:t>  2p X-ray transition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0244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6858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Kaonic</a:t>
            </a: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Helium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5800" y="2438400"/>
            <a:ext cx="3421063" cy="3225800"/>
            <a:chOff x="515" y="1440"/>
            <a:chExt cx="2364" cy="2242"/>
          </a:xfrm>
        </p:grpSpPr>
        <p:sp>
          <p:nvSpPr>
            <p:cNvPr id="10249" name="Oval 3"/>
            <p:cNvSpPr>
              <a:spLocks noChangeArrowheads="1"/>
            </p:cNvSpPr>
            <p:nvPr/>
          </p:nvSpPr>
          <p:spPr bwMode="auto">
            <a:xfrm>
              <a:off x="1366" y="2606"/>
              <a:ext cx="662" cy="628"/>
            </a:xfrm>
            <a:prstGeom prst="ellipse">
              <a:avLst/>
            </a:prstGeom>
            <a:gradFill rotWithShape="0">
              <a:gsLst>
                <a:gs pos="0">
                  <a:srgbClr val="83CAFF"/>
                </a:gs>
                <a:gs pos="100000">
                  <a:srgbClr val="2300DC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80008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4000" b="1">
                  <a:solidFill>
                    <a:srgbClr val="FFFFFF"/>
                  </a:solidFill>
                </a:rPr>
                <a:t>p</a:t>
              </a:r>
            </a:p>
          </p:txBody>
        </p:sp>
        <p:grpSp>
          <p:nvGrpSpPr>
            <p:cNvPr id="10250" name="Group 4"/>
            <p:cNvGrpSpPr>
              <a:grpSpLocks/>
            </p:cNvGrpSpPr>
            <p:nvPr/>
          </p:nvGrpSpPr>
          <p:grpSpPr bwMode="auto">
            <a:xfrm>
              <a:off x="515" y="1440"/>
              <a:ext cx="2365" cy="2243"/>
              <a:chOff x="515" y="1440"/>
              <a:chExt cx="2365" cy="2243"/>
            </a:xfrm>
          </p:grpSpPr>
          <p:sp>
            <p:nvSpPr>
              <p:cNvPr id="10251" name="Oval 5"/>
              <p:cNvSpPr>
                <a:spLocks noChangeArrowheads="1"/>
              </p:cNvSpPr>
              <p:nvPr/>
            </p:nvSpPr>
            <p:spPr bwMode="auto">
              <a:xfrm>
                <a:off x="1210" y="2304"/>
                <a:ext cx="662" cy="628"/>
              </a:xfrm>
              <a:prstGeom prst="ellipse">
                <a:avLst/>
              </a:prstGeom>
              <a:gradFill rotWithShape="0">
                <a:gsLst>
                  <a:gs pos="0">
                    <a:srgbClr val="83CAFF"/>
                  </a:gs>
                  <a:gs pos="100000">
                    <a:srgbClr val="2300DC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3600" b="1">
                    <a:solidFill>
                      <a:srgbClr val="FFFFFF"/>
                    </a:solidFill>
                  </a:rPr>
                  <a:t>p</a:t>
                </a:r>
              </a:p>
            </p:txBody>
          </p:sp>
          <p:sp>
            <p:nvSpPr>
              <p:cNvPr id="10252" name="Oval 6"/>
              <p:cNvSpPr>
                <a:spLocks noChangeArrowheads="1"/>
              </p:cNvSpPr>
              <p:nvPr/>
            </p:nvSpPr>
            <p:spPr bwMode="auto">
              <a:xfrm>
                <a:off x="922" y="2540"/>
                <a:ext cx="662" cy="628"/>
              </a:xfrm>
              <a:prstGeom prst="ellipse">
                <a:avLst/>
              </a:prstGeom>
              <a:gradFill rotWithShape="0">
                <a:gsLst>
                  <a:gs pos="0">
                    <a:srgbClr val="FF6309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4000" b="1">
                    <a:solidFill>
                      <a:srgbClr val="FFFFFF"/>
                    </a:solidFill>
                  </a:rPr>
                  <a:t>n</a:t>
                </a:r>
              </a:p>
            </p:txBody>
          </p:sp>
          <p:sp>
            <p:nvSpPr>
              <p:cNvPr id="10253" name="Oval 7"/>
              <p:cNvSpPr>
                <a:spLocks noChangeArrowheads="1"/>
              </p:cNvSpPr>
              <p:nvPr/>
            </p:nvSpPr>
            <p:spPr bwMode="auto">
              <a:xfrm>
                <a:off x="515" y="1799"/>
                <a:ext cx="1987" cy="1884"/>
              </a:xfrm>
              <a:prstGeom prst="ellipse">
                <a:avLst/>
              </a:prstGeom>
              <a:noFill/>
              <a:ln w="3672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endParaRPr lang="de-AT"/>
              </a:p>
            </p:txBody>
          </p:sp>
          <p:sp>
            <p:nvSpPr>
              <p:cNvPr id="10254" name="Oval 8"/>
              <p:cNvSpPr>
                <a:spLocks noChangeArrowheads="1"/>
              </p:cNvSpPr>
              <p:nvPr/>
            </p:nvSpPr>
            <p:spPr bwMode="auto">
              <a:xfrm>
                <a:off x="1839" y="1799"/>
                <a:ext cx="284" cy="269"/>
              </a:xfrm>
              <a:prstGeom prst="ellipse">
                <a:avLst/>
              </a:prstGeom>
              <a:gradFill rotWithShape="0">
                <a:gsLst>
                  <a:gs pos="0">
                    <a:srgbClr val="3DEB3D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800" b="1">
                    <a:solidFill>
                      <a:srgbClr val="FFFFFF"/>
                    </a:solidFill>
                  </a:rPr>
                  <a:t>K</a:t>
                </a:r>
                <a:r>
                  <a:rPr lang="en-US" sz="2800" b="1" baseline="33000">
                    <a:solidFill>
                      <a:srgbClr val="FFFFFF"/>
                    </a:solidFill>
                  </a:rPr>
                  <a:t>-</a:t>
                </a:r>
              </a:p>
            </p:txBody>
          </p:sp>
          <p:sp>
            <p:nvSpPr>
              <p:cNvPr id="10255" name="Line 9"/>
              <p:cNvSpPr>
                <a:spLocks noChangeShapeType="1"/>
              </p:cNvSpPr>
              <p:nvPr/>
            </p:nvSpPr>
            <p:spPr bwMode="auto">
              <a:xfrm flipH="1">
                <a:off x="2119" y="1440"/>
                <a:ext cx="292" cy="359"/>
              </a:xfrm>
              <a:prstGeom prst="line">
                <a:avLst/>
              </a:prstGeom>
              <a:noFill/>
              <a:ln w="36720">
                <a:solidFill>
                  <a:srgbClr val="008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Oval 10"/>
              <p:cNvSpPr>
                <a:spLocks noChangeArrowheads="1"/>
              </p:cNvSpPr>
              <p:nvPr/>
            </p:nvSpPr>
            <p:spPr bwMode="auto">
              <a:xfrm>
                <a:off x="2691" y="1799"/>
                <a:ext cx="189" cy="18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6633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2400" b="1">
                    <a:solidFill>
                      <a:srgbClr val="FFFFFF"/>
                    </a:solidFill>
                  </a:rPr>
                  <a:t>e</a:t>
                </a:r>
                <a:r>
                  <a:rPr lang="en-US" sz="2400" b="1" baseline="33000">
                    <a:solidFill>
                      <a:srgbClr val="FFFFFF"/>
                    </a:solidFill>
                  </a:rPr>
                  <a:t>-</a:t>
                </a:r>
              </a:p>
            </p:txBody>
          </p:sp>
          <p:sp>
            <p:nvSpPr>
              <p:cNvPr id="4" name="Line 11"/>
              <p:cNvSpPr>
                <a:spLocks noChangeShapeType="1"/>
              </p:cNvSpPr>
              <p:nvPr/>
            </p:nvSpPr>
            <p:spPr bwMode="auto">
              <a:xfrm>
                <a:off x="2218" y="1889"/>
                <a:ext cx="378" cy="1"/>
              </a:xfrm>
              <a:prstGeom prst="line">
                <a:avLst/>
              </a:prstGeom>
              <a:noFill/>
              <a:ln w="36720">
                <a:solidFill>
                  <a:srgbClr val="FF6633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257" name="Picture 17" descr="C:\Users\bawue007\Documents\meson2010\theory_küberga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62200"/>
            <a:ext cx="3657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3733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Idea of E17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7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4572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Kaonic</a:t>
            </a: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Helium Puzzle</a:t>
            </a:r>
          </a:p>
        </p:txBody>
      </p:sp>
      <p:sp>
        <p:nvSpPr>
          <p:cNvPr id="11270" name="Inhaltsplatzhalter 6"/>
          <p:cNvSpPr>
            <a:spLocks noGrp="1"/>
          </p:cNvSpPr>
          <p:nvPr>
            <p:ph idx="1"/>
          </p:nvPr>
        </p:nvSpPr>
        <p:spPr>
          <a:xfrm>
            <a:off x="1066800" y="1524000"/>
            <a:ext cx="7499350" cy="5029200"/>
          </a:xfrm>
        </p:spPr>
        <p:txBody>
          <a:bodyPr/>
          <a:lstStyle/>
          <a:p>
            <a:r>
              <a:rPr lang="en-US" sz="2600" dirty="0" smtClean="0"/>
              <a:t>Most theories predict: </a:t>
            </a:r>
            <a:r>
              <a:rPr lang="en-US" sz="2600" dirty="0" smtClean="0">
                <a:sym typeface="Symbol" pitchFamily="18" charset="2"/>
              </a:rPr>
              <a:t>  0 </a:t>
            </a:r>
            <a:r>
              <a:rPr lang="en-US" sz="2600" dirty="0" err="1" smtClean="0">
                <a:sym typeface="Symbol" pitchFamily="18" charset="2"/>
              </a:rPr>
              <a:t>eV</a:t>
            </a:r>
            <a:r>
              <a:rPr lang="en-US" sz="2600" dirty="0" smtClean="0">
                <a:sym typeface="Symbol" pitchFamily="18" charset="2"/>
              </a:rPr>
              <a:t> for K</a:t>
            </a:r>
            <a:r>
              <a:rPr lang="en-US" sz="2600" baseline="30000" dirty="0" smtClean="0">
                <a:sym typeface="Symbol" pitchFamily="18" charset="2"/>
              </a:rPr>
              <a:t>4</a:t>
            </a:r>
            <a:r>
              <a:rPr lang="en-US" sz="2600" dirty="0" smtClean="0">
                <a:sym typeface="Symbol" pitchFamily="18" charset="2"/>
              </a:rPr>
              <a:t>He</a:t>
            </a:r>
          </a:p>
          <a:p>
            <a:r>
              <a:rPr lang="en-US" sz="2600" dirty="0" smtClean="0">
                <a:sym typeface="Symbol" pitchFamily="18" charset="2"/>
              </a:rPr>
              <a:t>Averaged measured values: </a:t>
            </a:r>
          </a:p>
          <a:p>
            <a:pPr>
              <a:buFont typeface="Wingdings 2" pitchFamily="18" charset="2"/>
              <a:buNone/>
            </a:pPr>
            <a:r>
              <a:rPr lang="en-US" sz="2600" dirty="0" smtClean="0">
                <a:sym typeface="Symbol" pitchFamily="18" charset="2"/>
              </a:rPr>
              <a:t>     -43  8 </a:t>
            </a:r>
            <a:r>
              <a:rPr lang="en-US" sz="2600" dirty="0" err="1" smtClean="0">
                <a:sym typeface="Symbol" pitchFamily="18" charset="2"/>
              </a:rPr>
              <a:t>eV</a:t>
            </a:r>
            <a:r>
              <a:rPr lang="en-US" sz="2600" dirty="0" smtClean="0">
                <a:sym typeface="Symbol" pitchFamily="18" charset="2"/>
              </a:rPr>
              <a:t>   </a:t>
            </a:r>
            <a:r>
              <a:rPr lang="en-US" sz="2600" dirty="0" smtClean="0">
                <a:solidFill>
                  <a:schemeClr val="bg1"/>
                </a:solidFill>
                <a:sym typeface="Symbol" pitchFamily="18" charset="2"/>
              </a:rPr>
              <a:t> 55  34 </a:t>
            </a:r>
            <a:r>
              <a:rPr lang="en-US" sz="2600" dirty="0" err="1" smtClean="0">
                <a:solidFill>
                  <a:schemeClr val="bg1"/>
                </a:solidFill>
                <a:sym typeface="Symbol" pitchFamily="18" charset="2"/>
              </a:rPr>
              <a:t>eV</a:t>
            </a:r>
            <a:endParaRPr lang="en-US" sz="2600" dirty="0" smtClean="0">
              <a:solidFill>
                <a:schemeClr val="bg1"/>
              </a:solidFill>
              <a:sym typeface="Symbol" pitchFamily="18" charset="2"/>
            </a:endParaRPr>
          </a:p>
          <a:p>
            <a:pPr>
              <a:buFont typeface="Wingdings 2" pitchFamily="18" charset="2"/>
              <a:buNone/>
            </a:pPr>
            <a:r>
              <a:rPr lang="en-US" sz="2600" dirty="0" smtClean="0">
                <a:sym typeface="Symbol" pitchFamily="18" charset="2"/>
              </a:rPr>
              <a:t>   (measured between 1971 and 1983)</a:t>
            </a:r>
          </a:p>
          <a:p>
            <a:endParaRPr lang="en-US" sz="2600" dirty="0" smtClean="0">
              <a:sym typeface="Symbol" pitchFamily="18" charset="2"/>
            </a:endParaRPr>
          </a:p>
          <a:p>
            <a:r>
              <a:rPr lang="en-US" sz="2600" dirty="0" smtClean="0">
                <a:sym typeface="Symbol" pitchFamily="18" charset="2"/>
              </a:rPr>
              <a:t>Solved in 2005 with </a:t>
            </a:r>
            <a:r>
              <a:rPr lang="en-US" sz="2600" dirty="0" smtClean="0">
                <a:solidFill>
                  <a:srgbClr val="C00000"/>
                </a:solidFill>
                <a:sym typeface="Symbol" pitchFamily="18" charset="2"/>
              </a:rPr>
              <a:t>E570 </a:t>
            </a:r>
          </a:p>
          <a:p>
            <a:pPr>
              <a:buFont typeface="Wingdings 2" pitchFamily="18" charset="2"/>
              <a:buNone/>
            </a:pPr>
            <a:r>
              <a:rPr lang="en-US" sz="2600" dirty="0" smtClean="0">
                <a:solidFill>
                  <a:srgbClr val="C00000"/>
                </a:solidFill>
                <a:sym typeface="Symbol" pitchFamily="18" charset="2"/>
              </a:rPr>
              <a:t>   experiment </a:t>
            </a:r>
            <a:r>
              <a:rPr lang="en-US" sz="2600" dirty="0" smtClean="0">
                <a:sym typeface="Symbol" pitchFamily="18" charset="2"/>
              </a:rPr>
              <a:t>at </a:t>
            </a:r>
            <a:r>
              <a:rPr lang="en-US" sz="2600" dirty="0" err="1" smtClean="0">
                <a:sym typeface="Symbol" pitchFamily="18" charset="2"/>
              </a:rPr>
              <a:t>KEK</a:t>
            </a:r>
            <a:r>
              <a:rPr lang="en-US" sz="2600" dirty="0" smtClean="0">
                <a:sym typeface="Symbol" pitchFamily="18" charset="2"/>
              </a:rPr>
              <a:t> with </a:t>
            </a:r>
            <a:r>
              <a:rPr lang="en-US" sz="2600" baseline="30000" dirty="0" smtClean="0">
                <a:solidFill>
                  <a:srgbClr val="C00000"/>
                </a:solidFill>
                <a:sym typeface="Symbol" pitchFamily="18" charset="2"/>
              </a:rPr>
              <a:t>4</a:t>
            </a:r>
            <a:r>
              <a:rPr lang="en-US" sz="2600" dirty="0" smtClean="0">
                <a:solidFill>
                  <a:srgbClr val="C00000"/>
                </a:solidFill>
                <a:sym typeface="Symbol" pitchFamily="18" charset="2"/>
              </a:rPr>
              <a:t>He</a:t>
            </a:r>
            <a:r>
              <a:rPr lang="en-US" sz="2600" dirty="0" smtClean="0">
                <a:sym typeface="Symbol" pitchFamily="18" charset="2"/>
              </a:rPr>
              <a:t>: </a:t>
            </a:r>
          </a:p>
          <a:p>
            <a:pPr>
              <a:buFont typeface="Wingdings 2" pitchFamily="18" charset="2"/>
              <a:buNone/>
            </a:pPr>
            <a:r>
              <a:rPr lang="en-US" sz="2600" dirty="0" smtClean="0">
                <a:sym typeface="Symbol" pitchFamily="18" charset="2"/>
              </a:rPr>
              <a:t>     2  2(stat.)  2(sys.) </a:t>
            </a:r>
            <a:r>
              <a:rPr lang="en-US" sz="2600" dirty="0" err="1" smtClean="0">
                <a:sym typeface="Symbol" pitchFamily="18" charset="2"/>
              </a:rPr>
              <a:t>eV</a:t>
            </a:r>
            <a:r>
              <a:rPr lang="en-US" sz="2600" dirty="0" smtClean="0">
                <a:sym typeface="Symbol" pitchFamily="18" charset="2"/>
              </a:rPr>
              <a:t>,</a:t>
            </a:r>
          </a:p>
          <a:p>
            <a:pPr>
              <a:buFont typeface="Wingdings 2" pitchFamily="18" charset="2"/>
              <a:buNone/>
            </a:pPr>
            <a:r>
              <a:rPr lang="en-US" sz="2600" dirty="0" smtClean="0">
                <a:sym typeface="Symbol" pitchFamily="18" charset="2"/>
              </a:rPr>
              <a:t>   </a:t>
            </a:r>
          </a:p>
          <a:p>
            <a:pPr>
              <a:buFont typeface="Wingdings 2" pitchFamily="18" charset="2"/>
              <a:buNone/>
            </a:pPr>
            <a:r>
              <a:rPr lang="en-US" sz="2600" dirty="0" smtClean="0">
                <a:sym typeface="Symbol" pitchFamily="18" charset="2"/>
              </a:rPr>
              <a:t>Confirmed: </a:t>
            </a:r>
            <a:r>
              <a:rPr lang="en-US" sz="2600" dirty="0" err="1" smtClean="0">
                <a:solidFill>
                  <a:srgbClr val="C00000"/>
                </a:solidFill>
                <a:sym typeface="Symbol" pitchFamily="18" charset="2"/>
              </a:rPr>
              <a:t>SIDDHARTA</a:t>
            </a:r>
            <a:r>
              <a:rPr lang="en-US" sz="2600" dirty="0" smtClean="0">
                <a:sym typeface="Symbol" pitchFamily="18" charset="2"/>
              </a:rPr>
              <a:t>, </a:t>
            </a:r>
            <a:r>
              <a:rPr lang="en-US" sz="2600" dirty="0" err="1" smtClean="0">
                <a:sym typeface="Symbol" pitchFamily="18" charset="2"/>
              </a:rPr>
              <a:t>LNF</a:t>
            </a:r>
            <a:r>
              <a:rPr lang="en-US" sz="2600" dirty="0" smtClean="0">
                <a:sym typeface="Symbol" pitchFamily="18" charset="2"/>
              </a:rPr>
              <a:t>, Italy in 2009</a:t>
            </a:r>
          </a:p>
          <a:p>
            <a:pPr>
              <a:buFont typeface="Wingdings 2" pitchFamily="18" charset="2"/>
              <a:buNone/>
            </a:pP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dirty="0" err="1" smtClean="0">
                <a:sym typeface="Symbol" pitchFamily="18" charset="2"/>
              </a:rPr>
              <a:t>Bazzi</a:t>
            </a:r>
            <a:r>
              <a:rPr lang="en-US" sz="2000" dirty="0" smtClean="0">
                <a:sym typeface="Symbol" pitchFamily="18" charset="2"/>
              </a:rPr>
              <a:t> M. et al., </a:t>
            </a:r>
            <a:r>
              <a:rPr lang="en-US" sz="2000" dirty="0" err="1" smtClean="0">
                <a:sym typeface="Symbol" pitchFamily="18" charset="2"/>
              </a:rPr>
              <a:t>Phys.Lett.B</a:t>
            </a:r>
            <a:r>
              <a:rPr lang="en-US" sz="2000" dirty="0" smtClean="0">
                <a:sym typeface="Symbol" pitchFamily="18" charset="2"/>
              </a:rPr>
              <a:t>, 681, 2009)</a:t>
            </a:r>
            <a:endParaRPr lang="en-US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743200"/>
            <a:ext cx="2767013" cy="2590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pic>
      <p:cxnSp>
        <p:nvCxnSpPr>
          <p:cNvPr id="12" name="Gerade Verbindung mit Pfeil 11"/>
          <p:cNvCxnSpPr/>
          <p:nvPr/>
        </p:nvCxnSpPr>
        <p:spPr>
          <a:xfrm rot="5400000">
            <a:off x="9144000" y="228600"/>
            <a:ext cx="990600" cy="5334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858000" y="5257800"/>
            <a:ext cx="19177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/>
              <a:t>S. Okada et al., </a:t>
            </a:r>
            <a:r>
              <a:rPr lang="en-US" sz="800" dirty="0" err="1"/>
              <a:t>Phys.Lett</a:t>
            </a:r>
            <a:r>
              <a:rPr lang="en-US" sz="800" dirty="0"/>
              <a:t>. B 653, 387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375 0.33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3733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Idea of E17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4572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Theories</a:t>
            </a:r>
            <a:endParaRPr lang="en-US" sz="3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70" name="Inhaltsplatzhalter 6"/>
          <p:cNvSpPr>
            <a:spLocks noGrp="1"/>
          </p:cNvSpPr>
          <p:nvPr>
            <p:ph idx="1"/>
          </p:nvPr>
        </p:nvSpPr>
        <p:spPr>
          <a:xfrm>
            <a:off x="1066800" y="1524000"/>
            <a:ext cx="7467600" cy="5029200"/>
          </a:xfrm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Gill Sans MT (Textkörper)"/>
              </a:rPr>
              <a:t>ε ≈ -0.2eV (Batty, 1997, optical potential model)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ar-SA" sz="2400" dirty="0" smtClean="0">
                <a:solidFill>
                  <a:srgbClr val="000000"/>
                </a:solidFill>
                <a:latin typeface="Gill Sans MT (Textkörper)"/>
              </a:rPr>
              <a:t>‏</a:t>
            </a:r>
            <a:r>
              <a:rPr lang="en-US" sz="2400" dirty="0" smtClean="0">
                <a:solidFill>
                  <a:srgbClr val="000000"/>
                </a:solidFill>
                <a:latin typeface="Gill Sans MT (Textkörper)"/>
              </a:rPr>
              <a:t>ε ≈ -1.5eV (Akaishi, 2002, optical potential model)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Gill Sans MT (Textkörper)"/>
              </a:rPr>
              <a:t>Akaishi, 2005, coupled channel model: </a:t>
            </a:r>
          </a:p>
          <a:p>
            <a:pPr>
              <a:buNone/>
            </a:pPr>
            <a:r>
              <a:rPr lang="en-US" sz="2400" dirty="0" smtClean="0"/>
              <a:t>    allows shift</a:t>
            </a:r>
            <a:r>
              <a:rPr lang="en-US" sz="2400" dirty="0" smtClean="0">
                <a:sym typeface="Symbol" pitchFamily="18" charset="2"/>
              </a:rPr>
              <a:t> </a:t>
            </a:r>
            <a:r>
              <a:rPr lang="en-US" sz="2400" dirty="0" smtClean="0"/>
              <a:t> &gt; |5eV|</a:t>
            </a:r>
          </a:p>
          <a:p>
            <a:r>
              <a:rPr lang="en-US" sz="2400" dirty="0" smtClean="0">
                <a:sym typeface="Symbol" pitchFamily="18" charset="2"/>
              </a:rPr>
              <a:t>Deep potential if non-zero</a:t>
            </a:r>
          </a:p>
          <a:p>
            <a:r>
              <a:rPr lang="en-US" sz="2400" baseline="30000" dirty="0" smtClean="0">
                <a:sym typeface="Symbol" pitchFamily="18" charset="2"/>
              </a:rPr>
              <a:t>3</a:t>
            </a:r>
            <a:r>
              <a:rPr lang="en-US" sz="2400" dirty="0" smtClean="0">
                <a:sym typeface="Symbol" pitchFamily="18" charset="2"/>
              </a:rPr>
              <a:t>He and </a:t>
            </a:r>
            <a:r>
              <a:rPr lang="en-US" sz="2400" baseline="30000" dirty="0" smtClean="0">
                <a:sym typeface="Symbol" pitchFamily="18" charset="2"/>
              </a:rPr>
              <a:t>4</a:t>
            </a:r>
            <a:r>
              <a:rPr lang="en-US" sz="2400" dirty="0" smtClean="0">
                <a:sym typeface="Symbol" pitchFamily="18" charset="2"/>
              </a:rPr>
              <a:t>He: possible large shifts</a:t>
            </a:r>
          </a:p>
          <a:p>
            <a:r>
              <a:rPr lang="en-US" sz="2400" baseline="30000" dirty="0" smtClean="0">
                <a:sym typeface="Symbol" pitchFamily="18" charset="2"/>
              </a:rPr>
              <a:t>4</a:t>
            </a:r>
            <a:r>
              <a:rPr lang="en-US" sz="2400" dirty="0" smtClean="0">
                <a:sym typeface="Symbol" pitchFamily="18" charset="2"/>
              </a:rPr>
              <a:t>He: E570 </a:t>
            </a:r>
            <a:r>
              <a:rPr lang="en-US" sz="2400" dirty="0" smtClean="0">
                <a:sym typeface="Symbol" pitchFamily="18" charset="2"/>
              </a:rPr>
              <a:t>and </a:t>
            </a:r>
            <a:r>
              <a:rPr lang="en-US" sz="2400" dirty="0" err="1" smtClean="0">
                <a:sym typeface="Symbol" pitchFamily="18" charset="2"/>
              </a:rPr>
              <a:t>SIDDHARTA</a:t>
            </a:r>
            <a:r>
              <a:rPr lang="en-US" sz="2400" dirty="0" smtClean="0">
                <a:sym typeface="Symbol" pitchFamily="18" charset="2"/>
              </a:rPr>
              <a:t> </a:t>
            </a:r>
            <a:endParaRPr lang="en-US" sz="2400" dirty="0" smtClean="0">
              <a:sym typeface="Symbol" pitchFamily="18" charset="2"/>
            </a:endParaRPr>
          </a:p>
          <a:p>
            <a:pPr>
              <a:buNone/>
            </a:pP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   </a:t>
            </a:r>
            <a:r>
              <a:rPr lang="en-US" sz="2400" dirty="0" smtClean="0">
                <a:sym typeface="Symbol" pitchFamily="18" charset="2"/>
              </a:rPr>
              <a:t>excluded </a:t>
            </a:r>
            <a:r>
              <a:rPr lang="en-US" sz="2400" dirty="0" smtClean="0">
                <a:sym typeface="Symbol" pitchFamily="18" charset="2"/>
              </a:rPr>
              <a:t>for </a:t>
            </a:r>
            <a:r>
              <a:rPr lang="en-US" sz="2400" baseline="30000" dirty="0" smtClean="0">
                <a:sym typeface="Symbol" pitchFamily="18" charset="2"/>
              </a:rPr>
              <a:t>4</a:t>
            </a:r>
            <a:r>
              <a:rPr lang="en-US" sz="2400" dirty="0" smtClean="0">
                <a:sym typeface="Symbol" pitchFamily="18" charset="2"/>
              </a:rPr>
              <a:t>He </a:t>
            </a:r>
          </a:p>
          <a:p>
            <a:r>
              <a:rPr lang="en-US" sz="2400" dirty="0" smtClean="0">
                <a:sym typeface="Symbol" pitchFamily="18" charset="2"/>
              </a:rPr>
              <a:t>Not solved for </a:t>
            </a:r>
            <a:r>
              <a:rPr lang="en-US" sz="2400" baseline="30000" dirty="0" smtClean="0">
                <a:sym typeface="Symbol" pitchFamily="18" charset="2"/>
              </a:rPr>
              <a:t>3</a:t>
            </a:r>
            <a:r>
              <a:rPr lang="en-US" sz="2400" dirty="0" smtClean="0">
                <a:sym typeface="Symbol" pitchFamily="18" charset="2"/>
              </a:rPr>
              <a:t>He</a:t>
            </a:r>
          </a:p>
          <a:p>
            <a:r>
              <a:rPr lang="en-US" sz="2400" dirty="0" smtClean="0">
                <a:sym typeface="Symbol" pitchFamily="18" charset="2"/>
              </a:rPr>
              <a:t>Our goal: precision of 2eV</a:t>
            </a:r>
          </a:p>
        </p:txBody>
      </p:sp>
      <p:pic>
        <p:nvPicPr>
          <p:cNvPr id="1026" name="Picture 2" descr="C:\Users\bawue007\Documents\meson2010\shift_sim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545" y="2819400"/>
            <a:ext cx="2961105" cy="3048000"/>
          </a:xfrm>
          <a:prstGeom prst="rect">
            <a:avLst/>
          </a:prstGeom>
          <a:noFill/>
        </p:spPr>
      </p:pic>
      <p:pic>
        <p:nvPicPr>
          <p:cNvPr id="12298" name="Picture 10" descr="C:\Users\bawue007\Documents\meson2010\potential_akaishi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743200"/>
            <a:ext cx="32083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ieren 10"/>
          <p:cNvGrpSpPr/>
          <p:nvPr/>
        </p:nvGrpSpPr>
        <p:grpSpPr>
          <a:xfrm>
            <a:off x="2133600" y="2895600"/>
            <a:ext cx="4953000" cy="3388502"/>
            <a:chOff x="2514600" y="2819400"/>
            <a:chExt cx="4953000" cy="3388502"/>
          </a:xfrm>
        </p:grpSpPr>
        <p:pic>
          <p:nvPicPr>
            <p:cNvPr id="12297" name="Picture 9" descr="C:\Users\bawue007\Documents\meson2010\batt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14600" y="2819400"/>
              <a:ext cx="4953000" cy="3388502"/>
            </a:xfrm>
            <a:prstGeom prst="rect">
              <a:avLst/>
            </a:prstGeom>
            <a:noFill/>
          </p:spPr>
        </p:pic>
        <p:sp>
          <p:nvSpPr>
            <p:cNvPr id="10" name="Textfeld 9"/>
            <p:cNvSpPr txBox="1">
              <a:spLocks noChangeArrowheads="1"/>
            </p:cNvSpPr>
            <p:nvPr/>
          </p:nvSpPr>
          <p:spPr bwMode="auto">
            <a:xfrm>
              <a:off x="4038600" y="5257800"/>
              <a:ext cx="1723549" cy="2154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dirty="0" err="1" smtClean="0"/>
                <a:t>C.J.</a:t>
              </a:r>
              <a:r>
                <a:rPr lang="en-US" sz="800" dirty="0" smtClean="0"/>
                <a:t> Batty, Phys. Rep. 287 (1997)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3733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Idea of E17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5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5334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E17 </a:t>
            </a: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 at J-</a:t>
            </a:r>
            <a:r>
              <a:rPr lang="en-US" sz="38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PARC</a:t>
            </a:r>
            <a:endParaRPr lang="en-US" sz="3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294" name="Inhaltsplatzhalter 6"/>
          <p:cNvSpPr>
            <a:spLocks noGrp="1"/>
          </p:cNvSpPr>
          <p:nvPr>
            <p:ph idx="1"/>
          </p:nvPr>
        </p:nvSpPr>
        <p:spPr>
          <a:xfrm>
            <a:off x="1143000" y="1752600"/>
            <a:ext cx="7499350" cy="1981200"/>
          </a:xfrm>
        </p:spPr>
        <p:txBody>
          <a:bodyPr/>
          <a:lstStyle/>
          <a:p>
            <a:r>
              <a:rPr lang="en-US" sz="2300" dirty="0" smtClean="0">
                <a:sym typeface="Symbol" pitchFamily="18" charset="2"/>
              </a:rPr>
              <a:t>Case for </a:t>
            </a:r>
            <a:r>
              <a:rPr lang="en-US" sz="2300" baseline="30000" dirty="0" smtClean="0">
                <a:sym typeface="Symbol" pitchFamily="18" charset="2"/>
              </a:rPr>
              <a:t>3</a:t>
            </a:r>
            <a:r>
              <a:rPr lang="en-US" sz="2300" dirty="0" smtClean="0">
                <a:sym typeface="Symbol" pitchFamily="18" charset="2"/>
              </a:rPr>
              <a:t>He not solved yet: </a:t>
            </a:r>
            <a:r>
              <a:rPr lang="en-US" sz="2300" dirty="0" smtClean="0">
                <a:sym typeface="Symbol" pitchFamily="18" charset="2"/>
              </a:rPr>
              <a:t> Large </a:t>
            </a:r>
            <a:r>
              <a:rPr lang="en-US" sz="2300" dirty="0" smtClean="0">
                <a:sym typeface="Symbol" pitchFamily="18" charset="2"/>
              </a:rPr>
              <a:t>shift?  </a:t>
            </a:r>
            <a:r>
              <a:rPr lang="en-US" sz="2300" dirty="0" err="1" smtClean="0">
                <a:sym typeface="Symbol" pitchFamily="18" charset="2"/>
              </a:rPr>
              <a:t>Isospin</a:t>
            </a:r>
            <a:r>
              <a:rPr lang="en-US" sz="2300" dirty="0" smtClean="0">
                <a:sym typeface="Symbol" pitchFamily="18" charset="2"/>
              </a:rPr>
              <a:t> dependence? </a:t>
            </a:r>
            <a:endParaRPr lang="en-US" sz="2300" dirty="0" smtClean="0">
              <a:sym typeface="Symbol" pitchFamily="18" charset="2"/>
            </a:endParaRPr>
          </a:p>
          <a:p>
            <a:r>
              <a:rPr lang="en-US" sz="2300" dirty="0" smtClean="0">
                <a:sym typeface="Symbol" pitchFamily="18" charset="2"/>
              </a:rPr>
              <a:t>No data on </a:t>
            </a:r>
            <a:r>
              <a:rPr lang="en-US" sz="2300" baseline="30000" dirty="0" smtClean="0">
                <a:sym typeface="Symbol" pitchFamily="18" charset="2"/>
              </a:rPr>
              <a:t>3</a:t>
            </a:r>
            <a:r>
              <a:rPr lang="en-US" sz="2300" dirty="0" smtClean="0">
                <a:sym typeface="Symbol" pitchFamily="18" charset="2"/>
              </a:rPr>
              <a:t>He</a:t>
            </a:r>
            <a:endParaRPr lang="en-US" sz="2300" dirty="0" smtClean="0">
              <a:sym typeface="Symbol" pitchFamily="18" charset="2"/>
            </a:endParaRPr>
          </a:p>
          <a:p>
            <a:r>
              <a:rPr lang="en-US" sz="2300" dirty="0" smtClean="0">
                <a:sym typeface="Symbol" pitchFamily="18" charset="2"/>
              </a:rPr>
              <a:t>Measuring 3d  2p of K</a:t>
            </a:r>
            <a:r>
              <a:rPr lang="en-US" sz="2300" baseline="30000" dirty="0" smtClean="0">
                <a:sym typeface="Symbol" pitchFamily="18" charset="2"/>
              </a:rPr>
              <a:t>3</a:t>
            </a:r>
            <a:r>
              <a:rPr lang="en-US" sz="2300" dirty="0" smtClean="0">
                <a:sym typeface="Symbol" pitchFamily="18" charset="2"/>
              </a:rPr>
              <a:t>He</a:t>
            </a:r>
          </a:p>
          <a:p>
            <a:r>
              <a:rPr lang="en-US" sz="2300" dirty="0" smtClean="0">
                <a:sym typeface="Symbol" pitchFamily="18" charset="2"/>
              </a:rPr>
              <a:t>First experiment at J-</a:t>
            </a:r>
            <a:r>
              <a:rPr lang="en-US" sz="2300" dirty="0" err="1" smtClean="0">
                <a:sym typeface="Symbol" pitchFamily="18" charset="2"/>
              </a:rPr>
              <a:t>PARC</a:t>
            </a:r>
            <a:r>
              <a:rPr lang="en-US" sz="2300" dirty="0" smtClean="0">
                <a:sym typeface="Symbol" pitchFamily="18" charset="2"/>
              </a:rPr>
              <a:t> </a:t>
            </a:r>
            <a:r>
              <a:rPr lang="en-US" sz="2300" dirty="0" err="1" smtClean="0">
                <a:sym typeface="Symbol" pitchFamily="18" charset="2"/>
              </a:rPr>
              <a:t>Hadron</a:t>
            </a:r>
            <a:r>
              <a:rPr lang="en-US" sz="2300" dirty="0" smtClean="0">
                <a:sym typeface="Symbol" pitchFamily="18" charset="2"/>
              </a:rPr>
              <a:t> Beam Facility</a:t>
            </a:r>
          </a:p>
        </p:txBody>
      </p:sp>
      <p:pic>
        <p:nvPicPr>
          <p:cNvPr id="12295" name="Picture 2" descr="C:\Users\bawue007\Documents\outreach\jpar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018061"/>
            <a:ext cx="4419600" cy="283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914400" y="1752600"/>
            <a:ext cx="39624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3733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Experimental setup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40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5334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Successful Setup of E570</a:t>
            </a:r>
          </a:p>
        </p:txBody>
      </p:sp>
      <p:sp>
        <p:nvSpPr>
          <p:cNvPr id="12294" name="Inhaltsplatzhalter 6"/>
          <p:cNvSpPr>
            <a:spLocks noGrp="1"/>
          </p:cNvSpPr>
          <p:nvPr>
            <p:ph idx="1"/>
          </p:nvPr>
        </p:nvSpPr>
        <p:spPr>
          <a:xfrm>
            <a:off x="1143000" y="1752600"/>
            <a:ext cx="3962400" cy="533400"/>
          </a:xfrm>
        </p:spPr>
        <p:txBody>
          <a:bodyPr/>
          <a:lstStyle/>
          <a:p>
            <a:r>
              <a:rPr lang="en-US" sz="2500" smtClean="0">
                <a:sym typeface="Symbol" pitchFamily="18" charset="2"/>
              </a:rPr>
              <a:t>In-beam calibration: </a:t>
            </a:r>
          </a:p>
        </p:txBody>
      </p: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1066800" y="2362200"/>
            <a:ext cx="3690938" cy="2286000"/>
            <a:chOff x="1066799" y="2362200"/>
            <a:chExt cx="3690651" cy="2286000"/>
          </a:xfrm>
        </p:grpSpPr>
        <p:pic>
          <p:nvPicPr>
            <p:cNvPr id="14353" name="Picture 2" descr="C:\Users\bawue007\Documents\meson2010\e570_cali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6799" y="2362200"/>
              <a:ext cx="3690651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4" name="Textfeld 8"/>
            <p:cNvSpPr txBox="1">
              <a:spLocks noChangeArrowheads="1"/>
            </p:cNvSpPr>
            <p:nvPr/>
          </p:nvSpPr>
          <p:spPr bwMode="auto">
            <a:xfrm>
              <a:off x="3505200" y="2362200"/>
              <a:ext cx="12362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chemeClr val="accent1"/>
                  </a:solidFill>
                </a:rPr>
                <a:t>E570 data</a:t>
              </a:r>
            </a:p>
          </p:txBody>
        </p:sp>
      </p:grpSp>
      <p:grpSp>
        <p:nvGrpSpPr>
          <p:cNvPr id="4" name="Gruppieren 12"/>
          <p:cNvGrpSpPr>
            <a:grpSpLocks/>
          </p:cNvGrpSpPr>
          <p:nvPr/>
        </p:nvGrpSpPr>
        <p:grpSpPr bwMode="auto">
          <a:xfrm>
            <a:off x="533400" y="2286000"/>
            <a:ext cx="2057400" cy="1752600"/>
            <a:chOff x="533400" y="2286000"/>
            <a:chExt cx="2057400" cy="1752600"/>
          </a:xfrm>
        </p:grpSpPr>
        <p:cxnSp>
          <p:nvCxnSpPr>
            <p:cNvPr id="11" name="Gerade Verbindung mit Pfeil 10"/>
            <p:cNvCxnSpPr/>
            <p:nvPr/>
          </p:nvCxnSpPr>
          <p:spPr>
            <a:xfrm rot="16200000" flipH="1">
              <a:off x="1219200" y="2667000"/>
              <a:ext cx="1371600" cy="13716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2" name="Textfeld 11"/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1798890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K</a:t>
              </a:r>
              <a:r>
                <a:rPr lang="en-US" b="1" baseline="30000">
                  <a:solidFill>
                    <a:srgbClr val="C00000"/>
                  </a:solidFill>
                </a:rPr>
                <a:t>3</a:t>
              </a:r>
              <a:r>
                <a:rPr lang="en-US" b="1">
                  <a:solidFill>
                    <a:srgbClr val="C00000"/>
                  </a:solidFill>
                </a:rPr>
                <a:t>He @ 6.2keV</a:t>
              </a:r>
            </a:p>
          </p:txBody>
        </p:sp>
      </p:grpSp>
      <p:sp>
        <p:nvSpPr>
          <p:cNvPr id="15" name="Inhaltsplatzhalter 6"/>
          <p:cNvSpPr txBox="1">
            <a:spLocks/>
          </p:cNvSpPr>
          <p:nvPr/>
        </p:nvSpPr>
        <p:spPr bwMode="auto">
          <a:xfrm>
            <a:off x="5181600" y="19812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500" dirty="0" err="1">
                <a:latin typeface="+mn-lt"/>
                <a:cs typeface="+mn-cs"/>
                <a:sym typeface="Symbol" pitchFamily="18" charset="2"/>
              </a:rPr>
              <a:t>fiducial</a:t>
            </a:r>
            <a:r>
              <a:rPr lang="en-US" sz="2500" dirty="0">
                <a:latin typeface="+mn-lt"/>
                <a:cs typeface="+mn-cs"/>
                <a:sym typeface="Symbol" pitchFamily="18" charset="2"/>
              </a:rPr>
              <a:t> volume cut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762000" y="4572000"/>
            <a:ext cx="19177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/>
              <a:t>S. Okada et al., </a:t>
            </a:r>
            <a:r>
              <a:rPr lang="en-US" sz="800" dirty="0" err="1"/>
              <a:t>Phys.Lett</a:t>
            </a:r>
            <a:r>
              <a:rPr lang="en-US" sz="800" dirty="0"/>
              <a:t>. B 653, 387</a:t>
            </a:r>
          </a:p>
        </p:txBody>
      </p:sp>
      <p:sp>
        <p:nvSpPr>
          <p:cNvPr id="20" name="Inhaltsplatzhalter 6"/>
          <p:cNvSpPr txBox="1">
            <a:spLocks/>
          </p:cNvSpPr>
          <p:nvPr/>
        </p:nvSpPr>
        <p:spPr bwMode="auto">
          <a:xfrm>
            <a:off x="5029200" y="2514600"/>
            <a:ext cx="3581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dirty="0" smtClean="0">
                <a:latin typeface="+mn-lt"/>
                <a:cs typeface="+mn-cs"/>
                <a:sym typeface="Symbol" pitchFamily="18" charset="2"/>
              </a:rPr>
              <a:t>Incoming </a:t>
            </a:r>
            <a:r>
              <a:rPr lang="en-US" sz="1600" dirty="0" err="1" smtClean="0">
                <a:latin typeface="+mn-lt"/>
                <a:cs typeface="+mn-cs"/>
                <a:sym typeface="Symbol" pitchFamily="18" charset="2"/>
              </a:rPr>
              <a:t>Kaon</a:t>
            </a:r>
            <a:r>
              <a:rPr lang="en-US" sz="1600" dirty="0" smtClean="0">
                <a:latin typeface="+mn-lt"/>
                <a:cs typeface="+mn-cs"/>
                <a:sym typeface="Symbol" pitchFamily="18" charset="2"/>
              </a:rPr>
              <a:t> and tracking </a:t>
            </a:r>
            <a:r>
              <a:rPr lang="en-US" sz="1600" dirty="0">
                <a:latin typeface="+mn-lt"/>
                <a:cs typeface="+mn-cs"/>
                <a:sym typeface="Symbol" pitchFamily="18" charset="2"/>
              </a:rPr>
              <a:t>of secondary charged particles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1600" dirty="0">
                <a:latin typeface="+mn-lt"/>
                <a:cs typeface="+mn-cs"/>
                <a:sym typeface="Symbol" pitchFamily="18" charset="2"/>
              </a:rPr>
              <a:t>via Drift Chamber</a:t>
            </a:r>
          </a:p>
        </p:txBody>
      </p:sp>
      <p:pic>
        <p:nvPicPr>
          <p:cNvPr id="32771" name="Picture 3" descr="C:\Users\bawue007\Documents\meson2010\CDC_sket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3200400"/>
            <a:ext cx="1828800" cy="188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Inhaltsplatzhalter 6"/>
          <p:cNvSpPr txBox="1">
            <a:spLocks/>
          </p:cNvSpPr>
          <p:nvPr/>
        </p:nvSpPr>
        <p:spPr bwMode="auto">
          <a:xfrm>
            <a:off x="2133600" y="541020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500" dirty="0">
                <a:latin typeface="+mn-lt"/>
                <a:cs typeface="+mn-cs"/>
                <a:sym typeface="Symbol" pitchFamily="18" charset="2"/>
              </a:rPr>
              <a:t>Silicon Drift Detectors (</a:t>
            </a:r>
            <a:r>
              <a:rPr lang="en-US" sz="2500" dirty="0" err="1">
                <a:latin typeface="+mn-lt"/>
                <a:cs typeface="+mn-cs"/>
                <a:sym typeface="Symbol" pitchFamily="18" charset="2"/>
              </a:rPr>
              <a:t>SDDs</a:t>
            </a:r>
            <a:r>
              <a:rPr lang="en-US" sz="2500" dirty="0">
                <a:latin typeface="+mn-lt"/>
                <a:cs typeface="+mn-cs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294" grpId="0" build="p"/>
      <p:bldP spid="15" grpId="0"/>
      <p:bldP spid="17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3733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Setup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5334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Technical Background</a:t>
            </a:r>
          </a:p>
        </p:txBody>
      </p:sp>
      <p:pic>
        <p:nvPicPr>
          <p:cNvPr id="13318" name="Picture 2" descr="C:\Users\bawue007\Documents\meson2010\setup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4950" y="3248025"/>
            <a:ext cx="38290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haltsplatzhalter 6"/>
          <p:cNvSpPr>
            <a:spLocks noGrp="1"/>
          </p:cNvSpPr>
          <p:nvPr>
            <p:ph idx="1"/>
          </p:nvPr>
        </p:nvSpPr>
        <p:spPr>
          <a:xfrm>
            <a:off x="1219200" y="1676400"/>
            <a:ext cx="7499350" cy="3352800"/>
          </a:xfrm>
        </p:spPr>
        <p:txBody>
          <a:bodyPr/>
          <a:lstStyle/>
          <a:p>
            <a:r>
              <a:rPr lang="en-US" sz="2400" dirty="0" smtClean="0">
                <a:sym typeface="Symbol" pitchFamily="18" charset="2"/>
              </a:rPr>
              <a:t>0.7GeV/c K</a:t>
            </a:r>
            <a:r>
              <a:rPr lang="en-US" sz="2400" baseline="30000" dirty="0" smtClean="0">
                <a:sym typeface="Symbol" pitchFamily="18" charset="2"/>
              </a:rPr>
              <a:t>-</a:t>
            </a:r>
          </a:p>
          <a:p>
            <a:r>
              <a:rPr lang="en-US" sz="2400" dirty="0" smtClean="0">
                <a:sym typeface="Symbol" pitchFamily="18" charset="2"/>
              </a:rPr>
              <a:t>K</a:t>
            </a:r>
            <a:r>
              <a:rPr lang="en-US" sz="2400" baseline="30000" dirty="0" smtClean="0">
                <a:sym typeface="Symbol" pitchFamily="18" charset="2"/>
              </a:rPr>
              <a:t>-</a:t>
            </a:r>
            <a:r>
              <a:rPr lang="en-US" sz="2400" dirty="0" smtClean="0">
                <a:sym typeface="Symbol" pitchFamily="18" charset="2"/>
              </a:rPr>
              <a:t> stopped in helium target</a:t>
            </a:r>
          </a:p>
          <a:p>
            <a:r>
              <a:rPr lang="en-US" sz="2400" dirty="0" smtClean="0">
                <a:sym typeface="Symbol" pitchFamily="18" charset="2"/>
              </a:rPr>
              <a:t>K</a:t>
            </a:r>
            <a:r>
              <a:rPr lang="en-US" sz="2400" baseline="30000" dirty="0" smtClean="0">
                <a:sym typeface="Symbol" pitchFamily="18" charset="2"/>
              </a:rPr>
              <a:t>-</a:t>
            </a:r>
            <a:r>
              <a:rPr lang="en-US" sz="2400" dirty="0" smtClean="0">
                <a:sym typeface="Symbol" pitchFamily="18" charset="2"/>
              </a:rPr>
              <a:t>/</a:t>
            </a:r>
            <a:r>
              <a:rPr lang="en-US" sz="2400" baseline="30000" dirty="0" smtClean="0">
                <a:sym typeface="Symbol" pitchFamily="18" charset="2"/>
              </a:rPr>
              <a:t>-</a:t>
            </a:r>
            <a:r>
              <a:rPr lang="en-US" sz="2400" dirty="0" smtClean="0">
                <a:sym typeface="Symbol" pitchFamily="18" charset="2"/>
              </a:rPr>
              <a:t> separation </a:t>
            </a:r>
          </a:p>
          <a:p>
            <a:r>
              <a:rPr lang="en-US" sz="2400" dirty="0" smtClean="0">
                <a:sym typeface="Symbol" pitchFamily="18" charset="2"/>
              </a:rPr>
              <a:t>Lucite </a:t>
            </a:r>
            <a:r>
              <a:rPr lang="en-US" sz="2400" dirty="0" err="1" smtClean="0">
                <a:sym typeface="Symbol" pitchFamily="18" charset="2"/>
              </a:rPr>
              <a:t>Cherencov</a:t>
            </a:r>
            <a:r>
              <a:rPr lang="en-US" sz="2400" dirty="0" smtClean="0">
                <a:sym typeface="Symbol" pitchFamily="18" charset="2"/>
              </a:rPr>
              <a:t> Counter for </a:t>
            </a:r>
            <a:r>
              <a:rPr lang="en-US" sz="2400" dirty="0" smtClean="0">
                <a:sym typeface="Symbol" pitchFamily="18" charset="2"/>
              </a:rPr>
              <a:t>detection (</a:t>
            </a:r>
            <a:r>
              <a:rPr lang="en-US" sz="2400" dirty="0" smtClean="0">
                <a:sym typeface="Symbol" pitchFamily="18" charset="2"/>
              </a:rPr>
              <a:t>separation)</a:t>
            </a:r>
            <a:endParaRPr lang="en-US" sz="2400" dirty="0" smtClean="0">
              <a:sym typeface="Symbol" pitchFamily="18" charset="2"/>
            </a:endParaRPr>
          </a:p>
          <a:p>
            <a:r>
              <a:rPr lang="en-US" sz="2400" dirty="0" smtClean="0">
                <a:sym typeface="Symbol" pitchFamily="18" charset="2"/>
              </a:rPr>
              <a:t>Liquid </a:t>
            </a:r>
            <a:r>
              <a:rPr lang="en-US" sz="2400" baseline="30000" dirty="0" smtClean="0">
                <a:sym typeface="Symbol" pitchFamily="18" charset="2"/>
              </a:rPr>
              <a:t>3</a:t>
            </a:r>
            <a:r>
              <a:rPr lang="en-US" sz="2400" dirty="0" smtClean="0">
                <a:sym typeface="Symbol" pitchFamily="18" charset="2"/>
              </a:rPr>
              <a:t>He @ ~1.3K, cooled with </a:t>
            </a:r>
            <a:r>
              <a:rPr lang="en-US" sz="2400" baseline="30000" dirty="0" smtClean="0">
                <a:sym typeface="Symbol" pitchFamily="18" charset="2"/>
              </a:rPr>
              <a:t>4</a:t>
            </a:r>
            <a:r>
              <a:rPr lang="en-US" sz="2400" dirty="0" smtClean="0">
                <a:sym typeface="Symbol" pitchFamily="18" charset="2"/>
              </a:rPr>
              <a:t>He</a:t>
            </a:r>
          </a:p>
          <a:p>
            <a:r>
              <a:rPr lang="en-US" sz="2400" dirty="0" smtClean="0">
                <a:sym typeface="Symbol" pitchFamily="18" charset="2"/>
              </a:rPr>
              <a:t>8 </a:t>
            </a:r>
            <a:r>
              <a:rPr lang="en-US" sz="2400" dirty="0" err="1" smtClean="0">
                <a:sym typeface="Symbol" pitchFamily="18" charset="2"/>
              </a:rPr>
              <a:t>SDDs</a:t>
            </a:r>
            <a:r>
              <a:rPr lang="en-US" sz="2400" dirty="0" smtClean="0">
                <a:sym typeface="Symbol" pitchFamily="18" charset="2"/>
              </a:rPr>
              <a:t>, operated at 130K, with their</a:t>
            </a:r>
          </a:p>
          <a:p>
            <a:r>
              <a:rPr lang="en-US" sz="2400" dirty="0" smtClean="0">
                <a:sym typeface="Symbol" pitchFamily="18" charset="2"/>
              </a:rPr>
              <a:t>Preamplifiers inside vacuum</a:t>
            </a:r>
          </a:p>
          <a:p>
            <a:endParaRPr lang="en-US" sz="24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3733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2">
                    <a:satMod val="130000"/>
                  </a:schemeClr>
                </a:solidFill>
              </a:rPr>
              <a:t>Setup</a:t>
            </a:r>
            <a:endParaRPr lang="en-US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7" name="Picture 4" descr="C:\Users\bawue007\Documents\logos\SMI-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048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:\Users\bawue007\Documents\logos\oeaw_logo_blau_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8950" y="5867400"/>
            <a:ext cx="103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90600" y="53340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Cylindrical Detector System: </a:t>
            </a:r>
          </a:p>
        </p:txBody>
      </p:sp>
      <p:sp>
        <p:nvSpPr>
          <p:cNvPr id="15" name="Inhaltsplatzhalter 6"/>
          <p:cNvSpPr>
            <a:spLocks noGrp="1"/>
          </p:cNvSpPr>
          <p:nvPr>
            <p:ph idx="1"/>
          </p:nvPr>
        </p:nvSpPr>
        <p:spPr>
          <a:xfrm>
            <a:off x="1143000" y="5257800"/>
            <a:ext cx="6781800" cy="1295400"/>
          </a:xfrm>
        </p:spPr>
        <p:txBody>
          <a:bodyPr/>
          <a:lstStyle/>
          <a:p>
            <a:r>
              <a:rPr lang="en-US" sz="2400" dirty="0" smtClean="0">
                <a:sym typeface="Symbol" pitchFamily="18" charset="2"/>
              </a:rPr>
              <a:t>Cooling system works properly</a:t>
            </a:r>
            <a:endParaRPr lang="en-US" sz="2400" baseline="30000" dirty="0" smtClean="0">
              <a:sym typeface="Symbol" pitchFamily="18" charset="2"/>
            </a:endParaRPr>
          </a:p>
          <a:p>
            <a:r>
              <a:rPr lang="en-US" sz="2400" dirty="0" smtClean="0">
                <a:sym typeface="Symbol" pitchFamily="18" charset="2"/>
              </a:rPr>
              <a:t>Detector system works properly</a:t>
            </a:r>
          </a:p>
          <a:p>
            <a:r>
              <a:rPr lang="en-US" sz="2400" dirty="0" err="1" smtClean="0">
                <a:sym typeface="Symbol" pitchFamily="18" charset="2"/>
              </a:rPr>
              <a:t>Beamtuning</a:t>
            </a:r>
            <a:r>
              <a:rPr lang="en-US" sz="2400" dirty="0" smtClean="0">
                <a:sym typeface="Symbol" pitchFamily="18" charset="2"/>
              </a:rPr>
              <a:t> in progress</a:t>
            </a:r>
          </a:p>
        </p:txBody>
      </p:sp>
      <p:pic>
        <p:nvPicPr>
          <p:cNvPr id="16392" name="Picture 8" descr="C:\Users\bawue007\Documents\meson2010\setup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524000"/>
            <a:ext cx="8151931" cy="359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ad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Nya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989</Words>
  <Application>Microsoft Office PowerPoint</Application>
  <PresentationFormat>Bildschirmpräsentation (4:3)</PresentationFormat>
  <Paragraphs>158</Paragraphs>
  <Slides>16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Nyad</vt:lpstr>
      <vt:lpstr>Status and plans of E17 experiment at J-PARC</vt:lpstr>
      <vt:lpstr>Overview</vt:lpstr>
      <vt:lpstr>Idea of E17</vt:lpstr>
      <vt:lpstr>Idea of E17</vt:lpstr>
      <vt:lpstr>Idea of E17</vt:lpstr>
      <vt:lpstr>Idea of E17</vt:lpstr>
      <vt:lpstr>Experimental setup</vt:lpstr>
      <vt:lpstr>Setup</vt:lpstr>
      <vt:lpstr>Setup</vt:lpstr>
      <vt:lpstr>Silicon Drift Detectors</vt:lpstr>
      <vt:lpstr>Silicon Drift Detectors</vt:lpstr>
      <vt:lpstr>Systematic tests</vt:lpstr>
      <vt:lpstr>Systematic tests</vt:lpstr>
      <vt:lpstr>Final Setup</vt:lpstr>
      <vt:lpstr>Folie 15</vt:lpstr>
      <vt:lpstr>Folie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</dc:creator>
  <cp:lastModifiedBy>barbara</cp:lastModifiedBy>
  <cp:revision>113</cp:revision>
  <dcterms:created xsi:type="dcterms:W3CDTF">2010-04-13T10:29:20Z</dcterms:created>
  <dcterms:modified xsi:type="dcterms:W3CDTF">2010-06-10T20:38:52Z</dcterms:modified>
</cp:coreProperties>
</file>