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856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7" r:id="rId3"/>
    <p:sldId id="275" r:id="rId4"/>
    <p:sldId id="274" r:id="rId5"/>
    <p:sldId id="299" r:id="rId6"/>
    <p:sldId id="261" r:id="rId7"/>
    <p:sldId id="278" r:id="rId8"/>
    <p:sldId id="279" r:id="rId9"/>
    <p:sldId id="280" r:id="rId10"/>
    <p:sldId id="281" r:id="rId11"/>
    <p:sldId id="292" r:id="rId12"/>
    <p:sldId id="291" r:id="rId13"/>
    <p:sldId id="270" r:id="rId14"/>
    <p:sldId id="277" r:id="rId15"/>
    <p:sldId id="300" r:id="rId16"/>
    <p:sldId id="294" r:id="rId17"/>
    <p:sldId id="295" r:id="rId18"/>
    <p:sldId id="293" r:id="rId19"/>
    <p:sldId id="303" r:id="rId20"/>
    <p:sldId id="304" r:id="rId21"/>
    <p:sldId id="286" r:id="rId22"/>
    <p:sldId id="265" r:id="rId23"/>
    <p:sldId id="290" r:id="rId24"/>
    <p:sldId id="308" r:id="rId25"/>
    <p:sldId id="268" r:id="rId26"/>
    <p:sldId id="309" r:id="rId27"/>
    <p:sldId id="305" r:id="rId28"/>
    <p:sldId id="307" r:id="rId29"/>
    <p:sldId id="306" r:id="rId30"/>
    <p:sldId id="284" r:id="rId31"/>
    <p:sldId id="260" r:id="rId32"/>
    <p:sldId id="310" r:id="rId33"/>
    <p:sldId id="311" r:id="rId34"/>
  </p:sldIdLst>
  <p:sldSz cx="9144000" cy="6858000" type="screen4x3"/>
  <p:notesSz cx="6858000" cy="9144000"/>
  <p:embeddedFontLst>
    <p:embeddedFont>
      <p:font typeface="Georgia" pitchFamily="18" charset="0"/>
      <p:regular r:id="rId37"/>
      <p:bold r:id="rId38"/>
      <p:italic r:id="rId39"/>
      <p:boldItalic r:id="rId40"/>
    </p:embeddedFont>
    <p:embeddedFont>
      <p:font typeface="Verdana" pitchFamily="34" charset="0"/>
      <p:regular r:id="rId41"/>
      <p:bold r:id="rId42"/>
      <p:italic r:id="rId43"/>
      <p:boldItalic r:id="rId44"/>
    </p:embeddedFont>
    <p:embeddedFont>
      <p:font typeface="Comic Sans MS" pitchFamily="66" charset="0"/>
      <p:regular r:id="rId45"/>
      <p:bold r:id="rId46"/>
    </p:embeddedFont>
    <p:embeddedFont>
      <p:font typeface="Sylfaen" pitchFamily="18" charset="0"/>
      <p:regular r:id="rId47"/>
    </p:embeddedFont>
  </p:embeddedFontLst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996600"/>
    <a:srgbClr val="FF0000"/>
    <a:srgbClr val="FFFFCC"/>
    <a:srgbClr val="800080"/>
    <a:srgbClr val="66FFFF"/>
    <a:srgbClr val="66FF33"/>
    <a:srgbClr val="33CC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0" autoAdjust="0"/>
    <p:restoredTop sz="94612" autoAdjust="0"/>
  </p:normalViewPr>
  <p:slideViewPr>
    <p:cSldViewPr snapToGrid="0">
      <p:cViewPr>
        <p:scale>
          <a:sx n="75" d="100"/>
          <a:sy n="75" d="100"/>
        </p:scale>
        <p:origin x="-610" y="-1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0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7" Type="http://schemas.openxmlformats.org/officeDocument/2006/relationships/image" Target="../media/image62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Relationship Id="rId6" Type="http://schemas.openxmlformats.org/officeDocument/2006/relationships/image" Target="../media/image61.wmf"/><Relationship Id="rId5" Type="http://schemas.openxmlformats.org/officeDocument/2006/relationships/image" Target="../media/image60.wmf"/><Relationship Id="rId4" Type="http://schemas.openxmlformats.org/officeDocument/2006/relationships/image" Target="../media/image5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l-PL"/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pl-PL"/>
          </a:p>
        </p:txBody>
      </p:sp>
      <p:sp>
        <p:nvSpPr>
          <p:cNvPr id="171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l-PL"/>
          </a:p>
        </p:txBody>
      </p:sp>
      <p:sp>
        <p:nvSpPr>
          <p:cNvPr id="171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9C3EA0C-6E50-4601-BDB5-00867E4CFBBC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l-PL"/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pl-PL"/>
          </a:p>
        </p:txBody>
      </p:sp>
      <p:sp>
        <p:nvSpPr>
          <p:cNvPr id="168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68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168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l-PL"/>
          </a:p>
        </p:txBody>
      </p:sp>
      <p:sp>
        <p:nvSpPr>
          <p:cNvPr id="168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6029A5D-2D75-4732-A31F-B672B8ECA6DE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68825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z="2200" dirty="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68825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z="2200" dirty="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C8F31F-4F10-49C6-86B3-38E8E6F0A4F7}" type="slidenum">
              <a:rPr lang="en-US"/>
              <a:pPr/>
              <a:t>24</a:t>
            </a:fld>
            <a:endParaRPr lang="en-US"/>
          </a:p>
        </p:txBody>
      </p:sp>
      <p:sp>
        <p:nvSpPr>
          <p:cNvPr id="388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274" name="Group 2"/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31027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pl-PL" sz="2400">
                <a:latin typeface="Times New Roman" pitchFamily="18" charset="0"/>
              </a:endParaRPr>
            </a:p>
          </p:txBody>
        </p:sp>
        <p:grpSp>
          <p:nvGrpSpPr>
            <p:cNvPr id="310276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310277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pl-PL" sz="2400">
                  <a:latin typeface="Times New Roman" pitchFamily="18" charset="0"/>
                </a:endParaRPr>
              </a:p>
            </p:txBody>
          </p:sp>
          <p:sp>
            <p:nvSpPr>
              <p:cNvPr id="310278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pl-PL" sz="2400">
                  <a:latin typeface="Times New Roman" pitchFamily="18" charset="0"/>
                </a:endParaRPr>
              </a:p>
            </p:txBody>
          </p:sp>
          <p:sp>
            <p:nvSpPr>
              <p:cNvPr id="310279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310280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310281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pl-PL" sz="2400">
                  <a:latin typeface="Times New Roman" pitchFamily="18" charset="0"/>
                </a:endParaRPr>
              </a:p>
            </p:txBody>
          </p:sp>
          <p:sp>
            <p:nvSpPr>
              <p:cNvPr id="310282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</p:grpSp>
      </p:grpSp>
      <p:sp>
        <p:nvSpPr>
          <p:cNvPr id="3102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102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310285" name="Rectangle 13"/>
          <p:cNvSpPr>
            <a:spLocks noGrp="1" noChangeArrowheads="1"/>
          </p:cNvSpPr>
          <p:nvPr>
            <p:ph type="dt" sz="half" idx="2"/>
          </p:nvPr>
        </p:nvSpPr>
        <p:spPr>
          <a:xfrm>
            <a:off x="912813" y="62515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310286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Elżbieta Stephan, University of Silesia, MESON 2010 </a:t>
            </a:r>
            <a:endParaRPr lang="pl-PL"/>
          </a:p>
        </p:txBody>
      </p:sp>
      <p:sp>
        <p:nvSpPr>
          <p:cNvPr id="310287" name="Rectangle 1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2C7B554-B5E4-44F6-B354-6C3122A5FD9E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Elżbieta Stephan, University of Silesia, MESON 2010 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783988-72BF-4CA5-B99D-2DE124D870D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Elżbieta Stephan, University of Silesia, MESON 2010 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9D7C52-8E99-46F6-A635-870D5E7A0795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2946400" y="6527800"/>
            <a:ext cx="3873500" cy="330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Elżbieta Stephan, University of Silesia, MESON 2010 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2C75B51-8826-48BC-B914-80D100E3CADE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Elżbieta Stephan, University of Silesia, MESON 2010 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1419F4-C147-475E-A530-E06BAF591EC4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Elżbieta Stephan, University of Silesia, MESON 2010 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E1FB77-1548-4FFD-BB47-D505E2F7FF5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Elżbieta Stephan, University of Silesia, MESON 2010 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7EA972-D2C2-4D30-BCDE-B6B2E7033F8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Elżbieta Stephan, University of Silesia, MESON 2010 </a:t>
            </a:r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C9F12-134C-4C35-8BE5-C007E767BE8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Elżbieta Stephan, University of Silesia, MESON 2010 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EC87E5-85C3-41AE-A9B6-312F537175B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Elżbieta Stephan, University of Silesia, MESON 2010 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F3EAD6-E48A-4529-A25F-1F146587196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Elżbieta Stephan, University of Silesia, MESON 2010 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95AE4F-7CC2-4005-BF46-818D2AE7E1AE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Elżbieta Stephan, University of Silesia, MESON 2010 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99F4CA-A687-40E2-B575-AFCD83F95CE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250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30925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pl-PL" sz="2400">
                <a:latin typeface="Times New Roman" pitchFamily="18" charset="0"/>
              </a:endParaRPr>
            </a:p>
          </p:txBody>
        </p:sp>
        <p:grpSp>
          <p:nvGrpSpPr>
            <p:cNvPr id="309252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309253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pl-PL" sz="2400">
                  <a:latin typeface="Times New Roman" pitchFamily="18" charset="0"/>
                </a:endParaRPr>
              </a:p>
            </p:txBody>
          </p:sp>
          <p:sp>
            <p:nvSpPr>
              <p:cNvPr id="309254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</p:grpSp>
      </p:grpSp>
      <p:sp>
        <p:nvSpPr>
          <p:cNvPr id="30925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30925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30925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pl-PL"/>
          </a:p>
        </p:txBody>
      </p:sp>
      <p:sp>
        <p:nvSpPr>
          <p:cNvPr id="30925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46400" y="6527800"/>
            <a:ext cx="38735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r>
              <a:rPr lang="en-US" smtClean="0"/>
              <a:t>Elżbieta Stephan, University of Silesia, MESON 2010 </a:t>
            </a:r>
            <a:endParaRPr lang="pl-PL"/>
          </a:p>
        </p:txBody>
      </p:sp>
      <p:sp>
        <p:nvSpPr>
          <p:cNvPr id="30925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FE6B60A0-3DB5-4FD3-9313-33DAE4FE3372}" type="slidenum">
              <a:rPr lang="pl-PL"/>
              <a:pPr/>
              <a:t>‹#›</a:t>
            </a:fld>
            <a:endParaRPr lang="pl-PL"/>
          </a:p>
        </p:txBody>
      </p:sp>
      <p:sp>
        <p:nvSpPr>
          <p:cNvPr id="309260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5.bin"/><Relationship Id="rId12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3.bin"/><Relationship Id="rId10" Type="http://schemas.openxmlformats.org/officeDocument/2006/relationships/oleObject" Target="../embeddings/oleObject8.bin"/><Relationship Id="rId4" Type="http://schemas.openxmlformats.org/officeDocument/2006/relationships/image" Target="../media/image63.jpeg"/><Relationship Id="rId9" Type="http://schemas.openxmlformats.org/officeDocument/2006/relationships/oleObject" Target="../embeddings/oleObject7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3800" b="1"/>
              <a:t>Three-nucleon interaction dynamics studied via the deuteron-proton breakup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332288"/>
            <a:ext cx="6858000" cy="923925"/>
          </a:xfrm>
        </p:spPr>
        <p:txBody>
          <a:bodyPr/>
          <a:lstStyle/>
          <a:p>
            <a:r>
              <a:rPr lang="pl-PL">
                <a:solidFill>
                  <a:schemeClr val="accent1"/>
                </a:solidFill>
              </a:rPr>
              <a:t>Elżbieta Stephan</a:t>
            </a:r>
          </a:p>
          <a:p>
            <a:r>
              <a:rPr lang="pl-PL">
                <a:solidFill>
                  <a:schemeClr val="accent1"/>
                </a:solidFill>
              </a:rPr>
              <a:t>Institute of Physics, University of Silesia</a:t>
            </a:r>
          </a:p>
          <a:p>
            <a:endParaRPr lang="pl-PL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Elżbieta Stephan, University of Silesia, MESON 2010 </a:t>
            </a:r>
            <a:endParaRPr lang="pl-PL"/>
          </a:p>
        </p:txBody>
      </p:sp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35000" y="379413"/>
            <a:ext cx="8051800" cy="928687"/>
          </a:xfrm>
        </p:spPr>
        <p:txBody>
          <a:bodyPr/>
          <a:lstStyle/>
          <a:p>
            <a:r>
              <a:rPr lang="pl-PL" sz="3400" baseline="30000">
                <a:solidFill>
                  <a:schemeClr val="bg2"/>
                </a:solidFill>
              </a:rPr>
              <a:t>1</a:t>
            </a:r>
            <a:r>
              <a:rPr lang="pl-PL" sz="3400">
                <a:solidFill>
                  <a:schemeClr val="bg2"/>
                </a:solidFill>
              </a:rPr>
              <a:t>H(d,pp)n Measurement at 130 MeV</a:t>
            </a:r>
            <a:br>
              <a:rPr lang="pl-PL" sz="3400">
                <a:solidFill>
                  <a:schemeClr val="bg2"/>
                </a:solidFill>
              </a:rPr>
            </a:br>
            <a:r>
              <a:rPr lang="pl-PL" sz="3400">
                <a:solidFill>
                  <a:schemeClr val="bg2"/>
                </a:solidFill>
              </a:rPr>
              <a:t> </a:t>
            </a:r>
            <a:r>
              <a:rPr lang="pl-PL" sz="2800">
                <a:solidFill>
                  <a:srgbClr val="008080"/>
                </a:solidFill>
              </a:rPr>
              <a:t>Cross Section Results – Discrepancies Cured</a:t>
            </a:r>
          </a:p>
        </p:txBody>
      </p:sp>
      <p:pic>
        <p:nvPicPr>
          <p:cNvPr id="179204" name="Picture 4" descr="delt_old_15t15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187450"/>
            <a:ext cx="8083550" cy="482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9206" name="Text Box 6"/>
          <p:cNvSpPr txBox="1">
            <a:spLocks noChangeArrowheads="1"/>
          </p:cNvSpPr>
          <p:nvPr/>
        </p:nvSpPr>
        <p:spPr bwMode="auto">
          <a:xfrm>
            <a:off x="7667625" y="2781300"/>
            <a:ext cx="1152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2400">
              <a:latin typeface="Verdana" pitchFamily="34" charset="0"/>
              <a:cs typeface="Arial" charset="0"/>
            </a:endParaRPr>
          </a:p>
        </p:txBody>
      </p:sp>
      <p:sp>
        <p:nvSpPr>
          <p:cNvPr id="179207" name="Text Box 7"/>
          <p:cNvSpPr txBox="1">
            <a:spLocks noChangeArrowheads="1"/>
          </p:cNvSpPr>
          <p:nvPr/>
        </p:nvSpPr>
        <p:spPr bwMode="auto">
          <a:xfrm>
            <a:off x="214313" y="6015038"/>
            <a:ext cx="8721725" cy="457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400">
                <a:solidFill>
                  <a:srgbClr val="0033CC"/>
                </a:solidFill>
                <a:latin typeface="Verdana" pitchFamily="34" charset="0"/>
                <a:cs typeface="Times New Roman" pitchFamily="18" charset="0"/>
              </a:rPr>
              <a:t>Predictions with Coulomb reproduce data much better !</a:t>
            </a:r>
            <a:endParaRPr lang="en-GB" sz="2400">
              <a:solidFill>
                <a:srgbClr val="00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79208" name="Text Box 8"/>
          <p:cNvSpPr txBox="1">
            <a:spLocks noChangeArrowheads="1"/>
          </p:cNvSpPr>
          <p:nvPr/>
        </p:nvSpPr>
        <p:spPr bwMode="auto">
          <a:xfrm>
            <a:off x="7131050" y="4437063"/>
            <a:ext cx="19050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1600">
                <a:solidFill>
                  <a:srgbClr val="003399"/>
                </a:solidFill>
                <a:latin typeface="Verdana" pitchFamily="34" charset="0"/>
                <a:cs typeface="Arial" charset="0"/>
              </a:rPr>
              <a:t>Coupled Channel</a:t>
            </a:r>
          </a:p>
          <a:p>
            <a:r>
              <a:rPr lang="pl-PL" sz="1600">
                <a:solidFill>
                  <a:srgbClr val="003399"/>
                </a:solidFill>
                <a:latin typeface="Verdana" pitchFamily="34" charset="0"/>
                <a:cs typeface="Arial" charset="0"/>
              </a:rPr>
              <a:t>calculations with</a:t>
            </a:r>
          </a:p>
          <a:p>
            <a:r>
              <a:rPr lang="pl-PL" sz="1600">
                <a:solidFill>
                  <a:srgbClr val="003399"/>
                </a:solidFill>
                <a:latin typeface="Verdana" pitchFamily="34" charset="0"/>
                <a:cs typeface="Arial" charset="0"/>
              </a:rPr>
              <a:t>Coulomb effects</a:t>
            </a:r>
            <a:endParaRPr lang="en-US" sz="1600">
              <a:solidFill>
                <a:srgbClr val="00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79209" name="Text Box 9"/>
          <p:cNvSpPr txBox="1">
            <a:spLocks noChangeArrowheads="1"/>
          </p:cNvSpPr>
          <p:nvPr/>
        </p:nvSpPr>
        <p:spPr bwMode="auto">
          <a:xfrm>
            <a:off x="7092950" y="2632075"/>
            <a:ext cx="1905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l-PL" sz="1600">
                <a:latin typeface="Verdana" pitchFamily="34" charset="0"/>
                <a:cs typeface="Arial" charset="0"/>
              </a:rPr>
              <a:t>Coupled Channel</a:t>
            </a:r>
          </a:p>
          <a:p>
            <a:pPr algn="ctr"/>
            <a:r>
              <a:rPr lang="pl-PL" sz="1600">
                <a:latin typeface="Verdana" pitchFamily="34" charset="0"/>
                <a:cs typeface="Arial" charset="0"/>
              </a:rPr>
              <a:t>calculations</a:t>
            </a:r>
            <a:endParaRPr lang="en-US" sz="1600">
              <a:latin typeface="Verdana" pitchFamily="34" charset="0"/>
              <a:cs typeface="Arial" charset="0"/>
            </a:endParaRPr>
          </a:p>
        </p:txBody>
      </p:sp>
      <p:pic>
        <p:nvPicPr>
          <p:cNvPr id="179210" name="Picture 10" descr="delt_new_15t15_popr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2213" y="1549400"/>
            <a:ext cx="7478712" cy="4322763"/>
          </a:xfrm>
          <a:prstGeom prst="rect">
            <a:avLst/>
          </a:prstGeom>
          <a:noFill/>
        </p:spPr>
      </p:pic>
      <p:sp>
        <p:nvSpPr>
          <p:cNvPr id="179212" name="Line 12"/>
          <p:cNvSpPr>
            <a:spLocks noChangeShapeType="1"/>
          </p:cNvSpPr>
          <p:nvPr/>
        </p:nvSpPr>
        <p:spPr bwMode="auto">
          <a:xfrm>
            <a:off x="1314450" y="379413"/>
            <a:ext cx="252413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79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9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7" grpId="0" animBg="1"/>
      <p:bldP spid="179208" grpId="0"/>
      <p:bldP spid="17920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Elżbieta Stephan, University of Silesia, MESON 2010 </a:t>
            </a:r>
            <a:endParaRPr lang="pl-PL"/>
          </a:p>
        </p:txBody>
      </p:sp>
      <p:sp>
        <p:nvSpPr>
          <p:cNvPr id="311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35000" y="379413"/>
            <a:ext cx="8051800" cy="928687"/>
          </a:xfrm>
        </p:spPr>
        <p:txBody>
          <a:bodyPr/>
          <a:lstStyle/>
          <a:p>
            <a:r>
              <a:rPr lang="pl-PL" sz="3400" baseline="30000">
                <a:solidFill>
                  <a:schemeClr val="bg2"/>
                </a:solidFill>
              </a:rPr>
              <a:t>1</a:t>
            </a:r>
            <a:r>
              <a:rPr lang="pl-PL" sz="3400">
                <a:solidFill>
                  <a:schemeClr val="bg2"/>
                </a:solidFill>
              </a:rPr>
              <a:t>H(d,pp)n Measurement at 130 MeV</a:t>
            </a:r>
            <a:br>
              <a:rPr lang="pl-PL" sz="3400">
                <a:solidFill>
                  <a:schemeClr val="bg2"/>
                </a:solidFill>
              </a:rPr>
            </a:br>
            <a:r>
              <a:rPr lang="pl-PL" sz="2800">
                <a:solidFill>
                  <a:srgbClr val="008080"/>
                </a:solidFill>
              </a:rPr>
              <a:t> Discrepancies at low E</a:t>
            </a:r>
            <a:r>
              <a:rPr lang="pl-PL" sz="2800" baseline="-25000">
                <a:solidFill>
                  <a:srgbClr val="008080"/>
                </a:solidFill>
              </a:rPr>
              <a:t>rel</a:t>
            </a:r>
            <a:r>
              <a:rPr lang="pl-PL" sz="2800">
                <a:solidFill>
                  <a:srgbClr val="008080"/>
                </a:solidFill>
              </a:rPr>
              <a:t> cured</a:t>
            </a:r>
          </a:p>
        </p:txBody>
      </p:sp>
      <p:sp>
        <p:nvSpPr>
          <p:cNvPr id="311300" name="Text Box 4"/>
          <p:cNvSpPr txBox="1">
            <a:spLocks noChangeArrowheads="1"/>
          </p:cNvSpPr>
          <p:nvPr/>
        </p:nvSpPr>
        <p:spPr bwMode="auto">
          <a:xfrm>
            <a:off x="7667625" y="2781300"/>
            <a:ext cx="1152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2400">
              <a:latin typeface="Verdana" pitchFamily="34" charset="0"/>
              <a:cs typeface="Arial" charset="0"/>
            </a:endParaRPr>
          </a:p>
        </p:txBody>
      </p:sp>
      <p:sp>
        <p:nvSpPr>
          <p:cNvPr id="311303" name="Text Box 7"/>
          <p:cNvSpPr txBox="1">
            <a:spLocks noChangeArrowheads="1"/>
          </p:cNvSpPr>
          <p:nvPr/>
        </p:nvSpPr>
        <p:spPr bwMode="auto">
          <a:xfrm>
            <a:off x="7092950" y="2632075"/>
            <a:ext cx="1905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l-PL" sz="1600">
                <a:latin typeface="Verdana" pitchFamily="34" charset="0"/>
                <a:cs typeface="Arial" charset="0"/>
              </a:rPr>
              <a:t>Coupled Channel</a:t>
            </a:r>
          </a:p>
          <a:p>
            <a:pPr algn="ctr"/>
            <a:r>
              <a:rPr lang="pl-PL" sz="1600">
                <a:latin typeface="Verdana" pitchFamily="34" charset="0"/>
                <a:cs typeface="Arial" charset="0"/>
              </a:rPr>
              <a:t>calculations</a:t>
            </a:r>
            <a:endParaRPr lang="en-US" sz="1600">
              <a:latin typeface="Verdana" pitchFamily="34" charset="0"/>
              <a:cs typeface="Arial" charset="0"/>
            </a:endParaRPr>
          </a:p>
        </p:txBody>
      </p:sp>
      <p:sp>
        <p:nvSpPr>
          <p:cNvPr id="311305" name="Line 9"/>
          <p:cNvSpPr>
            <a:spLocks noChangeShapeType="1"/>
          </p:cNvSpPr>
          <p:nvPr/>
        </p:nvSpPr>
        <p:spPr bwMode="auto">
          <a:xfrm>
            <a:off x="1314450" y="379413"/>
            <a:ext cx="252413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l-PL"/>
          </a:p>
        </p:txBody>
      </p:sp>
      <p:pic>
        <p:nvPicPr>
          <p:cNvPr id="311306" name="Picture 10" descr="relen_del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0" y="1876425"/>
            <a:ext cx="5942013" cy="419893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5"/>
          <p:cNvGrpSpPr>
            <a:grpSpLocks/>
          </p:cNvGrpSpPr>
          <p:nvPr/>
        </p:nvGrpSpPr>
        <p:grpSpPr bwMode="auto">
          <a:xfrm>
            <a:off x="5041900" y="1941513"/>
            <a:ext cx="3370263" cy="3200400"/>
            <a:chOff x="3176" y="1223"/>
            <a:chExt cx="2123" cy="2016"/>
          </a:xfrm>
        </p:grpSpPr>
        <p:pic>
          <p:nvPicPr>
            <p:cNvPr id="15" name="Picture 9" descr="GEM0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311" y="1278"/>
              <a:ext cx="1988" cy="1194"/>
            </a:xfrm>
            <a:prstGeom prst="rect">
              <a:avLst/>
            </a:prstGeom>
            <a:noFill/>
          </p:spPr>
        </p:pic>
        <p:sp>
          <p:nvSpPr>
            <p:cNvPr id="16" name="Text Box 10"/>
            <p:cNvSpPr txBox="1">
              <a:spLocks noChangeArrowheads="1"/>
            </p:cNvSpPr>
            <p:nvPr/>
          </p:nvSpPr>
          <p:spPr bwMode="auto">
            <a:xfrm>
              <a:off x="3302" y="1223"/>
              <a:ext cx="1147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pl-PL" sz="1800" dirty="0" err="1" smtClean="0">
                  <a:solidFill>
                    <a:srgbClr val="008080"/>
                  </a:solidFill>
                  <a:latin typeface="Arial" pitchFamily="34" charset="0"/>
                </a:rPr>
                <a:t>GeWall@COSY</a:t>
              </a:r>
              <a:endParaRPr lang="pl-PL" sz="1800" dirty="0">
                <a:solidFill>
                  <a:srgbClr val="008080"/>
                </a:solidFill>
                <a:latin typeface="Arial" pitchFamily="34" charset="0"/>
              </a:endParaRPr>
            </a:p>
          </p:txBody>
        </p:sp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3176" y="2585"/>
              <a:ext cx="1588" cy="6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l-PL" sz="2200">
                  <a:solidFill>
                    <a:srgbClr val="663300"/>
                  </a:solidFill>
                  <a:latin typeface="Arial" pitchFamily="34" charset="0"/>
                </a:rPr>
                <a:t>E</a:t>
              </a:r>
              <a:r>
                <a:rPr lang="pl-PL" baseline="-20000">
                  <a:solidFill>
                    <a:srgbClr val="663300"/>
                  </a:solidFill>
                  <a:latin typeface="Arial" pitchFamily="34" charset="0"/>
                </a:rPr>
                <a:t>d</a:t>
              </a:r>
              <a:r>
                <a:rPr lang="pl-PL" sz="2200">
                  <a:solidFill>
                    <a:srgbClr val="663300"/>
                  </a:solidFill>
                  <a:latin typeface="Arial" pitchFamily="34" charset="0"/>
                </a:rPr>
                <a:t> = 130 MeV</a:t>
              </a:r>
              <a:endParaRPr lang="en-US" sz="2200">
                <a:solidFill>
                  <a:srgbClr val="663300"/>
                </a:solidFill>
                <a:latin typeface="Arial" pitchFamily="34" charset="0"/>
              </a:endParaRPr>
            </a:p>
            <a:p>
              <a:endParaRPr lang="en-US" sz="800">
                <a:solidFill>
                  <a:srgbClr val="663300"/>
                </a:solidFill>
                <a:latin typeface="Arial" pitchFamily="34" charset="0"/>
              </a:endParaRPr>
            </a:p>
            <a:p>
              <a:r>
                <a:rPr lang="pl-PL" sz="1600">
                  <a:solidFill>
                    <a:srgbClr val="663300"/>
                  </a:solidFill>
                  <a:latin typeface="Arial" pitchFamily="34" charset="0"/>
                </a:rPr>
                <a:t>Very forward-angle region</a:t>
              </a:r>
            </a:p>
            <a:p>
              <a:r>
                <a:rPr lang="el-GR" sz="1600">
                  <a:solidFill>
                    <a:srgbClr val="663300"/>
                  </a:solidFill>
                  <a:latin typeface="Arial" pitchFamily="34" charset="0"/>
                </a:rPr>
                <a:t>θ</a:t>
              </a:r>
              <a:r>
                <a:rPr lang="pl-PL" sz="1600">
                  <a:solidFill>
                    <a:srgbClr val="663300"/>
                  </a:solidFill>
                  <a:latin typeface="Arial" pitchFamily="34" charset="0"/>
                </a:rPr>
                <a:t> = 5</a:t>
              </a:r>
              <a:r>
                <a:rPr lang="en-US" sz="1600">
                  <a:solidFill>
                    <a:srgbClr val="663300"/>
                  </a:solidFill>
                  <a:latin typeface="Arial" pitchFamily="34" charset="0"/>
                </a:rPr>
                <a:t>º</a:t>
              </a:r>
              <a:r>
                <a:rPr lang="pl-PL" sz="1600">
                  <a:solidFill>
                    <a:srgbClr val="663300"/>
                  </a:solidFill>
                  <a:latin typeface="Arial" pitchFamily="34" charset="0"/>
                </a:rPr>
                <a:t> - 15</a:t>
              </a:r>
              <a:r>
                <a:rPr lang="en-US" sz="1600">
                  <a:solidFill>
                    <a:srgbClr val="663300"/>
                  </a:solidFill>
                  <a:latin typeface="Arial" pitchFamily="34" charset="0"/>
                </a:rPr>
                <a:t>º</a:t>
              </a:r>
            </a:p>
          </p:txBody>
        </p:sp>
      </p:grpSp>
      <p:sp>
        <p:nvSpPr>
          <p:cNvPr id="10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Elżbieta Stephan, University of Silesia, MESON 2010 </a:t>
            </a:r>
            <a:endParaRPr lang="pl-PL"/>
          </a:p>
        </p:txBody>
      </p:sp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754063" y="198438"/>
            <a:ext cx="7754937" cy="1200150"/>
          </a:xfrm>
        </p:spPr>
        <p:txBody>
          <a:bodyPr/>
          <a:lstStyle/>
          <a:p>
            <a:r>
              <a:rPr lang="pl-PL" sz="3400" baseline="30000">
                <a:solidFill>
                  <a:schemeClr val="bg2"/>
                </a:solidFill>
              </a:rPr>
              <a:t>1</a:t>
            </a:r>
            <a:r>
              <a:rPr lang="pl-PL" sz="3400">
                <a:solidFill>
                  <a:schemeClr val="bg2"/>
                </a:solidFill>
              </a:rPr>
              <a:t>H(d,pp)n Measurement at 130 MeV</a:t>
            </a:r>
            <a:r>
              <a:rPr lang="pl-PL" sz="3400"/>
              <a:t/>
            </a:r>
            <a:br>
              <a:rPr lang="pl-PL" sz="3400"/>
            </a:br>
            <a:r>
              <a:rPr lang="pl-PL" sz="3800"/>
              <a:t> </a:t>
            </a:r>
            <a:r>
              <a:rPr lang="pl-PL" sz="2800">
                <a:solidFill>
                  <a:srgbClr val="008080"/>
                </a:solidFill>
              </a:rPr>
              <a:t>Coulomb effects – dedicated experiment</a:t>
            </a:r>
          </a:p>
        </p:txBody>
      </p:sp>
      <p:sp>
        <p:nvSpPr>
          <p:cNvPr id="199697" name="Line 17"/>
          <p:cNvSpPr>
            <a:spLocks noChangeShapeType="1"/>
          </p:cNvSpPr>
          <p:nvPr/>
        </p:nvSpPr>
        <p:spPr bwMode="auto">
          <a:xfrm>
            <a:off x="1428750" y="290513"/>
            <a:ext cx="252413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l-PL"/>
          </a:p>
        </p:txBody>
      </p:sp>
      <p:pic>
        <p:nvPicPr>
          <p:cNvPr id="12" name="Picture 4" descr="t13_col_n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7100" y="1928813"/>
            <a:ext cx="3689350" cy="334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187450" y="5319713"/>
            <a:ext cx="3159125" cy="822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pl-PL">
                <a:solidFill>
                  <a:srgbClr val="008080"/>
                </a:solidFill>
                <a:latin typeface="Comic Sans MS" pitchFamily="66" charset="0"/>
              </a:rPr>
              <a:t> </a:t>
            </a:r>
            <a:r>
              <a:rPr lang="en-US">
                <a:solidFill>
                  <a:srgbClr val="008080"/>
                </a:solidFill>
                <a:latin typeface="Comic Sans MS" pitchFamily="66" charset="0"/>
              </a:rPr>
              <a:t>Comparison</a:t>
            </a:r>
            <a:endParaRPr lang="pl-PL">
              <a:solidFill>
                <a:srgbClr val="008080"/>
              </a:solidFill>
              <a:latin typeface="Comic Sans MS" pitchFamily="66" charset="0"/>
            </a:endParaRPr>
          </a:p>
          <a:p>
            <a:pPr>
              <a:buFontTx/>
              <a:buNone/>
            </a:pPr>
            <a:r>
              <a:rPr lang="pl-PL">
                <a:solidFill>
                  <a:srgbClr val="CC0000"/>
                </a:solidFill>
                <a:latin typeface="Comic Sans MS" pitchFamily="66" charset="0"/>
              </a:rPr>
              <a:t>●</a:t>
            </a:r>
            <a:r>
              <a:rPr lang="pl-PL">
                <a:solidFill>
                  <a:srgbClr val="008080"/>
                </a:solidFill>
                <a:latin typeface="Comic Sans MS" pitchFamily="66" charset="0"/>
              </a:rPr>
              <a:t> KVI  ;  </a:t>
            </a:r>
            <a:r>
              <a:rPr lang="pl-PL">
                <a:solidFill>
                  <a:srgbClr val="33CC33"/>
                </a:solidFill>
                <a:latin typeface="Comic Sans MS" pitchFamily="66" charset="0"/>
              </a:rPr>
              <a:t>●</a:t>
            </a:r>
            <a:r>
              <a:rPr lang="pl-PL">
                <a:solidFill>
                  <a:srgbClr val="008080"/>
                </a:solidFill>
                <a:latin typeface="Comic Sans MS" pitchFamily="66" charset="0"/>
              </a:rPr>
              <a:t> FZJ</a:t>
            </a:r>
          </a:p>
        </p:txBody>
      </p:sp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5067300" y="5273675"/>
            <a:ext cx="2843213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2200">
                <a:solidFill>
                  <a:srgbClr val="0033CC"/>
                </a:solidFill>
                <a:latin typeface="Arial" pitchFamily="34" charset="0"/>
              </a:rPr>
              <a:t>Averaging important !</a:t>
            </a:r>
          </a:p>
        </p:txBody>
      </p:sp>
      <p:pic>
        <p:nvPicPr>
          <p:cNvPr id="19" name="Picture 13" descr="Iza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1898650"/>
            <a:ext cx="7875588" cy="4519613"/>
          </a:xfrm>
          <a:prstGeom prst="rect">
            <a:avLst/>
          </a:prstGeom>
          <a:noFill/>
        </p:spPr>
      </p:pic>
      <p:sp>
        <p:nvSpPr>
          <p:cNvPr id="20" name="Text Box 16"/>
          <p:cNvSpPr txBox="1">
            <a:spLocks noChangeArrowheads="1"/>
          </p:cNvSpPr>
          <p:nvPr/>
        </p:nvSpPr>
        <p:spPr bwMode="auto">
          <a:xfrm rot="-1540609">
            <a:off x="1466850" y="3698875"/>
            <a:ext cx="6737350" cy="914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5400">
                <a:solidFill>
                  <a:srgbClr val="C0C0C0"/>
                </a:solidFill>
                <a:latin typeface="Arial" pitchFamily="34" charset="0"/>
              </a:rPr>
              <a:t>P R E L I M I N A R 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Elżbieta Stephan, University of Silesia, MESON 2010 </a:t>
            </a:r>
            <a:endParaRPr lang="pl-PL"/>
          </a:p>
        </p:txBody>
      </p:sp>
      <p:sp>
        <p:nvSpPr>
          <p:cNvPr id="160821" name="Rectangle 53"/>
          <p:cNvSpPr>
            <a:spLocks noGrp="1" noChangeArrowheads="1"/>
          </p:cNvSpPr>
          <p:nvPr>
            <p:ph type="title"/>
          </p:nvPr>
        </p:nvSpPr>
        <p:spPr>
          <a:xfrm>
            <a:off x="749300" y="277813"/>
            <a:ext cx="7772400" cy="1143000"/>
          </a:xfrm>
        </p:spPr>
        <p:txBody>
          <a:bodyPr/>
          <a:lstStyle/>
          <a:p>
            <a:r>
              <a:rPr lang="pl-PL" sz="3400" baseline="30000">
                <a:solidFill>
                  <a:schemeClr val="bg2"/>
                </a:solidFill>
              </a:rPr>
              <a:t>1</a:t>
            </a:r>
            <a:r>
              <a:rPr lang="pl-PL" sz="3400">
                <a:solidFill>
                  <a:schemeClr val="bg2"/>
                </a:solidFill>
              </a:rPr>
              <a:t>H(d,pp)n Measurement at 130 MeV</a:t>
            </a:r>
            <a:br>
              <a:rPr lang="pl-PL" sz="3400">
                <a:solidFill>
                  <a:schemeClr val="bg2"/>
                </a:solidFill>
              </a:rPr>
            </a:br>
            <a:r>
              <a:rPr lang="pl-PL" sz="3400">
                <a:solidFill>
                  <a:schemeClr val="bg2"/>
                </a:solidFill>
              </a:rPr>
              <a:t> </a:t>
            </a:r>
            <a:r>
              <a:rPr lang="pl-PL" sz="3400">
                <a:solidFill>
                  <a:schemeClr val="accent1"/>
                </a:solidFill>
              </a:rPr>
              <a:t>V</a:t>
            </a:r>
            <a:r>
              <a:rPr lang="pl-PL" sz="2900">
                <a:solidFill>
                  <a:schemeClr val="accent1"/>
                </a:solidFill>
              </a:rPr>
              <a:t>ector and Tensor Analyzing Powers</a:t>
            </a:r>
          </a:p>
        </p:txBody>
      </p:sp>
      <p:sp>
        <p:nvSpPr>
          <p:cNvPr id="160918" name="Rectangle 150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1600200"/>
            <a:ext cx="3813175" cy="4530725"/>
          </a:xfrm>
        </p:spPr>
        <p:txBody>
          <a:bodyPr/>
          <a:lstStyle/>
          <a:p>
            <a:r>
              <a:rPr lang="pl-PL" sz="2400">
                <a:solidFill>
                  <a:srgbClr val="003399"/>
                </a:solidFill>
              </a:rPr>
              <a:t>A few times more additional data points (supplementing cross sections)</a:t>
            </a:r>
          </a:p>
          <a:p>
            <a:r>
              <a:rPr lang="pl-PL" sz="2400">
                <a:solidFill>
                  <a:srgbClr val="003399"/>
                </a:solidFill>
              </a:rPr>
              <a:t>Potentially stronger </a:t>
            </a:r>
            <a:r>
              <a:rPr lang="pl-PL" sz="2400">
                <a:solidFill>
                  <a:srgbClr val="993300"/>
                </a:solidFill>
              </a:rPr>
              <a:t>sensitivity to small ingredients</a:t>
            </a:r>
            <a:r>
              <a:rPr lang="pl-PL" sz="2400">
                <a:solidFill>
                  <a:srgbClr val="336600"/>
                </a:solidFill>
              </a:rPr>
              <a:t> </a:t>
            </a:r>
            <a:r>
              <a:rPr lang="pl-PL" sz="2400">
                <a:solidFill>
                  <a:srgbClr val="003399"/>
                </a:solidFill>
              </a:rPr>
              <a:t>(sums of interfering amplitudes) </a:t>
            </a:r>
          </a:p>
          <a:p>
            <a:r>
              <a:rPr lang="pl-PL" sz="2400">
                <a:solidFill>
                  <a:srgbClr val="003399"/>
                </a:solidFill>
              </a:rPr>
              <a:t>Small Coulomb effects  - it can be easier to trace 3NF</a:t>
            </a:r>
          </a:p>
          <a:p>
            <a:endParaRPr lang="pl-PL" sz="2400">
              <a:solidFill>
                <a:srgbClr val="003399"/>
              </a:solidFill>
            </a:endParaRPr>
          </a:p>
          <a:p>
            <a:endParaRPr lang="pl-PL" sz="2400"/>
          </a:p>
        </p:txBody>
      </p:sp>
      <p:graphicFrame>
        <p:nvGraphicFramePr>
          <p:cNvPr id="160970" name="Group 202"/>
          <p:cNvGraphicFramePr>
            <a:graphicFrameLocks noGrp="1"/>
          </p:cNvGraphicFramePr>
          <p:nvPr>
            <p:ph sz="half" idx="2"/>
          </p:nvPr>
        </p:nvGraphicFramePr>
        <p:xfrm>
          <a:off x="4648200" y="1600200"/>
          <a:ext cx="4343400" cy="4616452"/>
        </p:xfrm>
        <a:graphic>
          <a:graphicData uri="http://schemas.openxmlformats.org/drawingml/2006/table">
            <a:tbl>
              <a:tblPr/>
              <a:tblGrid>
                <a:gridCol w="1028700"/>
                <a:gridCol w="1182688"/>
                <a:gridCol w="1085850"/>
                <a:gridCol w="1046162"/>
              </a:tblGrid>
              <a:tr h="414338"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7 states: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 </a:t>
                      </a:r>
                      <a:r>
                        <a:rPr kumimoji="0" lang="pl-PL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P</a:t>
                      </a:r>
                      <a:r>
                        <a:rPr kumimoji="0" lang="pl-PL" sz="2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 </a:t>
                      </a:r>
                      <a:r>
                        <a:rPr kumimoji="0" lang="pl-PL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P</a:t>
                      </a:r>
                      <a:r>
                        <a:rPr kumimoji="0" lang="pl-PL" sz="2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zz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11163">
                <a:tc gridSpan="2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0.008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14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P</a:t>
                      </a:r>
                      <a:r>
                        <a:rPr kumimoji="0" lang="pl-PL" sz="2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z</a:t>
                      </a:r>
                      <a:r>
                        <a:rPr kumimoji="0" lang="pl-PL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max</a:t>
                      </a:r>
                      <a:endParaRPr kumimoji="0" lang="pl-PL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P</a:t>
                      </a:r>
                      <a:r>
                        <a:rPr kumimoji="0" lang="pl-PL" sz="2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zz</a:t>
                      </a:r>
                      <a:r>
                        <a:rPr kumimoji="0" lang="pl-PL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max</a:t>
                      </a:r>
                      <a:endParaRPr kumimoji="0" lang="pl-PL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P</a:t>
                      </a:r>
                      <a:r>
                        <a:rPr kumimoji="0" lang="pl-PL" sz="2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P</a:t>
                      </a:r>
                      <a:r>
                        <a:rPr kumimoji="0" lang="pl-PL" sz="2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zz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79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+1/3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0.265</a:t>
                      </a:r>
                      <a:endParaRPr kumimoji="0" lang="pl-P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-0.73</a:t>
                      </a:r>
                      <a:endParaRPr kumimoji="0" lang="pl-P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</a:tr>
              <a:tr h="481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+2/3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0.480</a:t>
                      </a:r>
                      <a:endParaRPr kumimoji="0" lang="pl-P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-0.08</a:t>
                      </a:r>
                      <a:endParaRPr kumimoji="0" lang="pl-P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-2/3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-0.469</a:t>
                      </a:r>
                      <a:endParaRPr kumimoji="0" lang="pl-P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0.06</a:t>
                      </a:r>
                      <a:endParaRPr kumimoji="0" lang="pl-P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</a:tr>
              <a:tr h="481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-0.058</a:t>
                      </a:r>
                      <a:endParaRPr kumimoji="0" lang="pl-P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0.52</a:t>
                      </a:r>
                      <a:endParaRPr kumimoji="0" lang="pl-P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</a:tr>
              <a:tr h="479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0.009</a:t>
                      </a:r>
                      <a:endParaRPr kumimoji="0" lang="pl-P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-1.37</a:t>
                      </a:r>
                      <a:endParaRPr kumimoji="0" lang="pl-P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+1/3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0.219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0.61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pl-P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pl-P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</a:tr>
            </a:tbl>
          </a:graphicData>
        </a:graphic>
      </p:graphicFrame>
      <p:pic>
        <p:nvPicPr>
          <p:cNvPr id="160887" name="Picture 119" descr="Obraz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400000">
            <a:off x="6659563" y="4581525"/>
            <a:ext cx="2808287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900" name="Line 132"/>
          <p:cNvSpPr>
            <a:spLocks noChangeShapeType="1"/>
          </p:cNvSpPr>
          <p:nvPr/>
        </p:nvSpPr>
        <p:spPr bwMode="auto">
          <a:xfrm>
            <a:off x="1416050" y="379413"/>
            <a:ext cx="252413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Elżbieta Stephan, University of Silesia, MESON 2010 </a:t>
            </a:r>
            <a:endParaRPr lang="pl-PL"/>
          </a:p>
        </p:txBody>
      </p:sp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92150" y="336550"/>
            <a:ext cx="7470775" cy="1081088"/>
          </a:xfrm>
        </p:spPr>
        <p:txBody>
          <a:bodyPr/>
          <a:lstStyle/>
          <a:p>
            <a:r>
              <a:rPr lang="pl-PL" sz="3400" baseline="30000">
                <a:solidFill>
                  <a:schemeClr val="bg2"/>
                </a:solidFill>
              </a:rPr>
              <a:t>1</a:t>
            </a:r>
            <a:r>
              <a:rPr lang="pl-PL" sz="3400">
                <a:solidFill>
                  <a:schemeClr val="bg2"/>
                </a:solidFill>
              </a:rPr>
              <a:t>H(d,pp)n Measurement at 130 MeV</a:t>
            </a:r>
            <a:br>
              <a:rPr lang="pl-PL" sz="3400">
                <a:solidFill>
                  <a:schemeClr val="bg2"/>
                </a:solidFill>
              </a:rPr>
            </a:br>
            <a:r>
              <a:rPr lang="pl-PL" sz="3400"/>
              <a:t> </a:t>
            </a:r>
            <a:r>
              <a:rPr lang="pl-PL" sz="2900">
                <a:solidFill>
                  <a:schemeClr val="accent1"/>
                </a:solidFill>
              </a:rPr>
              <a:t>Analyzing Power  </a:t>
            </a:r>
            <a:r>
              <a:rPr lang="en-GB" sz="2900">
                <a:solidFill>
                  <a:schemeClr val="accent1"/>
                </a:solidFill>
              </a:rPr>
              <a:t>Results</a:t>
            </a:r>
            <a:r>
              <a:rPr lang="pl-PL" sz="2900">
                <a:solidFill>
                  <a:schemeClr val="accent1"/>
                </a:solidFill>
              </a:rPr>
              <a:t> – Summary</a:t>
            </a:r>
          </a:p>
        </p:txBody>
      </p:sp>
      <p:sp>
        <p:nvSpPr>
          <p:cNvPr id="175107" name="Rectangle 3"/>
          <p:cNvSpPr>
            <a:spLocks noChangeArrowheads="1"/>
          </p:cNvSpPr>
          <p:nvPr/>
        </p:nvSpPr>
        <p:spPr bwMode="auto">
          <a:xfrm>
            <a:off x="1258888" y="333375"/>
            <a:ext cx="73136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endParaRPr lang="en-US" sz="3400">
              <a:solidFill>
                <a:srgbClr val="008080"/>
              </a:solidFill>
              <a:latin typeface="Times New Roman" pitchFamily="18" charset="0"/>
            </a:endParaRPr>
          </a:p>
        </p:txBody>
      </p:sp>
      <p:sp>
        <p:nvSpPr>
          <p:cNvPr id="175108" name="Rectangle 4"/>
          <p:cNvSpPr>
            <a:spLocks noChangeArrowheads="1"/>
          </p:cNvSpPr>
          <p:nvPr/>
        </p:nvSpPr>
        <p:spPr bwMode="auto">
          <a:xfrm>
            <a:off x="1331913" y="1700213"/>
            <a:ext cx="7575550" cy="467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ü"/>
            </a:pPr>
            <a:r>
              <a:rPr lang="pl-PL" sz="2700" dirty="0" err="1">
                <a:solidFill>
                  <a:srgbClr val="996600"/>
                </a:solidFill>
              </a:rPr>
              <a:t>Vector</a:t>
            </a:r>
            <a:r>
              <a:rPr lang="pl-PL" sz="2700" dirty="0">
                <a:solidFill>
                  <a:srgbClr val="996600"/>
                </a:solidFill>
              </a:rPr>
              <a:t> (</a:t>
            </a:r>
            <a:r>
              <a:rPr lang="pl-PL" sz="2700" dirty="0" err="1">
                <a:solidFill>
                  <a:srgbClr val="996600"/>
                </a:solidFill>
              </a:rPr>
              <a:t>A</a:t>
            </a:r>
            <a:r>
              <a:rPr lang="pl-PL" sz="2700" baseline="-10000" dirty="0" err="1">
                <a:solidFill>
                  <a:srgbClr val="996600"/>
                </a:solidFill>
              </a:rPr>
              <a:t>x</a:t>
            </a:r>
            <a:r>
              <a:rPr lang="pl-PL" sz="2700" dirty="0">
                <a:solidFill>
                  <a:srgbClr val="996600"/>
                </a:solidFill>
              </a:rPr>
              <a:t>, </a:t>
            </a:r>
            <a:r>
              <a:rPr lang="pl-PL" sz="2700" dirty="0" err="1">
                <a:solidFill>
                  <a:srgbClr val="996600"/>
                </a:solidFill>
              </a:rPr>
              <a:t>A</a:t>
            </a:r>
            <a:r>
              <a:rPr lang="pl-PL" sz="2700" baseline="-10000" dirty="0" err="1">
                <a:solidFill>
                  <a:srgbClr val="996600"/>
                </a:solidFill>
              </a:rPr>
              <a:t>y</a:t>
            </a:r>
            <a:r>
              <a:rPr lang="pl-PL" sz="2700" dirty="0">
                <a:solidFill>
                  <a:srgbClr val="996600"/>
                </a:solidFill>
              </a:rPr>
              <a:t>) and tensor </a:t>
            </a:r>
            <a:r>
              <a:rPr lang="pl-PL" sz="2700" dirty="0" err="1">
                <a:solidFill>
                  <a:srgbClr val="996600"/>
                </a:solidFill>
              </a:rPr>
              <a:t>analyzing</a:t>
            </a:r>
            <a:r>
              <a:rPr lang="pl-PL" sz="2700" dirty="0">
                <a:solidFill>
                  <a:srgbClr val="996600"/>
                </a:solidFill>
              </a:rPr>
              <a:t> </a:t>
            </a:r>
            <a:r>
              <a:rPr lang="pl-PL" sz="2700" dirty="0" err="1">
                <a:solidFill>
                  <a:srgbClr val="996600"/>
                </a:solidFill>
              </a:rPr>
              <a:t>powers</a:t>
            </a:r>
            <a:r>
              <a:rPr lang="pl-PL" sz="2700" dirty="0">
                <a:solidFill>
                  <a:srgbClr val="996600"/>
                </a:solidFill>
              </a:rPr>
              <a:t> (</a:t>
            </a:r>
            <a:r>
              <a:rPr lang="pl-PL" sz="2700" dirty="0" err="1">
                <a:solidFill>
                  <a:srgbClr val="996600"/>
                </a:solidFill>
              </a:rPr>
              <a:t>A</a:t>
            </a:r>
            <a:r>
              <a:rPr lang="pl-PL" sz="2700" baseline="-10000" dirty="0" err="1">
                <a:solidFill>
                  <a:srgbClr val="996600"/>
                </a:solidFill>
              </a:rPr>
              <a:t>xx</a:t>
            </a:r>
            <a:r>
              <a:rPr lang="pl-PL" sz="2700" dirty="0">
                <a:solidFill>
                  <a:srgbClr val="996600"/>
                </a:solidFill>
              </a:rPr>
              <a:t>, </a:t>
            </a:r>
            <a:r>
              <a:rPr lang="pl-PL" sz="2700" dirty="0" err="1">
                <a:solidFill>
                  <a:srgbClr val="996600"/>
                </a:solidFill>
              </a:rPr>
              <a:t>A</a:t>
            </a:r>
            <a:r>
              <a:rPr lang="pl-PL" sz="2700" baseline="-10000" dirty="0" err="1">
                <a:solidFill>
                  <a:srgbClr val="996600"/>
                </a:solidFill>
              </a:rPr>
              <a:t>yy</a:t>
            </a:r>
            <a:r>
              <a:rPr lang="pl-PL" sz="2700" dirty="0">
                <a:solidFill>
                  <a:srgbClr val="996600"/>
                </a:solidFill>
              </a:rPr>
              <a:t>, </a:t>
            </a:r>
            <a:r>
              <a:rPr lang="pl-PL" sz="2700" dirty="0" err="1">
                <a:solidFill>
                  <a:srgbClr val="996600"/>
                </a:solidFill>
              </a:rPr>
              <a:t>A</a:t>
            </a:r>
            <a:r>
              <a:rPr lang="pl-PL" sz="2700" baseline="-10000" dirty="0" err="1">
                <a:solidFill>
                  <a:srgbClr val="996600"/>
                </a:solidFill>
              </a:rPr>
              <a:t>xy</a:t>
            </a:r>
            <a:r>
              <a:rPr lang="pl-PL" sz="2700" dirty="0">
                <a:solidFill>
                  <a:srgbClr val="996600"/>
                </a:solidFill>
              </a:rPr>
              <a:t>) </a:t>
            </a:r>
            <a:r>
              <a:rPr lang="pl-PL" sz="2700" dirty="0" err="1">
                <a:solidFill>
                  <a:srgbClr val="996600"/>
                </a:solidFill>
              </a:rPr>
              <a:t>determined</a:t>
            </a:r>
            <a:r>
              <a:rPr lang="pl-PL" sz="2700" dirty="0">
                <a:solidFill>
                  <a:srgbClr val="996600"/>
                </a:solidFill>
              </a:rPr>
              <a:t> </a:t>
            </a:r>
            <a:r>
              <a:rPr lang="pl-PL" sz="2700" dirty="0" err="1">
                <a:solidFill>
                  <a:srgbClr val="996600"/>
                </a:solidFill>
              </a:rPr>
              <a:t>in</a:t>
            </a:r>
            <a:r>
              <a:rPr lang="pl-PL" sz="2700" dirty="0">
                <a:solidFill>
                  <a:srgbClr val="996600"/>
                </a:solidFill>
              </a:rPr>
              <a:t> </a:t>
            </a:r>
            <a:r>
              <a:rPr lang="pl-PL" sz="2700" dirty="0" err="1">
                <a:solidFill>
                  <a:srgbClr val="996600"/>
                </a:solidFill>
              </a:rPr>
              <a:t>the</a:t>
            </a:r>
            <a:r>
              <a:rPr lang="pl-PL" sz="2700" dirty="0">
                <a:solidFill>
                  <a:srgbClr val="996600"/>
                </a:solidFill>
              </a:rPr>
              <a:t> </a:t>
            </a:r>
            <a:r>
              <a:rPr lang="pl-PL" sz="2700" dirty="0" err="1">
                <a:solidFill>
                  <a:srgbClr val="996600"/>
                </a:solidFill>
              </a:rPr>
              <a:t>large</a:t>
            </a:r>
            <a:r>
              <a:rPr lang="pl-PL" sz="2700" dirty="0">
                <a:solidFill>
                  <a:srgbClr val="996600"/>
                </a:solidFill>
              </a:rPr>
              <a:t> part of </a:t>
            </a:r>
            <a:r>
              <a:rPr lang="pl-PL" sz="2700" dirty="0" err="1">
                <a:solidFill>
                  <a:srgbClr val="996600"/>
                </a:solidFill>
              </a:rPr>
              <a:t>the</a:t>
            </a:r>
            <a:r>
              <a:rPr lang="pl-PL" sz="2700" dirty="0">
                <a:solidFill>
                  <a:srgbClr val="996600"/>
                </a:solidFill>
              </a:rPr>
              <a:t> </a:t>
            </a:r>
            <a:r>
              <a:rPr lang="pl-PL" sz="2700" dirty="0" err="1">
                <a:solidFill>
                  <a:srgbClr val="996600"/>
                </a:solidFill>
              </a:rPr>
              <a:t>phase</a:t>
            </a:r>
            <a:r>
              <a:rPr lang="pl-PL" sz="2700" dirty="0">
                <a:solidFill>
                  <a:srgbClr val="996600"/>
                </a:solidFill>
              </a:rPr>
              <a:t> </a:t>
            </a:r>
            <a:r>
              <a:rPr lang="pl-PL" sz="2700" dirty="0" err="1">
                <a:solidFill>
                  <a:srgbClr val="996600"/>
                </a:solidFill>
              </a:rPr>
              <a:t>space</a:t>
            </a:r>
            <a:r>
              <a:rPr lang="pl-PL" sz="2700" dirty="0">
                <a:solidFill>
                  <a:srgbClr val="996600"/>
                </a:solidFill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ü"/>
            </a:pPr>
            <a:r>
              <a:rPr lang="pl-PL" sz="2700" dirty="0" err="1">
                <a:solidFill>
                  <a:srgbClr val="996600"/>
                </a:solidFill>
              </a:rPr>
              <a:t>Nearly</a:t>
            </a:r>
            <a:r>
              <a:rPr lang="pl-PL" sz="2700" dirty="0">
                <a:solidFill>
                  <a:srgbClr val="996600"/>
                </a:solidFill>
              </a:rPr>
              <a:t> 800 data </a:t>
            </a:r>
            <a:r>
              <a:rPr lang="pl-PL" sz="2700" dirty="0" err="1">
                <a:solidFill>
                  <a:srgbClr val="996600"/>
                </a:solidFill>
              </a:rPr>
              <a:t>points</a:t>
            </a:r>
            <a:r>
              <a:rPr lang="pl-PL" sz="2700" dirty="0">
                <a:solidFill>
                  <a:srgbClr val="996600"/>
                </a:solidFill>
              </a:rPr>
              <a:t> per </a:t>
            </a:r>
            <a:r>
              <a:rPr lang="pl-PL" sz="2700" dirty="0" err="1">
                <a:solidFill>
                  <a:srgbClr val="996600"/>
                </a:solidFill>
              </a:rPr>
              <a:t>observable</a:t>
            </a:r>
            <a:r>
              <a:rPr lang="pl-PL" sz="2700" dirty="0">
                <a:solidFill>
                  <a:schemeClr val="folHlink"/>
                </a:solidFill>
              </a:rPr>
              <a:t> </a:t>
            </a:r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75000"/>
              <a:buFont typeface="Arial" charset="0"/>
              <a:buChar char="●"/>
            </a:pPr>
            <a:r>
              <a:rPr lang="el-GR" sz="2500" dirty="0">
                <a:solidFill>
                  <a:srgbClr val="003399"/>
                </a:solidFill>
              </a:rPr>
              <a:t>θ</a:t>
            </a:r>
            <a:r>
              <a:rPr lang="pl-PL" sz="2500" baseline="-14000" dirty="0">
                <a:solidFill>
                  <a:srgbClr val="003399"/>
                </a:solidFill>
              </a:rPr>
              <a:t>1</a:t>
            </a:r>
            <a:r>
              <a:rPr lang="pl-PL" sz="2500" dirty="0">
                <a:solidFill>
                  <a:srgbClr val="003399"/>
                </a:solidFill>
              </a:rPr>
              <a:t>, </a:t>
            </a:r>
            <a:r>
              <a:rPr lang="el-GR" sz="2500" dirty="0">
                <a:solidFill>
                  <a:srgbClr val="003399"/>
                </a:solidFill>
              </a:rPr>
              <a:t>θ</a:t>
            </a:r>
            <a:r>
              <a:rPr lang="pl-PL" sz="2500" baseline="-14000" dirty="0">
                <a:solidFill>
                  <a:srgbClr val="003399"/>
                </a:solidFill>
              </a:rPr>
              <a:t>2</a:t>
            </a:r>
            <a:r>
              <a:rPr lang="pl-PL" sz="2500" dirty="0">
                <a:solidFill>
                  <a:srgbClr val="003399"/>
                </a:solidFill>
              </a:rPr>
              <a:t> = 15</a:t>
            </a:r>
            <a:r>
              <a:rPr lang="pl-PL" sz="2500" baseline="50000" dirty="0">
                <a:solidFill>
                  <a:srgbClr val="003399"/>
                </a:solidFill>
              </a:rPr>
              <a:t>o</a:t>
            </a:r>
            <a:r>
              <a:rPr lang="pl-PL" sz="2500" dirty="0">
                <a:solidFill>
                  <a:srgbClr val="003399"/>
                </a:solidFill>
              </a:rPr>
              <a:t> – 30</a:t>
            </a:r>
            <a:r>
              <a:rPr lang="pl-PL" sz="2500" baseline="50000" dirty="0">
                <a:solidFill>
                  <a:srgbClr val="003399"/>
                </a:solidFill>
              </a:rPr>
              <a:t>o</a:t>
            </a:r>
            <a:r>
              <a:rPr lang="pl-PL" sz="2500" dirty="0">
                <a:solidFill>
                  <a:srgbClr val="003399"/>
                </a:solidFill>
              </a:rPr>
              <a:t>;  </a:t>
            </a:r>
            <a:r>
              <a:rPr lang="pl-PL" sz="2500" dirty="0" err="1">
                <a:solidFill>
                  <a:srgbClr val="003399"/>
                </a:solidFill>
              </a:rPr>
              <a:t>grid</a:t>
            </a:r>
            <a:r>
              <a:rPr lang="pl-PL" sz="2500" dirty="0">
                <a:solidFill>
                  <a:srgbClr val="003399"/>
                </a:solidFill>
              </a:rPr>
              <a:t> 5</a:t>
            </a:r>
            <a:r>
              <a:rPr lang="pl-PL" sz="2500" baseline="50000" dirty="0">
                <a:solidFill>
                  <a:srgbClr val="003399"/>
                </a:solidFill>
              </a:rPr>
              <a:t>o </a:t>
            </a:r>
            <a:r>
              <a:rPr lang="pl-PL" sz="2500" dirty="0">
                <a:solidFill>
                  <a:srgbClr val="003399"/>
                </a:solidFill>
              </a:rPr>
              <a:t>; </a:t>
            </a:r>
            <a:r>
              <a:rPr lang="el-GR" sz="2500" dirty="0">
                <a:solidFill>
                  <a:srgbClr val="003399"/>
                </a:solidFill>
              </a:rPr>
              <a:t>Δθ</a:t>
            </a:r>
            <a:r>
              <a:rPr lang="pl-PL" sz="2500" dirty="0">
                <a:solidFill>
                  <a:srgbClr val="003399"/>
                </a:solidFill>
              </a:rPr>
              <a:t> =</a:t>
            </a:r>
            <a:r>
              <a:rPr lang="pl-PL" sz="2500" dirty="0">
                <a:solidFill>
                  <a:srgbClr val="336600"/>
                </a:solidFill>
              </a:rPr>
              <a:t> </a:t>
            </a:r>
            <a:r>
              <a:rPr lang="en-US" sz="2500" b="1" dirty="0">
                <a:solidFill>
                  <a:srgbClr val="993300"/>
                </a:solidFill>
              </a:rPr>
              <a:t>±</a:t>
            </a:r>
            <a:r>
              <a:rPr lang="pl-PL" sz="2500" b="1" dirty="0">
                <a:solidFill>
                  <a:srgbClr val="993300"/>
                </a:solidFill>
              </a:rPr>
              <a:t>2</a:t>
            </a:r>
            <a:r>
              <a:rPr lang="pl-PL" sz="2500" b="1" baseline="50000" dirty="0">
                <a:solidFill>
                  <a:srgbClr val="993300"/>
                </a:solidFill>
              </a:rPr>
              <a:t>o</a:t>
            </a:r>
            <a:endParaRPr lang="en-US" sz="2500" b="1" baseline="50000" dirty="0">
              <a:solidFill>
                <a:srgbClr val="993300"/>
              </a:solidFill>
            </a:endParaRPr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75000"/>
              <a:buFont typeface="Arial" charset="0"/>
              <a:buChar char="●"/>
            </a:pPr>
            <a:r>
              <a:rPr lang="el-GR" sz="2500" dirty="0">
                <a:solidFill>
                  <a:srgbClr val="003399"/>
                </a:solidFill>
              </a:rPr>
              <a:t>φ</a:t>
            </a:r>
            <a:r>
              <a:rPr lang="pl-PL" sz="2500" baseline="-14000" dirty="0">
                <a:solidFill>
                  <a:srgbClr val="003399"/>
                </a:solidFill>
              </a:rPr>
              <a:t>12 </a:t>
            </a:r>
            <a:r>
              <a:rPr lang="pl-PL" sz="2500" dirty="0">
                <a:solidFill>
                  <a:srgbClr val="003399"/>
                </a:solidFill>
              </a:rPr>
              <a:t>= 40</a:t>
            </a:r>
            <a:r>
              <a:rPr lang="pl-PL" sz="2500" baseline="50000" dirty="0">
                <a:solidFill>
                  <a:srgbClr val="003399"/>
                </a:solidFill>
              </a:rPr>
              <a:t>o</a:t>
            </a:r>
            <a:r>
              <a:rPr lang="pl-PL" sz="2500" dirty="0">
                <a:solidFill>
                  <a:srgbClr val="003399"/>
                </a:solidFill>
              </a:rPr>
              <a:t> – 180</a:t>
            </a:r>
            <a:r>
              <a:rPr lang="pl-PL" sz="2500" baseline="50000" dirty="0">
                <a:solidFill>
                  <a:srgbClr val="003399"/>
                </a:solidFill>
              </a:rPr>
              <a:t>o</a:t>
            </a:r>
            <a:r>
              <a:rPr lang="pl-PL" sz="2500" dirty="0">
                <a:solidFill>
                  <a:srgbClr val="003399"/>
                </a:solidFill>
              </a:rPr>
              <a:t>;  </a:t>
            </a:r>
            <a:r>
              <a:rPr lang="pl-PL" sz="2500" dirty="0" err="1">
                <a:solidFill>
                  <a:srgbClr val="003399"/>
                </a:solidFill>
              </a:rPr>
              <a:t>grid</a:t>
            </a:r>
            <a:r>
              <a:rPr lang="pl-PL" sz="2500" dirty="0">
                <a:solidFill>
                  <a:srgbClr val="003399"/>
                </a:solidFill>
              </a:rPr>
              <a:t> 20</a:t>
            </a:r>
            <a:r>
              <a:rPr lang="pl-PL" sz="2500" baseline="50000" dirty="0">
                <a:solidFill>
                  <a:srgbClr val="003399"/>
                </a:solidFill>
              </a:rPr>
              <a:t>o </a:t>
            </a:r>
            <a:r>
              <a:rPr lang="pl-PL" sz="2500" dirty="0">
                <a:solidFill>
                  <a:srgbClr val="003399"/>
                </a:solidFill>
              </a:rPr>
              <a:t>; </a:t>
            </a:r>
            <a:r>
              <a:rPr lang="el-GR" sz="2500" dirty="0">
                <a:solidFill>
                  <a:srgbClr val="003399"/>
                </a:solidFill>
              </a:rPr>
              <a:t>Δφ</a:t>
            </a:r>
            <a:r>
              <a:rPr lang="pl-PL" sz="2500" dirty="0">
                <a:solidFill>
                  <a:srgbClr val="003399"/>
                </a:solidFill>
              </a:rPr>
              <a:t> =</a:t>
            </a:r>
            <a:r>
              <a:rPr lang="pl-PL" sz="2500" dirty="0">
                <a:solidFill>
                  <a:srgbClr val="336600"/>
                </a:solidFill>
              </a:rPr>
              <a:t> </a:t>
            </a:r>
            <a:r>
              <a:rPr lang="en-US" sz="2500" b="1" dirty="0">
                <a:solidFill>
                  <a:srgbClr val="993300"/>
                </a:solidFill>
              </a:rPr>
              <a:t>±</a:t>
            </a:r>
            <a:r>
              <a:rPr lang="pl-PL" sz="2500" b="1" dirty="0">
                <a:solidFill>
                  <a:srgbClr val="993300"/>
                </a:solidFill>
              </a:rPr>
              <a:t>10</a:t>
            </a:r>
            <a:r>
              <a:rPr lang="pl-PL" sz="2500" b="1" baseline="50000" dirty="0">
                <a:solidFill>
                  <a:srgbClr val="993300"/>
                </a:solidFill>
              </a:rPr>
              <a:t>o</a:t>
            </a:r>
            <a:endParaRPr lang="el-GR" sz="2500" b="1" baseline="50000" dirty="0">
              <a:solidFill>
                <a:srgbClr val="993300"/>
              </a:solidFill>
            </a:endParaRPr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75000"/>
              <a:buFont typeface="Arial" charset="0"/>
              <a:buChar char="●"/>
            </a:pPr>
            <a:r>
              <a:rPr lang="pl-PL" sz="2500" dirty="0">
                <a:solidFill>
                  <a:srgbClr val="003399"/>
                </a:solidFill>
              </a:rPr>
              <a:t>S [</a:t>
            </a:r>
            <a:r>
              <a:rPr lang="pl-PL" sz="2500" dirty="0" err="1">
                <a:solidFill>
                  <a:srgbClr val="003399"/>
                </a:solidFill>
              </a:rPr>
              <a:t>MeV</a:t>
            </a:r>
            <a:r>
              <a:rPr lang="pl-PL" sz="2500" dirty="0">
                <a:solidFill>
                  <a:srgbClr val="003399"/>
                </a:solidFill>
              </a:rPr>
              <a:t>] = 40 – 160; </a:t>
            </a:r>
            <a:r>
              <a:rPr lang="pl-PL" sz="2500" dirty="0" err="1">
                <a:solidFill>
                  <a:srgbClr val="003399"/>
                </a:solidFill>
              </a:rPr>
              <a:t>grid</a:t>
            </a:r>
            <a:r>
              <a:rPr lang="pl-PL" sz="2500" dirty="0">
                <a:solidFill>
                  <a:srgbClr val="003399"/>
                </a:solidFill>
              </a:rPr>
              <a:t> 4; </a:t>
            </a:r>
            <a:r>
              <a:rPr lang="el-GR" sz="2500" dirty="0">
                <a:solidFill>
                  <a:srgbClr val="003399"/>
                </a:solidFill>
              </a:rPr>
              <a:t>Δ</a:t>
            </a:r>
            <a:r>
              <a:rPr lang="pl-PL" sz="2500" dirty="0">
                <a:solidFill>
                  <a:srgbClr val="003399"/>
                </a:solidFill>
              </a:rPr>
              <a:t>S = </a:t>
            </a:r>
            <a:r>
              <a:rPr lang="en-US" sz="2500" dirty="0">
                <a:solidFill>
                  <a:srgbClr val="003399"/>
                </a:solidFill>
              </a:rPr>
              <a:t>±</a:t>
            </a:r>
            <a:r>
              <a:rPr lang="pl-PL" sz="2500" dirty="0">
                <a:solidFill>
                  <a:srgbClr val="003399"/>
                </a:solidFill>
              </a:rPr>
              <a:t>4</a:t>
            </a:r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Ø"/>
            </a:pPr>
            <a:r>
              <a:rPr lang="pl-PL" sz="2500" dirty="0" err="1">
                <a:solidFill>
                  <a:srgbClr val="003399"/>
                </a:solidFill>
              </a:rPr>
              <a:t>Statistical</a:t>
            </a:r>
            <a:r>
              <a:rPr lang="pl-PL" sz="2500" dirty="0">
                <a:solidFill>
                  <a:srgbClr val="003399"/>
                </a:solidFill>
              </a:rPr>
              <a:t> </a:t>
            </a:r>
            <a:r>
              <a:rPr lang="pl-PL" sz="2500" dirty="0" err="1">
                <a:solidFill>
                  <a:srgbClr val="003399"/>
                </a:solidFill>
              </a:rPr>
              <a:t>accuracy</a:t>
            </a:r>
            <a:r>
              <a:rPr lang="pl-PL" sz="2500" dirty="0">
                <a:solidFill>
                  <a:srgbClr val="003399"/>
                </a:solidFill>
              </a:rPr>
              <a:t>  0.01 – 0.05</a:t>
            </a:r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Ø"/>
            </a:pPr>
            <a:r>
              <a:rPr lang="pl-PL" sz="2500" dirty="0" err="1">
                <a:solidFill>
                  <a:srgbClr val="003399"/>
                </a:solidFill>
              </a:rPr>
              <a:t>Systematic</a:t>
            </a:r>
            <a:r>
              <a:rPr lang="pl-PL" sz="2500" dirty="0">
                <a:solidFill>
                  <a:srgbClr val="003399"/>
                </a:solidFill>
              </a:rPr>
              <a:t> </a:t>
            </a:r>
            <a:r>
              <a:rPr lang="pl-PL" sz="2500" dirty="0" err="1">
                <a:solidFill>
                  <a:srgbClr val="003399"/>
                </a:solidFill>
              </a:rPr>
              <a:t>errors</a:t>
            </a:r>
            <a:r>
              <a:rPr lang="pl-PL" sz="2500" dirty="0">
                <a:solidFill>
                  <a:srgbClr val="003399"/>
                </a:solidFill>
              </a:rPr>
              <a:t> – </a:t>
            </a:r>
            <a:r>
              <a:rPr lang="pl-PL" sz="2500" dirty="0" err="1">
                <a:solidFill>
                  <a:srgbClr val="003399"/>
                </a:solidFill>
              </a:rPr>
              <a:t>analysis</a:t>
            </a:r>
            <a:r>
              <a:rPr lang="pl-PL" sz="2500" dirty="0">
                <a:solidFill>
                  <a:srgbClr val="003399"/>
                </a:solidFill>
              </a:rPr>
              <a:t> under </a:t>
            </a:r>
            <a:r>
              <a:rPr lang="pl-PL" sz="2500" dirty="0" err="1">
                <a:solidFill>
                  <a:srgbClr val="003399"/>
                </a:solidFill>
              </a:rPr>
              <a:t>way</a:t>
            </a:r>
            <a:r>
              <a:rPr lang="pl-PL" sz="2500" dirty="0">
                <a:solidFill>
                  <a:srgbClr val="336600"/>
                </a:solidFill>
                <a:latin typeface="Comic Sans MS" pitchFamily="66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ü"/>
            </a:pPr>
            <a:r>
              <a:rPr lang="pl-PL" sz="2400" dirty="0">
                <a:solidFill>
                  <a:srgbClr val="996600"/>
                </a:solidFill>
              </a:rPr>
              <a:t>Global </a:t>
            </a:r>
            <a:r>
              <a:rPr lang="pl-PL" sz="2400" dirty="0" err="1">
                <a:solidFill>
                  <a:srgbClr val="996600"/>
                </a:solidFill>
              </a:rPr>
              <a:t>comparisons</a:t>
            </a:r>
            <a:r>
              <a:rPr lang="pl-PL" sz="2400" dirty="0">
                <a:solidFill>
                  <a:srgbClr val="996600"/>
                </a:solidFill>
              </a:rPr>
              <a:t> </a:t>
            </a:r>
            <a:r>
              <a:rPr lang="pl-PL" sz="2400" dirty="0" err="1">
                <a:solidFill>
                  <a:srgbClr val="996600"/>
                </a:solidFill>
              </a:rPr>
              <a:t>with</a:t>
            </a:r>
            <a:r>
              <a:rPr lang="pl-PL" sz="2400" dirty="0">
                <a:solidFill>
                  <a:srgbClr val="996600"/>
                </a:solidFill>
              </a:rPr>
              <a:t> </a:t>
            </a:r>
            <a:r>
              <a:rPr lang="pl-PL" sz="2400" dirty="0" err="1">
                <a:solidFill>
                  <a:srgbClr val="996600"/>
                </a:solidFill>
              </a:rPr>
              <a:t>theory</a:t>
            </a:r>
            <a:r>
              <a:rPr lang="pl-PL" sz="2400" dirty="0">
                <a:solidFill>
                  <a:srgbClr val="996600"/>
                </a:solidFill>
              </a:rPr>
              <a:t> (</a:t>
            </a:r>
            <a:r>
              <a:rPr lang="el-GR" sz="2400" b="1" dirty="0">
                <a:solidFill>
                  <a:srgbClr val="996600"/>
                </a:solidFill>
                <a:latin typeface="Comic Sans MS" pitchFamily="66" charset="0"/>
                <a:cs typeface="Times New Roman" pitchFamily="18" charset="0"/>
              </a:rPr>
              <a:t>χ</a:t>
            </a:r>
            <a:r>
              <a:rPr lang="pl-PL" sz="2400" b="1" baseline="30000" dirty="0">
                <a:solidFill>
                  <a:srgbClr val="996600"/>
                </a:solidFill>
                <a:latin typeface="Comic Sans MS" pitchFamily="66" charset="0"/>
              </a:rPr>
              <a:t>2 </a:t>
            </a:r>
            <a:r>
              <a:rPr lang="pl-PL" sz="2400" dirty="0">
                <a:solidFill>
                  <a:srgbClr val="996600"/>
                </a:solidFill>
              </a:rPr>
              <a:t>test)</a:t>
            </a:r>
            <a:endParaRPr lang="el-GR" sz="2400" dirty="0">
              <a:solidFill>
                <a:srgbClr val="996600"/>
              </a:solidFill>
            </a:endParaRPr>
          </a:p>
        </p:txBody>
      </p:sp>
      <p:sp>
        <p:nvSpPr>
          <p:cNvPr id="175109" name="Line 5"/>
          <p:cNvSpPr>
            <a:spLocks noChangeShapeType="1"/>
          </p:cNvSpPr>
          <p:nvPr/>
        </p:nvSpPr>
        <p:spPr bwMode="auto">
          <a:xfrm>
            <a:off x="1377950" y="392113"/>
            <a:ext cx="252413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l-PL"/>
          </a:p>
        </p:txBody>
      </p:sp>
      <p:pic>
        <p:nvPicPr>
          <p:cNvPr id="9" name="Picture 8" descr="25t20f80plak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2888" y="2420938"/>
            <a:ext cx="7110412" cy="39084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5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5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5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75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75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51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751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751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8" grpId="0" uiExpand="1" build="allAtOnce"/>
      <p:bldP spid="175108" grpId="1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Elżbieta Stephan, University of Silesia, MESON 2010 </a:t>
            </a:r>
            <a:endParaRPr lang="pl-PL"/>
          </a:p>
        </p:txBody>
      </p:sp>
      <p:sp>
        <p:nvSpPr>
          <p:cNvPr id="153605" name="Rectangle 5"/>
          <p:cNvSpPr>
            <a:spLocks noGrp="1" noChangeArrowheads="1"/>
          </p:cNvSpPr>
          <p:nvPr>
            <p:ph type="title"/>
          </p:nvPr>
        </p:nvSpPr>
        <p:spPr>
          <a:xfrm>
            <a:off x="723900" y="277813"/>
            <a:ext cx="7772400" cy="1143000"/>
          </a:xfrm>
        </p:spPr>
        <p:txBody>
          <a:bodyPr/>
          <a:lstStyle/>
          <a:p>
            <a:r>
              <a:rPr lang="pl-PL" sz="3400" baseline="30000">
                <a:solidFill>
                  <a:schemeClr val="bg2"/>
                </a:solidFill>
              </a:rPr>
              <a:t>1</a:t>
            </a:r>
            <a:r>
              <a:rPr lang="pl-PL" sz="3400">
                <a:solidFill>
                  <a:schemeClr val="bg2"/>
                </a:solidFill>
              </a:rPr>
              <a:t>H(d,pp)n Measurement at 130 MeV</a:t>
            </a:r>
            <a:br>
              <a:rPr lang="pl-PL" sz="3400">
                <a:solidFill>
                  <a:schemeClr val="bg2"/>
                </a:solidFill>
              </a:rPr>
            </a:br>
            <a:r>
              <a:rPr lang="pl-PL" sz="3400"/>
              <a:t> </a:t>
            </a:r>
            <a:r>
              <a:rPr lang="pl-PL" sz="2900">
                <a:solidFill>
                  <a:schemeClr val="accent1"/>
                </a:solidFill>
              </a:rPr>
              <a:t>Vector Analyzing Power  </a:t>
            </a:r>
            <a:r>
              <a:rPr lang="en-GB" sz="2900">
                <a:solidFill>
                  <a:schemeClr val="accent1"/>
                </a:solidFill>
              </a:rPr>
              <a:t>Results</a:t>
            </a:r>
            <a:r>
              <a:rPr lang="pl-PL" sz="2900">
                <a:solidFill>
                  <a:schemeClr val="accent1"/>
                </a:solidFill>
              </a:rPr>
              <a:t> </a:t>
            </a:r>
            <a:endParaRPr lang="pl-PL" sz="2800">
              <a:solidFill>
                <a:schemeClr val="accent1"/>
              </a:solidFill>
            </a:endParaRPr>
          </a:p>
        </p:txBody>
      </p:sp>
      <p:sp>
        <p:nvSpPr>
          <p:cNvPr id="153641" name="Line 41"/>
          <p:cNvSpPr>
            <a:spLocks noChangeShapeType="1"/>
          </p:cNvSpPr>
          <p:nvPr/>
        </p:nvSpPr>
        <p:spPr bwMode="auto">
          <a:xfrm>
            <a:off x="1390650" y="366713"/>
            <a:ext cx="252413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l-PL"/>
          </a:p>
        </p:txBody>
      </p:sp>
      <p:pic>
        <p:nvPicPr>
          <p:cNvPr id="9" name="Obraz 8" descr="relen_a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7700" y="2218132"/>
            <a:ext cx="4108704" cy="3227222"/>
          </a:xfrm>
          <a:prstGeom prst="rect">
            <a:avLst/>
          </a:prstGeom>
        </p:spPr>
      </p:pic>
      <p:pic>
        <p:nvPicPr>
          <p:cNvPr id="10" name="Obraz 9" descr="relen_a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25492" y="2218944"/>
            <a:ext cx="4255008" cy="327721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Elżbieta Stephan, University of Silesia, MESON 2010 </a:t>
            </a:r>
            <a:endParaRPr lang="pl-PL"/>
          </a:p>
        </p:txBody>
      </p:sp>
      <p:sp>
        <p:nvSpPr>
          <p:cNvPr id="313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60400" y="277813"/>
            <a:ext cx="7772400" cy="1143000"/>
          </a:xfrm>
        </p:spPr>
        <p:txBody>
          <a:bodyPr/>
          <a:lstStyle/>
          <a:p>
            <a:r>
              <a:rPr lang="pl-PL" sz="3800" baseline="30000">
                <a:solidFill>
                  <a:schemeClr val="bg2"/>
                </a:solidFill>
              </a:rPr>
              <a:t>1</a:t>
            </a:r>
            <a:r>
              <a:rPr lang="pl-PL" sz="3800">
                <a:solidFill>
                  <a:schemeClr val="bg2"/>
                </a:solidFill>
              </a:rPr>
              <a:t>H(d,pp)n Measurement at 130 MeV</a:t>
            </a:r>
            <a:br>
              <a:rPr lang="pl-PL" sz="3800">
                <a:solidFill>
                  <a:schemeClr val="bg2"/>
                </a:solidFill>
              </a:rPr>
            </a:br>
            <a:r>
              <a:rPr lang="pl-PL" sz="3800"/>
              <a:t> </a:t>
            </a:r>
            <a:r>
              <a:rPr lang="pl-PL" sz="3300">
                <a:solidFill>
                  <a:schemeClr val="accent1"/>
                </a:solidFill>
              </a:rPr>
              <a:t>Tensor Analyzing Power  </a:t>
            </a:r>
            <a:r>
              <a:rPr lang="en-GB" sz="3300">
                <a:solidFill>
                  <a:schemeClr val="accent1"/>
                </a:solidFill>
              </a:rPr>
              <a:t>Results</a:t>
            </a:r>
            <a:r>
              <a:rPr lang="pl-PL" sz="3300">
                <a:solidFill>
                  <a:schemeClr val="accent1"/>
                </a:solidFill>
              </a:rPr>
              <a:t> </a:t>
            </a:r>
            <a:endParaRPr lang="pl-PL" sz="3200">
              <a:solidFill>
                <a:schemeClr val="accent1"/>
              </a:solidFill>
            </a:endParaRPr>
          </a:p>
        </p:txBody>
      </p:sp>
      <p:sp>
        <p:nvSpPr>
          <p:cNvPr id="313349" name="Line 5"/>
          <p:cNvSpPr>
            <a:spLocks noChangeShapeType="1"/>
          </p:cNvSpPr>
          <p:nvPr/>
        </p:nvSpPr>
        <p:spPr bwMode="auto">
          <a:xfrm>
            <a:off x="1403350" y="328613"/>
            <a:ext cx="252413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313351" name="Text Box 7"/>
          <p:cNvSpPr txBox="1">
            <a:spLocks noChangeArrowheads="1"/>
          </p:cNvSpPr>
          <p:nvPr/>
        </p:nvSpPr>
        <p:spPr bwMode="auto">
          <a:xfrm>
            <a:off x="1239520" y="5100638"/>
            <a:ext cx="6421120" cy="457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2400" dirty="0" smtClean="0">
                <a:solidFill>
                  <a:srgbClr val="0033CC"/>
                </a:solidFill>
                <a:latin typeface="Verdana" pitchFamily="34" charset="0"/>
                <a:cs typeface="Times New Roman" pitchFamily="18" charset="0"/>
              </a:rPr>
              <a:t>Problem </a:t>
            </a:r>
            <a:r>
              <a:rPr lang="pl-PL" sz="2400" dirty="0" err="1" smtClean="0">
                <a:solidFill>
                  <a:srgbClr val="0033CC"/>
                </a:solidFill>
                <a:latin typeface="Verdana" pitchFamily="34" charset="0"/>
                <a:cs typeface="Times New Roman" pitchFamily="18" charset="0"/>
              </a:rPr>
              <a:t>with</a:t>
            </a:r>
            <a:r>
              <a:rPr lang="pl-PL" sz="2400" dirty="0" smtClean="0">
                <a:solidFill>
                  <a:srgbClr val="0033CC"/>
                </a:solidFill>
                <a:latin typeface="Verdana" pitchFamily="34" charset="0"/>
                <a:cs typeface="Times New Roman" pitchFamily="18" charset="0"/>
              </a:rPr>
              <a:t> TM99!</a:t>
            </a:r>
            <a:endParaRPr lang="en-GB" sz="2400" dirty="0">
              <a:solidFill>
                <a:srgbClr val="0033CC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7" name="Obraz 6" descr="relen_ax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7883" y="1731519"/>
            <a:ext cx="4192829" cy="336621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3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3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5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966720" y="6527800"/>
            <a:ext cx="3873500" cy="330200"/>
          </a:xfrm>
        </p:spPr>
        <p:txBody>
          <a:bodyPr/>
          <a:lstStyle/>
          <a:p>
            <a:r>
              <a:rPr lang="pl-PL" dirty="0"/>
              <a:t>Elżbieta Stephan, </a:t>
            </a:r>
            <a:r>
              <a:rPr lang="pl-PL" dirty="0" err="1"/>
              <a:t>University</a:t>
            </a:r>
            <a:r>
              <a:rPr lang="pl-PL" dirty="0"/>
              <a:t> of Silesia, MESON </a:t>
            </a:r>
            <a:r>
              <a:rPr lang="pl-PL" dirty="0" smtClean="0"/>
              <a:t>2010</a:t>
            </a:r>
          </a:p>
          <a:p>
            <a:endParaRPr lang="pl-PL" dirty="0"/>
          </a:p>
        </p:txBody>
      </p:sp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>
          <a:xfrm>
            <a:off x="723900" y="277813"/>
            <a:ext cx="7772400" cy="1143000"/>
          </a:xfrm>
        </p:spPr>
        <p:txBody>
          <a:bodyPr/>
          <a:lstStyle/>
          <a:p>
            <a:r>
              <a:rPr lang="pl-PL" sz="3800" baseline="30000">
                <a:solidFill>
                  <a:schemeClr val="bg2"/>
                </a:solidFill>
              </a:rPr>
              <a:t>1</a:t>
            </a:r>
            <a:r>
              <a:rPr lang="pl-PL" sz="3800">
                <a:solidFill>
                  <a:schemeClr val="bg2"/>
                </a:solidFill>
              </a:rPr>
              <a:t>H(d,pp)n Measurement at 130 MeV</a:t>
            </a:r>
            <a:br>
              <a:rPr lang="pl-PL" sz="3800">
                <a:solidFill>
                  <a:schemeClr val="bg2"/>
                </a:solidFill>
              </a:rPr>
            </a:br>
            <a:r>
              <a:rPr lang="pl-PL" sz="3800"/>
              <a:t> </a:t>
            </a:r>
            <a:r>
              <a:rPr lang="pl-PL" sz="3300">
                <a:solidFill>
                  <a:schemeClr val="accent1"/>
                </a:solidFill>
              </a:rPr>
              <a:t>Tensor Analyzing Power  </a:t>
            </a:r>
            <a:r>
              <a:rPr lang="en-GB" sz="3300">
                <a:solidFill>
                  <a:schemeClr val="accent1"/>
                </a:solidFill>
              </a:rPr>
              <a:t>Results</a:t>
            </a:r>
            <a:r>
              <a:rPr lang="pl-PL" sz="3300">
                <a:solidFill>
                  <a:schemeClr val="accent1"/>
                </a:solidFill>
              </a:rPr>
              <a:t> </a:t>
            </a:r>
            <a:endParaRPr lang="pl-PL" sz="3200">
              <a:solidFill>
                <a:schemeClr val="accent1"/>
              </a:solidFill>
            </a:endParaRPr>
          </a:p>
        </p:txBody>
      </p:sp>
      <p:sp>
        <p:nvSpPr>
          <p:cNvPr id="314371" name="Line 3"/>
          <p:cNvSpPr>
            <a:spLocks noChangeShapeType="1"/>
          </p:cNvSpPr>
          <p:nvPr/>
        </p:nvSpPr>
        <p:spPr bwMode="auto">
          <a:xfrm>
            <a:off x="1454150" y="328613"/>
            <a:ext cx="252413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314376" name="Text Box 8"/>
          <p:cNvSpPr txBox="1">
            <a:spLocks noChangeArrowheads="1"/>
          </p:cNvSpPr>
          <p:nvPr/>
        </p:nvSpPr>
        <p:spPr bwMode="auto">
          <a:xfrm>
            <a:off x="2092325" y="5137150"/>
            <a:ext cx="6325321" cy="36933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l-PL" dirty="0" smtClean="0">
                <a:solidFill>
                  <a:srgbClr val="003399"/>
                </a:solidFill>
                <a:latin typeface="Verdana" pitchFamily="34" charset="0"/>
              </a:rPr>
              <a:t>problem </a:t>
            </a:r>
            <a:r>
              <a:rPr lang="pl-PL" dirty="0" err="1" smtClean="0">
                <a:solidFill>
                  <a:srgbClr val="003399"/>
                </a:solidFill>
                <a:latin typeface="Verdana" pitchFamily="34" charset="0"/>
              </a:rPr>
              <a:t>at</a:t>
            </a:r>
            <a:r>
              <a:rPr lang="pl-PL" dirty="0" smtClean="0">
                <a:solidFill>
                  <a:srgbClr val="003399"/>
                </a:solidFill>
                <a:latin typeface="Verdana" pitchFamily="34" charset="0"/>
              </a:rPr>
              <a:t> </a:t>
            </a:r>
            <a:r>
              <a:rPr lang="pl-PL" dirty="0" err="1" smtClean="0">
                <a:solidFill>
                  <a:srgbClr val="003399"/>
                </a:solidFill>
                <a:latin typeface="Verdana" pitchFamily="34" charset="0"/>
              </a:rPr>
              <a:t>low</a:t>
            </a:r>
            <a:r>
              <a:rPr lang="pl-PL" dirty="0" smtClean="0">
                <a:solidFill>
                  <a:srgbClr val="003399"/>
                </a:solidFill>
                <a:latin typeface="Verdana" pitchFamily="34" charset="0"/>
              </a:rPr>
              <a:t> </a:t>
            </a:r>
            <a:r>
              <a:rPr lang="pl-PL" dirty="0" err="1" smtClean="0">
                <a:solidFill>
                  <a:srgbClr val="003399"/>
                </a:solidFill>
                <a:latin typeface="Verdana" pitchFamily="34" charset="0"/>
              </a:rPr>
              <a:t>energies</a:t>
            </a:r>
            <a:r>
              <a:rPr lang="pl-PL" dirty="0" smtClean="0">
                <a:solidFill>
                  <a:srgbClr val="003399"/>
                </a:solidFill>
                <a:latin typeface="Verdana" pitchFamily="34" charset="0"/>
              </a:rPr>
              <a:t> of </a:t>
            </a:r>
            <a:r>
              <a:rPr lang="pl-PL" dirty="0" err="1" smtClean="0">
                <a:solidFill>
                  <a:srgbClr val="003399"/>
                </a:solidFill>
                <a:latin typeface="Verdana" pitchFamily="34" charset="0"/>
              </a:rPr>
              <a:t>relative</a:t>
            </a:r>
            <a:r>
              <a:rPr lang="pl-PL" dirty="0" smtClean="0">
                <a:solidFill>
                  <a:srgbClr val="003399"/>
                </a:solidFill>
                <a:latin typeface="Verdana" pitchFamily="34" charset="0"/>
              </a:rPr>
              <a:t> </a:t>
            </a:r>
            <a:r>
              <a:rPr lang="pl-PL" dirty="0" err="1" smtClean="0">
                <a:solidFill>
                  <a:srgbClr val="003399"/>
                </a:solidFill>
                <a:latin typeface="Verdana" pitchFamily="34" charset="0"/>
              </a:rPr>
              <a:t>motion</a:t>
            </a:r>
            <a:r>
              <a:rPr lang="pl-PL" dirty="0" smtClean="0">
                <a:solidFill>
                  <a:srgbClr val="003399"/>
                </a:solidFill>
                <a:latin typeface="Verdana" pitchFamily="34" charset="0"/>
              </a:rPr>
              <a:t> of </a:t>
            </a:r>
            <a:r>
              <a:rPr lang="pl-PL" dirty="0" err="1" smtClean="0">
                <a:solidFill>
                  <a:srgbClr val="003399"/>
                </a:solidFill>
                <a:latin typeface="Verdana" pitchFamily="34" charset="0"/>
              </a:rPr>
              <a:t>pp</a:t>
            </a:r>
            <a:r>
              <a:rPr lang="pl-PL" dirty="0" smtClean="0">
                <a:solidFill>
                  <a:srgbClr val="003399"/>
                </a:solidFill>
                <a:latin typeface="Verdana" pitchFamily="34" charset="0"/>
              </a:rPr>
              <a:t> </a:t>
            </a:r>
            <a:r>
              <a:rPr lang="pl-PL" dirty="0" err="1" smtClean="0">
                <a:solidFill>
                  <a:srgbClr val="003399"/>
                </a:solidFill>
                <a:latin typeface="Verdana" pitchFamily="34" charset="0"/>
              </a:rPr>
              <a:t>pair</a:t>
            </a:r>
            <a:endParaRPr lang="pl-PL" dirty="0">
              <a:solidFill>
                <a:srgbClr val="003399"/>
              </a:solidFill>
              <a:latin typeface="Verdana" pitchFamily="34" charset="0"/>
            </a:endParaRPr>
          </a:p>
        </p:txBody>
      </p:sp>
      <p:pic>
        <p:nvPicPr>
          <p:cNvPr id="9" name="Obraz 8" descr="relen_ax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7634" y="1631950"/>
            <a:ext cx="4209898" cy="3261360"/>
          </a:xfrm>
          <a:prstGeom prst="rect">
            <a:avLst/>
          </a:prstGeom>
        </p:spPr>
      </p:pic>
      <p:pic>
        <p:nvPicPr>
          <p:cNvPr id="10" name="Obraz 9" descr="relen_ay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71796" y="1617624"/>
            <a:ext cx="4111142" cy="331378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4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4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437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Elżbieta Stephan, University of Silesia, MESON 2010 </a:t>
            </a:r>
            <a:endParaRPr lang="pl-PL"/>
          </a:p>
        </p:txBody>
      </p:sp>
      <p:sp>
        <p:nvSpPr>
          <p:cNvPr id="3123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sz="3400" dirty="0">
                <a:solidFill>
                  <a:schemeClr val="bg2"/>
                </a:solidFill>
              </a:rPr>
              <a:t>Tensor </a:t>
            </a:r>
            <a:r>
              <a:rPr lang="pl-PL" sz="3400" dirty="0" err="1">
                <a:solidFill>
                  <a:schemeClr val="bg2"/>
                </a:solidFill>
              </a:rPr>
              <a:t>Analyzing</a:t>
            </a:r>
            <a:r>
              <a:rPr lang="pl-PL" sz="3400" dirty="0">
                <a:solidFill>
                  <a:schemeClr val="bg2"/>
                </a:solidFill>
              </a:rPr>
              <a:t> Power </a:t>
            </a:r>
            <a:r>
              <a:rPr lang="en-GB" sz="3400" dirty="0">
                <a:solidFill>
                  <a:schemeClr val="bg2"/>
                </a:solidFill>
              </a:rPr>
              <a:t>Results</a:t>
            </a:r>
            <a:r>
              <a:rPr lang="pl-PL" sz="2900" dirty="0"/>
              <a:t> </a:t>
            </a:r>
            <a:br>
              <a:rPr lang="pl-PL" sz="2900" dirty="0"/>
            </a:br>
            <a:r>
              <a:rPr lang="pl-PL" sz="2800" dirty="0">
                <a:solidFill>
                  <a:schemeClr val="accent1"/>
                </a:solidFill>
              </a:rPr>
              <a:t> </a:t>
            </a:r>
            <a:r>
              <a:rPr lang="pl-PL" sz="2800" dirty="0" err="1">
                <a:solidFill>
                  <a:schemeClr val="accent1"/>
                </a:solidFill>
              </a:rPr>
              <a:t>configurations</a:t>
            </a:r>
            <a:r>
              <a:rPr lang="pl-PL" sz="2800" dirty="0">
                <a:solidFill>
                  <a:schemeClr val="accent1"/>
                </a:solidFill>
              </a:rPr>
              <a:t> </a:t>
            </a:r>
            <a:r>
              <a:rPr lang="pl-PL" sz="2800" dirty="0" err="1">
                <a:solidFill>
                  <a:schemeClr val="accent1"/>
                </a:solidFill>
              </a:rPr>
              <a:t>with</a:t>
            </a:r>
            <a:r>
              <a:rPr lang="pl-PL" sz="2800" dirty="0">
                <a:solidFill>
                  <a:schemeClr val="accent1"/>
                </a:solidFill>
              </a:rPr>
              <a:t> </a:t>
            </a:r>
            <a:r>
              <a:rPr lang="pl-PL" sz="2800" dirty="0" err="1">
                <a:solidFill>
                  <a:schemeClr val="accent1"/>
                </a:solidFill>
              </a:rPr>
              <a:t>predicted</a:t>
            </a:r>
            <a:r>
              <a:rPr lang="pl-PL" sz="2800" dirty="0">
                <a:solidFill>
                  <a:schemeClr val="accent1"/>
                </a:solidFill>
              </a:rPr>
              <a:t> </a:t>
            </a:r>
            <a:r>
              <a:rPr lang="pl-PL" sz="2800" dirty="0" err="1">
                <a:solidFill>
                  <a:schemeClr val="accent1"/>
                </a:solidFill>
              </a:rPr>
              <a:t>strong</a:t>
            </a:r>
            <a:r>
              <a:rPr lang="pl-PL" sz="2800" dirty="0">
                <a:solidFill>
                  <a:schemeClr val="accent1"/>
                </a:solidFill>
              </a:rPr>
              <a:t> 3NF </a:t>
            </a:r>
            <a:r>
              <a:rPr lang="pl-PL" sz="2800" dirty="0" err="1">
                <a:solidFill>
                  <a:schemeClr val="accent1"/>
                </a:solidFill>
              </a:rPr>
              <a:t>effects</a:t>
            </a:r>
            <a:r>
              <a:rPr lang="pl-PL" sz="2800" dirty="0">
                <a:solidFill>
                  <a:schemeClr val="accent1"/>
                </a:solidFill>
              </a:rPr>
              <a:t> </a:t>
            </a:r>
            <a:endParaRPr lang="pl-PL" sz="2800" baseline="30000" dirty="0">
              <a:solidFill>
                <a:schemeClr val="accent1"/>
              </a:solidFill>
            </a:endParaRPr>
          </a:p>
        </p:txBody>
      </p:sp>
      <p:pic>
        <p:nvPicPr>
          <p:cNvPr id="16" name="Obraz 15" descr="Ayy_Axy_eff_parfix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3017" y="1884350"/>
            <a:ext cx="6580632" cy="4443984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300413" y="4654550"/>
            <a:ext cx="217487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190750" y="4968875"/>
            <a:ext cx="217488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1113" y="4638675"/>
            <a:ext cx="23495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506788" y="2520950"/>
            <a:ext cx="217487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Obraz 20" descr="tensxy_eff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71975" y="4003295"/>
            <a:ext cx="3267076" cy="2284347"/>
          </a:xfrm>
          <a:prstGeom prst="rect">
            <a:avLst/>
          </a:prstGeom>
        </p:spPr>
      </p:pic>
      <p:sp>
        <p:nvSpPr>
          <p:cNvPr id="22" name="pole tekstowe 21"/>
          <p:cNvSpPr txBox="1"/>
          <p:nvPr/>
        </p:nvSpPr>
        <p:spPr>
          <a:xfrm rot="1910582">
            <a:off x="5677550" y="474707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100 </a:t>
            </a:r>
            <a:r>
              <a:rPr lang="pl-PL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MeV</a:t>
            </a:r>
            <a:endParaRPr lang="pl-PL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3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325688" y="2597150"/>
            <a:ext cx="217487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34" name="Rectangle 66"/>
          <p:cNvSpPr>
            <a:spLocks/>
          </p:cNvSpPr>
          <p:nvPr/>
        </p:nvSpPr>
        <p:spPr bwMode="auto">
          <a:xfrm>
            <a:off x="732235" y="285750"/>
            <a:ext cx="7679531" cy="1875234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endParaRPr lang="en-US" sz="2100" dirty="0">
              <a:latin typeface="Gill Sans Light" charset="0"/>
              <a:ea typeface="Gill Sans Light" charset="0"/>
              <a:cs typeface="Gill Sans Light" charset="0"/>
              <a:sym typeface="Gill Sans Light" charset="0"/>
            </a:endParaRPr>
          </a:p>
        </p:txBody>
      </p:sp>
      <p:sp>
        <p:nvSpPr>
          <p:cNvPr id="71" name="Rectangle 2"/>
          <p:cNvSpPr>
            <a:spLocks noGrp="1" noChangeArrowheads="1"/>
          </p:cNvSpPr>
          <p:nvPr>
            <p:ph type="title"/>
          </p:nvPr>
        </p:nvSpPr>
        <p:spPr>
          <a:xfrm>
            <a:off x="708024" y="220663"/>
            <a:ext cx="8435975" cy="1143000"/>
          </a:xfrm>
        </p:spPr>
        <p:txBody>
          <a:bodyPr/>
          <a:lstStyle/>
          <a:p>
            <a:r>
              <a:rPr lang="pl-PL" sz="3200" dirty="0" err="1" smtClean="0">
                <a:solidFill>
                  <a:srgbClr val="993300"/>
                </a:solidFill>
              </a:rPr>
              <a:t>Measurements</a:t>
            </a:r>
            <a:r>
              <a:rPr lang="pl-PL" sz="3200" dirty="0" smtClean="0">
                <a:solidFill>
                  <a:srgbClr val="993300"/>
                </a:solidFill>
              </a:rPr>
              <a:t> of  </a:t>
            </a:r>
            <a:r>
              <a:rPr lang="pl-PL" sz="3200" baseline="30000" dirty="0" smtClean="0">
                <a:solidFill>
                  <a:srgbClr val="993300"/>
                </a:solidFill>
              </a:rPr>
              <a:t>2</a:t>
            </a:r>
            <a:r>
              <a:rPr lang="pl-PL" sz="3200" dirty="0" smtClean="0">
                <a:solidFill>
                  <a:srgbClr val="993300"/>
                </a:solidFill>
              </a:rPr>
              <a:t>H(</a:t>
            </a:r>
            <a:r>
              <a:rPr lang="pl-PL" sz="3200" dirty="0" err="1" smtClean="0">
                <a:solidFill>
                  <a:srgbClr val="993300"/>
                </a:solidFill>
              </a:rPr>
              <a:t>p,pp</a:t>
            </a:r>
            <a:r>
              <a:rPr lang="pl-PL" sz="3200" dirty="0" smtClean="0">
                <a:solidFill>
                  <a:srgbClr val="993300"/>
                </a:solidFill>
              </a:rPr>
              <a:t>)n </a:t>
            </a:r>
            <a:r>
              <a:rPr lang="pl-PL" sz="3200" dirty="0" err="1" smtClean="0">
                <a:solidFill>
                  <a:srgbClr val="993300"/>
                </a:solidFill>
              </a:rPr>
              <a:t>with</a:t>
            </a:r>
            <a:r>
              <a:rPr lang="pl-PL" sz="3200" dirty="0" smtClean="0">
                <a:solidFill>
                  <a:srgbClr val="993300"/>
                </a:solidFill>
              </a:rPr>
              <a:t> BINA </a:t>
            </a:r>
            <a:r>
              <a:rPr lang="pl-PL" sz="3600" dirty="0">
                <a:solidFill>
                  <a:srgbClr val="993300"/>
                </a:solidFill>
              </a:rPr>
              <a:t/>
            </a:r>
            <a:br>
              <a:rPr lang="pl-PL" sz="3600" dirty="0">
                <a:solidFill>
                  <a:srgbClr val="993300"/>
                </a:solidFill>
              </a:rPr>
            </a:br>
            <a:r>
              <a:rPr lang="pl-PL" sz="3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sz="3300" dirty="0" smtClean="0">
                <a:solidFill>
                  <a:schemeClr val="accent1"/>
                </a:solidFill>
              </a:rPr>
              <a:t>Cross </a:t>
            </a:r>
            <a:r>
              <a:rPr lang="pl-PL" sz="3300" dirty="0" err="1" smtClean="0">
                <a:solidFill>
                  <a:schemeClr val="accent1"/>
                </a:solidFill>
              </a:rPr>
              <a:t>sections</a:t>
            </a:r>
            <a:r>
              <a:rPr lang="pl-PL" sz="3300" dirty="0" smtClean="0">
                <a:solidFill>
                  <a:schemeClr val="accent1"/>
                </a:solidFill>
              </a:rPr>
              <a:t> </a:t>
            </a:r>
            <a:endParaRPr lang="pl-PL" sz="3200" dirty="0" smtClean="0">
              <a:solidFill>
                <a:schemeClr val="accent1"/>
              </a:solidFill>
            </a:endParaRPr>
          </a:p>
        </p:txBody>
      </p:sp>
      <p:sp>
        <p:nvSpPr>
          <p:cNvPr id="57" name="Line 5"/>
          <p:cNvSpPr>
            <a:spLocks noChangeShapeType="1"/>
          </p:cNvSpPr>
          <p:nvPr/>
        </p:nvSpPr>
        <p:spPr bwMode="auto">
          <a:xfrm>
            <a:off x="4347210" y="385128"/>
            <a:ext cx="252413" cy="0"/>
          </a:xfrm>
          <a:prstGeom prst="line">
            <a:avLst/>
          </a:prstGeom>
          <a:noFill/>
          <a:ln w="25400">
            <a:solidFill>
              <a:srgbClr val="99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60" name="Text Box 12"/>
          <p:cNvSpPr txBox="1">
            <a:spLocks noChangeArrowheads="1"/>
          </p:cNvSpPr>
          <p:nvPr/>
        </p:nvSpPr>
        <p:spPr bwMode="auto">
          <a:xfrm>
            <a:off x="1301750" y="1825625"/>
            <a:ext cx="1920875" cy="793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2200">
                <a:solidFill>
                  <a:srgbClr val="663300"/>
                </a:solidFill>
                <a:latin typeface="Arial" pitchFamily="34" charset="0"/>
              </a:rPr>
              <a:t>E</a:t>
            </a:r>
            <a:r>
              <a:rPr lang="pl-PL" baseline="-12000">
                <a:solidFill>
                  <a:srgbClr val="663300"/>
                </a:solidFill>
                <a:latin typeface="Arial" pitchFamily="34" charset="0"/>
              </a:rPr>
              <a:t>p</a:t>
            </a:r>
            <a:r>
              <a:rPr lang="pl-PL" sz="2200">
                <a:solidFill>
                  <a:srgbClr val="663300"/>
                </a:solidFill>
                <a:latin typeface="Arial" pitchFamily="34" charset="0"/>
              </a:rPr>
              <a:t> = 135 MeV</a:t>
            </a:r>
            <a:endParaRPr lang="en-US" sz="2200">
              <a:solidFill>
                <a:srgbClr val="663300"/>
              </a:solidFill>
              <a:latin typeface="Arial" pitchFamily="34" charset="0"/>
            </a:endParaRPr>
          </a:p>
          <a:p>
            <a:endParaRPr lang="en-US" sz="800">
              <a:solidFill>
                <a:srgbClr val="663300"/>
              </a:solidFill>
              <a:latin typeface="Arial" pitchFamily="34" charset="0"/>
            </a:endParaRPr>
          </a:p>
          <a:p>
            <a:r>
              <a:rPr lang="pl-PL" sz="1600">
                <a:solidFill>
                  <a:srgbClr val="663300"/>
                </a:solidFill>
                <a:latin typeface="Arial" pitchFamily="34" charset="0"/>
                <a:sym typeface="Symbol" pitchFamily="18" charset="2"/>
              </a:rPr>
              <a:t></a:t>
            </a:r>
            <a:r>
              <a:rPr lang="pl-PL" sz="1600">
                <a:solidFill>
                  <a:srgbClr val="663300"/>
                </a:solidFill>
                <a:latin typeface="Arial" pitchFamily="34" charset="0"/>
              </a:rPr>
              <a:t> = 14</a:t>
            </a:r>
            <a:r>
              <a:rPr lang="en-US" sz="1600">
                <a:solidFill>
                  <a:srgbClr val="663300"/>
                </a:solidFill>
                <a:latin typeface="Arial" pitchFamily="34" charset="0"/>
              </a:rPr>
              <a:t>º</a:t>
            </a:r>
            <a:r>
              <a:rPr lang="pl-PL" sz="1600">
                <a:solidFill>
                  <a:srgbClr val="663300"/>
                </a:solidFill>
                <a:latin typeface="Arial" pitchFamily="34" charset="0"/>
              </a:rPr>
              <a:t> - 30</a:t>
            </a:r>
            <a:r>
              <a:rPr lang="en-US" sz="1600">
                <a:solidFill>
                  <a:srgbClr val="663300"/>
                </a:solidFill>
                <a:latin typeface="Arial" pitchFamily="34" charset="0"/>
              </a:rPr>
              <a:t>º</a:t>
            </a:r>
          </a:p>
        </p:txBody>
      </p:sp>
      <p:pic>
        <p:nvPicPr>
          <p:cNvPr id="61" name="Picture 14" descr="mohammad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515428"/>
            <a:ext cx="3687763" cy="4995862"/>
          </a:xfrm>
          <a:prstGeom prst="rect">
            <a:avLst/>
          </a:prstGeom>
          <a:noFill/>
        </p:spPr>
      </p:pic>
      <p:grpSp>
        <p:nvGrpSpPr>
          <p:cNvPr id="63" name="Group 17"/>
          <p:cNvGrpSpPr>
            <a:grpSpLocks/>
          </p:cNvGrpSpPr>
          <p:nvPr/>
        </p:nvGrpSpPr>
        <p:grpSpPr bwMode="auto">
          <a:xfrm>
            <a:off x="269875" y="3186113"/>
            <a:ext cx="4032250" cy="3213100"/>
            <a:chOff x="170" y="2007"/>
            <a:chExt cx="2540" cy="2024"/>
          </a:xfrm>
        </p:grpSpPr>
        <p:pic>
          <p:nvPicPr>
            <p:cNvPr id="64" name="Picture 15" descr="mohammad01a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0" y="2146"/>
              <a:ext cx="2540" cy="1885"/>
            </a:xfrm>
            <a:prstGeom prst="rect">
              <a:avLst/>
            </a:prstGeom>
            <a:noFill/>
          </p:spPr>
        </p:pic>
        <p:sp>
          <p:nvSpPr>
            <p:cNvPr id="65" name="Text Box 16"/>
            <p:cNvSpPr txBox="1">
              <a:spLocks noChangeArrowheads="1"/>
            </p:cNvSpPr>
            <p:nvPr/>
          </p:nvSpPr>
          <p:spPr bwMode="auto">
            <a:xfrm>
              <a:off x="1179" y="2007"/>
              <a:ext cx="842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l-GR" sz="1400">
                  <a:latin typeface="Arial" pitchFamily="34" charset="0"/>
                </a:rPr>
                <a:t>θ</a:t>
              </a:r>
              <a:r>
                <a:rPr lang="pl-PL" sz="1400" baseline="-20000">
                  <a:latin typeface="Arial" pitchFamily="34" charset="0"/>
                </a:rPr>
                <a:t>1</a:t>
              </a:r>
              <a:r>
                <a:rPr lang="pl-PL" sz="1400">
                  <a:latin typeface="Arial" pitchFamily="34" charset="0"/>
                </a:rPr>
                <a:t>=28</a:t>
              </a:r>
              <a:r>
                <a:rPr lang="en-US" sz="1400">
                  <a:latin typeface="Arial" pitchFamily="34" charset="0"/>
                </a:rPr>
                <a:t>º</a:t>
              </a:r>
              <a:r>
                <a:rPr lang="pl-PL" sz="1400">
                  <a:latin typeface="Arial" pitchFamily="34" charset="0"/>
                </a:rPr>
                <a:t>, </a:t>
              </a:r>
              <a:r>
                <a:rPr lang="el-GR" sz="1400">
                  <a:latin typeface="Arial" pitchFamily="34" charset="0"/>
                </a:rPr>
                <a:t>θ</a:t>
              </a:r>
              <a:r>
                <a:rPr lang="pl-PL" sz="1400" baseline="-20000">
                  <a:latin typeface="Arial" pitchFamily="34" charset="0"/>
                </a:rPr>
                <a:t>2</a:t>
              </a:r>
              <a:r>
                <a:rPr lang="pl-PL" sz="1400">
                  <a:latin typeface="Arial" pitchFamily="34" charset="0"/>
                </a:rPr>
                <a:t>=24</a:t>
              </a:r>
              <a:r>
                <a:rPr lang="en-US" sz="1400">
                  <a:latin typeface="Arial" pitchFamily="34" charset="0"/>
                </a:rPr>
                <a:t>º</a:t>
              </a:r>
            </a:p>
          </p:txBody>
        </p:sp>
      </p:grpSp>
      <p:sp>
        <p:nvSpPr>
          <p:cNvPr id="66" name="Oval 18"/>
          <p:cNvSpPr>
            <a:spLocks noChangeArrowheads="1"/>
          </p:cNvSpPr>
          <p:nvPr/>
        </p:nvSpPr>
        <p:spPr bwMode="auto">
          <a:xfrm>
            <a:off x="5607050" y="1584325"/>
            <a:ext cx="539750" cy="358775"/>
          </a:xfrm>
          <a:prstGeom prst="ellipse">
            <a:avLst/>
          </a:prstGeom>
          <a:noFill/>
          <a:ln w="25400" algn="ctr">
            <a:solidFill>
              <a:srgbClr val="80008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pl-PL"/>
          </a:p>
        </p:txBody>
      </p:sp>
      <p:sp>
        <p:nvSpPr>
          <p:cNvPr id="67" name="Text Box 19"/>
          <p:cNvSpPr txBox="1">
            <a:spLocks noChangeArrowheads="1"/>
          </p:cNvSpPr>
          <p:nvPr/>
        </p:nvSpPr>
        <p:spPr bwMode="auto">
          <a:xfrm>
            <a:off x="5332413" y="2259013"/>
            <a:ext cx="1162050" cy="590550"/>
          </a:xfrm>
          <a:prstGeom prst="rect">
            <a:avLst/>
          </a:prstGeom>
          <a:solidFill>
            <a:schemeClr val="bg1">
              <a:alpha val="60001"/>
            </a:schemeClr>
          </a:solidFill>
          <a:ln w="9525" algn="ctr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1600">
                <a:solidFill>
                  <a:srgbClr val="800080"/>
                </a:solidFill>
                <a:latin typeface="Arial" pitchFamily="34" charset="0"/>
              </a:rPr>
              <a:t>Relativistic</a:t>
            </a:r>
          </a:p>
          <a:p>
            <a:r>
              <a:rPr lang="pl-PL" sz="1600">
                <a:solidFill>
                  <a:srgbClr val="800080"/>
                </a:solidFill>
                <a:latin typeface="Arial" pitchFamily="34" charset="0"/>
              </a:rPr>
              <a:t>effects !</a:t>
            </a:r>
          </a:p>
        </p:txBody>
      </p:sp>
      <p:sp>
        <p:nvSpPr>
          <p:cNvPr id="68" name="Text Box 20"/>
          <p:cNvSpPr txBox="1">
            <a:spLocks noChangeArrowheads="1"/>
          </p:cNvSpPr>
          <p:nvPr/>
        </p:nvSpPr>
        <p:spPr bwMode="auto">
          <a:xfrm>
            <a:off x="1109663" y="2662238"/>
            <a:ext cx="2319337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1600">
                <a:latin typeface="Times New Roman" pitchFamily="18" charset="0"/>
              </a:rPr>
              <a:t>M. Eslami-Kalantari </a:t>
            </a:r>
            <a:r>
              <a:rPr lang="pl-PL" sz="1600" i="1">
                <a:latin typeface="Times New Roman" pitchFamily="18" charset="0"/>
              </a:rPr>
              <a:t>et al.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6" grpId="0" animBg="1"/>
      <p:bldP spid="67" grpId="0" animBg="1"/>
      <p:bldP spid="6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Elżbieta Stephan, University of Silesia, MESON 2010 </a:t>
            </a:r>
            <a:endParaRPr lang="pl-PL"/>
          </a:p>
        </p:txBody>
      </p:sp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708025" y="417513"/>
            <a:ext cx="6028055" cy="847725"/>
          </a:xfrm>
        </p:spPr>
        <p:txBody>
          <a:bodyPr/>
          <a:lstStyle/>
          <a:p>
            <a:r>
              <a:rPr lang="pl-PL" sz="3400" dirty="0" err="1">
                <a:solidFill>
                  <a:schemeClr val="bg2"/>
                </a:solidFill>
              </a:rPr>
              <a:t>Studies</a:t>
            </a:r>
            <a:r>
              <a:rPr lang="en-GB" sz="3400" dirty="0">
                <a:solidFill>
                  <a:schemeClr val="bg2"/>
                </a:solidFill>
              </a:rPr>
              <a:t> of</a:t>
            </a:r>
            <a:r>
              <a:rPr lang="pl-PL" sz="3400" dirty="0">
                <a:solidFill>
                  <a:schemeClr val="bg2"/>
                </a:solidFill>
              </a:rPr>
              <a:t> </a:t>
            </a:r>
            <a:r>
              <a:rPr lang="pl-PL" sz="3400" dirty="0" err="1">
                <a:solidFill>
                  <a:schemeClr val="bg2"/>
                </a:solidFill>
              </a:rPr>
              <a:t>the</a:t>
            </a:r>
            <a:r>
              <a:rPr lang="en-GB" sz="3400" dirty="0">
                <a:solidFill>
                  <a:schemeClr val="bg2"/>
                </a:solidFill>
              </a:rPr>
              <a:t> </a:t>
            </a:r>
            <a:r>
              <a:rPr lang="pl-PL" sz="3400" baseline="30000" dirty="0">
                <a:solidFill>
                  <a:schemeClr val="bg2"/>
                </a:solidFill>
              </a:rPr>
              <a:t>1</a:t>
            </a:r>
            <a:r>
              <a:rPr lang="pl-PL" sz="3400" dirty="0">
                <a:solidFill>
                  <a:schemeClr val="bg2"/>
                </a:solidFill>
              </a:rPr>
              <a:t>H(</a:t>
            </a:r>
            <a:r>
              <a:rPr lang="pl-PL" sz="3400" dirty="0" err="1">
                <a:solidFill>
                  <a:schemeClr val="bg2"/>
                </a:solidFill>
              </a:rPr>
              <a:t>d,pp</a:t>
            </a:r>
            <a:r>
              <a:rPr lang="pl-PL" sz="3400" dirty="0">
                <a:solidFill>
                  <a:schemeClr val="bg2"/>
                </a:solidFill>
              </a:rPr>
              <a:t>)n</a:t>
            </a:r>
            <a:r>
              <a:rPr lang="en-GB" sz="3400" dirty="0">
                <a:solidFill>
                  <a:schemeClr val="bg2"/>
                </a:solidFill>
              </a:rPr>
              <a:t> </a:t>
            </a:r>
            <a:r>
              <a:rPr lang="pl-PL" sz="3400" dirty="0" err="1" smtClean="0">
                <a:solidFill>
                  <a:schemeClr val="bg2"/>
                </a:solidFill>
              </a:rPr>
              <a:t>Breakup</a:t>
            </a:r>
            <a:endParaRPr lang="pl-PL" sz="3400" dirty="0">
              <a:solidFill>
                <a:schemeClr val="bg2"/>
              </a:solidFill>
            </a:endParaRPr>
          </a:p>
        </p:txBody>
      </p:sp>
      <p:sp>
        <p:nvSpPr>
          <p:cNvPr id="121860" name="Rectangle 4"/>
          <p:cNvSpPr>
            <a:spLocks noChangeArrowheads="1"/>
          </p:cNvSpPr>
          <p:nvPr/>
        </p:nvSpPr>
        <p:spPr bwMode="auto">
          <a:xfrm>
            <a:off x="1119188" y="346075"/>
            <a:ext cx="7845425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/>
            <a:endParaRPr lang="en-US" sz="3800">
              <a:solidFill>
                <a:srgbClr val="0033CC"/>
              </a:solidFill>
              <a:latin typeface="Georgia" pitchFamily="18" charset="0"/>
            </a:endParaRPr>
          </a:p>
        </p:txBody>
      </p:sp>
      <p:pic>
        <p:nvPicPr>
          <p:cNvPr id="121862" name="Picture 6" descr="usher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160588"/>
            <a:ext cx="612775" cy="692150"/>
          </a:xfrm>
          <a:prstGeom prst="rect">
            <a:avLst/>
          </a:prstGeom>
          <a:noFill/>
        </p:spPr>
      </p:pic>
      <p:pic>
        <p:nvPicPr>
          <p:cNvPr id="121863" name="Picture 7" descr="kvi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6213" y="3925888"/>
            <a:ext cx="625475" cy="811212"/>
          </a:xfrm>
          <a:prstGeom prst="rect">
            <a:avLst/>
          </a:prstGeom>
          <a:noFill/>
        </p:spPr>
      </p:pic>
      <p:sp>
        <p:nvSpPr>
          <p:cNvPr id="121864" name="Text Box 8"/>
          <p:cNvSpPr txBox="1">
            <a:spLocks noChangeArrowheads="1"/>
          </p:cNvSpPr>
          <p:nvPr/>
        </p:nvSpPr>
        <p:spPr bwMode="auto">
          <a:xfrm>
            <a:off x="2454275" y="2205038"/>
            <a:ext cx="527526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pl-PL" sz="240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University of Silesia, Katowice, Poland</a:t>
            </a:r>
          </a:p>
          <a:p>
            <a:endParaRPr lang="en-US">
              <a:solidFill>
                <a:srgbClr val="00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1865" name="Text Box 9"/>
          <p:cNvSpPr txBox="1">
            <a:spLocks noChangeArrowheads="1"/>
          </p:cNvSpPr>
          <p:nvPr/>
        </p:nvSpPr>
        <p:spPr bwMode="auto">
          <a:xfrm>
            <a:off x="2416175" y="3141663"/>
            <a:ext cx="5275263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pl-PL" sz="240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Jagiellonian University, Kraków, Poland</a:t>
            </a:r>
            <a:endParaRPr lang="en-US" sz="2400">
              <a:solidFill>
                <a:srgbClr val="00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1866" name="Text Box 10"/>
          <p:cNvSpPr txBox="1">
            <a:spLocks noChangeArrowheads="1"/>
          </p:cNvSpPr>
          <p:nvPr/>
        </p:nvSpPr>
        <p:spPr bwMode="auto">
          <a:xfrm>
            <a:off x="2494915" y="4049713"/>
            <a:ext cx="4474845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pl-PL" sz="2200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KVI, Groningen, </a:t>
            </a:r>
            <a:r>
              <a:rPr lang="pl-PL" sz="2200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pl-PL" sz="2200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200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Netherlands</a:t>
            </a:r>
            <a:endParaRPr lang="pl-PL" sz="2200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rgbClr val="00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1867" name="Line 11"/>
          <p:cNvSpPr>
            <a:spLocks noChangeShapeType="1"/>
          </p:cNvSpPr>
          <p:nvPr/>
        </p:nvSpPr>
        <p:spPr bwMode="auto">
          <a:xfrm>
            <a:off x="3863975" y="620713"/>
            <a:ext cx="252413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l-PL"/>
          </a:p>
        </p:txBody>
      </p:sp>
      <p:pic>
        <p:nvPicPr>
          <p:cNvPr id="121877" name="Picture 21" descr="ujherb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6375" y="3060700"/>
            <a:ext cx="596900" cy="873125"/>
          </a:xfrm>
          <a:prstGeom prst="rect">
            <a:avLst/>
          </a:prstGeom>
          <a:noFill/>
        </p:spPr>
      </p:pic>
      <p:pic>
        <p:nvPicPr>
          <p:cNvPr id="16281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62710" y="4908022"/>
            <a:ext cx="933450" cy="64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2515235" y="4943793"/>
            <a:ext cx="5968365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pl-PL" sz="2200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Institute</a:t>
            </a:r>
            <a:r>
              <a:rPr lang="pl-PL" sz="22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pl-PL" sz="2200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Nuclear</a:t>
            </a:r>
            <a:r>
              <a:rPr lang="pl-PL" sz="22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200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Physics</a:t>
            </a:r>
            <a:r>
              <a:rPr lang="pl-PL" sz="22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PAN, Kraków, Poland</a:t>
            </a:r>
            <a:endParaRPr lang="pl-PL" sz="2200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rgbClr val="003399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3240" y="5769186"/>
            <a:ext cx="2047240" cy="68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2525395" y="5797233"/>
            <a:ext cx="5968365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pl-PL" sz="2200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Forschungszentrum</a:t>
            </a:r>
            <a:r>
              <a:rPr lang="pl-PL" sz="22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200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Juelich</a:t>
            </a:r>
            <a:r>
              <a:rPr lang="pl-PL" sz="22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, Germany</a:t>
            </a:r>
            <a:endParaRPr lang="pl-PL" sz="2200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rgbClr val="00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2590800" y="2702560"/>
            <a:ext cx="29681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err="1" smtClean="0">
                <a:solidFill>
                  <a:srgbClr val="00B050"/>
                </a:solidFill>
              </a:rPr>
              <a:t>PhD</a:t>
            </a:r>
            <a:r>
              <a:rPr lang="pl-PL" sz="1200" dirty="0" smtClean="0">
                <a:solidFill>
                  <a:srgbClr val="00B050"/>
                </a:solidFill>
              </a:rPr>
              <a:t> </a:t>
            </a:r>
            <a:r>
              <a:rPr lang="pl-PL" sz="1200" dirty="0" err="1" smtClean="0">
                <a:solidFill>
                  <a:srgbClr val="00B050"/>
                </a:solidFill>
              </a:rPr>
              <a:t>theses</a:t>
            </a:r>
            <a:r>
              <a:rPr lang="pl-PL" sz="1200" dirty="0" smtClean="0">
                <a:solidFill>
                  <a:srgbClr val="00B050"/>
                </a:solidFill>
              </a:rPr>
              <a:t>: A. </a:t>
            </a:r>
            <a:r>
              <a:rPr lang="pl-PL" sz="1200" dirty="0" err="1" smtClean="0">
                <a:solidFill>
                  <a:srgbClr val="00B050"/>
                </a:solidFill>
              </a:rPr>
              <a:t>Micherdzińska</a:t>
            </a:r>
            <a:r>
              <a:rPr lang="pl-PL" sz="1200" dirty="0" smtClean="0">
                <a:solidFill>
                  <a:srgbClr val="00B050"/>
                </a:solidFill>
              </a:rPr>
              <a:t>, A. Biegun</a:t>
            </a:r>
            <a:endParaRPr lang="pl-PL" sz="1200" dirty="0">
              <a:solidFill>
                <a:srgbClr val="00B050"/>
              </a:solidFill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2590800" y="3616960"/>
            <a:ext cx="2380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err="1" smtClean="0">
                <a:solidFill>
                  <a:srgbClr val="00B050"/>
                </a:solidFill>
              </a:rPr>
              <a:t>PhD</a:t>
            </a:r>
            <a:r>
              <a:rPr lang="pl-PL" sz="1200" dirty="0" smtClean="0">
                <a:solidFill>
                  <a:srgbClr val="00B050"/>
                </a:solidFill>
              </a:rPr>
              <a:t> </a:t>
            </a:r>
            <a:r>
              <a:rPr lang="pl-PL" sz="1200" dirty="0" err="1" smtClean="0">
                <a:solidFill>
                  <a:srgbClr val="00B050"/>
                </a:solidFill>
              </a:rPr>
              <a:t>theses</a:t>
            </a:r>
            <a:r>
              <a:rPr lang="pl-PL" sz="1200" dirty="0" smtClean="0">
                <a:solidFill>
                  <a:srgbClr val="00B050"/>
                </a:solidFill>
              </a:rPr>
              <a:t>: </a:t>
            </a:r>
            <a:r>
              <a:rPr lang="pl-PL" sz="1200" dirty="0" err="1" smtClean="0">
                <a:solidFill>
                  <a:srgbClr val="00B050"/>
                </a:solidFill>
              </a:rPr>
              <a:t>R.Sworst</a:t>
            </a:r>
            <a:r>
              <a:rPr lang="pl-PL" sz="1200" dirty="0" smtClean="0">
                <a:solidFill>
                  <a:srgbClr val="00B050"/>
                </a:solidFill>
              </a:rPr>
              <a:t>, I. </a:t>
            </a:r>
            <a:r>
              <a:rPr lang="pl-PL" sz="1200" dirty="0" err="1" smtClean="0">
                <a:solidFill>
                  <a:srgbClr val="00B050"/>
                </a:solidFill>
              </a:rPr>
              <a:t>Ciepał</a:t>
            </a:r>
            <a:r>
              <a:rPr lang="pl-PL" sz="1200" dirty="0" smtClean="0">
                <a:solidFill>
                  <a:srgbClr val="00B050"/>
                </a:solidFill>
              </a:rPr>
              <a:t> </a:t>
            </a:r>
            <a:endParaRPr lang="pl-PL" sz="12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/>
          </p:cNvSpPr>
          <p:nvPr/>
        </p:nvSpPr>
        <p:spPr bwMode="auto">
          <a:xfrm>
            <a:off x="5026298" y="6612434"/>
            <a:ext cx="4125516" cy="250031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endParaRPr lang="en-US" sz="1100" dirty="0">
              <a:ea typeface="Bradley Hand ITC TT-Bold" charset="0"/>
              <a:cs typeface="Bradley Hand ITC TT-Bold" charset="0"/>
            </a:endParaRPr>
          </a:p>
        </p:txBody>
      </p:sp>
      <p:sp>
        <p:nvSpPr>
          <p:cNvPr id="58405" name="Line 37"/>
          <p:cNvSpPr>
            <a:spLocks noChangeShapeType="1"/>
          </p:cNvSpPr>
          <p:nvPr/>
        </p:nvSpPr>
        <p:spPr bwMode="auto">
          <a:xfrm>
            <a:off x="7393781" y="3884414"/>
            <a:ext cx="133945" cy="223242"/>
          </a:xfrm>
          <a:prstGeom prst="line">
            <a:avLst/>
          </a:prstGeom>
          <a:noFill/>
          <a:ln w="25400">
            <a:solidFill>
              <a:srgbClr val="4B4B4B"/>
            </a:solidFill>
            <a:prstDash val="sysDot"/>
            <a:round/>
            <a:headEnd type="none" w="med" len="med"/>
            <a:tailEnd type="none" w="med" len="med"/>
          </a:ln>
        </p:spPr>
        <p:txBody>
          <a:bodyPr lIns="64291" tIns="32146" rIns="64291" bIns="32146"/>
          <a:lstStyle/>
          <a:p>
            <a:endParaRPr lang="pl-PL"/>
          </a:p>
        </p:txBody>
      </p:sp>
      <p:sp>
        <p:nvSpPr>
          <p:cNvPr id="58406" name="Line 38"/>
          <p:cNvSpPr>
            <a:spLocks noChangeShapeType="1"/>
          </p:cNvSpPr>
          <p:nvPr/>
        </p:nvSpPr>
        <p:spPr bwMode="auto">
          <a:xfrm rot="10800000" flipH="1">
            <a:off x="7438430" y="1991320"/>
            <a:ext cx="0" cy="464344"/>
          </a:xfrm>
          <a:prstGeom prst="line">
            <a:avLst/>
          </a:prstGeom>
          <a:noFill/>
          <a:ln w="25400">
            <a:solidFill>
              <a:srgbClr val="4B4B4B"/>
            </a:solidFill>
            <a:prstDash val="sysDot"/>
            <a:round/>
            <a:headEnd type="none" w="med" len="med"/>
            <a:tailEnd type="none" w="med" len="med"/>
          </a:ln>
        </p:spPr>
        <p:txBody>
          <a:bodyPr lIns="64291" tIns="32146" rIns="64291" bIns="32146"/>
          <a:lstStyle/>
          <a:p>
            <a:endParaRPr lang="pl-PL"/>
          </a:p>
        </p:txBody>
      </p:sp>
      <p:sp>
        <p:nvSpPr>
          <p:cNvPr id="58407" name="Line 39"/>
          <p:cNvSpPr>
            <a:spLocks noChangeShapeType="1"/>
          </p:cNvSpPr>
          <p:nvPr/>
        </p:nvSpPr>
        <p:spPr bwMode="auto">
          <a:xfrm rot="10800000" flipH="1">
            <a:off x="7438430" y="2464594"/>
            <a:ext cx="0" cy="464344"/>
          </a:xfrm>
          <a:prstGeom prst="line">
            <a:avLst/>
          </a:prstGeom>
          <a:noFill/>
          <a:ln w="25400">
            <a:solidFill>
              <a:srgbClr val="4B4B4B"/>
            </a:solidFill>
            <a:prstDash val="sysDot"/>
            <a:round/>
            <a:headEnd type="none" w="med" len="med"/>
            <a:tailEnd type="none" w="med" len="med"/>
          </a:ln>
        </p:spPr>
        <p:txBody>
          <a:bodyPr lIns="64291" tIns="32146" rIns="64291" bIns="32146"/>
          <a:lstStyle/>
          <a:p>
            <a:endParaRPr lang="pl-PL"/>
          </a:p>
        </p:txBody>
      </p:sp>
      <p:grpSp>
        <p:nvGrpSpPr>
          <p:cNvPr id="2" name="Grupa 72"/>
          <p:cNvGrpSpPr/>
          <p:nvPr/>
        </p:nvGrpSpPr>
        <p:grpSpPr>
          <a:xfrm>
            <a:off x="4848820" y="1926312"/>
            <a:ext cx="2830711" cy="4420195"/>
            <a:chOff x="4848820" y="1651992"/>
            <a:chExt cx="2830711" cy="4420195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4848820" y="1651992"/>
              <a:ext cx="2830711" cy="4420195"/>
              <a:chOff x="0" y="0"/>
              <a:chExt cx="2536" cy="3960"/>
            </a:xfrm>
          </p:grpSpPr>
          <p:sp>
            <p:nvSpPr>
              <p:cNvPr id="58374" name="Rectangle 6"/>
              <p:cNvSpPr>
                <a:spLocks/>
              </p:cNvSpPr>
              <p:nvPr/>
            </p:nvSpPr>
            <p:spPr bwMode="auto">
              <a:xfrm>
                <a:off x="0" y="0"/>
                <a:ext cx="2536" cy="3960"/>
              </a:xfrm>
              <a:prstGeom prst="rect">
                <a:avLst/>
              </a:prstGeom>
              <a:solidFill>
                <a:srgbClr val="CCCCCC"/>
              </a:solidFill>
              <a:ln w="12700">
                <a:solidFill>
                  <a:srgbClr val="4B4B4B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pl-PL"/>
              </a:p>
            </p:txBody>
          </p:sp>
          <p:sp>
            <p:nvSpPr>
              <p:cNvPr id="58375" name="Line 7"/>
              <p:cNvSpPr>
                <a:spLocks noChangeShapeType="1"/>
              </p:cNvSpPr>
              <p:nvPr/>
            </p:nvSpPr>
            <p:spPr bwMode="auto">
              <a:xfrm>
                <a:off x="24" y="1328"/>
                <a:ext cx="2480" cy="0"/>
              </a:xfrm>
              <a:prstGeom prst="line">
                <a:avLst/>
              </a:prstGeom>
              <a:noFill/>
              <a:ln w="12700">
                <a:solidFill>
                  <a:srgbClr val="4B4B4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58376" name="Line 8"/>
              <p:cNvSpPr>
                <a:spLocks noChangeShapeType="1"/>
              </p:cNvSpPr>
              <p:nvPr/>
            </p:nvSpPr>
            <p:spPr bwMode="auto">
              <a:xfrm>
                <a:off x="24" y="2624"/>
                <a:ext cx="2480" cy="0"/>
              </a:xfrm>
              <a:prstGeom prst="line">
                <a:avLst/>
              </a:prstGeom>
              <a:noFill/>
              <a:ln w="12700">
                <a:solidFill>
                  <a:srgbClr val="4B4B4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58377" name="Line 9"/>
              <p:cNvSpPr>
                <a:spLocks noChangeShapeType="1"/>
              </p:cNvSpPr>
              <p:nvPr/>
            </p:nvSpPr>
            <p:spPr bwMode="auto">
              <a:xfrm>
                <a:off x="1232" y="8"/>
                <a:ext cx="0" cy="3952"/>
              </a:xfrm>
              <a:prstGeom prst="line">
                <a:avLst/>
              </a:prstGeom>
              <a:noFill/>
              <a:ln w="12700">
                <a:solidFill>
                  <a:srgbClr val="4B4B4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58378" name="Oval 10"/>
              <p:cNvSpPr>
                <a:spLocks/>
              </p:cNvSpPr>
              <p:nvPr/>
            </p:nvSpPr>
            <p:spPr bwMode="auto">
              <a:xfrm>
                <a:off x="2184" y="280"/>
                <a:ext cx="264" cy="864"/>
              </a:xfrm>
              <a:prstGeom prst="ellipse">
                <a:avLst/>
              </a:prstGeom>
              <a:noFill/>
              <a:ln w="38100">
                <a:solidFill>
                  <a:srgbClr val="4B4B4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pl-PL"/>
              </a:p>
            </p:txBody>
          </p:sp>
          <p:sp>
            <p:nvSpPr>
              <p:cNvPr id="58379" name="Oval 11"/>
              <p:cNvSpPr>
                <a:spLocks/>
              </p:cNvSpPr>
              <p:nvPr/>
            </p:nvSpPr>
            <p:spPr bwMode="auto">
              <a:xfrm>
                <a:off x="872" y="456"/>
                <a:ext cx="208" cy="536"/>
              </a:xfrm>
              <a:prstGeom prst="ellipse">
                <a:avLst/>
              </a:prstGeom>
              <a:noFill/>
              <a:ln w="38100">
                <a:solidFill>
                  <a:srgbClr val="4B4B4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pl-PL"/>
              </a:p>
            </p:txBody>
          </p:sp>
          <p:sp>
            <p:nvSpPr>
              <p:cNvPr id="58380" name="Line 12"/>
              <p:cNvSpPr>
                <a:spLocks noChangeShapeType="1"/>
              </p:cNvSpPr>
              <p:nvPr/>
            </p:nvSpPr>
            <p:spPr bwMode="auto">
              <a:xfrm flipH="1">
                <a:off x="144" y="464"/>
                <a:ext cx="799" cy="280"/>
              </a:xfrm>
              <a:prstGeom prst="line">
                <a:avLst/>
              </a:prstGeom>
              <a:noFill/>
              <a:ln w="38100">
                <a:solidFill>
                  <a:srgbClr val="4B4B4B"/>
                </a:solidFill>
                <a:prstDash val="solid"/>
                <a:round/>
                <a:headEnd type="stealth" w="med" len="med"/>
                <a:tailEnd type="none" w="med" len="med"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58381" name="Line 13"/>
              <p:cNvSpPr>
                <a:spLocks noChangeShapeType="1"/>
              </p:cNvSpPr>
              <p:nvPr/>
            </p:nvSpPr>
            <p:spPr bwMode="auto">
              <a:xfrm rot="10800000">
                <a:off x="152" y="744"/>
                <a:ext cx="832" cy="247"/>
              </a:xfrm>
              <a:prstGeom prst="line">
                <a:avLst/>
              </a:prstGeom>
              <a:noFill/>
              <a:ln w="38100">
                <a:solidFill>
                  <a:srgbClr val="4B4B4B"/>
                </a:solidFill>
                <a:prstDash val="solid"/>
                <a:round/>
                <a:headEnd type="stealth" w="med" len="med"/>
                <a:tailEnd type="none" w="med" len="med"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58382" name="Line 14"/>
              <p:cNvSpPr>
                <a:spLocks noChangeShapeType="1"/>
              </p:cNvSpPr>
              <p:nvPr/>
            </p:nvSpPr>
            <p:spPr bwMode="auto">
              <a:xfrm rot="10800000">
                <a:off x="1280" y="727"/>
                <a:ext cx="1040" cy="409"/>
              </a:xfrm>
              <a:prstGeom prst="line">
                <a:avLst/>
              </a:prstGeom>
              <a:noFill/>
              <a:ln w="38100">
                <a:solidFill>
                  <a:srgbClr val="4B4B4B"/>
                </a:solidFill>
                <a:prstDash val="solid"/>
                <a:round/>
                <a:headEnd type="stealth" w="med" len="med"/>
                <a:tailEnd type="none" w="med" len="med"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58383" name="Line 15"/>
              <p:cNvSpPr>
                <a:spLocks noChangeShapeType="1"/>
              </p:cNvSpPr>
              <p:nvPr/>
            </p:nvSpPr>
            <p:spPr bwMode="auto">
              <a:xfrm flipH="1">
                <a:off x="1296" y="256"/>
                <a:ext cx="1032" cy="480"/>
              </a:xfrm>
              <a:prstGeom prst="line">
                <a:avLst/>
              </a:prstGeom>
              <a:noFill/>
              <a:ln w="38100">
                <a:solidFill>
                  <a:srgbClr val="4B4B4B"/>
                </a:solidFill>
                <a:prstDash val="solid"/>
                <a:round/>
                <a:headEnd type="stealth" w="med" len="med"/>
                <a:tailEnd type="none" w="med" len="med"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58384" name="Oval 16"/>
              <p:cNvSpPr>
                <a:spLocks/>
              </p:cNvSpPr>
              <p:nvPr/>
            </p:nvSpPr>
            <p:spPr bwMode="auto">
              <a:xfrm>
                <a:off x="2168" y="1560"/>
                <a:ext cx="264" cy="864"/>
              </a:xfrm>
              <a:prstGeom prst="ellipse">
                <a:avLst/>
              </a:prstGeom>
              <a:noFill/>
              <a:ln w="38100">
                <a:solidFill>
                  <a:srgbClr val="4B4B4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pl-PL"/>
              </a:p>
            </p:txBody>
          </p:sp>
          <p:sp>
            <p:nvSpPr>
              <p:cNvPr id="58385" name="Oval 17"/>
              <p:cNvSpPr>
                <a:spLocks/>
              </p:cNvSpPr>
              <p:nvPr/>
            </p:nvSpPr>
            <p:spPr bwMode="auto">
              <a:xfrm>
                <a:off x="856" y="1736"/>
                <a:ext cx="208" cy="536"/>
              </a:xfrm>
              <a:prstGeom prst="ellipse">
                <a:avLst/>
              </a:prstGeom>
              <a:noFill/>
              <a:ln w="38100">
                <a:solidFill>
                  <a:srgbClr val="4B4B4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pl-PL"/>
              </a:p>
            </p:txBody>
          </p:sp>
          <p:sp>
            <p:nvSpPr>
              <p:cNvPr id="58386" name="Oval 18"/>
              <p:cNvSpPr>
                <a:spLocks/>
              </p:cNvSpPr>
              <p:nvPr/>
            </p:nvSpPr>
            <p:spPr bwMode="auto">
              <a:xfrm>
                <a:off x="2184" y="2872"/>
                <a:ext cx="264" cy="864"/>
              </a:xfrm>
              <a:prstGeom prst="ellipse">
                <a:avLst/>
              </a:prstGeom>
              <a:noFill/>
              <a:ln w="38100">
                <a:solidFill>
                  <a:srgbClr val="4B4B4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pl-PL"/>
              </a:p>
            </p:txBody>
          </p:sp>
          <p:sp>
            <p:nvSpPr>
              <p:cNvPr id="58387" name="Oval 19"/>
              <p:cNvSpPr>
                <a:spLocks/>
              </p:cNvSpPr>
              <p:nvPr/>
            </p:nvSpPr>
            <p:spPr bwMode="auto">
              <a:xfrm>
                <a:off x="872" y="3104"/>
                <a:ext cx="208" cy="536"/>
              </a:xfrm>
              <a:prstGeom prst="ellipse">
                <a:avLst/>
              </a:prstGeom>
              <a:noFill/>
              <a:ln w="38100">
                <a:solidFill>
                  <a:srgbClr val="4B4B4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pl-PL"/>
              </a:p>
            </p:txBody>
          </p:sp>
          <p:sp>
            <p:nvSpPr>
              <p:cNvPr id="58388" name="Line 20"/>
              <p:cNvSpPr>
                <a:spLocks noChangeShapeType="1"/>
              </p:cNvSpPr>
              <p:nvPr/>
            </p:nvSpPr>
            <p:spPr bwMode="auto">
              <a:xfrm flipH="1">
                <a:off x="120" y="1792"/>
                <a:ext cx="920" cy="224"/>
              </a:xfrm>
              <a:prstGeom prst="line">
                <a:avLst/>
              </a:prstGeom>
              <a:noFill/>
              <a:ln w="38100">
                <a:solidFill>
                  <a:srgbClr val="4B4B4B"/>
                </a:solidFill>
                <a:prstDash val="solid"/>
                <a:round/>
                <a:headEnd type="stealth" w="med" len="med"/>
                <a:tailEnd type="none" w="med" len="med"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58389" name="Line 21"/>
              <p:cNvSpPr>
                <a:spLocks noChangeShapeType="1"/>
              </p:cNvSpPr>
              <p:nvPr/>
            </p:nvSpPr>
            <p:spPr bwMode="auto">
              <a:xfrm rot="10800000">
                <a:off x="128" y="2015"/>
                <a:ext cx="936" cy="137"/>
              </a:xfrm>
              <a:prstGeom prst="line">
                <a:avLst/>
              </a:prstGeom>
              <a:noFill/>
              <a:ln w="38100">
                <a:solidFill>
                  <a:srgbClr val="4B4B4B"/>
                </a:solidFill>
                <a:prstDash val="solid"/>
                <a:round/>
                <a:headEnd type="stealth" w="med" len="med"/>
                <a:tailEnd type="none" w="med" len="med"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58390" name="Line 22"/>
              <p:cNvSpPr>
                <a:spLocks noChangeShapeType="1"/>
              </p:cNvSpPr>
              <p:nvPr/>
            </p:nvSpPr>
            <p:spPr bwMode="auto">
              <a:xfrm flipH="1">
                <a:off x="120" y="3168"/>
                <a:ext cx="935" cy="240"/>
              </a:xfrm>
              <a:prstGeom prst="line">
                <a:avLst/>
              </a:prstGeom>
              <a:noFill/>
              <a:ln w="38100">
                <a:solidFill>
                  <a:srgbClr val="4B4B4B"/>
                </a:solidFill>
                <a:prstDash val="solid"/>
                <a:round/>
                <a:headEnd type="stealth" w="med" len="med"/>
                <a:tailEnd type="none" w="med" len="med"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58391" name="Line 23"/>
              <p:cNvSpPr>
                <a:spLocks noChangeShapeType="1"/>
              </p:cNvSpPr>
              <p:nvPr/>
            </p:nvSpPr>
            <p:spPr bwMode="auto">
              <a:xfrm flipH="1">
                <a:off x="128" y="3272"/>
                <a:ext cx="960" cy="136"/>
              </a:xfrm>
              <a:prstGeom prst="line">
                <a:avLst/>
              </a:prstGeom>
              <a:noFill/>
              <a:ln w="38100">
                <a:solidFill>
                  <a:srgbClr val="4B4B4B"/>
                </a:solidFill>
                <a:prstDash val="solid"/>
                <a:round/>
                <a:headEnd type="stealth" w="med" len="med"/>
                <a:tailEnd type="none" w="med" len="med"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58392" name="Line 24"/>
              <p:cNvSpPr>
                <a:spLocks noChangeShapeType="1"/>
              </p:cNvSpPr>
              <p:nvPr/>
            </p:nvSpPr>
            <p:spPr bwMode="auto">
              <a:xfrm flipH="1">
                <a:off x="1320" y="1672"/>
                <a:ext cx="1080" cy="344"/>
              </a:xfrm>
              <a:prstGeom prst="line">
                <a:avLst/>
              </a:prstGeom>
              <a:noFill/>
              <a:ln w="38100">
                <a:solidFill>
                  <a:srgbClr val="4B4B4B"/>
                </a:solidFill>
                <a:prstDash val="solid"/>
                <a:round/>
                <a:headEnd type="stealth" w="med" len="med"/>
                <a:tailEnd type="none" w="med" len="med"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58393" name="Line 25"/>
              <p:cNvSpPr>
                <a:spLocks noChangeShapeType="1"/>
              </p:cNvSpPr>
              <p:nvPr/>
            </p:nvSpPr>
            <p:spPr bwMode="auto">
              <a:xfrm rot="10800000">
                <a:off x="1328" y="2016"/>
                <a:ext cx="1096" cy="184"/>
              </a:xfrm>
              <a:prstGeom prst="line">
                <a:avLst/>
              </a:prstGeom>
              <a:noFill/>
              <a:ln w="38100">
                <a:solidFill>
                  <a:srgbClr val="4B4B4B"/>
                </a:solidFill>
                <a:prstDash val="solid"/>
                <a:round/>
                <a:headEnd type="stealth" w="med" len="med"/>
                <a:tailEnd type="none" w="med" len="med"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58394" name="Line 26"/>
              <p:cNvSpPr>
                <a:spLocks noChangeShapeType="1"/>
              </p:cNvSpPr>
              <p:nvPr/>
            </p:nvSpPr>
            <p:spPr bwMode="auto">
              <a:xfrm flipH="1">
                <a:off x="1304" y="3080"/>
                <a:ext cx="1144" cy="247"/>
              </a:xfrm>
              <a:prstGeom prst="line">
                <a:avLst/>
              </a:prstGeom>
              <a:noFill/>
              <a:ln w="38100">
                <a:solidFill>
                  <a:srgbClr val="4B4B4B"/>
                </a:solidFill>
                <a:prstDash val="solid"/>
                <a:round/>
                <a:headEnd type="stealth" w="med" len="med"/>
                <a:tailEnd type="none" w="med" len="med"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58395" name="Line 27"/>
              <p:cNvSpPr>
                <a:spLocks noChangeShapeType="1"/>
              </p:cNvSpPr>
              <p:nvPr/>
            </p:nvSpPr>
            <p:spPr bwMode="auto">
              <a:xfrm flipH="1">
                <a:off x="1312" y="3216"/>
                <a:ext cx="1152" cy="111"/>
              </a:xfrm>
              <a:prstGeom prst="line">
                <a:avLst/>
              </a:prstGeom>
              <a:noFill/>
              <a:ln w="38100">
                <a:solidFill>
                  <a:srgbClr val="4B4B4B"/>
                </a:solidFill>
                <a:prstDash val="solid"/>
                <a:round/>
                <a:headEnd type="stealth" w="med" len="med"/>
                <a:tailEnd type="none" w="med" len="med"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58396" name="Line 28"/>
              <p:cNvSpPr>
                <a:spLocks noChangeShapeType="1"/>
              </p:cNvSpPr>
              <p:nvPr/>
            </p:nvSpPr>
            <p:spPr bwMode="auto">
              <a:xfrm rot="10800000" flipH="1">
                <a:off x="168" y="736"/>
                <a:ext cx="808" cy="8"/>
              </a:xfrm>
              <a:prstGeom prst="line">
                <a:avLst/>
              </a:prstGeom>
              <a:noFill/>
              <a:ln w="25400">
                <a:solidFill>
                  <a:srgbClr val="4B4B4B"/>
                </a:solidFill>
                <a:prstDash val="sysDot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58397" name="Line 29"/>
              <p:cNvSpPr>
                <a:spLocks noChangeShapeType="1"/>
              </p:cNvSpPr>
              <p:nvPr/>
            </p:nvSpPr>
            <p:spPr bwMode="auto">
              <a:xfrm rot="10800000" flipH="1">
                <a:off x="160" y="2000"/>
                <a:ext cx="808" cy="8"/>
              </a:xfrm>
              <a:prstGeom prst="line">
                <a:avLst/>
              </a:prstGeom>
              <a:noFill/>
              <a:ln w="25400">
                <a:solidFill>
                  <a:srgbClr val="4B4B4B"/>
                </a:solidFill>
                <a:prstDash val="sysDot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58398" name="Line 30"/>
              <p:cNvSpPr>
                <a:spLocks noChangeShapeType="1"/>
              </p:cNvSpPr>
              <p:nvPr/>
            </p:nvSpPr>
            <p:spPr bwMode="auto">
              <a:xfrm rot="10800000" flipH="1">
                <a:off x="136" y="3392"/>
                <a:ext cx="840" cy="16"/>
              </a:xfrm>
              <a:prstGeom prst="line">
                <a:avLst/>
              </a:prstGeom>
              <a:noFill/>
              <a:ln w="25400">
                <a:solidFill>
                  <a:srgbClr val="4B4B4B"/>
                </a:solidFill>
                <a:prstDash val="sysDot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58399" name="Line 31"/>
              <p:cNvSpPr>
                <a:spLocks noChangeShapeType="1"/>
              </p:cNvSpPr>
              <p:nvPr/>
            </p:nvSpPr>
            <p:spPr bwMode="auto">
              <a:xfrm rot="10800000" flipH="1">
                <a:off x="1328" y="3312"/>
                <a:ext cx="1000" cy="16"/>
              </a:xfrm>
              <a:prstGeom prst="line">
                <a:avLst/>
              </a:prstGeom>
              <a:noFill/>
              <a:ln w="25400">
                <a:solidFill>
                  <a:srgbClr val="4B4B4B"/>
                </a:solidFill>
                <a:prstDash val="sysDot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58400" name="Line 32"/>
              <p:cNvSpPr>
                <a:spLocks noChangeShapeType="1"/>
              </p:cNvSpPr>
              <p:nvPr/>
            </p:nvSpPr>
            <p:spPr bwMode="auto">
              <a:xfrm rot="10800000" flipH="1">
                <a:off x="1336" y="2000"/>
                <a:ext cx="960" cy="8"/>
              </a:xfrm>
              <a:prstGeom prst="line">
                <a:avLst/>
              </a:prstGeom>
              <a:noFill/>
              <a:ln w="25400">
                <a:solidFill>
                  <a:srgbClr val="4B4B4B"/>
                </a:solidFill>
                <a:prstDash val="sysDot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58401" name="Line 33"/>
              <p:cNvSpPr>
                <a:spLocks noChangeShapeType="1"/>
              </p:cNvSpPr>
              <p:nvPr/>
            </p:nvSpPr>
            <p:spPr bwMode="auto">
              <a:xfrm rot="10800000" flipH="1">
                <a:off x="1312" y="728"/>
                <a:ext cx="1000" cy="8"/>
              </a:xfrm>
              <a:prstGeom prst="line">
                <a:avLst/>
              </a:prstGeom>
              <a:noFill/>
              <a:ln w="25400">
                <a:solidFill>
                  <a:srgbClr val="4B4B4B"/>
                </a:solidFill>
                <a:prstDash val="sysDot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58402" name="Rectangle 34"/>
              <p:cNvSpPr>
                <a:spLocks/>
              </p:cNvSpPr>
              <p:nvPr/>
            </p:nvSpPr>
            <p:spPr bwMode="auto">
              <a:xfrm>
                <a:off x="728" y="199"/>
                <a:ext cx="167" cy="331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>
                    <a:solidFill>
                      <a:schemeClr val="tx1"/>
                    </a:solidFill>
                    <a:ea typeface="Bradley Hand ITC TT-Bold" charset="0"/>
                    <a:cs typeface="Bradley Hand ITC TT-Bold" charset="0"/>
                  </a:rPr>
                  <a:t>P</a:t>
                </a:r>
              </a:p>
            </p:txBody>
          </p:sp>
          <p:sp>
            <p:nvSpPr>
              <p:cNvPr id="58403" name="Rectangle 35"/>
              <p:cNvSpPr>
                <a:spLocks/>
              </p:cNvSpPr>
              <p:nvPr/>
            </p:nvSpPr>
            <p:spPr bwMode="auto">
              <a:xfrm>
                <a:off x="728" y="935"/>
                <a:ext cx="167" cy="331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>
                    <a:solidFill>
                      <a:schemeClr val="tx1"/>
                    </a:solidFill>
                    <a:ea typeface="Bradley Hand ITC TT-Bold" charset="0"/>
                    <a:cs typeface="Bradley Hand ITC TT-Bold" charset="0"/>
                  </a:rPr>
                  <a:t>P</a:t>
                </a:r>
              </a:p>
            </p:txBody>
          </p:sp>
        </p:grpSp>
        <p:sp>
          <p:nvSpPr>
            <p:cNvPr id="58404" name="Line 36"/>
            <p:cNvSpPr>
              <a:spLocks noChangeShapeType="1"/>
            </p:cNvSpPr>
            <p:nvPr/>
          </p:nvSpPr>
          <p:spPr bwMode="auto">
            <a:xfrm rot="10800000" flipH="1">
              <a:off x="7402711" y="3527226"/>
              <a:ext cx="62508" cy="348258"/>
            </a:xfrm>
            <a:prstGeom prst="line">
              <a:avLst/>
            </a:prstGeom>
            <a:noFill/>
            <a:ln w="25400">
              <a:solidFill>
                <a:srgbClr val="4B4B4B"/>
              </a:solidFill>
              <a:prstDash val="sysDot"/>
              <a:round/>
              <a:headEnd type="none" w="med" len="med"/>
              <a:tailEnd type="none" w="med" len="med"/>
            </a:ln>
          </p:spPr>
          <p:txBody>
            <a:bodyPr lIns="64291" tIns="32146" rIns="64291" bIns="32146"/>
            <a:lstStyle/>
            <a:p>
              <a:endParaRPr lang="pl-PL"/>
            </a:p>
          </p:txBody>
        </p:sp>
        <p:sp>
          <p:nvSpPr>
            <p:cNvPr id="58408" name="Line 40"/>
            <p:cNvSpPr>
              <a:spLocks noChangeShapeType="1"/>
            </p:cNvSpPr>
            <p:nvPr/>
          </p:nvSpPr>
          <p:spPr bwMode="auto">
            <a:xfrm rot="10800000" flipH="1">
              <a:off x="5947172" y="3643312"/>
              <a:ext cx="26789" cy="232172"/>
            </a:xfrm>
            <a:prstGeom prst="line">
              <a:avLst/>
            </a:prstGeom>
            <a:noFill/>
            <a:ln w="25400">
              <a:solidFill>
                <a:srgbClr val="4B4B4B"/>
              </a:solidFill>
              <a:prstDash val="sysDot"/>
              <a:round/>
              <a:headEnd type="none" w="med" len="med"/>
              <a:tailEnd type="none" w="med" len="med"/>
            </a:ln>
          </p:spPr>
          <p:txBody>
            <a:bodyPr lIns="64291" tIns="32146" rIns="64291" bIns="32146"/>
            <a:lstStyle/>
            <a:p>
              <a:endParaRPr lang="pl-PL"/>
            </a:p>
          </p:txBody>
        </p:sp>
      </p:grpSp>
      <p:sp>
        <p:nvSpPr>
          <p:cNvPr id="58409" name="Line 41"/>
          <p:cNvSpPr>
            <a:spLocks noChangeShapeType="1"/>
          </p:cNvSpPr>
          <p:nvPr/>
        </p:nvSpPr>
        <p:spPr bwMode="auto">
          <a:xfrm rot="10800000">
            <a:off x="5938242" y="3857625"/>
            <a:ext cx="71438" cy="187523"/>
          </a:xfrm>
          <a:prstGeom prst="line">
            <a:avLst/>
          </a:prstGeom>
          <a:noFill/>
          <a:ln w="25400">
            <a:solidFill>
              <a:srgbClr val="4B4B4B"/>
            </a:solidFill>
            <a:prstDash val="sysDot"/>
            <a:round/>
            <a:headEnd type="none" w="med" len="med"/>
            <a:tailEnd type="none" w="med" len="med"/>
          </a:ln>
        </p:spPr>
        <p:txBody>
          <a:bodyPr lIns="64291" tIns="32146" rIns="64291" bIns="32146"/>
          <a:lstStyle/>
          <a:p>
            <a:endParaRPr lang="pl-PL"/>
          </a:p>
        </p:txBody>
      </p:sp>
      <p:sp>
        <p:nvSpPr>
          <p:cNvPr id="58410" name="Line 42"/>
          <p:cNvSpPr>
            <a:spLocks noChangeShapeType="1"/>
          </p:cNvSpPr>
          <p:nvPr/>
        </p:nvSpPr>
        <p:spPr bwMode="auto">
          <a:xfrm rot="10800000" flipH="1">
            <a:off x="5947172" y="2464594"/>
            <a:ext cx="0" cy="267891"/>
          </a:xfrm>
          <a:prstGeom prst="line">
            <a:avLst/>
          </a:prstGeom>
          <a:noFill/>
          <a:ln w="25400">
            <a:solidFill>
              <a:srgbClr val="4B4B4B"/>
            </a:solidFill>
            <a:prstDash val="sysDot"/>
            <a:round/>
            <a:headEnd type="none" w="med" len="med"/>
            <a:tailEnd type="none" w="med" len="med"/>
          </a:ln>
        </p:spPr>
        <p:txBody>
          <a:bodyPr lIns="64291" tIns="32146" rIns="64291" bIns="32146"/>
          <a:lstStyle/>
          <a:p>
            <a:endParaRPr lang="pl-PL"/>
          </a:p>
        </p:txBody>
      </p:sp>
      <p:sp>
        <p:nvSpPr>
          <p:cNvPr id="58411" name="Line 43"/>
          <p:cNvSpPr>
            <a:spLocks noChangeShapeType="1"/>
          </p:cNvSpPr>
          <p:nvPr/>
        </p:nvSpPr>
        <p:spPr bwMode="auto">
          <a:xfrm rot="10800000" flipH="1">
            <a:off x="5947172" y="2187773"/>
            <a:ext cx="0" cy="267891"/>
          </a:xfrm>
          <a:prstGeom prst="line">
            <a:avLst/>
          </a:prstGeom>
          <a:noFill/>
          <a:ln w="25400">
            <a:solidFill>
              <a:srgbClr val="4B4B4B"/>
            </a:solidFill>
            <a:prstDash val="sysDot"/>
            <a:round/>
            <a:headEnd type="none" w="med" len="med"/>
            <a:tailEnd type="none" w="med" len="med"/>
          </a:ln>
        </p:spPr>
        <p:txBody>
          <a:bodyPr lIns="64291" tIns="32146" rIns="64291" bIns="32146"/>
          <a:lstStyle/>
          <a:p>
            <a:endParaRPr lang="pl-PL"/>
          </a:p>
        </p:txBody>
      </p:sp>
      <p:sp>
        <p:nvSpPr>
          <p:cNvPr id="58427" name="Line 59"/>
          <p:cNvSpPr>
            <a:spLocks noChangeShapeType="1"/>
          </p:cNvSpPr>
          <p:nvPr/>
        </p:nvSpPr>
        <p:spPr bwMode="auto">
          <a:xfrm rot="10800000" flipH="1">
            <a:off x="7438430" y="5072063"/>
            <a:ext cx="107156" cy="285750"/>
          </a:xfrm>
          <a:prstGeom prst="line">
            <a:avLst/>
          </a:prstGeom>
          <a:noFill/>
          <a:ln w="25400">
            <a:solidFill>
              <a:srgbClr val="4B4B4B"/>
            </a:solidFill>
            <a:prstDash val="sysDot"/>
            <a:round/>
            <a:headEnd type="none" w="med" len="med"/>
            <a:tailEnd type="none" w="med" len="med"/>
          </a:ln>
        </p:spPr>
        <p:txBody>
          <a:bodyPr lIns="64291" tIns="32146" rIns="64291" bIns="32146"/>
          <a:lstStyle/>
          <a:p>
            <a:endParaRPr lang="pl-PL"/>
          </a:p>
        </p:txBody>
      </p:sp>
      <p:sp>
        <p:nvSpPr>
          <p:cNvPr id="58428" name="Line 60"/>
          <p:cNvSpPr>
            <a:spLocks noChangeShapeType="1"/>
          </p:cNvSpPr>
          <p:nvPr/>
        </p:nvSpPr>
        <p:spPr bwMode="auto">
          <a:xfrm rot="10800000" flipH="1">
            <a:off x="7447360" y="5232797"/>
            <a:ext cx="107156" cy="116086"/>
          </a:xfrm>
          <a:prstGeom prst="line">
            <a:avLst/>
          </a:prstGeom>
          <a:noFill/>
          <a:ln w="25400">
            <a:solidFill>
              <a:srgbClr val="4B4B4B"/>
            </a:solidFill>
            <a:prstDash val="sysDot"/>
            <a:round/>
            <a:headEnd type="none" w="med" len="med"/>
            <a:tailEnd type="none" w="med" len="med"/>
          </a:ln>
        </p:spPr>
        <p:txBody>
          <a:bodyPr lIns="64291" tIns="32146" rIns="64291" bIns="32146"/>
          <a:lstStyle/>
          <a:p>
            <a:endParaRPr lang="pl-PL"/>
          </a:p>
        </p:txBody>
      </p:sp>
      <p:sp>
        <p:nvSpPr>
          <p:cNvPr id="58429" name="Line 61"/>
          <p:cNvSpPr>
            <a:spLocks noChangeShapeType="1"/>
          </p:cNvSpPr>
          <p:nvPr/>
        </p:nvSpPr>
        <p:spPr bwMode="auto">
          <a:xfrm rot="10800000" flipH="1">
            <a:off x="5929312" y="5179219"/>
            <a:ext cx="71438" cy="258961"/>
          </a:xfrm>
          <a:prstGeom prst="line">
            <a:avLst/>
          </a:prstGeom>
          <a:noFill/>
          <a:ln w="25400">
            <a:solidFill>
              <a:srgbClr val="4B4B4B"/>
            </a:solidFill>
            <a:prstDash val="sysDot"/>
            <a:round/>
            <a:headEnd type="none" w="med" len="med"/>
            <a:tailEnd type="none" w="med" len="med"/>
          </a:ln>
        </p:spPr>
        <p:txBody>
          <a:bodyPr lIns="64291" tIns="32146" rIns="64291" bIns="32146"/>
          <a:lstStyle/>
          <a:p>
            <a:endParaRPr lang="pl-PL"/>
          </a:p>
        </p:txBody>
      </p:sp>
      <p:sp>
        <p:nvSpPr>
          <p:cNvPr id="58430" name="Line 62"/>
          <p:cNvSpPr>
            <a:spLocks noChangeShapeType="1"/>
          </p:cNvSpPr>
          <p:nvPr/>
        </p:nvSpPr>
        <p:spPr bwMode="auto">
          <a:xfrm rot="10800000" flipH="1">
            <a:off x="5929312" y="5313164"/>
            <a:ext cx="98227" cy="107156"/>
          </a:xfrm>
          <a:prstGeom prst="line">
            <a:avLst/>
          </a:prstGeom>
          <a:noFill/>
          <a:ln w="25400">
            <a:solidFill>
              <a:srgbClr val="4B4B4B"/>
            </a:solidFill>
            <a:prstDash val="sysDot"/>
            <a:round/>
            <a:headEnd type="none" w="med" len="med"/>
            <a:tailEnd type="none" w="med" len="med"/>
          </a:ln>
        </p:spPr>
        <p:txBody>
          <a:bodyPr lIns="64291" tIns="32146" rIns="64291" bIns="32146"/>
          <a:lstStyle/>
          <a:p>
            <a:endParaRPr lang="pl-PL"/>
          </a:p>
        </p:txBody>
      </p:sp>
      <p:sp>
        <p:nvSpPr>
          <p:cNvPr id="58431" name="Rectangle 63"/>
          <p:cNvSpPr>
            <a:spLocks/>
          </p:cNvSpPr>
          <p:nvPr/>
        </p:nvSpPr>
        <p:spPr bwMode="auto">
          <a:xfrm>
            <a:off x="1168996" y="1562868"/>
            <a:ext cx="3485554" cy="215444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28573" bIns="0" anchor="ctr">
            <a:spAutoFit/>
          </a:bodyPr>
          <a:lstStyle/>
          <a:p>
            <a:pPr marL="27905" algn="l"/>
            <a:r>
              <a:rPr lang="pl-PL" sz="1400" b="1" dirty="0" smtClean="0">
                <a:solidFill>
                  <a:srgbClr val="000000"/>
                </a:solidFill>
                <a:latin typeface="Comic Sans MS" pitchFamily="66" charset="0"/>
                <a:ea typeface="Comic Sans MS" pitchFamily="66" charset="0"/>
                <a:cs typeface="Comic Sans MS" pitchFamily="66" charset="0"/>
                <a:sym typeface="Comic Sans MS" pitchFamily="66" charset="0"/>
              </a:rPr>
              <a:t>135 </a:t>
            </a:r>
            <a:r>
              <a:rPr lang="pl-PL" sz="1400" b="1" dirty="0" err="1" smtClean="0">
                <a:solidFill>
                  <a:srgbClr val="000000"/>
                </a:solidFill>
                <a:latin typeface="Comic Sans MS" pitchFamily="66" charset="0"/>
                <a:ea typeface="Comic Sans MS" pitchFamily="66" charset="0"/>
                <a:cs typeface="Comic Sans MS" pitchFamily="66" charset="0"/>
                <a:sym typeface="Comic Sans MS" pitchFamily="66" charset="0"/>
              </a:rPr>
              <a:t>MeV</a:t>
            </a:r>
            <a:r>
              <a:rPr lang="pl-PL" sz="1400" b="1" dirty="0" smtClean="0">
                <a:solidFill>
                  <a:srgbClr val="000000"/>
                </a:solidFill>
                <a:latin typeface="Comic Sans MS" pitchFamily="66" charset="0"/>
                <a:ea typeface="Comic Sans MS" pitchFamily="66" charset="0"/>
                <a:cs typeface="Comic Sans MS" pitchFamily="66" charset="0"/>
                <a:sym typeface="Comic Sans MS" pitchFamily="66" charset="0"/>
              </a:rPr>
              <a:t>, M. </a:t>
            </a:r>
            <a:r>
              <a:rPr lang="pl-PL" sz="1400" b="1" dirty="0" err="1" smtClean="0">
                <a:solidFill>
                  <a:srgbClr val="000000"/>
                </a:solidFill>
                <a:latin typeface="Comic Sans MS" pitchFamily="66" charset="0"/>
                <a:ea typeface="Comic Sans MS" pitchFamily="66" charset="0"/>
                <a:cs typeface="Comic Sans MS" pitchFamily="66" charset="0"/>
                <a:sym typeface="Comic Sans MS" pitchFamily="66" charset="0"/>
              </a:rPr>
              <a:t>Eslami-Kalantari</a:t>
            </a:r>
            <a:r>
              <a:rPr lang="pl-PL" sz="1400" b="1" dirty="0" smtClean="0">
                <a:solidFill>
                  <a:srgbClr val="000000"/>
                </a:solidFill>
                <a:latin typeface="Comic Sans MS" pitchFamily="66" charset="0"/>
                <a:ea typeface="Comic Sans MS" pitchFamily="66" charset="0"/>
                <a:cs typeface="Comic Sans MS" pitchFamily="66" charset="0"/>
                <a:sym typeface="Comic Sans MS" pitchFamily="66" charset="0"/>
              </a:rPr>
              <a:t> et al.</a:t>
            </a:r>
            <a:endParaRPr lang="en-US" sz="1400" b="1" dirty="0">
              <a:solidFill>
                <a:srgbClr val="000000"/>
              </a:solidFill>
              <a:latin typeface="Comic Sans MS" pitchFamily="66" charset="0"/>
              <a:ea typeface="Comic Sans MS" pitchFamily="66" charset="0"/>
              <a:cs typeface="Comic Sans MS" pitchFamily="66" charset="0"/>
              <a:sym typeface="Comic Sans MS" pitchFamily="66" charset="0"/>
            </a:endParaRPr>
          </a:p>
        </p:txBody>
      </p:sp>
      <p:sp>
        <p:nvSpPr>
          <p:cNvPr id="58434" name="Rectangle 66"/>
          <p:cNvSpPr>
            <a:spLocks/>
          </p:cNvSpPr>
          <p:nvPr/>
        </p:nvSpPr>
        <p:spPr bwMode="auto">
          <a:xfrm>
            <a:off x="732235" y="285750"/>
            <a:ext cx="7679531" cy="1875234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endParaRPr lang="en-US" sz="2100" dirty="0">
              <a:latin typeface="Gill Sans Light" charset="0"/>
              <a:ea typeface="Gill Sans Light" charset="0"/>
              <a:cs typeface="Gill Sans Light" charset="0"/>
              <a:sym typeface="Gill Sans Light" charset="0"/>
            </a:endParaRPr>
          </a:p>
        </p:txBody>
      </p:sp>
      <p:sp>
        <p:nvSpPr>
          <p:cNvPr id="71" name="Rectangle 2"/>
          <p:cNvSpPr>
            <a:spLocks noGrp="1" noChangeArrowheads="1"/>
          </p:cNvSpPr>
          <p:nvPr>
            <p:ph type="title"/>
          </p:nvPr>
        </p:nvSpPr>
        <p:spPr>
          <a:xfrm>
            <a:off x="708024" y="220663"/>
            <a:ext cx="8435975" cy="1143000"/>
          </a:xfrm>
        </p:spPr>
        <p:txBody>
          <a:bodyPr/>
          <a:lstStyle/>
          <a:p>
            <a:r>
              <a:rPr lang="pl-PL" sz="3200" dirty="0" err="1" smtClean="0">
                <a:solidFill>
                  <a:srgbClr val="993300"/>
                </a:solidFill>
              </a:rPr>
              <a:t>Measurements</a:t>
            </a:r>
            <a:r>
              <a:rPr lang="pl-PL" sz="3200" dirty="0" smtClean="0">
                <a:solidFill>
                  <a:srgbClr val="993300"/>
                </a:solidFill>
              </a:rPr>
              <a:t> of  </a:t>
            </a:r>
            <a:r>
              <a:rPr lang="pl-PL" sz="3200" baseline="30000" dirty="0" smtClean="0">
                <a:solidFill>
                  <a:srgbClr val="993300"/>
                </a:solidFill>
              </a:rPr>
              <a:t>2</a:t>
            </a:r>
            <a:r>
              <a:rPr lang="pl-PL" sz="3200" dirty="0" smtClean="0">
                <a:solidFill>
                  <a:srgbClr val="993300"/>
                </a:solidFill>
              </a:rPr>
              <a:t>H(</a:t>
            </a:r>
            <a:r>
              <a:rPr lang="pl-PL" sz="3200" dirty="0" err="1" smtClean="0">
                <a:solidFill>
                  <a:srgbClr val="993300"/>
                </a:solidFill>
              </a:rPr>
              <a:t>p,pp</a:t>
            </a:r>
            <a:r>
              <a:rPr lang="pl-PL" sz="3200" dirty="0" smtClean="0">
                <a:solidFill>
                  <a:srgbClr val="993300"/>
                </a:solidFill>
              </a:rPr>
              <a:t>)n </a:t>
            </a:r>
            <a:r>
              <a:rPr lang="pl-PL" sz="3200" dirty="0" err="1" smtClean="0">
                <a:solidFill>
                  <a:srgbClr val="993300"/>
                </a:solidFill>
              </a:rPr>
              <a:t>with</a:t>
            </a:r>
            <a:r>
              <a:rPr lang="pl-PL" sz="3200" dirty="0" smtClean="0">
                <a:solidFill>
                  <a:srgbClr val="993300"/>
                </a:solidFill>
              </a:rPr>
              <a:t> BINA </a:t>
            </a:r>
            <a:r>
              <a:rPr lang="pl-PL" sz="3600" dirty="0">
                <a:solidFill>
                  <a:srgbClr val="993300"/>
                </a:solidFill>
              </a:rPr>
              <a:t/>
            </a:r>
            <a:br>
              <a:rPr lang="pl-PL" sz="3600" dirty="0">
                <a:solidFill>
                  <a:srgbClr val="993300"/>
                </a:solidFill>
              </a:rPr>
            </a:br>
            <a:r>
              <a:rPr lang="pl-PL" sz="3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sz="3300" dirty="0" err="1" smtClean="0">
                <a:solidFill>
                  <a:schemeClr val="accent1"/>
                </a:solidFill>
              </a:rPr>
              <a:t>Vector</a:t>
            </a:r>
            <a:r>
              <a:rPr lang="pl-PL" sz="3300" dirty="0" smtClean="0">
                <a:solidFill>
                  <a:schemeClr val="accent1"/>
                </a:solidFill>
              </a:rPr>
              <a:t> (proton) </a:t>
            </a:r>
            <a:r>
              <a:rPr lang="pl-PL" sz="3300" dirty="0" err="1" smtClean="0">
                <a:solidFill>
                  <a:schemeClr val="accent1"/>
                </a:solidFill>
              </a:rPr>
              <a:t>analyzing</a:t>
            </a:r>
            <a:r>
              <a:rPr lang="pl-PL" sz="3300" dirty="0" smtClean="0">
                <a:solidFill>
                  <a:schemeClr val="accent1"/>
                </a:solidFill>
              </a:rPr>
              <a:t> </a:t>
            </a:r>
            <a:r>
              <a:rPr lang="pl-PL" sz="3300" dirty="0" err="1" smtClean="0">
                <a:solidFill>
                  <a:schemeClr val="accent1"/>
                </a:solidFill>
              </a:rPr>
              <a:t>powers</a:t>
            </a:r>
            <a:r>
              <a:rPr lang="pl-PL" sz="3300" dirty="0" smtClean="0">
                <a:solidFill>
                  <a:schemeClr val="accent1"/>
                </a:solidFill>
              </a:rPr>
              <a:t> </a:t>
            </a:r>
            <a:endParaRPr lang="pl-PL" sz="3200" dirty="0" smtClean="0">
              <a:solidFill>
                <a:schemeClr val="accent1"/>
              </a:solidFill>
            </a:endParaRPr>
          </a:p>
        </p:txBody>
      </p:sp>
      <p:pic>
        <p:nvPicPr>
          <p:cNvPr id="59" name="Picture 14" descr="mohammad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500" y="1816215"/>
            <a:ext cx="3500438" cy="4806640"/>
          </a:xfrm>
          <a:prstGeom prst="rect">
            <a:avLst/>
          </a:prstGeom>
          <a:noFill/>
        </p:spPr>
      </p:pic>
      <p:sp>
        <p:nvSpPr>
          <p:cNvPr id="57" name="Line 5"/>
          <p:cNvSpPr>
            <a:spLocks noChangeShapeType="1"/>
          </p:cNvSpPr>
          <p:nvPr/>
        </p:nvSpPr>
        <p:spPr bwMode="auto">
          <a:xfrm>
            <a:off x="4347210" y="385128"/>
            <a:ext cx="252413" cy="0"/>
          </a:xfrm>
          <a:prstGeom prst="line">
            <a:avLst/>
          </a:prstGeom>
          <a:noFill/>
          <a:ln w="25400">
            <a:solidFill>
              <a:srgbClr val="99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58" name="Symbol zastępczy stopki 5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Elżbieta Stephan, University of Silesia, MESON 2010 </a:t>
            </a:r>
            <a:endParaRPr lang="pl-PL"/>
          </a:p>
        </p:txBody>
      </p:sp>
      <p:sp>
        <p:nvSpPr>
          <p:cNvPr id="61" name="Rectangle 63"/>
          <p:cNvSpPr>
            <a:spLocks/>
          </p:cNvSpPr>
          <p:nvPr/>
        </p:nvSpPr>
        <p:spPr bwMode="auto">
          <a:xfrm>
            <a:off x="5197435" y="1543818"/>
            <a:ext cx="2923579" cy="215444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28573" bIns="0" anchor="ctr">
            <a:spAutoFit/>
          </a:bodyPr>
          <a:lstStyle/>
          <a:p>
            <a:pPr marL="27905" algn="l"/>
            <a:r>
              <a:rPr lang="pl-PL" sz="1400" b="1" dirty="0" smtClean="0">
                <a:solidFill>
                  <a:srgbClr val="000000"/>
                </a:solidFill>
                <a:latin typeface="Comic Sans MS" pitchFamily="66" charset="0"/>
                <a:ea typeface="Comic Sans MS" pitchFamily="66" charset="0"/>
                <a:cs typeface="Comic Sans MS" pitchFamily="66" charset="0"/>
                <a:sym typeface="Comic Sans MS" pitchFamily="66" charset="0"/>
              </a:rPr>
              <a:t>190 </a:t>
            </a:r>
            <a:r>
              <a:rPr lang="pl-PL" sz="1400" b="1" dirty="0" err="1" smtClean="0">
                <a:solidFill>
                  <a:srgbClr val="000000"/>
                </a:solidFill>
                <a:latin typeface="Comic Sans MS" pitchFamily="66" charset="0"/>
                <a:ea typeface="Comic Sans MS" pitchFamily="66" charset="0"/>
                <a:cs typeface="Comic Sans MS" pitchFamily="66" charset="0"/>
                <a:sym typeface="Comic Sans MS" pitchFamily="66" charset="0"/>
              </a:rPr>
              <a:t>MeV</a:t>
            </a:r>
            <a:r>
              <a:rPr lang="pl-PL" sz="1400" b="1" dirty="0" smtClean="0">
                <a:solidFill>
                  <a:srgbClr val="000000"/>
                </a:solidFill>
                <a:latin typeface="Comic Sans MS" pitchFamily="66" charset="0"/>
                <a:ea typeface="Comic Sans MS" pitchFamily="66" charset="0"/>
                <a:cs typeface="Comic Sans MS" pitchFamily="66" charset="0"/>
                <a:sym typeface="Comic Sans MS" pitchFamily="66" charset="0"/>
              </a:rPr>
              <a:t>, </a:t>
            </a:r>
            <a:r>
              <a:rPr lang="en-US" sz="1400" b="1" dirty="0" smtClean="0">
                <a:solidFill>
                  <a:srgbClr val="000000"/>
                </a:solidFill>
                <a:latin typeface="Comic Sans MS" pitchFamily="66" charset="0"/>
                <a:ea typeface="Comic Sans MS" pitchFamily="66" charset="0"/>
                <a:cs typeface="Comic Sans MS" pitchFamily="66" charset="0"/>
                <a:sym typeface="Comic Sans MS" pitchFamily="66" charset="0"/>
              </a:rPr>
              <a:t>H</a:t>
            </a:r>
            <a:r>
              <a:rPr lang="en-US" sz="1400" b="1" dirty="0">
                <a:solidFill>
                  <a:srgbClr val="000000"/>
                </a:solidFill>
                <a:latin typeface="Comic Sans MS" pitchFamily="66" charset="0"/>
                <a:ea typeface="Comic Sans MS" pitchFamily="66" charset="0"/>
                <a:cs typeface="Comic Sans MS" pitchFamily="66" charset="0"/>
                <a:sym typeface="Comic Sans MS" pitchFamily="66" charset="0"/>
              </a:rPr>
              <a:t>. </a:t>
            </a:r>
            <a:r>
              <a:rPr lang="en-US" sz="1400" b="1" dirty="0" err="1" smtClean="0">
                <a:solidFill>
                  <a:srgbClr val="000000"/>
                </a:solidFill>
                <a:latin typeface="Comic Sans MS" pitchFamily="66" charset="0"/>
                <a:ea typeface="Comic Sans MS" pitchFamily="66" charset="0"/>
                <a:cs typeface="Comic Sans MS" pitchFamily="66" charset="0"/>
                <a:sym typeface="Comic Sans MS" pitchFamily="66" charset="0"/>
              </a:rPr>
              <a:t>Mardanpour</a:t>
            </a:r>
            <a:r>
              <a:rPr lang="pl-PL" sz="1400" b="1" dirty="0" smtClean="0">
                <a:solidFill>
                  <a:srgbClr val="000000"/>
                </a:solidFill>
                <a:latin typeface="Comic Sans MS" pitchFamily="66" charset="0"/>
                <a:ea typeface="Comic Sans MS" pitchFamily="66" charset="0"/>
                <a:cs typeface="Comic Sans MS" pitchFamily="66" charset="0"/>
                <a:sym typeface="Comic Sans MS" pitchFamily="66" charset="0"/>
              </a:rPr>
              <a:t> et al.</a:t>
            </a:r>
            <a:endParaRPr lang="en-US" sz="1400" b="1" dirty="0">
              <a:solidFill>
                <a:srgbClr val="000000"/>
              </a:solidFill>
              <a:latin typeface="Comic Sans MS" pitchFamily="66" charset="0"/>
              <a:ea typeface="Comic Sans MS" pitchFamily="66" charset="0"/>
              <a:cs typeface="Comic Sans MS" pitchFamily="66" charset="0"/>
              <a:sym typeface="Comic Sans MS" pitchFamily="66" charset="0"/>
            </a:endParaRPr>
          </a:p>
        </p:txBody>
      </p:sp>
      <p:sp>
        <p:nvSpPr>
          <p:cNvPr id="64" name="Prostokąt 63"/>
          <p:cNvSpPr/>
          <p:nvPr/>
        </p:nvSpPr>
        <p:spPr>
          <a:xfrm>
            <a:off x="4693920" y="1778000"/>
            <a:ext cx="3698240" cy="4683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9285" y="1749266"/>
            <a:ext cx="3795117" cy="49113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3" name="Picture 5" descr="BINA41a"/>
          <p:cNvPicPr>
            <a:picLocks noChangeAspect="1" noChangeArrowheads="1"/>
          </p:cNvPicPr>
          <p:nvPr/>
        </p:nvPicPr>
        <p:blipFill>
          <a:blip r:embed="rId2" cstate="print">
            <a:lum bright="72000" contrast="-70000"/>
          </a:blip>
          <a:srcRect/>
          <a:stretch>
            <a:fillRect/>
          </a:stretch>
        </p:blipFill>
        <p:spPr bwMode="auto">
          <a:xfrm>
            <a:off x="589280" y="-40639"/>
            <a:ext cx="8523453" cy="7547484"/>
          </a:xfrm>
          <a:prstGeom prst="rect">
            <a:avLst/>
          </a:prstGeom>
          <a:noFill/>
        </p:spPr>
      </p:pic>
      <p:sp>
        <p:nvSpPr>
          <p:cNvPr id="7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Elżbieta Stephan, University of Silesia, MESON 2010 </a:t>
            </a:r>
            <a:endParaRPr lang="pl-PL"/>
          </a:p>
        </p:txBody>
      </p:sp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931863" y="274638"/>
            <a:ext cx="7754937" cy="682625"/>
          </a:xfrm>
        </p:spPr>
        <p:txBody>
          <a:bodyPr/>
          <a:lstStyle/>
          <a:p>
            <a:r>
              <a:rPr lang="pl-PL" sz="3800" b="1" dirty="0" err="1">
                <a:solidFill>
                  <a:schemeClr val="bg2"/>
                </a:solidFill>
              </a:rPr>
              <a:t>Investigations</a:t>
            </a:r>
            <a:r>
              <a:rPr lang="pl-PL" sz="3800" b="1" dirty="0">
                <a:solidFill>
                  <a:schemeClr val="bg2"/>
                </a:solidFill>
              </a:rPr>
              <a:t> of </a:t>
            </a:r>
            <a:r>
              <a:rPr lang="pl-PL" sz="3800" b="1" dirty="0" smtClean="0">
                <a:solidFill>
                  <a:schemeClr val="bg2"/>
                </a:solidFill>
              </a:rPr>
              <a:t>3N </a:t>
            </a:r>
            <a:r>
              <a:rPr lang="pl-PL" sz="3800" b="1" dirty="0" err="1" smtClean="0">
                <a:solidFill>
                  <a:schemeClr val="bg2"/>
                </a:solidFill>
              </a:rPr>
              <a:t>con</a:t>
            </a:r>
            <a:r>
              <a:rPr lang="en-US" sz="3800" b="1" dirty="0" err="1" smtClean="0">
                <a:solidFill>
                  <a:schemeClr val="bg2"/>
                </a:solidFill>
              </a:rPr>
              <a:t>tinuum</a:t>
            </a:r>
            <a:r>
              <a:rPr lang="pl-PL" sz="3800" b="1" dirty="0"/>
              <a:t/>
            </a:r>
            <a:br>
              <a:rPr lang="pl-PL" sz="3800" b="1" dirty="0"/>
            </a:br>
            <a:r>
              <a:rPr lang="pl-PL" sz="3800" b="1" dirty="0">
                <a:solidFill>
                  <a:schemeClr val="accent1"/>
                </a:solidFill>
              </a:rPr>
              <a:t> </a:t>
            </a:r>
            <a:r>
              <a:rPr lang="pl-PL" sz="3400" dirty="0" err="1">
                <a:solidFill>
                  <a:schemeClr val="accent1"/>
                </a:solidFill>
              </a:rPr>
              <a:t>Summary</a:t>
            </a:r>
            <a:endParaRPr lang="pl-PL" sz="3400" dirty="0">
              <a:solidFill>
                <a:schemeClr val="accent1"/>
              </a:solidFill>
            </a:endParaRPr>
          </a:p>
        </p:txBody>
      </p:sp>
      <p:sp>
        <p:nvSpPr>
          <p:cNvPr id="18637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776413" y="1830388"/>
            <a:ext cx="6907212" cy="4111625"/>
          </a:xfrm>
          <a:noFill/>
          <a:ln/>
        </p:spPr>
        <p:txBody>
          <a:bodyPr/>
          <a:lstStyle/>
          <a:p>
            <a:endParaRPr lang="pl-PL" dirty="0"/>
          </a:p>
          <a:p>
            <a:pPr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186376" name="Rectangle 8"/>
          <p:cNvSpPr>
            <a:spLocks noChangeArrowheads="1"/>
          </p:cNvSpPr>
          <p:nvPr/>
        </p:nvSpPr>
        <p:spPr bwMode="auto">
          <a:xfrm>
            <a:off x="1317625" y="1522413"/>
            <a:ext cx="7634288" cy="457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q"/>
            </a:pPr>
            <a:r>
              <a:rPr lang="en-US" sz="2300" dirty="0">
                <a:solidFill>
                  <a:schemeClr val="tx2"/>
                </a:solidFill>
              </a:rPr>
              <a:t>Rich set of high precision cross sections and analyzing powers data: </a:t>
            </a:r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q"/>
            </a:pPr>
            <a:r>
              <a:rPr lang="en-US" sz="2100" dirty="0">
                <a:solidFill>
                  <a:srgbClr val="003399"/>
                </a:solidFill>
              </a:rPr>
              <a:t>Data at</a:t>
            </a:r>
            <a:r>
              <a:rPr lang="en-US" sz="2100" dirty="0">
                <a:solidFill>
                  <a:srgbClr val="003399"/>
                </a:solidFill>
                <a:latin typeface="Comic Sans MS" pitchFamily="66" charset="0"/>
              </a:rPr>
              <a:t> </a:t>
            </a:r>
            <a:r>
              <a:rPr lang="pl-PL" sz="2100" dirty="0">
                <a:solidFill>
                  <a:srgbClr val="003399"/>
                </a:solidFill>
              </a:rPr>
              <a:t>E</a:t>
            </a:r>
            <a:r>
              <a:rPr lang="pl-PL" sz="2100" baseline="-14000" dirty="0">
                <a:solidFill>
                  <a:srgbClr val="003399"/>
                </a:solidFill>
              </a:rPr>
              <a:t>d</a:t>
            </a:r>
            <a:r>
              <a:rPr lang="pl-PL" sz="2100" dirty="0">
                <a:solidFill>
                  <a:srgbClr val="003399"/>
                </a:solidFill>
              </a:rPr>
              <a:t> = </a:t>
            </a:r>
            <a:r>
              <a:rPr lang="en-US" sz="2100" dirty="0">
                <a:solidFill>
                  <a:srgbClr val="003399"/>
                </a:solidFill>
              </a:rPr>
              <a:t>130 </a:t>
            </a:r>
            <a:r>
              <a:rPr lang="en-US" sz="2100" dirty="0" err="1">
                <a:solidFill>
                  <a:srgbClr val="003399"/>
                </a:solidFill>
              </a:rPr>
              <a:t>MeV</a:t>
            </a:r>
            <a:r>
              <a:rPr lang="en-US" sz="2100" dirty="0">
                <a:solidFill>
                  <a:srgbClr val="003399"/>
                </a:solidFill>
              </a:rPr>
              <a:t> </a:t>
            </a:r>
            <a:r>
              <a:rPr lang="en-US" sz="2100" dirty="0" smtClean="0">
                <a:solidFill>
                  <a:srgbClr val="003399"/>
                </a:solidFill>
              </a:rPr>
              <a:t>(</a:t>
            </a:r>
            <a:r>
              <a:rPr lang="pl-PL" sz="2100" dirty="0" smtClean="0">
                <a:solidFill>
                  <a:srgbClr val="993300"/>
                </a:solidFill>
              </a:rPr>
              <a:t>SALAD</a:t>
            </a:r>
            <a:r>
              <a:rPr lang="en-US" sz="2100" dirty="0" smtClean="0">
                <a:solidFill>
                  <a:srgbClr val="003399"/>
                </a:solidFill>
              </a:rPr>
              <a:t>) supplemented </a:t>
            </a:r>
            <a:r>
              <a:rPr lang="en-US" sz="2100" dirty="0">
                <a:solidFill>
                  <a:srgbClr val="003399"/>
                </a:solidFill>
              </a:rPr>
              <a:t>with results for forward proton  angles</a:t>
            </a:r>
            <a:r>
              <a:rPr lang="en-US" sz="2100" dirty="0">
                <a:solidFill>
                  <a:srgbClr val="003399"/>
                </a:solidFill>
                <a:latin typeface="Comic Sans MS" pitchFamily="66" charset="0"/>
              </a:rPr>
              <a:t>  (</a:t>
            </a:r>
            <a:r>
              <a:rPr lang="pl-PL" sz="2200" dirty="0" err="1">
                <a:solidFill>
                  <a:srgbClr val="993300"/>
                </a:solidFill>
              </a:rPr>
              <a:t>GeWall@COSY</a:t>
            </a:r>
            <a:r>
              <a:rPr lang="en-US" sz="2100" dirty="0">
                <a:solidFill>
                  <a:srgbClr val="003399"/>
                </a:solidFill>
                <a:latin typeface="Comic Sans MS" pitchFamily="66" charset="0"/>
              </a:rPr>
              <a:t>)</a:t>
            </a:r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q"/>
            </a:pPr>
            <a:r>
              <a:rPr lang="en-US" sz="2100" dirty="0">
                <a:solidFill>
                  <a:srgbClr val="003399"/>
                </a:solidFill>
              </a:rPr>
              <a:t>Complete set for </a:t>
            </a:r>
            <a:r>
              <a:rPr lang="pl-PL" sz="2100" dirty="0">
                <a:solidFill>
                  <a:srgbClr val="003399"/>
                </a:solidFill>
              </a:rPr>
              <a:t>E</a:t>
            </a:r>
            <a:r>
              <a:rPr lang="pl-PL" sz="2100" baseline="-14000" dirty="0">
                <a:solidFill>
                  <a:srgbClr val="003399"/>
                </a:solidFill>
              </a:rPr>
              <a:t>d</a:t>
            </a:r>
            <a:r>
              <a:rPr lang="pl-PL" sz="2100" dirty="0">
                <a:solidFill>
                  <a:srgbClr val="003399"/>
                </a:solidFill>
              </a:rPr>
              <a:t> =</a:t>
            </a:r>
            <a:r>
              <a:rPr lang="en-US" sz="2100" dirty="0">
                <a:solidFill>
                  <a:srgbClr val="003399"/>
                </a:solidFill>
              </a:rPr>
              <a:t> 100 </a:t>
            </a:r>
            <a:r>
              <a:rPr lang="en-US" sz="2100" dirty="0" err="1">
                <a:solidFill>
                  <a:srgbClr val="003399"/>
                </a:solidFill>
              </a:rPr>
              <a:t>MeV</a:t>
            </a:r>
            <a:r>
              <a:rPr lang="en-US" sz="2100" dirty="0">
                <a:solidFill>
                  <a:srgbClr val="003399"/>
                </a:solidFill>
              </a:rPr>
              <a:t>  (</a:t>
            </a:r>
            <a:r>
              <a:rPr lang="en-US" sz="2100" dirty="0">
                <a:solidFill>
                  <a:srgbClr val="993300"/>
                </a:solidFill>
              </a:rPr>
              <a:t>BINA</a:t>
            </a:r>
            <a:r>
              <a:rPr lang="en-US" sz="2100" dirty="0">
                <a:solidFill>
                  <a:srgbClr val="003399"/>
                </a:solidFill>
              </a:rPr>
              <a:t>)</a:t>
            </a:r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q"/>
            </a:pPr>
            <a:r>
              <a:rPr lang="pl-PL" sz="2100" dirty="0" err="1">
                <a:solidFill>
                  <a:srgbClr val="003399"/>
                </a:solidFill>
              </a:rPr>
              <a:t>Measurements</a:t>
            </a:r>
            <a:r>
              <a:rPr lang="pl-PL" sz="2100" dirty="0">
                <a:solidFill>
                  <a:srgbClr val="003399"/>
                </a:solidFill>
              </a:rPr>
              <a:t> for </a:t>
            </a:r>
            <a:r>
              <a:rPr lang="en-US" sz="2100" dirty="0">
                <a:solidFill>
                  <a:srgbClr val="003399"/>
                </a:solidFill>
              </a:rPr>
              <a:t>pd systems </a:t>
            </a:r>
            <a:r>
              <a:rPr lang="pl-PL" sz="2100" dirty="0" err="1">
                <a:solidFill>
                  <a:srgbClr val="003399"/>
                </a:solidFill>
              </a:rPr>
              <a:t>at</a:t>
            </a:r>
            <a:r>
              <a:rPr lang="pl-PL" sz="2100" dirty="0">
                <a:solidFill>
                  <a:srgbClr val="003399"/>
                </a:solidFill>
              </a:rPr>
              <a:t> </a:t>
            </a:r>
            <a:r>
              <a:rPr lang="pl-PL" sz="2100" dirty="0" smtClean="0">
                <a:solidFill>
                  <a:srgbClr val="003399"/>
                </a:solidFill>
              </a:rPr>
              <a:t>190 </a:t>
            </a:r>
            <a:r>
              <a:rPr lang="pl-PL" sz="2100" dirty="0">
                <a:solidFill>
                  <a:srgbClr val="003399"/>
                </a:solidFill>
              </a:rPr>
              <a:t>and 135 </a:t>
            </a:r>
            <a:r>
              <a:rPr lang="pl-PL" sz="2100" dirty="0" err="1">
                <a:solidFill>
                  <a:srgbClr val="003399"/>
                </a:solidFill>
              </a:rPr>
              <a:t>MeV</a:t>
            </a:r>
            <a:r>
              <a:rPr lang="en-US" sz="2100" dirty="0">
                <a:solidFill>
                  <a:srgbClr val="003399"/>
                </a:solidFill>
              </a:rPr>
              <a:t> (</a:t>
            </a:r>
            <a:r>
              <a:rPr lang="en-US" sz="2100" dirty="0">
                <a:solidFill>
                  <a:srgbClr val="993300"/>
                </a:solidFill>
              </a:rPr>
              <a:t>BINA</a:t>
            </a:r>
            <a:r>
              <a:rPr lang="en-US" sz="2100" dirty="0">
                <a:solidFill>
                  <a:srgbClr val="003399"/>
                </a:solidFill>
              </a:rPr>
              <a:t>)</a:t>
            </a:r>
            <a:endParaRPr lang="pl-PL" sz="2100" dirty="0">
              <a:solidFill>
                <a:srgbClr val="003399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q"/>
            </a:pPr>
            <a:r>
              <a:rPr lang="en-US" sz="2300" dirty="0">
                <a:solidFill>
                  <a:schemeClr val="tx2"/>
                </a:solidFill>
              </a:rPr>
              <a:t>Developments in theoretical calculations for 3</a:t>
            </a:r>
            <a:r>
              <a:rPr lang="pl-PL" sz="2300" dirty="0">
                <a:solidFill>
                  <a:schemeClr val="tx2"/>
                </a:solidFill>
              </a:rPr>
              <a:t>N </a:t>
            </a:r>
            <a:r>
              <a:rPr lang="en-US" sz="2300" dirty="0">
                <a:solidFill>
                  <a:schemeClr val="tx2"/>
                </a:solidFill>
              </a:rPr>
              <a:t>system </a:t>
            </a:r>
            <a:endParaRPr lang="pl-PL" sz="2300" dirty="0" smtClean="0">
              <a:solidFill>
                <a:schemeClr val="tx2"/>
              </a:solidFill>
            </a:endParaRPr>
          </a:p>
          <a:p>
            <a:pPr marL="800100" lvl="1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q"/>
            </a:pPr>
            <a:r>
              <a:rPr lang="en-US" sz="2100" dirty="0" smtClean="0">
                <a:solidFill>
                  <a:srgbClr val="0070C0"/>
                </a:solidFill>
              </a:rPr>
              <a:t>3N </a:t>
            </a:r>
            <a:r>
              <a:rPr lang="en-US" sz="2100" dirty="0">
                <a:solidFill>
                  <a:srgbClr val="0070C0"/>
                </a:solidFill>
              </a:rPr>
              <a:t>force, Coulomb interaction, relativistic effects, higher order in </a:t>
            </a:r>
            <a:r>
              <a:rPr lang="en-US" sz="2100" dirty="0" err="1">
                <a:solidFill>
                  <a:srgbClr val="0070C0"/>
                </a:solidFill>
              </a:rPr>
              <a:t>ChPT</a:t>
            </a:r>
            <a:r>
              <a:rPr lang="en-US" sz="2100" dirty="0">
                <a:solidFill>
                  <a:srgbClr val="0070C0"/>
                </a:solidFill>
              </a:rPr>
              <a:t> </a:t>
            </a:r>
            <a:r>
              <a:rPr lang="en-US" sz="2100" dirty="0" smtClean="0">
                <a:solidFill>
                  <a:srgbClr val="0070C0"/>
                </a:solidFill>
                <a:latin typeface="Verdana"/>
              </a:rPr>
              <a:t>…</a:t>
            </a:r>
            <a:endParaRPr lang="pl-PL" sz="2100" dirty="0">
              <a:solidFill>
                <a:srgbClr val="0070C0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endParaRPr lang="en-US" sz="2700" dirty="0">
              <a:solidFill>
                <a:schemeClr val="tx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6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863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863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63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863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863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Elżbieta Stephan, University of Silesia, MESON 2010 </a:t>
            </a:r>
            <a:endParaRPr lang="pl-PL"/>
          </a:p>
        </p:txBody>
      </p:sp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>
                <a:solidFill>
                  <a:schemeClr val="bg2"/>
                </a:solidFill>
              </a:rPr>
              <a:t>Conclusions</a:t>
            </a:r>
            <a:r>
              <a:rPr lang="pl-PL">
                <a:solidFill>
                  <a:schemeClr val="bg2"/>
                </a:solidFill>
              </a:rPr>
              <a:t>: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7520" y="1600200"/>
            <a:ext cx="8798560" cy="4687888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pl-PL" sz="2400" dirty="0" err="1" smtClean="0">
                <a:solidFill>
                  <a:schemeClr val="tx2"/>
                </a:solidFill>
              </a:rPr>
              <a:t>Significant</a:t>
            </a:r>
            <a:r>
              <a:rPr lang="pl-PL" sz="2400" dirty="0" smtClean="0">
                <a:solidFill>
                  <a:schemeClr val="tx2"/>
                </a:solidFill>
              </a:rPr>
              <a:t> </a:t>
            </a:r>
            <a:r>
              <a:rPr lang="pl-PL" sz="2400" dirty="0">
                <a:solidFill>
                  <a:srgbClr val="993300"/>
                </a:solidFill>
              </a:rPr>
              <a:t>3NF </a:t>
            </a:r>
            <a:r>
              <a:rPr lang="pl-PL" sz="2400" dirty="0" err="1">
                <a:solidFill>
                  <a:srgbClr val="993300"/>
                </a:solidFill>
              </a:rPr>
              <a:t>effects</a:t>
            </a:r>
            <a:r>
              <a:rPr lang="pl-PL" sz="2400" dirty="0">
                <a:solidFill>
                  <a:srgbClr val="993300"/>
                </a:solidFill>
              </a:rPr>
              <a:t> </a:t>
            </a:r>
            <a:r>
              <a:rPr lang="pl-PL" sz="2400" dirty="0" err="1">
                <a:solidFill>
                  <a:schemeClr val="tx2"/>
                </a:solidFill>
              </a:rPr>
              <a:t>observed</a:t>
            </a:r>
            <a:r>
              <a:rPr lang="pl-PL" sz="2400" dirty="0">
                <a:solidFill>
                  <a:schemeClr val="tx2"/>
                </a:solidFill>
              </a:rPr>
              <a:t> </a:t>
            </a:r>
            <a:r>
              <a:rPr lang="pl-PL" sz="2400" dirty="0" err="1">
                <a:solidFill>
                  <a:schemeClr val="tx2"/>
                </a:solidFill>
              </a:rPr>
              <a:t>in</a:t>
            </a:r>
            <a:r>
              <a:rPr lang="pl-PL" sz="2400" dirty="0">
                <a:solidFill>
                  <a:schemeClr val="tx2"/>
                </a:solidFill>
              </a:rPr>
              <a:t> </a:t>
            </a:r>
            <a:r>
              <a:rPr lang="pl-PL" sz="2400" dirty="0" err="1" smtClean="0">
                <a:solidFill>
                  <a:srgbClr val="7030A0"/>
                </a:solidFill>
              </a:rPr>
              <a:t>dp</a:t>
            </a:r>
            <a:r>
              <a:rPr lang="pl-PL" sz="2400" dirty="0" smtClean="0">
                <a:solidFill>
                  <a:srgbClr val="7030A0"/>
                </a:solidFill>
              </a:rPr>
              <a:t> </a:t>
            </a:r>
            <a:r>
              <a:rPr lang="pl-PL" sz="2400" dirty="0" err="1" smtClean="0">
                <a:solidFill>
                  <a:schemeClr val="tx2"/>
                </a:solidFill>
              </a:rPr>
              <a:t>breakup</a:t>
            </a:r>
            <a:r>
              <a:rPr lang="pl-PL" sz="2400" dirty="0" smtClean="0">
                <a:solidFill>
                  <a:schemeClr val="tx2"/>
                </a:solidFill>
              </a:rPr>
              <a:t> cross </a:t>
            </a:r>
            <a:r>
              <a:rPr lang="pl-PL" sz="2400" dirty="0" err="1" smtClean="0">
                <a:solidFill>
                  <a:schemeClr val="tx2"/>
                </a:solidFill>
              </a:rPr>
              <a:t>section</a:t>
            </a:r>
            <a:r>
              <a:rPr lang="pl-PL" sz="2400" dirty="0" smtClean="0">
                <a:solidFill>
                  <a:schemeClr val="tx2"/>
                </a:solidFill>
              </a:rPr>
              <a:t> </a:t>
            </a:r>
            <a:r>
              <a:rPr lang="pl-PL" sz="2400" dirty="0" err="1" smtClean="0">
                <a:solidFill>
                  <a:schemeClr val="tx2"/>
                </a:solidFill>
              </a:rPr>
              <a:t>at</a:t>
            </a:r>
            <a:r>
              <a:rPr lang="pl-PL" sz="2400" dirty="0" smtClean="0">
                <a:solidFill>
                  <a:schemeClr val="tx2"/>
                </a:solidFill>
              </a:rPr>
              <a:t> </a:t>
            </a:r>
            <a:r>
              <a:rPr lang="pl-PL" sz="2400" dirty="0" smtClean="0">
                <a:solidFill>
                  <a:srgbClr val="7030A0"/>
                </a:solidFill>
              </a:rPr>
              <a:t>130 </a:t>
            </a:r>
            <a:r>
              <a:rPr lang="pl-PL" sz="2400" dirty="0" err="1" smtClean="0">
                <a:solidFill>
                  <a:srgbClr val="7030A0"/>
                </a:solidFill>
              </a:rPr>
              <a:t>MeV</a:t>
            </a:r>
            <a:endParaRPr lang="pl-PL" sz="2400" dirty="0">
              <a:solidFill>
                <a:srgbClr val="7030A0"/>
              </a:solidFill>
            </a:endParaRPr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pl-PL" sz="2400" dirty="0" smtClean="0">
                <a:solidFill>
                  <a:schemeClr val="tx2"/>
                </a:solidFill>
              </a:rPr>
              <a:t>For </a:t>
            </a:r>
            <a:r>
              <a:rPr lang="pl-PL" sz="2400" dirty="0" err="1" smtClean="0">
                <a:solidFill>
                  <a:schemeClr val="tx2"/>
                </a:solidFill>
              </a:rPr>
              <a:t>this</a:t>
            </a:r>
            <a:r>
              <a:rPr lang="pl-PL" sz="2400" dirty="0" smtClean="0">
                <a:solidFill>
                  <a:schemeClr val="tx2"/>
                </a:solidFill>
              </a:rPr>
              <a:t> </a:t>
            </a:r>
            <a:r>
              <a:rPr lang="pl-PL" sz="2400" dirty="0" err="1" smtClean="0">
                <a:solidFill>
                  <a:schemeClr val="tx2"/>
                </a:solidFill>
              </a:rPr>
              <a:t>observable</a:t>
            </a:r>
            <a:r>
              <a:rPr lang="pl-PL" sz="2400" dirty="0" smtClean="0">
                <a:solidFill>
                  <a:schemeClr val="tx2"/>
                </a:solidFill>
              </a:rPr>
              <a:t>, </a:t>
            </a:r>
            <a:r>
              <a:rPr lang="pl-PL" sz="2400" dirty="0" err="1" smtClean="0">
                <a:solidFill>
                  <a:schemeClr val="tx2"/>
                </a:solidFill>
              </a:rPr>
              <a:t>found</a:t>
            </a:r>
            <a:r>
              <a:rPr lang="pl-PL" sz="2400" dirty="0" smtClean="0">
                <a:solidFill>
                  <a:schemeClr val="tx2"/>
                </a:solidFill>
              </a:rPr>
              <a:t> </a:t>
            </a:r>
            <a:r>
              <a:rPr lang="pl-PL" sz="2400" dirty="0" err="1">
                <a:solidFill>
                  <a:schemeClr val="tx2"/>
                </a:solidFill>
              </a:rPr>
              <a:t>large</a:t>
            </a:r>
            <a:r>
              <a:rPr lang="pl-PL" sz="2400" dirty="0">
                <a:solidFill>
                  <a:schemeClr val="tx2"/>
                </a:solidFill>
              </a:rPr>
              <a:t> </a:t>
            </a:r>
            <a:r>
              <a:rPr lang="pl-PL" sz="2400" dirty="0">
                <a:solidFill>
                  <a:srgbClr val="993300"/>
                </a:solidFill>
              </a:rPr>
              <a:t>influence of Coulomb </a:t>
            </a:r>
            <a:r>
              <a:rPr lang="pl-PL" sz="2400" dirty="0" err="1" smtClean="0">
                <a:solidFill>
                  <a:srgbClr val="993300"/>
                </a:solidFill>
              </a:rPr>
              <a:t>force</a:t>
            </a:r>
            <a:r>
              <a:rPr lang="pl-PL" sz="2400" dirty="0" smtClean="0">
                <a:solidFill>
                  <a:schemeClr val="accent4"/>
                </a:solidFill>
              </a:rPr>
              <a:t>, </a:t>
            </a:r>
            <a:r>
              <a:rPr lang="pl-PL" sz="2400" dirty="0" err="1" smtClean="0">
                <a:solidFill>
                  <a:schemeClr val="accent4"/>
                </a:solidFill>
              </a:rPr>
              <a:t>especially</a:t>
            </a:r>
            <a:r>
              <a:rPr lang="pl-PL" sz="2400" dirty="0" smtClean="0">
                <a:solidFill>
                  <a:schemeClr val="accent4"/>
                </a:solidFill>
              </a:rPr>
              <a:t> </a:t>
            </a:r>
            <a:r>
              <a:rPr lang="pl-PL" sz="2400" dirty="0" err="1" smtClean="0">
                <a:solidFill>
                  <a:schemeClr val="accent4"/>
                </a:solidFill>
              </a:rPr>
              <a:t>at</a:t>
            </a:r>
            <a:r>
              <a:rPr lang="pl-PL" sz="2400" dirty="0" smtClean="0">
                <a:solidFill>
                  <a:schemeClr val="accent4"/>
                </a:solidFill>
              </a:rPr>
              <a:t> </a:t>
            </a:r>
            <a:r>
              <a:rPr lang="pl-PL" sz="2400" dirty="0" err="1" smtClean="0">
                <a:solidFill>
                  <a:srgbClr val="7030A0"/>
                </a:solidFill>
              </a:rPr>
              <a:t>low</a:t>
            </a:r>
            <a:r>
              <a:rPr lang="pl-PL" sz="2400" dirty="0" smtClean="0">
                <a:solidFill>
                  <a:srgbClr val="7030A0"/>
                </a:solidFill>
              </a:rPr>
              <a:t> energy of </a:t>
            </a:r>
            <a:r>
              <a:rPr lang="pl-PL" sz="2400" dirty="0" err="1" smtClean="0">
                <a:solidFill>
                  <a:srgbClr val="7030A0"/>
                </a:solidFill>
              </a:rPr>
              <a:t>relative</a:t>
            </a:r>
            <a:r>
              <a:rPr lang="pl-PL" sz="2400" dirty="0" smtClean="0">
                <a:solidFill>
                  <a:srgbClr val="7030A0"/>
                </a:solidFill>
              </a:rPr>
              <a:t> </a:t>
            </a:r>
            <a:r>
              <a:rPr lang="pl-PL" sz="2400" dirty="0" err="1" smtClean="0">
                <a:solidFill>
                  <a:srgbClr val="7030A0"/>
                </a:solidFill>
              </a:rPr>
              <a:t>motion</a:t>
            </a:r>
            <a:r>
              <a:rPr lang="pl-PL" sz="2400" dirty="0" smtClean="0">
                <a:solidFill>
                  <a:srgbClr val="7030A0"/>
                </a:solidFill>
              </a:rPr>
              <a:t> </a:t>
            </a:r>
            <a:r>
              <a:rPr lang="pl-PL" sz="2400" dirty="0" smtClean="0">
                <a:solidFill>
                  <a:schemeClr val="accent4"/>
                </a:solidFill>
              </a:rPr>
              <a:t>of </a:t>
            </a:r>
            <a:r>
              <a:rPr lang="pl-PL" sz="2400" dirty="0" err="1" smtClean="0">
                <a:solidFill>
                  <a:schemeClr val="accent4"/>
                </a:solidFill>
              </a:rPr>
              <a:t>two</a:t>
            </a:r>
            <a:r>
              <a:rPr lang="pl-PL" sz="2400" dirty="0" smtClean="0">
                <a:solidFill>
                  <a:schemeClr val="accent4"/>
                </a:solidFill>
              </a:rPr>
              <a:t> </a:t>
            </a:r>
            <a:r>
              <a:rPr lang="pl-PL" sz="2400" dirty="0" err="1" smtClean="0">
                <a:solidFill>
                  <a:schemeClr val="accent4"/>
                </a:solidFill>
              </a:rPr>
              <a:t>protons</a:t>
            </a:r>
            <a:r>
              <a:rPr lang="pl-PL" sz="2400" dirty="0" smtClean="0">
                <a:solidFill>
                  <a:schemeClr val="tx2"/>
                </a:solidFill>
              </a:rPr>
              <a:t> </a:t>
            </a:r>
            <a:endParaRPr lang="pl-PL" sz="2400" dirty="0">
              <a:solidFill>
                <a:schemeClr val="tx2"/>
              </a:solidFill>
            </a:endParaRPr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pl-PL" sz="2500" dirty="0" err="1" smtClean="0">
                <a:solidFill>
                  <a:schemeClr val="tx2"/>
                </a:solidFill>
              </a:rPr>
              <a:t>Vector</a:t>
            </a:r>
            <a:r>
              <a:rPr lang="pl-PL" sz="2500" dirty="0" smtClean="0">
                <a:solidFill>
                  <a:schemeClr val="tx2"/>
                </a:solidFill>
              </a:rPr>
              <a:t> (deuteron) </a:t>
            </a:r>
            <a:r>
              <a:rPr lang="pl-PL" sz="2500" dirty="0" err="1">
                <a:solidFill>
                  <a:schemeClr val="tx2"/>
                </a:solidFill>
              </a:rPr>
              <a:t>analyzing</a:t>
            </a:r>
            <a:r>
              <a:rPr lang="pl-PL" sz="2500" dirty="0">
                <a:solidFill>
                  <a:schemeClr val="tx2"/>
                </a:solidFill>
              </a:rPr>
              <a:t> </a:t>
            </a:r>
            <a:r>
              <a:rPr lang="pl-PL" sz="2500" dirty="0" err="1" smtClean="0">
                <a:solidFill>
                  <a:schemeClr val="tx2"/>
                </a:solidFill>
              </a:rPr>
              <a:t>powers</a:t>
            </a:r>
            <a:r>
              <a:rPr lang="pl-PL" sz="2500" dirty="0" smtClean="0">
                <a:solidFill>
                  <a:schemeClr val="tx2"/>
                </a:solidFill>
              </a:rPr>
              <a:t> </a:t>
            </a:r>
            <a:r>
              <a:rPr lang="pl-PL" sz="2500" dirty="0" err="1" smtClean="0">
                <a:solidFill>
                  <a:schemeClr val="tx2"/>
                </a:solidFill>
              </a:rPr>
              <a:t>at</a:t>
            </a:r>
            <a:r>
              <a:rPr lang="pl-PL" sz="2500" dirty="0" smtClean="0">
                <a:solidFill>
                  <a:schemeClr val="tx2"/>
                </a:solidFill>
              </a:rPr>
              <a:t> </a:t>
            </a:r>
            <a:r>
              <a:rPr lang="pl-PL" sz="2400" dirty="0" smtClean="0">
                <a:solidFill>
                  <a:srgbClr val="7030A0"/>
                </a:solidFill>
              </a:rPr>
              <a:t>130 </a:t>
            </a:r>
            <a:r>
              <a:rPr lang="pl-PL" sz="2500" dirty="0" smtClean="0">
                <a:solidFill>
                  <a:schemeClr val="tx2"/>
                </a:solidFill>
              </a:rPr>
              <a:t>and </a:t>
            </a:r>
            <a:r>
              <a:rPr lang="pl-PL" sz="2400" dirty="0" smtClean="0">
                <a:solidFill>
                  <a:srgbClr val="7030A0"/>
                </a:solidFill>
              </a:rPr>
              <a:t>100 </a:t>
            </a:r>
            <a:r>
              <a:rPr lang="pl-PL" sz="2400" dirty="0" err="1" smtClean="0">
                <a:solidFill>
                  <a:srgbClr val="7030A0"/>
                </a:solidFill>
              </a:rPr>
              <a:t>MeV</a:t>
            </a:r>
            <a:r>
              <a:rPr lang="pl-PL" sz="2400" dirty="0" smtClean="0">
                <a:solidFill>
                  <a:srgbClr val="7030A0"/>
                </a:solidFill>
              </a:rPr>
              <a:t> </a:t>
            </a:r>
            <a:r>
              <a:rPr lang="pl-PL" sz="2400" dirty="0" err="1" smtClean="0">
                <a:solidFill>
                  <a:srgbClr val="7030A0"/>
                </a:solidFill>
              </a:rPr>
              <a:t>r</a:t>
            </a:r>
            <a:r>
              <a:rPr lang="pl-PL" sz="2500" dirty="0" err="1" smtClean="0">
                <a:solidFill>
                  <a:schemeClr val="tx2"/>
                </a:solidFill>
              </a:rPr>
              <a:t>eveal</a:t>
            </a:r>
            <a:r>
              <a:rPr lang="pl-PL" sz="2500" dirty="0" smtClean="0">
                <a:solidFill>
                  <a:schemeClr val="tx2"/>
                </a:solidFill>
              </a:rPr>
              <a:t> </a:t>
            </a:r>
            <a:r>
              <a:rPr lang="pl-PL" sz="2500" dirty="0" err="1">
                <a:solidFill>
                  <a:schemeClr val="tx2"/>
                </a:solidFill>
              </a:rPr>
              <a:t>very</a:t>
            </a:r>
            <a:r>
              <a:rPr lang="pl-PL" sz="2500" dirty="0">
                <a:solidFill>
                  <a:schemeClr val="tx2"/>
                </a:solidFill>
              </a:rPr>
              <a:t> </a:t>
            </a:r>
            <a:r>
              <a:rPr lang="pl-PL" sz="2500" dirty="0" err="1">
                <a:solidFill>
                  <a:schemeClr val="tx2"/>
                </a:solidFill>
              </a:rPr>
              <a:t>low</a:t>
            </a:r>
            <a:r>
              <a:rPr lang="pl-PL" sz="2500" dirty="0">
                <a:solidFill>
                  <a:schemeClr val="tx2"/>
                </a:solidFill>
              </a:rPr>
              <a:t> </a:t>
            </a:r>
            <a:r>
              <a:rPr lang="pl-PL" sz="2500" dirty="0" err="1">
                <a:solidFill>
                  <a:schemeClr val="tx2"/>
                </a:solidFill>
              </a:rPr>
              <a:t>sensitivity</a:t>
            </a:r>
            <a:r>
              <a:rPr lang="pl-PL" sz="2500" dirty="0">
                <a:solidFill>
                  <a:schemeClr val="tx2"/>
                </a:solidFill>
              </a:rPr>
              <a:t> to </a:t>
            </a:r>
            <a:r>
              <a:rPr lang="pl-PL" sz="2500" dirty="0" smtClean="0">
                <a:solidFill>
                  <a:schemeClr val="tx2"/>
                </a:solidFill>
              </a:rPr>
              <a:t>3NF and Coulomb </a:t>
            </a:r>
            <a:r>
              <a:rPr lang="pl-PL" sz="2500" dirty="0" err="1" smtClean="0">
                <a:solidFill>
                  <a:schemeClr val="tx2"/>
                </a:solidFill>
              </a:rPr>
              <a:t>interaction</a:t>
            </a:r>
            <a:r>
              <a:rPr lang="pl-PL" sz="2500" dirty="0" smtClean="0">
                <a:solidFill>
                  <a:schemeClr val="tx2"/>
                </a:solidFill>
              </a:rPr>
              <a:t> </a:t>
            </a:r>
            <a:endParaRPr lang="pl-PL" sz="2500" dirty="0">
              <a:solidFill>
                <a:schemeClr val="tx2"/>
              </a:solidFill>
            </a:endParaRPr>
          </a:p>
          <a:p>
            <a:pPr>
              <a:lnSpc>
                <a:spcPct val="80000"/>
              </a:lnSpc>
              <a:spcBef>
                <a:spcPct val="5000"/>
              </a:spcBef>
              <a:spcAft>
                <a:spcPct val="10000"/>
              </a:spcAft>
              <a:buFont typeface="Wingdings" pitchFamily="2" charset="2"/>
              <a:buChar char="q"/>
            </a:pPr>
            <a:r>
              <a:rPr lang="pl-PL" sz="2400" dirty="0" smtClean="0">
                <a:solidFill>
                  <a:schemeClr val="tx2"/>
                </a:solidFill>
              </a:rPr>
              <a:t>Tensor </a:t>
            </a:r>
            <a:r>
              <a:rPr lang="pl-PL" sz="2400" dirty="0" err="1">
                <a:solidFill>
                  <a:schemeClr val="tx2"/>
                </a:solidFill>
              </a:rPr>
              <a:t>analyzing</a:t>
            </a:r>
            <a:r>
              <a:rPr lang="pl-PL" sz="2400" dirty="0">
                <a:solidFill>
                  <a:schemeClr val="tx2"/>
                </a:solidFill>
              </a:rPr>
              <a:t> </a:t>
            </a:r>
            <a:r>
              <a:rPr lang="pl-PL" sz="2400" dirty="0" err="1" smtClean="0">
                <a:solidFill>
                  <a:schemeClr val="tx2"/>
                </a:solidFill>
              </a:rPr>
              <a:t>powers</a:t>
            </a:r>
            <a:r>
              <a:rPr lang="pl-PL" sz="2400" dirty="0" smtClean="0">
                <a:solidFill>
                  <a:schemeClr val="tx2"/>
                </a:solidFill>
              </a:rPr>
              <a:t>:</a:t>
            </a:r>
          </a:p>
          <a:p>
            <a:pPr lvl="1">
              <a:lnSpc>
                <a:spcPct val="80000"/>
              </a:lnSpc>
              <a:spcBef>
                <a:spcPct val="5000"/>
              </a:spcBef>
              <a:spcAft>
                <a:spcPct val="10000"/>
              </a:spcAft>
              <a:buFont typeface="Wingdings" pitchFamily="2" charset="2"/>
              <a:buChar char="q"/>
            </a:pPr>
            <a:r>
              <a:rPr lang="pl-PL" sz="2200" dirty="0" err="1" smtClean="0">
                <a:solidFill>
                  <a:schemeClr val="tx2"/>
                </a:solidFill>
              </a:rPr>
              <a:t>at</a:t>
            </a:r>
            <a:r>
              <a:rPr lang="pl-PL" sz="2200" dirty="0" smtClean="0">
                <a:solidFill>
                  <a:schemeClr val="tx2"/>
                </a:solidFill>
              </a:rPr>
              <a:t> </a:t>
            </a:r>
            <a:r>
              <a:rPr lang="pl-PL" sz="2200" dirty="0" smtClean="0">
                <a:solidFill>
                  <a:srgbClr val="7030A0"/>
                </a:solidFill>
              </a:rPr>
              <a:t>130</a:t>
            </a:r>
            <a:r>
              <a:rPr lang="pl-PL" sz="2200" dirty="0" smtClean="0">
                <a:solidFill>
                  <a:schemeClr val="tx2"/>
                </a:solidFill>
              </a:rPr>
              <a:t> </a:t>
            </a:r>
            <a:r>
              <a:rPr lang="pl-PL" sz="2200" dirty="0" err="1" smtClean="0">
                <a:solidFill>
                  <a:schemeClr val="tx2"/>
                </a:solidFill>
              </a:rPr>
              <a:t>MeV</a:t>
            </a:r>
            <a:r>
              <a:rPr lang="pl-PL" sz="2200" dirty="0" smtClean="0">
                <a:solidFill>
                  <a:schemeClr val="tx2"/>
                </a:solidFill>
              </a:rPr>
              <a:t> </a:t>
            </a:r>
            <a:r>
              <a:rPr lang="pl-PL" sz="2200" dirty="0" err="1" smtClean="0">
                <a:solidFill>
                  <a:schemeClr val="tx2"/>
                </a:solidFill>
              </a:rPr>
              <a:t>sensitive</a:t>
            </a:r>
            <a:r>
              <a:rPr lang="pl-PL" sz="2200" dirty="0" smtClean="0">
                <a:solidFill>
                  <a:schemeClr val="tx2"/>
                </a:solidFill>
              </a:rPr>
              <a:t> </a:t>
            </a:r>
            <a:r>
              <a:rPr lang="pl-PL" sz="2200" dirty="0">
                <a:solidFill>
                  <a:schemeClr val="tx2"/>
                </a:solidFill>
              </a:rPr>
              <a:t>to 3NF, </a:t>
            </a:r>
            <a:r>
              <a:rPr lang="pl-PL" sz="2200" dirty="0" err="1">
                <a:solidFill>
                  <a:schemeClr val="tx2"/>
                </a:solidFill>
              </a:rPr>
              <a:t>but</a:t>
            </a:r>
            <a:r>
              <a:rPr lang="pl-PL" sz="2200" dirty="0" err="1" smtClean="0">
                <a:solidFill>
                  <a:schemeClr val="tx2"/>
                </a:solidFill>
              </a:rPr>
              <a:t>...</a:t>
            </a:r>
            <a:r>
              <a:rPr lang="pl-PL" sz="2200" dirty="0" err="1" smtClean="0">
                <a:solidFill>
                  <a:srgbClr val="003399"/>
                </a:solidFill>
              </a:rPr>
              <a:t>current</a:t>
            </a:r>
            <a:r>
              <a:rPr lang="pl-PL" sz="2200" dirty="0" smtClean="0">
                <a:solidFill>
                  <a:srgbClr val="003399"/>
                </a:solidFill>
              </a:rPr>
              <a:t> </a:t>
            </a:r>
            <a:r>
              <a:rPr lang="pl-PL" sz="2200" dirty="0" err="1">
                <a:solidFill>
                  <a:srgbClr val="003399"/>
                </a:solidFill>
              </a:rPr>
              <a:t>models</a:t>
            </a:r>
            <a:r>
              <a:rPr lang="pl-PL" sz="2200" dirty="0">
                <a:solidFill>
                  <a:srgbClr val="003399"/>
                </a:solidFill>
              </a:rPr>
              <a:t> of 3NF do not </a:t>
            </a:r>
            <a:r>
              <a:rPr lang="pl-PL" sz="2200" dirty="0" err="1">
                <a:solidFill>
                  <a:srgbClr val="003399"/>
                </a:solidFill>
              </a:rPr>
              <a:t>provide</a:t>
            </a:r>
            <a:r>
              <a:rPr lang="pl-PL" sz="2200" dirty="0">
                <a:solidFill>
                  <a:srgbClr val="003399"/>
                </a:solidFill>
              </a:rPr>
              <a:t> </a:t>
            </a:r>
            <a:r>
              <a:rPr lang="pl-PL" sz="2200" dirty="0" err="1">
                <a:solidFill>
                  <a:srgbClr val="003399"/>
                </a:solidFill>
              </a:rPr>
              <a:t>precise</a:t>
            </a:r>
            <a:r>
              <a:rPr lang="pl-PL" sz="2200" dirty="0">
                <a:solidFill>
                  <a:srgbClr val="003399"/>
                </a:solidFill>
              </a:rPr>
              <a:t> </a:t>
            </a:r>
            <a:r>
              <a:rPr lang="pl-PL" sz="2200" dirty="0" err="1">
                <a:solidFill>
                  <a:srgbClr val="003399"/>
                </a:solidFill>
              </a:rPr>
              <a:t>description</a:t>
            </a:r>
            <a:r>
              <a:rPr lang="pl-PL" sz="2200" dirty="0">
                <a:solidFill>
                  <a:srgbClr val="003399"/>
                </a:solidFill>
              </a:rPr>
              <a:t> </a:t>
            </a:r>
            <a:r>
              <a:rPr lang="pl-PL" sz="2200" dirty="0" smtClean="0">
                <a:solidFill>
                  <a:srgbClr val="003399"/>
                </a:solidFill>
              </a:rPr>
              <a:t>of  </a:t>
            </a:r>
            <a:r>
              <a:rPr lang="pl-PL" sz="2200" dirty="0" err="1">
                <a:solidFill>
                  <a:srgbClr val="003399"/>
                </a:solidFill>
              </a:rPr>
              <a:t>A</a:t>
            </a:r>
            <a:r>
              <a:rPr lang="pl-PL" sz="2200" baseline="-25000" dirty="0" err="1">
                <a:solidFill>
                  <a:srgbClr val="003399"/>
                </a:solidFill>
              </a:rPr>
              <a:t>xy</a:t>
            </a:r>
            <a:r>
              <a:rPr lang="pl-PL" sz="2200" dirty="0">
                <a:solidFill>
                  <a:srgbClr val="003399"/>
                </a:solidFill>
              </a:rPr>
              <a:t> –</a:t>
            </a:r>
            <a:r>
              <a:rPr lang="pl-PL" sz="2200" dirty="0">
                <a:solidFill>
                  <a:schemeClr val="tx2"/>
                </a:solidFill>
              </a:rPr>
              <a:t> </a:t>
            </a:r>
            <a:r>
              <a:rPr lang="pl-PL" sz="2200" dirty="0" err="1">
                <a:solidFill>
                  <a:srgbClr val="993300"/>
                </a:solidFill>
              </a:rPr>
              <a:t>problems</a:t>
            </a:r>
            <a:r>
              <a:rPr lang="pl-PL" sz="2200" dirty="0">
                <a:solidFill>
                  <a:srgbClr val="993300"/>
                </a:solidFill>
              </a:rPr>
              <a:t> </a:t>
            </a:r>
            <a:r>
              <a:rPr lang="pl-PL" sz="2200" dirty="0" err="1">
                <a:solidFill>
                  <a:srgbClr val="993300"/>
                </a:solidFill>
              </a:rPr>
              <a:t>with</a:t>
            </a:r>
            <a:r>
              <a:rPr lang="pl-PL" sz="2200" dirty="0">
                <a:solidFill>
                  <a:srgbClr val="993300"/>
                </a:solidFill>
              </a:rPr>
              <a:t> spin </a:t>
            </a:r>
            <a:endParaRPr lang="pl-PL" sz="2200" dirty="0" smtClean="0">
              <a:solidFill>
                <a:srgbClr val="993300"/>
              </a:solidFill>
            </a:endParaRPr>
          </a:p>
          <a:p>
            <a:pPr lvl="1">
              <a:lnSpc>
                <a:spcPct val="80000"/>
              </a:lnSpc>
              <a:spcBef>
                <a:spcPct val="5000"/>
              </a:spcBef>
              <a:spcAft>
                <a:spcPct val="10000"/>
              </a:spcAft>
              <a:buNone/>
            </a:pPr>
            <a:r>
              <a:rPr lang="pl-PL" sz="2200" dirty="0" smtClean="0">
                <a:solidFill>
                  <a:srgbClr val="993300"/>
                </a:solidFill>
              </a:rPr>
              <a:t>	part </a:t>
            </a:r>
            <a:r>
              <a:rPr lang="pl-PL" sz="2200" dirty="0">
                <a:solidFill>
                  <a:srgbClr val="993300"/>
                </a:solidFill>
              </a:rPr>
              <a:t>of 3NF</a:t>
            </a:r>
            <a:r>
              <a:rPr lang="pl-PL" sz="2200" dirty="0" smtClean="0">
                <a:solidFill>
                  <a:srgbClr val="993300"/>
                </a:solidFill>
              </a:rPr>
              <a:t>?</a:t>
            </a:r>
          </a:p>
          <a:p>
            <a:pPr lvl="1">
              <a:lnSpc>
                <a:spcPct val="80000"/>
              </a:lnSpc>
              <a:spcBef>
                <a:spcPct val="5000"/>
              </a:spcBef>
              <a:spcAft>
                <a:spcPct val="10000"/>
              </a:spcAft>
              <a:buFont typeface="Wingdings" pitchFamily="2" charset="2"/>
              <a:buChar char="q"/>
            </a:pPr>
            <a:r>
              <a:rPr lang="pl-PL" sz="2200" dirty="0" err="1" smtClean="0">
                <a:solidFill>
                  <a:schemeClr val="tx2"/>
                </a:solidFill>
              </a:rPr>
              <a:t>at</a:t>
            </a:r>
            <a:r>
              <a:rPr lang="pl-PL" sz="2200" dirty="0" smtClean="0">
                <a:solidFill>
                  <a:schemeClr val="tx2"/>
                </a:solidFill>
              </a:rPr>
              <a:t> </a:t>
            </a:r>
            <a:r>
              <a:rPr lang="pl-PL" sz="2200" dirty="0" smtClean="0">
                <a:solidFill>
                  <a:srgbClr val="7030A0"/>
                </a:solidFill>
              </a:rPr>
              <a:t>100</a:t>
            </a:r>
            <a:r>
              <a:rPr lang="pl-PL" sz="2200" dirty="0" smtClean="0">
                <a:solidFill>
                  <a:schemeClr val="tx2"/>
                </a:solidFill>
              </a:rPr>
              <a:t> </a:t>
            </a:r>
            <a:r>
              <a:rPr lang="pl-PL" sz="2200" dirty="0" err="1" smtClean="0">
                <a:solidFill>
                  <a:schemeClr val="tx2"/>
                </a:solidFill>
              </a:rPr>
              <a:t>MeV</a:t>
            </a:r>
            <a:r>
              <a:rPr lang="pl-PL" sz="2200" dirty="0" smtClean="0">
                <a:solidFill>
                  <a:schemeClr val="tx2"/>
                </a:solidFill>
              </a:rPr>
              <a:t> much less </a:t>
            </a:r>
            <a:r>
              <a:rPr lang="pl-PL" sz="2200" dirty="0" err="1" smtClean="0">
                <a:solidFill>
                  <a:schemeClr val="tx2"/>
                </a:solidFill>
              </a:rPr>
              <a:t>sensitive</a:t>
            </a:r>
            <a:r>
              <a:rPr lang="pl-PL" sz="2200" dirty="0" smtClean="0">
                <a:solidFill>
                  <a:schemeClr val="tx2"/>
                </a:solidFill>
              </a:rPr>
              <a:t> to 3NF</a:t>
            </a:r>
          </a:p>
          <a:p>
            <a:pPr>
              <a:lnSpc>
                <a:spcPct val="80000"/>
              </a:lnSpc>
              <a:spcBef>
                <a:spcPct val="5000"/>
              </a:spcBef>
              <a:spcAft>
                <a:spcPct val="10000"/>
              </a:spcAft>
              <a:buFont typeface="Wingdings" pitchFamily="2" charset="2"/>
              <a:buChar char="q"/>
            </a:pPr>
            <a:r>
              <a:rPr lang="pl-PL" sz="2400" dirty="0" err="1" smtClean="0">
                <a:solidFill>
                  <a:srgbClr val="993300"/>
                </a:solidFill>
              </a:rPr>
              <a:t>Relativistic</a:t>
            </a:r>
            <a:r>
              <a:rPr lang="pl-PL" sz="2400" dirty="0" smtClean="0">
                <a:solidFill>
                  <a:srgbClr val="993300"/>
                </a:solidFill>
              </a:rPr>
              <a:t> </a:t>
            </a:r>
            <a:r>
              <a:rPr lang="pl-PL" sz="2400" dirty="0" err="1" smtClean="0">
                <a:solidFill>
                  <a:srgbClr val="993300"/>
                </a:solidFill>
              </a:rPr>
              <a:t>effects</a:t>
            </a:r>
            <a:r>
              <a:rPr lang="pl-PL" sz="2400" dirty="0" smtClean="0">
                <a:solidFill>
                  <a:srgbClr val="993300"/>
                </a:solidFill>
              </a:rPr>
              <a:t> </a:t>
            </a:r>
            <a:r>
              <a:rPr lang="pl-PL" sz="2400" dirty="0" err="1" smtClean="0">
                <a:solidFill>
                  <a:schemeClr val="tx2"/>
                </a:solidFill>
              </a:rPr>
              <a:t>confirmed</a:t>
            </a:r>
            <a:r>
              <a:rPr lang="pl-PL" sz="2400" dirty="0" smtClean="0">
                <a:solidFill>
                  <a:schemeClr val="tx2"/>
                </a:solidFill>
              </a:rPr>
              <a:t> </a:t>
            </a:r>
            <a:r>
              <a:rPr lang="pl-PL" sz="2400" dirty="0" err="1" smtClean="0">
                <a:solidFill>
                  <a:schemeClr val="tx2"/>
                </a:solidFill>
              </a:rPr>
              <a:t>in</a:t>
            </a:r>
            <a:r>
              <a:rPr lang="pl-PL" sz="2400" dirty="0" smtClean="0">
                <a:solidFill>
                  <a:schemeClr val="tx2"/>
                </a:solidFill>
              </a:rPr>
              <a:t> </a:t>
            </a:r>
            <a:r>
              <a:rPr lang="pl-PL" sz="2400" dirty="0" err="1" smtClean="0">
                <a:solidFill>
                  <a:srgbClr val="7030A0"/>
                </a:solidFill>
              </a:rPr>
              <a:t>pd</a:t>
            </a:r>
            <a:r>
              <a:rPr lang="pl-PL" sz="2400" dirty="0" smtClean="0">
                <a:solidFill>
                  <a:srgbClr val="7030A0"/>
                </a:solidFill>
              </a:rPr>
              <a:t> </a:t>
            </a:r>
            <a:r>
              <a:rPr lang="pl-PL" sz="2400" dirty="0" err="1" smtClean="0">
                <a:solidFill>
                  <a:schemeClr val="tx2"/>
                </a:solidFill>
              </a:rPr>
              <a:t>breakup</a:t>
            </a:r>
            <a:r>
              <a:rPr lang="pl-PL" sz="2400" dirty="0" smtClean="0">
                <a:solidFill>
                  <a:schemeClr val="tx2"/>
                </a:solidFill>
              </a:rPr>
              <a:t> cross </a:t>
            </a:r>
            <a:r>
              <a:rPr lang="pl-PL" sz="2400" dirty="0" err="1" smtClean="0">
                <a:solidFill>
                  <a:schemeClr val="tx2"/>
                </a:solidFill>
              </a:rPr>
              <a:t>section</a:t>
            </a:r>
            <a:r>
              <a:rPr lang="pl-PL" sz="2400" dirty="0" smtClean="0">
                <a:solidFill>
                  <a:schemeClr val="tx2"/>
                </a:solidFill>
              </a:rPr>
              <a:t> </a:t>
            </a:r>
            <a:r>
              <a:rPr lang="pl-PL" sz="2400" dirty="0" err="1" smtClean="0">
                <a:solidFill>
                  <a:schemeClr val="tx2"/>
                </a:solidFill>
              </a:rPr>
              <a:t>at</a:t>
            </a:r>
            <a:r>
              <a:rPr lang="pl-PL" sz="2400" dirty="0" smtClean="0">
                <a:solidFill>
                  <a:schemeClr val="tx2"/>
                </a:solidFill>
              </a:rPr>
              <a:t> </a:t>
            </a:r>
            <a:r>
              <a:rPr lang="pl-PL" sz="2400" dirty="0" smtClean="0">
                <a:solidFill>
                  <a:srgbClr val="7030A0"/>
                </a:solidFill>
              </a:rPr>
              <a:t>190 </a:t>
            </a:r>
            <a:r>
              <a:rPr lang="pl-PL" sz="2500" dirty="0" smtClean="0">
                <a:solidFill>
                  <a:schemeClr val="tx2"/>
                </a:solidFill>
              </a:rPr>
              <a:t>and </a:t>
            </a:r>
            <a:r>
              <a:rPr lang="pl-PL" sz="2400" dirty="0" smtClean="0">
                <a:solidFill>
                  <a:srgbClr val="7030A0"/>
                </a:solidFill>
              </a:rPr>
              <a:t>135 </a:t>
            </a:r>
            <a:r>
              <a:rPr lang="pl-PL" sz="2400" dirty="0" err="1" smtClean="0">
                <a:solidFill>
                  <a:srgbClr val="7030A0"/>
                </a:solidFill>
              </a:rPr>
              <a:t>MeV</a:t>
            </a:r>
            <a:r>
              <a:rPr lang="pl-PL" sz="2400" dirty="0" smtClean="0">
                <a:solidFill>
                  <a:srgbClr val="7030A0"/>
                </a:solidFill>
              </a:rPr>
              <a:t> </a:t>
            </a:r>
          </a:p>
          <a:p>
            <a:pPr>
              <a:lnSpc>
                <a:spcPct val="80000"/>
              </a:lnSpc>
              <a:spcBef>
                <a:spcPct val="5000"/>
              </a:spcBef>
              <a:spcAft>
                <a:spcPct val="10000"/>
              </a:spcAft>
              <a:buFont typeface="Wingdings" pitchFamily="2" charset="2"/>
              <a:buChar char="q"/>
            </a:pPr>
            <a:r>
              <a:rPr lang="pl-PL" sz="2400" dirty="0" err="1" smtClean="0">
                <a:solidFill>
                  <a:schemeClr val="tx2"/>
                </a:solidFill>
              </a:rPr>
              <a:t>Strong</a:t>
            </a:r>
            <a:r>
              <a:rPr lang="pl-PL" sz="2400" dirty="0" smtClean="0">
                <a:solidFill>
                  <a:schemeClr val="tx2"/>
                </a:solidFill>
              </a:rPr>
              <a:t>  </a:t>
            </a:r>
            <a:r>
              <a:rPr lang="pl-PL" sz="2400" dirty="0" smtClean="0">
                <a:solidFill>
                  <a:srgbClr val="993300"/>
                </a:solidFill>
              </a:rPr>
              <a:t>3NF </a:t>
            </a:r>
            <a:r>
              <a:rPr lang="pl-PL" sz="2400" dirty="0" err="1" smtClean="0">
                <a:solidFill>
                  <a:srgbClr val="993300"/>
                </a:solidFill>
              </a:rPr>
              <a:t>effects</a:t>
            </a:r>
            <a:r>
              <a:rPr lang="pl-PL" sz="2400" dirty="0" smtClean="0">
                <a:solidFill>
                  <a:srgbClr val="993300"/>
                </a:solidFill>
              </a:rPr>
              <a:t> </a:t>
            </a:r>
            <a:r>
              <a:rPr lang="pl-PL" sz="2400" dirty="0" err="1" smtClean="0">
                <a:solidFill>
                  <a:schemeClr val="tx2"/>
                </a:solidFill>
              </a:rPr>
              <a:t>predicted</a:t>
            </a:r>
            <a:r>
              <a:rPr lang="pl-PL" sz="2400" dirty="0" smtClean="0">
                <a:solidFill>
                  <a:schemeClr val="tx2"/>
                </a:solidFill>
              </a:rPr>
              <a:t> </a:t>
            </a:r>
            <a:r>
              <a:rPr lang="pl-PL" sz="2400" dirty="0" err="1" smtClean="0">
                <a:solidFill>
                  <a:schemeClr val="tx2"/>
                </a:solidFill>
              </a:rPr>
              <a:t>in</a:t>
            </a:r>
            <a:r>
              <a:rPr lang="pl-PL" sz="2400" dirty="0" smtClean="0">
                <a:solidFill>
                  <a:schemeClr val="tx2"/>
                </a:solidFill>
              </a:rPr>
              <a:t> </a:t>
            </a:r>
            <a:r>
              <a:rPr lang="pl-PL" sz="2400" dirty="0" err="1" smtClean="0">
                <a:solidFill>
                  <a:srgbClr val="7030A0"/>
                </a:solidFill>
              </a:rPr>
              <a:t>pd</a:t>
            </a:r>
            <a:r>
              <a:rPr lang="pl-PL" sz="2400" dirty="0" smtClean="0">
                <a:solidFill>
                  <a:srgbClr val="7030A0"/>
                </a:solidFill>
              </a:rPr>
              <a:t> </a:t>
            </a:r>
            <a:r>
              <a:rPr lang="pl-PL" sz="2400" dirty="0" err="1" smtClean="0">
                <a:solidFill>
                  <a:schemeClr val="tx2"/>
                </a:solidFill>
              </a:rPr>
              <a:t>breakup</a:t>
            </a:r>
            <a:r>
              <a:rPr lang="pl-PL" sz="2400" dirty="0" smtClean="0">
                <a:solidFill>
                  <a:schemeClr val="tx2"/>
                </a:solidFill>
              </a:rPr>
              <a:t> </a:t>
            </a:r>
            <a:r>
              <a:rPr lang="pl-PL" sz="2400" dirty="0" err="1" smtClean="0">
                <a:solidFill>
                  <a:schemeClr val="tx2"/>
                </a:solidFill>
              </a:rPr>
              <a:t>vector</a:t>
            </a:r>
            <a:r>
              <a:rPr lang="pl-PL" sz="2400" dirty="0" smtClean="0">
                <a:solidFill>
                  <a:schemeClr val="tx2"/>
                </a:solidFill>
              </a:rPr>
              <a:t>  </a:t>
            </a:r>
            <a:r>
              <a:rPr lang="pl-PL" sz="2400" dirty="0" err="1" smtClean="0">
                <a:solidFill>
                  <a:schemeClr val="tx2"/>
                </a:solidFill>
              </a:rPr>
              <a:t>analyzing</a:t>
            </a:r>
            <a:r>
              <a:rPr lang="pl-PL" sz="2400" dirty="0" smtClean="0">
                <a:solidFill>
                  <a:schemeClr val="tx2"/>
                </a:solidFill>
              </a:rPr>
              <a:t> </a:t>
            </a:r>
            <a:r>
              <a:rPr lang="pl-PL" sz="2400" dirty="0" err="1" smtClean="0">
                <a:solidFill>
                  <a:schemeClr val="tx2"/>
                </a:solidFill>
              </a:rPr>
              <a:t>powers</a:t>
            </a:r>
            <a:r>
              <a:rPr lang="pl-PL" sz="2400" dirty="0" smtClean="0">
                <a:solidFill>
                  <a:schemeClr val="tx2"/>
                </a:solidFill>
              </a:rPr>
              <a:t> </a:t>
            </a:r>
            <a:r>
              <a:rPr lang="pl-PL" sz="2400" dirty="0" err="1" smtClean="0">
                <a:solidFill>
                  <a:schemeClr val="tx2"/>
                </a:solidFill>
              </a:rPr>
              <a:t>at</a:t>
            </a:r>
            <a:r>
              <a:rPr lang="pl-PL" sz="2400" dirty="0" smtClean="0">
                <a:solidFill>
                  <a:schemeClr val="tx2"/>
                </a:solidFill>
              </a:rPr>
              <a:t> </a:t>
            </a:r>
            <a:r>
              <a:rPr lang="pl-PL" sz="2400" dirty="0" smtClean="0">
                <a:solidFill>
                  <a:srgbClr val="7030A0"/>
                </a:solidFill>
              </a:rPr>
              <a:t>190 </a:t>
            </a:r>
            <a:r>
              <a:rPr lang="pl-PL" sz="2500" dirty="0" smtClean="0">
                <a:solidFill>
                  <a:schemeClr val="tx2"/>
                </a:solidFill>
              </a:rPr>
              <a:t>and </a:t>
            </a:r>
            <a:r>
              <a:rPr lang="pl-PL" sz="2400" dirty="0" smtClean="0">
                <a:solidFill>
                  <a:srgbClr val="7030A0"/>
                </a:solidFill>
              </a:rPr>
              <a:t>135 </a:t>
            </a:r>
            <a:r>
              <a:rPr lang="pl-PL" sz="2400" dirty="0" err="1" smtClean="0">
                <a:solidFill>
                  <a:srgbClr val="7030A0"/>
                </a:solidFill>
              </a:rPr>
              <a:t>MeV</a:t>
            </a:r>
            <a:r>
              <a:rPr lang="pl-PL" sz="2400" dirty="0" smtClean="0">
                <a:solidFill>
                  <a:srgbClr val="7030A0"/>
                </a:solidFill>
              </a:rPr>
              <a:t>  - not </a:t>
            </a:r>
            <a:r>
              <a:rPr lang="pl-PL" sz="2200" dirty="0" smtClean="0">
                <a:solidFill>
                  <a:srgbClr val="7030A0"/>
                </a:solidFill>
              </a:rPr>
              <a:t> </a:t>
            </a:r>
            <a:r>
              <a:rPr lang="pl-PL" sz="2200" dirty="0" err="1" smtClean="0">
                <a:solidFill>
                  <a:srgbClr val="7030A0"/>
                </a:solidFill>
              </a:rPr>
              <a:t>confirmed</a:t>
            </a:r>
            <a:r>
              <a:rPr lang="pl-PL" sz="2200" dirty="0" smtClean="0">
                <a:solidFill>
                  <a:srgbClr val="7030A0"/>
                </a:solidFill>
              </a:rPr>
              <a:t> by </a:t>
            </a:r>
            <a:r>
              <a:rPr lang="pl-PL" sz="2200" dirty="0" err="1" smtClean="0">
                <a:solidFill>
                  <a:srgbClr val="7030A0"/>
                </a:solidFill>
              </a:rPr>
              <a:t>the</a:t>
            </a:r>
            <a:r>
              <a:rPr lang="pl-PL" sz="2200" dirty="0" smtClean="0">
                <a:solidFill>
                  <a:srgbClr val="7030A0"/>
                </a:solidFill>
              </a:rPr>
              <a:t> data</a:t>
            </a:r>
            <a:endParaRPr lang="pl-PL" sz="2200" dirty="0" smtClean="0">
              <a:solidFill>
                <a:schemeClr val="tx2"/>
              </a:solidFill>
            </a:endParaRPr>
          </a:p>
          <a:p>
            <a:pPr>
              <a:lnSpc>
                <a:spcPct val="80000"/>
              </a:lnSpc>
              <a:spcBef>
                <a:spcPct val="5000"/>
              </a:spcBef>
              <a:spcAft>
                <a:spcPct val="10000"/>
              </a:spcAft>
              <a:buFont typeface="Wingdings" pitchFamily="2" charset="2"/>
              <a:buChar char="q"/>
            </a:pPr>
            <a:endParaRPr lang="pl-PL" sz="2400" dirty="0">
              <a:solidFill>
                <a:srgbClr val="9933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47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47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47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147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147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147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147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147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147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59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Elżbieta Stephan, University of Silesia, MESON 2010 </a:t>
            </a:r>
            <a:endParaRPr lang="pl-PL"/>
          </a:p>
        </p:txBody>
      </p:sp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931863" y="274638"/>
            <a:ext cx="7754937" cy="682625"/>
          </a:xfrm>
        </p:spPr>
        <p:txBody>
          <a:bodyPr/>
          <a:lstStyle/>
          <a:p>
            <a:r>
              <a:rPr lang="pl-PL" sz="3800" b="1"/>
              <a:t>Thank you for your attention!</a:t>
            </a:r>
          </a:p>
        </p:txBody>
      </p:sp>
      <p:sp>
        <p:nvSpPr>
          <p:cNvPr id="19866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776413" y="1830388"/>
            <a:ext cx="6907212" cy="4111625"/>
          </a:xfrm>
          <a:noFill/>
          <a:ln/>
        </p:spPr>
        <p:txBody>
          <a:bodyPr/>
          <a:lstStyle/>
          <a:p>
            <a:endParaRPr lang="pl-PL"/>
          </a:p>
          <a:p>
            <a:pPr>
              <a:buFont typeface="Wingdings" pitchFamily="2" charset="2"/>
              <a:buNone/>
            </a:pPr>
            <a:endParaRPr lang="en-US"/>
          </a:p>
        </p:txBody>
      </p:sp>
      <p:pic>
        <p:nvPicPr>
          <p:cNvPr id="7" name="Obraz 6" descr="mapa4_pub_kolor.jpg"/>
          <p:cNvPicPr>
            <a:picLocks noChangeAspect="1"/>
          </p:cNvPicPr>
          <p:nvPr/>
        </p:nvPicPr>
        <p:blipFill>
          <a:blip r:embed="rId2" cstate="print">
            <a:lum bright="76000" contrast="-46000"/>
          </a:blip>
          <a:stretch>
            <a:fillRect/>
          </a:stretch>
        </p:blipFill>
        <p:spPr>
          <a:xfrm>
            <a:off x="1432560" y="1915628"/>
            <a:ext cx="7675096" cy="431245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95000"/>
                  <a:shade val="30000"/>
                  <a:satMod val="115000"/>
                </a:schemeClr>
              </a:gs>
              <a:gs pos="50000">
                <a:schemeClr val="accent3">
                  <a:lumMod val="95000"/>
                  <a:shade val="67500"/>
                  <a:satMod val="115000"/>
                </a:schemeClr>
              </a:gs>
              <a:gs pos="100000">
                <a:schemeClr val="accent3">
                  <a:lumMod val="95000"/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31938" y="503238"/>
            <a:ext cx="6630987" cy="706437"/>
          </a:xfrm>
        </p:spPr>
        <p:txBody>
          <a:bodyPr/>
          <a:lstStyle/>
          <a:p>
            <a:pPr algn="ctr"/>
            <a:r>
              <a:rPr lang="pl-PL" dirty="0"/>
              <a:t> </a:t>
            </a:r>
            <a:r>
              <a:rPr lang="en-GB" sz="4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Kinema</a:t>
            </a:r>
            <a:r>
              <a:rPr lang="pl-PL" sz="4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tics</a:t>
            </a:r>
            <a:r>
              <a:rPr lang="pl-PL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of  b</a:t>
            </a:r>
            <a:r>
              <a:rPr lang="en-GB" sz="4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reakup</a:t>
            </a:r>
            <a:r>
              <a:rPr lang="pl-PL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l-PL" sz="4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reaction</a:t>
            </a:r>
            <a:endParaRPr lang="en-US" sz="4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87075" name="Rectangle 3"/>
          <p:cNvSpPr>
            <a:spLocks noGrp="1" noChangeArrowheads="1"/>
          </p:cNvSpPr>
          <p:nvPr>
            <p:ph idx="1"/>
          </p:nvPr>
        </p:nvSpPr>
        <p:spPr>
          <a:xfrm>
            <a:off x="1212850" y="1560513"/>
            <a:ext cx="7712075" cy="2039937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40000"/>
              </a:spcBef>
              <a:buFont typeface="Wingdings" pitchFamily="2" charset="2"/>
              <a:buChar char="q"/>
            </a:pPr>
            <a:r>
              <a:rPr lang="pl-PL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Three</a:t>
            </a:r>
            <a:r>
              <a:rPr lang="en-GB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nukleons</a:t>
            </a:r>
            <a:r>
              <a:rPr lang="pl-PL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pl-PL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final</a:t>
            </a:r>
            <a:r>
              <a:rPr lang="pl-PL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state </a:t>
            </a:r>
            <a:r>
              <a:rPr lang="en-GB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- 9</a:t>
            </a:r>
            <a:r>
              <a:rPr lang="pl-PL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variables</a:t>
            </a:r>
            <a:endParaRPr lang="pl-PL" sz="24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pl-PL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Conservation</a:t>
            </a:r>
            <a:r>
              <a:rPr lang="pl-PL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of energy and </a:t>
            </a:r>
            <a:r>
              <a:rPr lang="pl-PL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momentum</a:t>
            </a:r>
            <a:r>
              <a:rPr lang="en-GB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GB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pl-PL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equations</a:t>
            </a:r>
            <a:endParaRPr lang="pl-PL" sz="2400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Clr>
                <a:srgbClr val="008000"/>
              </a:buClr>
              <a:buFont typeface="Wingdings" pitchFamily="2" charset="2"/>
              <a:buChar char="Ø"/>
            </a:pPr>
            <a:r>
              <a:rPr lang="pl-PL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Five independent </a:t>
            </a:r>
            <a:r>
              <a:rPr lang="pl-PL" sz="2400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kinematical</a:t>
            </a:r>
            <a:r>
              <a:rPr lang="pl-PL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400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variables</a:t>
            </a:r>
            <a:endParaRPr lang="en-GB" sz="2400" dirty="0">
              <a:solidFill>
                <a:srgbClr val="00CC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90000"/>
              </a:lnSpc>
              <a:buClr>
                <a:srgbClr val="663300"/>
              </a:buClr>
              <a:buFont typeface="Wingdings" pitchFamily="2" charset="2"/>
              <a:buChar char="ü"/>
            </a:pPr>
            <a:r>
              <a:rPr lang="pl-PL" sz="2000" dirty="0" err="1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Exclusive</a:t>
            </a:r>
            <a:r>
              <a:rPr lang="pl-PL" sz="2000" dirty="0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000" dirty="0" err="1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experiment</a:t>
            </a:r>
            <a:r>
              <a:rPr lang="pl-PL" sz="2000" dirty="0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dirty="0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pl-PL" sz="2000" dirty="0" err="1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measurement</a:t>
            </a:r>
            <a:r>
              <a:rPr lang="pl-PL" sz="2000" dirty="0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en-GB" sz="2000" dirty="0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dirty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≥ </a:t>
            </a:r>
            <a:r>
              <a:rPr lang="en-GB" sz="2000" dirty="0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pl-PL" sz="2000" dirty="0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000" dirty="0" err="1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parameters</a:t>
            </a:r>
            <a:endParaRPr lang="en-GB" sz="2000" dirty="0">
              <a:solidFill>
                <a:srgbClr val="996633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90000"/>
              </a:lnSpc>
              <a:spcBef>
                <a:spcPct val="0"/>
              </a:spcBef>
              <a:buClr>
                <a:srgbClr val="663300"/>
              </a:buClr>
              <a:buFont typeface="Wingdings" pitchFamily="2" charset="2"/>
              <a:buChar char="ü"/>
            </a:pPr>
            <a:r>
              <a:rPr lang="pl-PL" sz="2000" dirty="0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Inclusive </a:t>
            </a:r>
            <a:r>
              <a:rPr lang="pl-PL" sz="2000" dirty="0" err="1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experiment</a:t>
            </a:r>
            <a:r>
              <a:rPr lang="pl-PL" sz="2000" dirty="0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dirty="0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pl-PL" sz="2000" dirty="0" err="1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measurement</a:t>
            </a:r>
            <a:r>
              <a:rPr lang="pl-PL" sz="2000" dirty="0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 of</a:t>
            </a:r>
            <a:r>
              <a:rPr lang="en-GB" sz="2000" dirty="0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dirty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≤ 4 </a:t>
            </a:r>
            <a:r>
              <a:rPr lang="en-GB" sz="2000" dirty="0" err="1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paramet</a:t>
            </a:r>
            <a:r>
              <a:rPr lang="pl-PL" sz="2000" dirty="0" err="1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ers</a:t>
            </a:r>
            <a:r>
              <a:rPr lang="en-GB" sz="24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dirty="0">
              <a:solidFill>
                <a:srgbClr val="00CC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Elżbieta Stephan, ZFJiJZ</a:t>
            </a:r>
            <a:endParaRPr lang="en-US"/>
          </a:p>
        </p:txBody>
      </p:sp>
      <p:pic>
        <p:nvPicPr>
          <p:cNvPr id="387077" name="Picture 5" descr="kin_br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0700" y="3497263"/>
            <a:ext cx="2959100" cy="2938462"/>
          </a:xfrm>
          <a:prstGeom prst="rect">
            <a:avLst/>
          </a:prstGeom>
          <a:noFill/>
        </p:spPr>
      </p:pic>
      <p:sp>
        <p:nvSpPr>
          <p:cNvPr id="387079" name="Text Box 7"/>
          <p:cNvSpPr txBox="1">
            <a:spLocks noChangeArrowheads="1"/>
          </p:cNvSpPr>
          <p:nvPr/>
        </p:nvSpPr>
        <p:spPr bwMode="auto">
          <a:xfrm>
            <a:off x="250825" y="5073650"/>
            <a:ext cx="1159292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pl-PL" baseline="300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pl-PL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H(</a:t>
            </a:r>
            <a:r>
              <a:rPr lang="pl-PL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d,pp</a:t>
            </a:r>
            <a:r>
              <a:rPr lang="pl-PL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)n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>
              <a:buFontTx/>
              <a:buNone/>
            </a:pPr>
            <a:r>
              <a:rPr lang="en-GB" sz="20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proton</a:t>
            </a:r>
            <a:r>
              <a:rPr lang="pl-PL" sz="20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s:</a:t>
            </a:r>
            <a:endParaRPr lang="en-GB" sz="20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FontTx/>
              <a:buNone/>
            </a:pPr>
            <a:r>
              <a:rPr lang="el-GR" sz="2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GB" baseline="-180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GB" sz="2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l-GR" sz="2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GB" baseline="-180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GB" sz="2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,E</a:t>
            </a:r>
            <a:r>
              <a:rPr lang="en-GB" baseline="-180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l-GR" sz="22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FontTx/>
              <a:buNone/>
            </a:pPr>
            <a:r>
              <a:rPr lang="el-GR" sz="2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GB" baseline="-180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GB" sz="2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l-GR" sz="2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GB" baseline="-180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GB" sz="2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,E</a:t>
            </a:r>
            <a:r>
              <a:rPr lang="en-GB" baseline="-180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baseline="-180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7081" name="Text Box 9"/>
          <p:cNvSpPr txBox="1">
            <a:spLocks noChangeArrowheads="1"/>
          </p:cNvSpPr>
          <p:nvPr/>
        </p:nvSpPr>
        <p:spPr bwMode="auto">
          <a:xfrm>
            <a:off x="6799263" y="3627438"/>
            <a:ext cx="17033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pl-PL" dirty="0" err="1" smtClean="0">
                <a:solidFill>
                  <a:srgbClr val="6600CC"/>
                </a:solidFill>
              </a:rPr>
              <a:t>Arc-length</a:t>
            </a:r>
            <a:r>
              <a:rPr lang="en-GB" sz="1800" dirty="0" smtClean="0">
                <a:solidFill>
                  <a:srgbClr val="6600CC"/>
                </a:solidFill>
              </a:rPr>
              <a:t> </a:t>
            </a:r>
            <a:r>
              <a:rPr lang="pl-PL" dirty="0" smtClean="0">
                <a:solidFill>
                  <a:srgbClr val="6600CC"/>
                </a:solidFill>
              </a:rPr>
              <a:t>S</a:t>
            </a:r>
          </a:p>
        </p:txBody>
      </p:sp>
      <p:pic>
        <p:nvPicPr>
          <p:cNvPr id="14" name="Obraz 13" descr="es_fig_coor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27194" y="3523245"/>
            <a:ext cx="3750735" cy="28843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7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7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7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7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7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87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7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7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7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7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7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7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7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7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87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7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7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7079" grpId="0"/>
      <p:bldP spid="38708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Elżbieta Stephan, University of Silesia, MESON 2010 </a:t>
            </a:r>
            <a:endParaRPr lang="pl-PL"/>
          </a:p>
        </p:txBody>
      </p:sp>
      <p:sp>
        <p:nvSpPr>
          <p:cNvPr id="153605" name="Rectangle 5"/>
          <p:cNvSpPr>
            <a:spLocks noGrp="1" noChangeArrowheads="1"/>
          </p:cNvSpPr>
          <p:nvPr>
            <p:ph type="title"/>
          </p:nvPr>
        </p:nvSpPr>
        <p:spPr>
          <a:xfrm>
            <a:off x="723900" y="277813"/>
            <a:ext cx="8105140" cy="1143000"/>
          </a:xfrm>
        </p:spPr>
        <p:txBody>
          <a:bodyPr/>
          <a:lstStyle/>
          <a:p>
            <a:r>
              <a:rPr lang="pl-PL" sz="3400" baseline="30000" dirty="0">
                <a:solidFill>
                  <a:schemeClr val="bg2"/>
                </a:solidFill>
              </a:rPr>
              <a:t>1</a:t>
            </a:r>
            <a:r>
              <a:rPr lang="pl-PL" sz="3400" dirty="0">
                <a:solidFill>
                  <a:schemeClr val="bg2"/>
                </a:solidFill>
              </a:rPr>
              <a:t>H(</a:t>
            </a:r>
            <a:r>
              <a:rPr lang="pl-PL" sz="3400" dirty="0" err="1">
                <a:solidFill>
                  <a:schemeClr val="bg2"/>
                </a:solidFill>
              </a:rPr>
              <a:t>d,pp</a:t>
            </a:r>
            <a:r>
              <a:rPr lang="pl-PL" sz="3400" dirty="0">
                <a:solidFill>
                  <a:schemeClr val="bg2"/>
                </a:solidFill>
              </a:rPr>
              <a:t>)n </a:t>
            </a:r>
            <a:r>
              <a:rPr lang="pl-PL" sz="3400" dirty="0" err="1">
                <a:solidFill>
                  <a:schemeClr val="bg2"/>
                </a:solidFill>
              </a:rPr>
              <a:t>Measurement</a:t>
            </a:r>
            <a:r>
              <a:rPr lang="pl-PL" sz="3400" dirty="0">
                <a:solidFill>
                  <a:schemeClr val="bg2"/>
                </a:solidFill>
              </a:rPr>
              <a:t> </a:t>
            </a:r>
            <a:r>
              <a:rPr lang="pl-PL" sz="3400" dirty="0" err="1">
                <a:solidFill>
                  <a:schemeClr val="bg2"/>
                </a:solidFill>
              </a:rPr>
              <a:t>at</a:t>
            </a:r>
            <a:r>
              <a:rPr lang="pl-PL" sz="3400" dirty="0">
                <a:solidFill>
                  <a:schemeClr val="bg2"/>
                </a:solidFill>
              </a:rPr>
              <a:t> 130 </a:t>
            </a:r>
            <a:r>
              <a:rPr lang="pl-PL" sz="3400" dirty="0" err="1">
                <a:solidFill>
                  <a:schemeClr val="bg2"/>
                </a:solidFill>
              </a:rPr>
              <a:t>MeV</a:t>
            </a:r>
            <a:r>
              <a:rPr lang="pl-PL" sz="3400" dirty="0">
                <a:solidFill>
                  <a:schemeClr val="bg2"/>
                </a:solidFill>
              </a:rPr>
              <a:t/>
            </a:r>
            <a:br>
              <a:rPr lang="pl-PL" sz="3400" dirty="0">
                <a:solidFill>
                  <a:schemeClr val="bg2"/>
                </a:solidFill>
              </a:rPr>
            </a:br>
            <a:r>
              <a:rPr lang="pl-PL" sz="3400" dirty="0"/>
              <a:t> </a:t>
            </a:r>
            <a:r>
              <a:rPr lang="pl-PL" sz="2900" dirty="0" err="1" smtClean="0">
                <a:solidFill>
                  <a:schemeClr val="accent1"/>
                </a:solidFill>
              </a:rPr>
              <a:t>Analyzing</a:t>
            </a:r>
            <a:r>
              <a:rPr lang="pl-PL" sz="2900" dirty="0" smtClean="0">
                <a:solidFill>
                  <a:schemeClr val="accent1"/>
                </a:solidFill>
              </a:rPr>
              <a:t> </a:t>
            </a:r>
            <a:r>
              <a:rPr lang="pl-PL" sz="2900" dirty="0">
                <a:solidFill>
                  <a:schemeClr val="accent1"/>
                </a:solidFill>
              </a:rPr>
              <a:t>Power  </a:t>
            </a:r>
            <a:r>
              <a:rPr lang="en-GB" sz="2900" dirty="0" smtClean="0">
                <a:solidFill>
                  <a:schemeClr val="accent1"/>
                </a:solidFill>
              </a:rPr>
              <a:t>Results</a:t>
            </a:r>
            <a:r>
              <a:rPr lang="pl-PL" sz="2900" dirty="0" smtClean="0">
                <a:solidFill>
                  <a:schemeClr val="accent1"/>
                </a:solidFill>
              </a:rPr>
              <a:t> - </a:t>
            </a:r>
            <a:r>
              <a:rPr lang="pl-PL" sz="2900" dirty="0" err="1" smtClean="0">
                <a:solidFill>
                  <a:schemeClr val="accent1"/>
                </a:solidFill>
                <a:cs typeface="Times New Roman" pitchFamily="18" charset="0"/>
              </a:rPr>
              <a:t>comparison</a:t>
            </a:r>
            <a:r>
              <a:rPr lang="pl-PL" sz="2900" dirty="0" smtClean="0">
                <a:solidFill>
                  <a:schemeClr val="accent1"/>
                </a:solidFill>
                <a:cs typeface="Times New Roman" pitchFamily="18" charset="0"/>
              </a:rPr>
              <a:t> to </a:t>
            </a:r>
            <a:r>
              <a:rPr lang="pl-PL" sz="2900" dirty="0" err="1" smtClean="0">
                <a:solidFill>
                  <a:schemeClr val="accent1"/>
                </a:solidFill>
                <a:cs typeface="Times New Roman" pitchFamily="18" charset="0"/>
              </a:rPr>
              <a:t>theories</a:t>
            </a:r>
            <a:r>
              <a:rPr lang="pl-PL" sz="2900" dirty="0" smtClean="0">
                <a:solidFill>
                  <a:schemeClr val="accent1"/>
                </a:solidFill>
              </a:rPr>
              <a:t> </a:t>
            </a:r>
            <a:endParaRPr lang="pl-PL" sz="2800" dirty="0">
              <a:solidFill>
                <a:schemeClr val="accent1"/>
              </a:solidFill>
            </a:endParaRPr>
          </a:p>
        </p:txBody>
      </p:sp>
      <p:sp>
        <p:nvSpPr>
          <p:cNvPr id="153641" name="Line 41"/>
          <p:cNvSpPr>
            <a:spLocks noChangeShapeType="1"/>
          </p:cNvSpPr>
          <p:nvPr/>
        </p:nvSpPr>
        <p:spPr bwMode="auto">
          <a:xfrm>
            <a:off x="1390650" y="366713"/>
            <a:ext cx="252413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06425" y="3788093"/>
            <a:ext cx="7024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400" b="1" dirty="0" err="1">
                <a:solidFill>
                  <a:srgbClr val="008000"/>
                </a:solidFill>
              </a:rPr>
              <a:t>ChPT</a:t>
            </a:r>
            <a:r>
              <a:rPr lang="pl-PL" sz="1400" b="1" dirty="0">
                <a:solidFill>
                  <a:srgbClr val="008000"/>
                </a:solidFill>
              </a:rPr>
              <a:t> </a:t>
            </a:r>
          </a:p>
          <a:p>
            <a:r>
              <a:rPr lang="pl-PL" sz="1400" b="1" dirty="0">
                <a:solidFill>
                  <a:srgbClr val="008000"/>
                </a:solidFill>
              </a:rPr>
              <a:t>N3LO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606425" y="3315653"/>
            <a:ext cx="8318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400" b="1" dirty="0" err="1">
                <a:solidFill>
                  <a:srgbClr val="008000"/>
                </a:solidFill>
              </a:rPr>
              <a:t>ChPT</a:t>
            </a:r>
            <a:r>
              <a:rPr lang="pl-PL" sz="1400" b="1" dirty="0">
                <a:solidFill>
                  <a:srgbClr val="008000"/>
                </a:solidFill>
              </a:rPr>
              <a:t> N2LO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593725" y="2227898"/>
            <a:ext cx="1016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400" b="1" dirty="0" err="1">
                <a:solidFill>
                  <a:srgbClr val="008000"/>
                </a:solidFill>
              </a:rPr>
              <a:t>CDB+</a:t>
            </a:r>
            <a:r>
              <a:rPr lang="pl-PL" sz="1400" b="1" dirty="0" err="1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pl-PL" b="1" dirty="0">
                <a:solidFill>
                  <a:srgbClr val="008000"/>
                </a:solidFill>
              </a:rPr>
              <a:t> </a:t>
            </a: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593725" y="2748598"/>
            <a:ext cx="1016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400" b="1" dirty="0" err="1" smtClean="0">
                <a:solidFill>
                  <a:srgbClr val="008000"/>
                </a:solidFill>
              </a:rPr>
              <a:t>CDB+</a:t>
            </a:r>
            <a:r>
              <a:rPr lang="pl-PL" sz="1400" b="1" dirty="0" err="1" smtClean="0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pl-PL" sz="1400" b="1" dirty="0" smtClean="0">
                <a:solidFill>
                  <a:srgbClr val="008000"/>
                </a:solidFill>
              </a:rPr>
              <a:t>+</a:t>
            </a:r>
          </a:p>
          <a:p>
            <a:r>
              <a:rPr lang="pl-PL" sz="1400" b="1" dirty="0" err="1" smtClean="0">
                <a:solidFill>
                  <a:srgbClr val="008000"/>
                </a:solidFill>
              </a:rPr>
              <a:t>Coul</a:t>
            </a:r>
            <a:r>
              <a:rPr lang="pl-PL" b="1" dirty="0" smtClean="0">
                <a:solidFill>
                  <a:srgbClr val="008000"/>
                </a:solidFill>
              </a:rPr>
              <a:t> </a:t>
            </a:r>
            <a:endParaRPr lang="pl-PL" b="1" dirty="0">
              <a:solidFill>
                <a:srgbClr val="008000"/>
              </a:solidFill>
            </a:endParaRP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606425" y="4399280"/>
            <a:ext cx="647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1400" b="1" dirty="0">
                <a:solidFill>
                  <a:srgbClr val="008000"/>
                </a:solidFill>
              </a:rPr>
              <a:t>2N</a:t>
            </a:r>
            <a:r>
              <a:rPr lang="pl-PL" b="1" dirty="0">
                <a:solidFill>
                  <a:srgbClr val="008000"/>
                </a:solidFill>
              </a:rPr>
              <a:t> </a:t>
            </a: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606425" y="4917758"/>
            <a:ext cx="12319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400" b="1" dirty="0">
                <a:solidFill>
                  <a:srgbClr val="008000"/>
                </a:solidFill>
              </a:rPr>
              <a:t>2N+TM99</a:t>
            </a:r>
          </a:p>
        </p:txBody>
      </p:sp>
      <p:pic>
        <p:nvPicPr>
          <p:cNvPr id="17" name="Obraz 16" descr="mapa4_pub_k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2560" y="1915628"/>
            <a:ext cx="7675096" cy="4312452"/>
          </a:xfrm>
          <a:prstGeom prst="rect">
            <a:avLst/>
          </a:prstGeom>
        </p:spPr>
      </p:pic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575945" y="5293678"/>
            <a:ext cx="12319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400" b="1" dirty="0" smtClean="0">
                <a:solidFill>
                  <a:srgbClr val="008000"/>
                </a:solidFill>
              </a:rPr>
              <a:t>AV18+UiX</a:t>
            </a:r>
            <a:endParaRPr lang="pl-PL" sz="14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Elżbieta Stephan, University of Silesia, MESON 2010 </a:t>
            </a:r>
            <a:endParaRPr lang="pl-PL"/>
          </a:p>
        </p:txBody>
      </p:sp>
      <p:sp>
        <p:nvSpPr>
          <p:cNvPr id="153605" name="Rectangle 5"/>
          <p:cNvSpPr>
            <a:spLocks noGrp="1" noChangeArrowheads="1"/>
          </p:cNvSpPr>
          <p:nvPr>
            <p:ph type="title"/>
          </p:nvPr>
        </p:nvSpPr>
        <p:spPr>
          <a:xfrm>
            <a:off x="723900" y="277813"/>
            <a:ext cx="8105140" cy="1143000"/>
          </a:xfrm>
        </p:spPr>
        <p:txBody>
          <a:bodyPr/>
          <a:lstStyle/>
          <a:p>
            <a:r>
              <a:rPr lang="pl-PL" sz="3400" baseline="30000" dirty="0">
                <a:solidFill>
                  <a:schemeClr val="bg2"/>
                </a:solidFill>
              </a:rPr>
              <a:t>1</a:t>
            </a:r>
            <a:r>
              <a:rPr lang="pl-PL" sz="3400" dirty="0">
                <a:solidFill>
                  <a:schemeClr val="bg2"/>
                </a:solidFill>
              </a:rPr>
              <a:t>H(</a:t>
            </a:r>
            <a:r>
              <a:rPr lang="pl-PL" sz="3400" dirty="0" err="1">
                <a:solidFill>
                  <a:schemeClr val="bg2"/>
                </a:solidFill>
              </a:rPr>
              <a:t>d,pp</a:t>
            </a:r>
            <a:r>
              <a:rPr lang="pl-PL" sz="3400" dirty="0">
                <a:solidFill>
                  <a:schemeClr val="bg2"/>
                </a:solidFill>
              </a:rPr>
              <a:t>)n </a:t>
            </a:r>
            <a:r>
              <a:rPr lang="pl-PL" sz="3400" dirty="0" err="1">
                <a:solidFill>
                  <a:schemeClr val="bg2"/>
                </a:solidFill>
              </a:rPr>
              <a:t>Measurement</a:t>
            </a:r>
            <a:r>
              <a:rPr lang="pl-PL" sz="3400" dirty="0">
                <a:solidFill>
                  <a:schemeClr val="bg2"/>
                </a:solidFill>
              </a:rPr>
              <a:t> </a:t>
            </a:r>
            <a:r>
              <a:rPr lang="pl-PL" sz="3400" dirty="0" err="1">
                <a:solidFill>
                  <a:schemeClr val="bg2"/>
                </a:solidFill>
              </a:rPr>
              <a:t>at</a:t>
            </a:r>
            <a:r>
              <a:rPr lang="pl-PL" sz="3400" dirty="0">
                <a:solidFill>
                  <a:schemeClr val="bg2"/>
                </a:solidFill>
              </a:rPr>
              <a:t> 130 </a:t>
            </a:r>
            <a:r>
              <a:rPr lang="pl-PL" sz="3400" dirty="0" err="1">
                <a:solidFill>
                  <a:schemeClr val="bg2"/>
                </a:solidFill>
              </a:rPr>
              <a:t>MeV</a:t>
            </a:r>
            <a:r>
              <a:rPr lang="pl-PL" sz="3400" dirty="0">
                <a:solidFill>
                  <a:schemeClr val="bg2"/>
                </a:solidFill>
              </a:rPr>
              <a:t/>
            </a:r>
            <a:br>
              <a:rPr lang="pl-PL" sz="3400" dirty="0">
                <a:solidFill>
                  <a:schemeClr val="bg2"/>
                </a:solidFill>
              </a:rPr>
            </a:br>
            <a:r>
              <a:rPr lang="pl-PL" sz="3400" dirty="0"/>
              <a:t> </a:t>
            </a:r>
            <a:r>
              <a:rPr lang="pl-PL" sz="2900" dirty="0" err="1" smtClean="0">
                <a:solidFill>
                  <a:schemeClr val="accent1"/>
                </a:solidFill>
              </a:rPr>
              <a:t>Analyzing</a:t>
            </a:r>
            <a:r>
              <a:rPr lang="pl-PL" sz="2900" dirty="0" smtClean="0">
                <a:solidFill>
                  <a:schemeClr val="accent1"/>
                </a:solidFill>
              </a:rPr>
              <a:t> </a:t>
            </a:r>
            <a:r>
              <a:rPr lang="pl-PL" sz="2900" dirty="0">
                <a:solidFill>
                  <a:schemeClr val="accent1"/>
                </a:solidFill>
              </a:rPr>
              <a:t>Power  </a:t>
            </a:r>
            <a:r>
              <a:rPr lang="en-GB" sz="2900" dirty="0" smtClean="0">
                <a:solidFill>
                  <a:schemeClr val="accent1"/>
                </a:solidFill>
              </a:rPr>
              <a:t>Results</a:t>
            </a:r>
            <a:r>
              <a:rPr lang="pl-PL" sz="2900" dirty="0" smtClean="0">
                <a:solidFill>
                  <a:schemeClr val="accent1"/>
                </a:solidFill>
              </a:rPr>
              <a:t> - </a:t>
            </a:r>
            <a:r>
              <a:rPr lang="pl-PL" sz="2900" dirty="0" err="1" smtClean="0">
                <a:solidFill>
                  <a:schemeClr val="accent1"/>
                </a:solidFill>
                <a:cs typeface="Times New Roman" pitchFamily="18" charset="0"/>
              </a:rPr>
              <a:t>comparison</a:t>
            </a:r>
            <a:r>
              <a:rPr lang="pl-PL" sz="2900" dirty="0" smtClean="0">
                <a:solidFill>
                  <a:schemeClr val="accent1"/>
                </a:solidFill>
                <a:cs typeface="Times New Roman" pitchFamily="18" charset="0"/>
              </a:rPr>
              <a:t> to </a:t>
            </a:r>
            <a:r>
              <a:rPr lang="pl-PL" sz="2900" dirty="0" err="1" smtClean="0">
                <a:solidFill>
                  <a:schemeClr val="accent1"/>
                </a:solidFill>
                <a:cs typeface="Times New Roman" pitchFamily="18" charset="0"/>
              </a:rPr>
              <a:t>theories</a:t>
            </a:r>
            <a:r>
              <a:rPr lang="pl-PL" sz="2900" dirty="0" smtClean="0">
                <a:solidFill>
                  <a:schemeClr val="accent1"/>
                </a:solidFill>
              </a:rPr>
              <a:t> </a:t>
            </a:r>
            <a:endParaRPr lang="pl-PL" sz="2800" dirty="0">
              <a:solidFill>
                <a:schemeClr val="accent1"/>
              </a:solidFill>
            </a:endParaRPr>
          </a:p>
        </p:txBody>
      </p:sp>
      <p:sp>
        <p:nvSpPr>
          <p:cNvPr id="153641" name="Line 41"/>
          <p:cNvSpPr>
            <a:spLocks noChangeShapeType="1"/>
          </p:cNvSpPr>
          <p:nvPr/>
        </p:nvSpPr>
        <p:spPr bwMode="auto">
          <a:xfrm>
            <a:off x="1390650" y="366713"/>
            <a:ext cx="252413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l-PL"/>
          </a:p>
        </p:txBody>
      </p:sp>
      <p:pic>
        <p:nvPicPr>
          <p:cNvPr id="19" name="Obraz 18" descr="chi2_final_panel_Ax_3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7680" y="1802364"/>
            <a:ext cx="6431280" cy="463432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4772025" y="6356350"/>
            <a:ext cx="2895600" cy="365125"/>
          </a:xfrm>
          <a:noFill/>
        </p:spPr>
        <p:txBody>
          <a:bodyPr/>
          <a:lstStyle/>
          <a:p>
            <a:r>
              <a:rPr lang="pl-PL" dirty="0" smtClean="0">
                <a:latin typeface="Arial" charset="0"/>
              </a:rPr>
              <a:t>Elżbieta Stephan, </a:t>
            </a:r>
            <a:r>
              <a:rPr lang="pl-PL" dirty="0" err="1" smtClean="0">
                <a:latin typeface="Arial" charset="0"/>
              </a:rPr>
              <a:t>ZFJiJZ</a:t>
            </a:r>
            <a:endParaRPr lang="pl-PL" dirty="0" smtClean="0">
              <a:latin typeface="Arial" charset="0"/>
            </a:endParaRP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5076825" y="115888"/>
            <a:ext cx="4032250" cy="1428750"/>
          </a:xfrm>
        </p:spPr>
        <p:txBody>
          <a:bodyPr/>
          <a:lstStyle/>
          <a:p>
            <a:pPr eaLnBrk="1" hangingPunct="1"/>
            <a:r>
              <a:rPr lang="pl-PL" sz="2800" dirty="0" err="1" smtClean="0">
                <a:solidFill>
                  <a:schemeClr val="tx2">
                    <a:lumMod val="75000"/>
                  </a:schemeClr>
                </a:solidFill>
              </a:rPr>
              <a:t>Analyzing</a:t>
            </a:r>
            <a:r>
              <a:rPr lang="pl-PL" sz="2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sz="2800" dirty="0" err="1" smtClean="0">
                <a:solidFill>
                  <a:schemeClr val="tx2">
                    <a:lumMod val="75000"/>
                  </a:schemeClr>
                </a:solidFill>
              </a:rPr>
              <a:t>powers</a:t>
            </a:r>
            <a:r>
              <a:rPr lang="pl-PL" sz="2800" dirty="0" smtClean="0">
                <a:solidFill>
                  <a:schemeClr val="tx2">
                    <a:lumMod val="75000"/>
                  </a:schemeClr>
                </a:solidFill>
              </a:rPr>
              <a:t> of </a:t>
            </a:r>
            <a:r>
              <a:rPr lang="pl-PL" sz="2800" dirty="0" err="1" smtClean="0">
                <a:solidFill>
                  <a:schemeClr val="tx2">
                    <a:lumMod val="75000"/>
                  </a:schemeClr>
                </a:solidFill>
              </a:rPr>
              <a:t>elastic</a:t>
            </a:r>
            <a:r>
              <a:rPr lang="pl-PL" sz="2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sz="2800" dirty="0" err="1" smtClean="0">
                <a:solidFill>
                  <a:schemeClr val="tx2">
                    <a:lumMod val="75000"/>
                  </a:schemeClr>
                </a:solidFill>
              </a:rPr>
              <a:t>scattering</a:t>
            </a:r>
            <a:endParaRPr lang="pl-PL" sz="28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293" name="Rectangle 4"/>
          <p:cNvSpPr>
            <a:spLocks noChangeArrowheads="1"/>
          </p:cNvSpPr>
          <p:nvPr/>
        </p:nvSpPr>
        <p:spPr bwMode="auto">
          <a:xfrm>
            <a:off x="5596334" y="6072187"/>
            <a:ext cx="80962" cy="67907"/>
          </a:xfrm>
          <a:prstGeom prst="rect">
            <a:avLst/>
          </a:prstGeom>
          <a:solidFill>
            <a:schemeClr val="bg1"/>
          </a:solidFill>
          <a:ln w="38100">
            <a:solidFill>
              <a:srgbClr val="CC99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12294" name="Text Box 5"/>
          <p:cNvSpPr txBox="1">
            <a:spLocks noChangeArrowheads="1"/>
          </p:cNvSpPr>
          <p:nvPr/>
        </p:nvSpPr>
        <p:spPr bwMode="auto">
          <a:xfrm>
            <a:off x="5907088" y="3571875"/>
            <a:ext cx="1900237" cy="646113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800" baseline="30000" dirty="0">
                <a:latin typeface="Times New Roman" pitchFamily="18" charset="0"/>
              </a:rPr>
              <a:t>1</a:t>
            </a:r>
            <a:r>
              <a:rPr lang="pl-PL" sz="1800" dirty="0">
                <a:latin typeface="Times New Roman" pitchFamily="18" charset="0"/>
              </a:rPr>
              <a:t>H(</a:t>
            </a:r>
            <a:r>
              <a:rPr lang="pl-PL" sz="1800" dirty="0" err="1">
                <a:latin typeface="Times New Roman" pitchFamily="18" charset="0"/>
              </a:rPr>
              <a:t>d,d</a:t>
            </a:r>
            <a:r>
              <a:rPr lang="pl-PL" sz="1800" dirty="0">
                <a:latin typeface="Times New Roman" pitchFamily="18" charset="0"/>
              </a:rPr>
              <a:t>)p</a:t>
            </a:r>
          </a:p>
          <a:p>
            <a:pPr algn="ctr"/>
            <a:r>
              <a:rPr lang="pl-PL" sz="1800" baseline="30000" dirty="0">
                <a:latin typeface="Times New Roman" pitchFamily="18" charset="0"/>
              </a:rPr>
              <a:t>1</a:t>
            </a:r>
            <a:r>
              <a:rPr lang="pl-PL" sz="1800" dirty="0">
                <a:latin typeface="Times New Roman" pitchFamily="18" charset="0"/>
              </a:rPr>
              <a:t>H(</a:t>
            </a:r>
            <a:r>
              <a:rPr lang="pl-PL" sz="1800" dirty="0" err="1">
                <a:latin typeface="Times New Roman" pitchFamily="18" charset="0"/>
              </a:rPr>
              <a:t>d,dp</a:t>
            </a:r>
            <a:r>
              <a:rPr lang="pl-PL" sz="1800" dirty="0">
                <a:latin typeface="Times New Roman" pitchFamily="18" charset="0"/>
              </a:rPr>
              <a:t>)</a:t>
            </a:r>
          </a:p>
        </p:txBody>
      </p:sp>
      <p:sp>
        <p:nvSpPr>
          <p:cNvPr id="12295" name="Oval 8"/>
          <p:cNvSpPr>
            <a:spLocks noChangeArrowheads="1"/>
          </p:cNvSpPr>
          <p:nvPr/>
        </p:nvSpPr>
        <p:spPr bwMode="auto">
          <a:xfrm>
            <a:off x="5591571" y="4307502"/>
            <a:ext cx="90488" cy="88286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12296" name="Rectangle 9"/>
          <p:cNvSpPr>
            <a:spLocks noChangeArrowheads="1"/>
          </p:cNvSpPr>
          <p:nvPr/>
        </p:nvSpPr>
        <p:spPr bwMode="auto">
          <a:xfrm>
            <a:off x="5907088" y="4633906"/>
            <a:ext cx="2193925" cy="4730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pl-PL" sz="1200" dirty="0" err="1" smtClean="0">
                <a:latin typeface="Sylfaen" pitchFamily="18" charset="0"/>
              </a:rPr>
              <a:t>GeWall</a:t>
            </a:r>
            <a:r>
              <a:rPr lang="pl-PL" sz="1200" dirty="0" smtClean="0">
                <a:latin typeface="Sylfaen" pitchFamily="18" charset="0"/>
              </a:rPr>
              <a:t> @ COSY</a:t>
            </a:r>
            <a:endParaRPr lang="pl-PL" sz="1200" dirty="0">
              <a:latin typeface="Sylfaen" pitchFamily="18" charset="0"/>
            </a:endParaRPr>
          </a:p>
        </p:txBody>
      </p:sp>
      <p:sp>
        <p:nvSpPr>
          <p:cNvPr id="12297" name="AutoShape 10"/>
          <p:cNvSpPr>
            <a:spLocks noChangeArrowheads="1"/>
          </p:cNvSpPr>
          <p:nvPr/>
        </p:nvSpPr>
        <p:spPr bwMode="auto">
          <a:xfrm>
            <a:off x="5587603" y="5500688"/>
            <a:ext cx="98425" cy="79019"/>
          </a:xfrm>
          <a:prstGeom prst="triangle">
            <a:avLst>
              <a:gd name="adj" fmla="val 50000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12298" name="Text Box 11"/>
          <p:cNvSpPr txBox="1">
            <a:spLocks noChangeArrowheads="1"/>
          </p:cNvSpPr>
          <p:nvPr/>
        </p:nvSpPr>
        <p:spPr bwMode="auto">
          <a:xfrm>
            <a:off x="5907088" y="5176482"/>
            <a:ext cx="1919115" cy="46166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200" dirty="0">
                <a:latin typeface="Sylfaen" pitchFamily="18" charset="0"/>
              </a:rPr>
              <a:t>H. </a:t>
            </a:r>
            <a:r>
              <a:rPr lang="pl-PL" sz="1200" dirty="0" err="1">
                <a:latin typeface="Sylfaen" pitchFamily="18" charset="0"/>
              </a:rPr>
              <a:t>Mardanpour</a:t>
            </a:r>
            <a:r>
              <a:rPr lang="pl-PL" sz="1200" dirty="0">
                <a:latin typeface="Sylfaen" pitchFamily="18" charset="0"/>
              </a:rPr>
              <a:t> et al., </a:t>
            </a:r>
          </a:p>
          <a:p>
            <a:r>
              <a:rPr lang="pl-PL" sz="1200" dirty="0" err="1">
                <a:latin typeface="Sylfaen" pitchFamily="18" charset="0"/>
              </a:rPr>
              <a:t>Eur</a:t>
            </a:r>
            <a:r>
              <a:rPr lang="pl-PL" sz="1200" dirty="0">
                <a:latin typeface="Sylfaen" pitchFamily="18" charset="0"/>
              </a:rPr>
              <a:t>. </a:t>
            </a:r>
            <a:r>
              <a:rPr lang="pl-PL" sz="1200" dirty="0" err="1">
                <a:latin typeface="Sylfaen" pitchFamily="18" charset="0"/>
              </a:rPr>
              <a:t>Phys</a:t>
            </a:r>
            <a:r>
              <a:rPr lang="pl-PL" sz="1200" dirty="0">
                <a:latin typeface="Sylfaen" pitchFamily="18" charset="0"/>
              </a:rPr>
              <a:t>. J. 31, 383 (2007)</a:t>
            </a:r>
          </a:p>
        </p:txBody>
      </p:sp>
      <p:sp>
        <p:nvSpPr>
          <p:cNvPr id="12299" name="Rectangle 12"/>
          <p:cNvSpPr>
            <a:spLocks noChangeArrowheads="1"/>
          </p:cNvSpPr>
          <p:nvPr/>
        </p:nvSpPr>
        <p:spPr bwMode="auto">
          <a:xfrm>
            <a:off x="5907088" y="5760682"/>
            <a:ext cx="2974975" cy="60642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pl-PL" sz="1200" dirty="0">
                <a:latin typeface="Sylfaen" pitchFamily="18" charset="0"/>
              </a:rPr>
              <a:t>H. Witała et al.,</a:t>
            </a:r>
          </a:p>
          <a:p>
            <a:r>
              <a:rPr lang="pl-PL" sz="1200" dirty="0" err="1">
                <a:latin typeface="Sylfaen" pitchFamily="18" charset="0"/>
              </a:rPr>
              <a:t>Few-Body</a:t>
            </a:r>
            <a:r>
              <a:rPr lang="pl-PL" sz="1200" dirty="0">
                <a:latin typeface="Sylfaen" pitchFamily="18" charset="0"/>
              </a:rPr>
              <a:t> Systems 15, 67-85 (1993)</a:t>
            </a:r>
          </a:p>
        </p:txBody>
      </p:sp>
      <p:sp>
        <p:nvSpPr>
          <p:cNvPr id="12300" name="Text Box 13"/>
          <p:cNvSpPr txBox="1">
            <a:spLocks noChangeArrowheads="1"/>
          </p:cNvSpPr>
          <p:nvPr/>
        </p:nvSpPr>
        <p:spPr bwMode="auto">
          <a:xfrm>
            <a:off x="5907088" y="4216400"/>
            <a:ext cx="2178802" cy="46166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200" dirty="0">
                <a:latin typeface="Sylfaen" pitchFamily="18" charset="0"/>
              </a:rPr>
              <a:t>E. Stephan et al., </a:t>
            </a:r>
          </a:p>
          <a:p>
            <a:r>
              <a:rPr lang="pl-PL" sz="1200" dirty="0" err="1">
                <a:latin typeface="Sylfaen" pitchFamily="18" charset="0"/>
              </a:rPr>
              <a:t>Phys</a:t>
            </a:r>
            <a:r>
              <a:rPr lang="pl-PL" sz="1200" dirty="0">
                <a:latin typeface="Sylfaen" pitchFamily="18" charset="0"/>
              </a:rPr>
              <a:t>. </a:t>
            </a:r>
            <a:r>
              <a:rPr lang="pl-PL" sz="1200" dirty="0" err="1">
                <a:latin typeface="Sylfaen" pitchFamily="18" charset="0"/>
              </a:rPr>
              <a:t>Rev</a:t>
            </a:r>
            <a:r>
              <a:rPr lang="pl-PL" sz="1200" dirty="0">
                <a:latin typeface="Sylfaen" pitchFamily="18" charset="0"/>
              </a:rPr>
              <a:t>. C 76, 057001 (2007)</a:t>
            </a:r>
          </a:p>
        </p:txBody>
      </p:sp>
      <p:pic>
        <p:nvPicPr>
          <p:cNvPr id="319502" name="Picture 14" descr="t22_diff_ne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38738" y="161925"/>
            <a:ext cx="3976687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Obraz 14" descr="t11t20t22_elast+juelic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475" y="1"/>
            <a:ext cx="4707400" cy="6564086"/>
          </a:xfrm>
          <a:prstGeom prst="rect">
            <a:avLst/>
          </a:prstGeom>
        </p:spPr>
      </p:pic>
      <p:sp>
        <p:nvSpPr>
          <p:cNvPr id="16" name="Elipsa 15"/>
          <p:cNvSpPr/>
          <p:nvPr/>
        </p:nvSpPr>
        <p:spPr>
          <a:xfrm>
            <a:off x="5597121" y="4833938"/>
            <a:ext cx="79388" cy="781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ole tekstowe 16"/>
          <p:cNvSpPr txBox="1"/>
          <p:nvPr/>
        </p:nvSpPr>
        <p:spPr>
          <a:xfrm>
            <a:off x="6937375" y="371475"/>
            <a:ext cx="19710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 smtClean="0"/>
              <a:t>K. </a:t>
            </a:r>
            <a:r>
              <a:rPr lang="pl-PL" sz="1050" dirty="0" err="1" smtClean="0"/>
              <a:t>Sekiguchi</a:t>
            </a:r>
            <a:r>
              <a:rPr lang="pl-PL" sz="1050" dirty="0" smtClean="0"/>
              <a:t>, </a:t>
            </a:r>
            <a:r>
              <a:rPr lang="pl-PL" sz="1050" dirty="0" err="1" smtClean="0"/>
              <a:t>Phys</a:t>
            </a:r>
            <a:r>
              <a:rPr lang="pl-PL" sz="1050" dirty="0" smtClean="0"/>
              <a:t>. </a:t>
            </a:r>
            <a:r>
              <a:rPr lang="pl-PL" sz="1050" dirty="0" err="1" smtClean="0"/>
              <a:t>Rev</a:t>
            </a:r>
            <a:r>
              <a:rPr lang="pl-PL" sz="1050" dirty="0" smtClean="0"/>
              <a:t>. C 70, 014001 (2004)</a:t>
            </a:r>
            <a:endParaRPr lang="pl-PL" sz="1050" dirty="0"/>
          </a:p>
        </p:txBody>
      </p:sp>
      <p:sp>
        <p:nvSpPr>
          <p:cNvPr id="18" name="Strzałka w prawo 17"/>
          <p:cNvSpPr/>
          <p:nvPr/>
        </p:nvSpPr>
        <p:spPr>
          <a:xfrm rot="18881583">
            <a:off x="4124325" y="3219450"/>
            <a:ext cx="2857500" cy="70485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9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ymbol zastępczy stopki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pl-PL" smtClean="0">
                <a:latin typeface="Arial" charset="0"/>
              </a:rPr>
              <a:t>Elżbieta Stephan, ZFJiJZ</a:t>
            </a:r>
            <a:endParaRPr lang="pl-PL" dirty="0" smtClean="0">
              <a:latin typeface="Arial" charset="0"/>
            </a:endParaRPr>
          </a:p>
        </p:txBody>
      </p:sp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8496300" cy="1143000"/>
          </a:xfrm>
        </p:spPr>
        <p:txBody>
          <a:bodyPr/>
          <a:lstStyle/>
          <a:p>
            <a:r>
              <a:rPr lang="pl-PL" sz="3400" dirty="0" smtClean="0">
                <a:solidFill>
                  <a:schemeClr val="bg2"/>
                </a:solidFill>
              </a:rPr>
              <a:t/>
            </a:r>
            <a:br>
              <a:rPr lang="pl-PL" sz="3400" dirty="0" smtClean="0">
                <a:solidFill>
                  <a:schemeClr val="bg2"/>
                </a:solidFill>
              </a:rPr>
            </a:br>
            <a:endParaRPr lang="pl-PL" sz="2800" dirty="0" smtClean="0">
              <a:solidFill>
                <a:schemeClr val="accent1"/>
              </a:solidFill>
            </a:endParaRPr>
          </a:p>
        </p:txBody>
      </p:sp>
      <p:pic>
        <p:nvPicPr>
          <p:cNvPr id="12" name="Obraz 11" descr="chi2_global_zdolnosci_zal_parfix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281" y="1541865"/>
            <a:ext cx="6743700" cy="4756404"/>
          </a:xfrm>
          <a:prstGeom prst="rect">
            <a:avLst/>
          </a:prstGeom>
        </p:spPr>
      </p:pic>
      <p:pic>
        <p:nvPicPr>
          <p:cNvPr id="13" name="Obraz 12" descr="chi2_global_zdolnosci_zal_ph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2880" y="1553719"/>
            <a:ext cx="6768084" cy="4817364"/>
          </a:xfrm>
          <a:prstGeom prst="rect">
            <a:avLst/>
          </a:prstGeom>
        </p:spPr>
      </p:pic>
      <p:grpSp>
        <p:nvGrpSpPr>
          <p:cNvPr id="2" name="Grupa 11"/>
          <p:cNvGrpSpPr/>
          <p:nvPr/>
        </p:nvGrpSpPr>
        <p:grpSpPr>
          <a:xfrm>
            <a:off x="4519076" y="1814513"/>
            <a:ext cx="4483100" cy="830997"/>
            <a:chOff x="4705350" y="1814513"/>
            <a:chExt cx="4483100" cy="830997"/>
          </a:xfrm>
        </p:grpSpPr>
        <p:graphicFrame>
          <p:nvGraphicFramePr>
            <p:cNvPr id="6146" name="Object 7"/>
            <p:cNvGraphicFramePr>
              <a:graphicFrameLocks noChangeAspect="1"/>
            </p:cNvGraphicFramePr>
            <p:nvPr/>
          </p:nvGraphicFramePr>
          <p:xfrm>
            <a:off x="4705350" y="1879600"/>
            <a:ext cx="2730500" cy="330200"/>
          </p:xfrm>
          <a:graphic>
            <a:graphicData uri="http://schemas.openxmlformats.org/presentationml/2006/ole">
              <p:oleObj spid="_x0000_s180226" name="Równanie" r:id="rId5" imgW="2730240" imgH="330120" progId="Equation.3">
                <p:embed/>
              </p:oleObj>
            </a:graphicData>
          </a:graphic>
        </p:graphicFrame>
        <p:sp>
          <p:nvSpPr>
            <p:cNvPr id="6151" name="Text Box 8"/>
            <p:cNvSpPr txBox="1">
              <a:spLocks noChangeArrowheads="1"/>
            </p:cNvSpPr>
            <p:nvPr/>
          </p:nvSpPr>
          <p:spPr bwMode="auto">
            <a:xfrm>
              <a:off x="7642225" y="1814513"/>
              <a:ext cx="1546225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l-PL" sz="1600" i="1" dirty="0"/>
                <a:t>l</a:t>
              </a:r>
              <a:r>
                <a:rPr lang="pl-PL" sz="1600" dirty="0"/>
                <a:t>=1 for "</a:t>
              </a:r>
              <a:r>
                <a:rPr lang="pl-PL" sz="1600" dirty="0" err="1"/>
                <a:t>even</a:t>
              </a:r>
              <a:r>
                <a:rPr lang="pl-PL" sz="1600" dirty="0"/>
                <a:t>"</a:t>
              </a:r>
            </a:p>
            <a:p>
              <a:r>
                <a:rPr lang="pl-PL" sz="1600" i="1" dirty="0"/>
                <a:t>l</a:t>
              </a:r>
              <a:r>
                <a:rPr lang="pl-PL" sz="1600" dirty="0"/>
                <a:t>=0 for "</a:t>
              </a:r>
              <a:r>
                <a:rPr lang="pl-PL" sz="1600" dirty="0" err="1"/>
                <a:t>odd</a:t>
              </a:r>
              <a:r>
                <a:rPr lang="pl-PL" sz="1600" dirty="0"/>
                <a:t>"</a:t>
              </a:r>
              <a:endParaRPr lang="pl-PL" sz="1600" i="1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Elżbieta Stephan, ZFJiJZ</a:t>
            </a:r>
            <a:endParaRPr lang="en-US"/>
          </a:p>
        </p:txBody>
      </p:sp>
      <p:pic>
        <p:nvPicPr>
          <p:cNvPr id="3" name="Picture 8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25" y="2447925"/>
            <a:ext cx="3990975" cy="31480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" name="Obraz 3" descr="25t20f80_T20zsum_new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7250" y="247326"/>
            <a:ext cx="4200525" cy="2904396"/>
          </a:xfrm>
          <a:prstGeom prst="rect">
            <a:avLst/>
          </a:prstGeom>
        </p:spPr>
      </p:pic>
      <p:pic>
        <p:nvPicPr>
          <p:cNvPr id="5" name="Obraz 4" descr="f140_konf4_kodytest_Axy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00574" y="3258918"/>
            <a:ext cx="4276725" cy="314873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Elżbieta Stephan, University of Silesia, MESON 2010 </a:t>
            </a:r>
            <a:endParaRPr lang="pl-PL"/>
          </a:p>
        </p:txBody>
      </p:sp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277813"/>
            <a:ext cx="8143875" cy="1139825"/>
          </a:xfrm>
        </p:spPr>
        <p:txBody>
          <a:bodyPr/>
          <a:lstStyle/>
          <a:p>
            <a:r>
              <a:rPr lang="pl-PL" sz="3400" baseline="30000">
                <a:solidFill>
                  <a:schemeClr val="bg2"/>
                </a:solidFill>
              </a:rPr>
              <a:t>1</a:t>
            </a:r>
            <a:r>
              <a:rPr lang="pl-PL" sz="3400">
                <a:solidFill>
                  <a:schemeClr val="bg2"/>
                </a:solidFill>
              </a:rPr>
              <a:t>H(d,pp)n Measurement at 130 MeV</a:t>
            </a:r>
            <a:br>
              <a:rPr lang="pl-PL" sz="3400">
                <a:solidFill>
                  <a:schemeClr val="bg2"/>
                </a:solidFill>
              </a:rPr>
            </a:br>
            <a:r>
              <a:rPr lang="pl-PL" sz="3400">
                <a:solidFill>
                  <a:schemeClr val="bg2"/>
                </a:solidFill>
              </a:rPr>
              <a:t> </a:t>
            </a:r>
            <a:r>
              <a:rPr lang="pl-PL" sz="3200">
                <a:solidFill>
                  <a:srgbClr val="008080"/>
                </a:solidFill>
              </a:rPr>
              <a:t>Motivation</a:t>
            </a:r>
            <a:endParaRPr lang="pl-PL" sz="3200">
              <a:solidFill>
                <a:schemeClr val="bg2"/>
              </a:solidFill>
            </a:endParaRP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800" y="3175000"/>
            <a:ext cx="7772400" cy="3006725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ct val="30000"/>
              </a:spcAft>
              <a:buFont typeface="Wingdings" pitchFamily="2" charset="2"/>
              <a:buNone/>
            </a:pPr>
            <a:endParaRPr lang="pl-PL" sz="1900">
              <a:solidFill>
                <a:srgbClr val="336600"/>
              </a:solidFill>
            </a:endParaRPr>
          </a:p>
          <a:p>
            <a:pPr>
              <a:lnSpc>
                <a:spcPct val="80000"/>
              </a:lnSpc>
            </a:pPr>
            <a:r>
              <a:rPr lang="pl-PL" sz="2400">
                <a:solidFill>
                  <a:srgbClr val="003399"/>
                </a:solidFill>
              </a:rPr>
              <a:t>Faddeev framework provides exact treatment for the 3N system</a:t>
            </a:r>
            <a:r>
              <a:rPr lang="pl-PL" sz="2400">
                <a:solidFill>
                  <a:srgbClr val="003399"/>
                </a:solidFill>
                <a:latin typeface="Comic Sans MS" pitchFamily="66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pl-PL" sz="2400">
                <a:solidFill>
                  <a:srgbClr val="003399"/>
                </a:solidFill>
              </a:rPr>
              <a:t>Various approaches to construct the interaction (2N and 3N):</a:t>
            </a:r>
          </a:p>
          <a:p>
            <a:pPr lvl="1">
              <a:lnSpc>
                <a:spcPct val="80000"/>
              </a:lnSpc>
            </a:pPr>
            <a:r>
              <a:rPr lang="pl-PL" sz="2200">
                <a:solidFill>
                  <a:schemeClr val="bg2"/>
                </a:solidFill>
              </a:rPr>
              <a:t>Realistic potentials + phenomenological 3NF models</a:t>
            </a:r>
          </a:p>
          <a:p>
            <a:pPr lvl="1">
              <a:lnSpc>
                <a:spcPct val="80000"/>
              </a:lnSpc>
            </a:pPr>
            <a:r>
              <a:rPr lang="pl-PL" sz="2200">
                <a:solidFill>
                  <a:schemeClr val="bg2"/>
                </a:solidFill>
              </a:rPr>
              <a:t>Chiral Perturbation Theory</a:t>
            </a:r>
          </a:p>
          <a:p>
            <a:pPr lvl="1">
              <a:lnSpc>
                <a:spcPct val="80000"/>
              </a:lnSpc>
            </a:pPr>
            <a:r>
              <a:rPr lang="pl-PL" sz="2200">
                <a:solidFill>
                  <a:schemeClr val="bg2"/>
                </a:solidFill>
              </a:rPr>
              <a:t>Coupled-Channels formalism with explicit </a:t>
            </a:r>
            <a:r>
              <a:rPr lang="el-GR" sz="2200">
                <a:solidFill>
                  <a:schemeClr val="bg2"/>
                </a:solidFill>
              </a:rPr>
              <a:t>Δ</a:t>
            </a:r>
            <a:r>
              <a:rPr lang="pl-PL" sz="2200">
                <a:solidFill>
                  <a:schemeClr val="bg2"/>
                </a:solidFill>
              </a:rPr>
              <a:t> </a:t>
            </a:r>
            <a:r>
              <a:rPr lang="pl-PL" sz="2400">
                <a:solidFill>
                  <a:schemeClr val="bg2"/>
                </a:solidFill>
                <a:latin typeface="Comic Sans MS" pitchFamily="66" charset="0"/>
              </a:rPr>
              <a:t>	</a:t>
            </a:r>
            <a:endParaRPr lang="pl-PL" sz="2200">
              <a:solidFill>
                <a:schemeClr val="bg2"/>
              </a:solidFill>
            </a:endParaRPr>
          </a:p>
          <a:p>
            <a:pPr lvl="1">
              <a:lnSpc>
                <a:spcPct val="80000"/>
              </a:lnSpc>
              <a:buClr>
                <a:srgbClr val="663300"/>
              </a:buClr>
              <a:buFont typeface="Wingdings" pitchFamily="2" charset="2"/>
              <a:buNone/>
            </a:pPr>
            <a:endParaRPr lang="pl-PL" sz="2000">
              <a:solidFill>
                <a:srgbClr val="336600"/>
              </a:solidFill>
            </a:endParaRPr>
          </a:p>
        </p:txBody>
      </p:sp>
      <p:sp>
        <p:nvSpPr>
          <p:cNvPr id="173060" name="Line 4"/>
          <p:cNvSpPr>
            <a:spLocks noChangeShapeType="1"/>
          </p:cNvSpPr>
          <p:nvPr/>
        </p:nvSpPr>
        <p:spPr bwMode="auto">
          <a:xfrm>
            <a:off x="1365250" y="392113"/>
            <a:ext cx="252413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l-PL"/>
          </a:p>
        </p:txBody>
      </p:sp>
      <p:pic>
        <p:nvPicPr>
          <p:cNvPr id="173061" name="Picture 5" descr="gr_rp1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9275" y="1576388"/>
            <a:ext cx="1368425" cy="1920875"/>
          </a:xfrm>
          <a:prstGeom prst="rect">
            <a:avLst/>
          </a:prstGeom>
          <a:noFill/>
        </p:spPr>
      </p:pic>
      <p:pic>
        <p:nvPicPr>
          <p:cNvPr id="173062" name="Picture 6" descr="tn2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6000" y="1722438"/>
            <a:ext cx="2543175" cy="17335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3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3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73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3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73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59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Elżbieta Stephan, University of Silesia, MESON 2010 </a:t>
            </a:r>
            <a:endParaRPr lang="pl-PL"/>
          </a:p>
        </p:txBody>
      </p:sp>
      <p:pic>
        <p:nvPicPr>
          <p:cNvPr id="182280" name="Picture 8" descr="BINA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1628775"/>
            <a:ext cx="6911975" cy="4662488"/>
          </a:xfrm>
          <a:prstGeom prst="rect">
            <a:avLst/>
          </a:prstGeom>
          <a:noFill/>
        </p:spPr>
      </p:pic>
      <p:sp>
        <p:nvSpPr>
          <p:cNvPr id="182289" name="Text Box 17"/>
          <p:cNvSpPr txBox="1">
            <a:spLocks noChangeArrowheads="1"/>
          </p:cNvSpPr>
          <p:nvPr/>
        </p:nvSpPr>
        <p:spPr bwMode="auto">
          <a:xfrm>
            <a:off x="6588125" y="2997200"/>
            <a:ext cx="17287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000">
                <a:solidFill>
                  <a:srgbClr val="CC0000"/>
                </a:solidFill>
                <a:cs typeface="Arial" charset="0"/>
              </a:rPr>
              <a:t>   </a:t>
            </a:r>
            <a:r>
              <a:rPr lang="el-GR" sz="2000">
                <a:solidFill>
                  <a:srgbClr val="0000FF"/>
                </a:solidFill>
                <a:cs typeface="Arial" charset="0"/>
              </a:rPr>
              <a:t>Δ</a:t>
            </a:r>
            <a:r>
              <a:rPr lang="pl-PL" sz="2000">
                <a:solidFill>
                  <a:srgbClr val="0000FF"/>
                </a:solidFill>
                <a:cs typeface="Arial" charset="0"/>
              </a:rPr>
              <a:t>E Wall</a:t>
            </a:r>
            <a:endParaRPr lang="el-GR" sz="20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77813"/>
            <a:ext cx="7772400" cy="1046162"/>
          </a:xfrm>
        </p:spPr>
        <p:txBody>
          <a:bodyPr/>
          <a:lstStyle/>
          <a:p>
            <a:pPr algn="ctr"/>
            <a:r>
              <a:rPr lang="pl-PL" sz="3400">
                <a:solidFill>
                  <a:schemeClr val="bg2"/>
                </a:solidFill>
              </a:rPr>
              <a:t>BINA detection system at KVI</a:t>
            </a:r>
            <a:endParaRPr lang="pl-PL" sz="3800">
              <a:solidFill>
                <a:schemeClr val="bg2"/>
              </a:solidFill>
            </a:endParaRPr>
          </a:p>
        </p:txBody>
      </p:sp>
      <p:sp>
        <p:nvSpPr>
          <p:cNvPr id="182281" name="Text Box 9"/>
          <p:cNvSpPr txBox="1">
            <a:spLocks noChangeArrowheads="1"/>
          </p:cNvSpPr>
          <p:nvPr/>
        </p:nvSpPr>
        <p:spPr bwMode="auto">
          <a:xfrm>
            <a:off x="5867400" y="1700213"/>
            <a:ext cx="2808288" cy="519112"/>
          </a:xfrm>
          <a:prstGeom prst="rect">
            <a:avLst/>
          </a:prstGeom>
          <a:solidFill>
            <a:srgbClr val="FFFF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800">
                <a:solidFill>
                  <a:srgbClr val="009900"/>
                </a:solidFill>
                <a:latin typeface="Verdana" pitchFamily="34" charset="0"/>
                <a:cs typeface="Arial" charset="0"/>
              </a:rPr>
              <a:t>BINA Detector</a:t>
            </a:r>
            <a:endParaRPr lang="en-US" sz="2800">
              <a:solidFill>
                <a:srgbClr val="0099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82282" name="Text Box 10"/>
          <p:cNvSpPr txBox="1">
            <a:spLocks noChangeArrowheads="1"/>
          </p:cNvSpPr>
          <p:nvPr/>
        </p:nvSpPr>
        <p:spPr bwMode="auto">
          <a:xfrm>
            <a:off x="5364163" y="5661025"/>
            <a:ext cx="1008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000" b="1">
                <a:solidFill>
                  <a:srgbClr val="0000FF"/>
                </a:solidFill>
                <a:cs typeface="Arial" charset="0"/>
              </a:rPr>
              <a:t>MWPC</a:t>
            </a:r>
            <a:endParaRPr lang="en-US" sz="2000" b="1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82283" name="Line 11"/>
          <p:cNvSpPr>
            <a:spLocks noChangeShapeType="1"/>
          </p:cNvSpPr>
          <p:nvPr/>
        </p:nvSpPr>
        <p:spPr bwMode="auto">
          <a:xfrm flipV="1">
            <a:off x="5867400" y="4724400"/>
            <a:ext cx="288925" cy="936625"/>
          </a:xfrm>
          <a:prstGeom prst="line">
            <a:avLst/>
          </a:prstGeom>
          <a:noFill/>
          <a:ln w="19050">
            <a:solidFill>
              <a:srgbClr val="00CCFF"/>
            </a:solidFill>
            <a:round/>
            <a:headEnd/>
            <a:tailEnd type="stealth" w="med" len="lg"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82284" name="Text Box 12"/>
          <p:cNvSpPr txBox="1">
            <a:spLocks noChangeArrowheads="1"/>
          </p:cNvSpPr>
          <p:nvPr/>
        </p:nvSpPr>
        <p:spPr bwMode="auto">
          <a:xfrm>
            <a:off x="827088" y="2708275"/>
            <a:ext cx="2016125" cy="396875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000" b="1">
                <a:solidFill>
                  <a:srgbClr val="800080"/>
                </a:solidFill>
                <a:cs typeface="Arial" charset="0"/>
              </a:rPr>
              <a:t>Phoswich  Ball</a:t>
            </a:r>
            <a:endParaRPr lang="en-US" sz="2000" b="1">
              <a:solidFill>
                <a:srgbClr val="800080"/>
              </a:solidFill>
              <a:cs typeface="Arial" charset="0"/>
            </a:endParaRPr>
          </a:p>
        </p:txBody>
      </p:sp>
      <p:sp>
        <p:nvSpPr>
          <p:cNvPr id="182285" name="Line 13"/>
          <p:cNvSpPr>
            <a:spLocks noChangeShapeType="1"/>
          </p:cNvSpPr>
          <p:nvPr/>
        </p:nvSpPr>
        <p:spPr bwMode="auto">
          <a:xfrm>
            <a:off x="1835150" y="3141663"/>
            <a:ext cx="2376488" cy="574675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82286" name="Text Box 14"/>
          <p:cNvSpPr txBox="1">
            <a:spLocks noChangeArrowheads="1"/>
          </p:cNvSpPr>
          <p:nvPr/>
        </p:nvSpPr>
        <p:spPr bwMode="auto">
          <a:xfrm>
            <a:off x="684213" y="5300663"/>
            <a:ext cx="2447925" cy="396875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000" b="1">
                <a:solidFill>
                  <a:srgbClr val="0000FF"/>
                </a:solidFill>
                <a:cs typeface="Arial" charset="0"/>
              </a:rPr>
              <a:t>Stopping (E)  Wall</a:t>
            </a:r>
            <a:endParaRPr lang="en-US" sz="2000" b="1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82287" name="Line 15"/>
          <p:cNvSpPr>
            <a:spLocks noChangeShapeType="1"/>
          </p:cNvSpPr>
          <p:nvPr/>
        </p:nvSpPr>
        <p:spPr bwMode="auto">
          <a:xfrm flipV="1">
            <a:off x="1835150" y="3860800"/>
            <a:ext cx="3529013" cy="1512888"/>
          </a:xfrm>
          <a:prstGeom prst="line">
            <a:avLst/>
          </a:prstGeom>
          <a:noFill/>
          <a:ln w="22225">
            <a:solidFill>
              <a:srgbClr val="00CCFF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82290" name="Line 18"/>
          <p:cNvSpPr>
            <a:spLocks noChangeShapeType="1"/>
          </p:cNvSpPr>
          <p:nvPr/>
        </p:nvSpPr>
        <p:spPr bwMode="auto">
          <a:xfrm flipH="1">
            <a:off x="6877050" y="3429000"/>
            <a:ext cx="574675" cy="1295400"/>
          </a:xfrm>
          <a:prstGeom prst="line">
            <a:avLst/>
          </a:prstGeom>
          <a:noFill/>
          <a:ln w="19050">
            <a:solidFill>
              <a:srgbClr val="00CCFF"/>
            </a:solidFill>
            <a:round/>
            <a:headEnd/>
            <a:tailEnd type="stealth" w="lg" len="med"/>
          </a:ln>
          <a:effectLst/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2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2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2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2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2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2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7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82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2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7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2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82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7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82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2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82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82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7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82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82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8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8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7" presetClass="entr" presetSubtype="8" fill="hold" grpId="0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82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82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7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82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82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00"/>
                            </p:stCondLst>
                            <p:childTnLst>
                              <p:par>
                                <p:cTn id="52" presetID="1" presetClass="emph" presetSubtype="2" repeatCount="200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3000" fill="hold"/>
                                        <p:tgtEl>
                                          <p:spTgt spid="1822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FF"/>
                                      </p:to>
                                    </p:animClr>
                                    <p:set>
                                      <p:cBhvr>
                                        <p:cTn id="54" dur="3000" fill="hold"/>
                                        <p:tgtEl>
                                          <p:spTgt spid="1822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3000" fill="hold"/>
                                        <p:tgtEl>
                                          <p:spTgt spid="1822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89" grpId="0"/>
      <p:bldP spid="182281" grpId="0" animBg="1"/>
      <p:bldP spid="182282" grpId="0"/>
      <p:bldP spid="182283" grpId="0" animBg="1"/>
      <p:bldP spid="182284" grpId="0" animBg="1"/>
      <p:bldP spid="182284" grpId="1" animBg="1"/>
      <p:bldP spid="182285" grpId="0" animBg="1"/>
      <p:bldP spid="182286" grpId="0" animBg="1"/>
      <p:bldP spid="182287" grpId="0" animBg="1"/>
      <p:bldP spid="18229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Elżbieta Stephan, University of Silesia, MESON 2010 </a:t>
            </a:r>
            <a:endParaRPr lang="pl-PL"/>
          </a:p>
        </p:txBody>
      </p:sp>
      <p:graphicFrame>
        <p:nvGraphicFramePr>
          <p:cNvPr id="135184" name="Object 16"/>
          <p:cNvGraphicFramePr>
            <a:graphicFrameLocks noChangeAspect="1"/>
          </p:cNvGraphicFramePr>
          <p:nvPr/>
        </p:nvGraphicFramePr>
        <p:xfrm>
          <a:off x="381000" y="2667000"/>
          <a:ext cx="1438275" cy="2743200"/>
        </p:xfrm>
        <a:graphic>
          <a:graphicData uri="http://schemas.openxmlformats.org/presentationml/2006/ole">
            <p:oleObj spid="_x0000_s135184" name="Równanie" r:id="rId3" imgW="977760" imgH="1866600" progId="Equation.3">
              <p:embed/>
            </p:oleObj>
          </a:graphicData>
        </a:graphic>
      </p:graphicFrame>
      <p:pic>
        <p:nvPicPr>
          <p:cNvPr id="135173" name="Picture 5" descr="seminarium_asym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2971800"/>
            <a:ext cx="6705600" cy="3298825"/>
          </a:xfrm>
          <a:prstGeom prst="rect">
            <a:avLst/>
          </a:prstGeom>
          <a:noFill/>
          <a:effectLst/>
        </p:spPr>
      </p:pic>
      <p:sp>
        <p:nvSpPr>
          <p:cNvPr id="135175" name="Rectangle 7"/>
          <p:cNvSpPr>
            <a:spLocks noChangeArrowheads="1"/>
          </p:cNvSpPr>
          <p:nvPr/>
        </p:nvSpPr>
        <p:spPr bwMode="auto">
          <a:xfrm>
            <a:off x="2971800" y="2692400"/>
            <a:ext cx="5791200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35177" name="Rectangle 9"/>
          <p:cNvSpPr>
            <a:spLocks noChangeArrowheads="1"/>
          </p:cNvSpPr>
          <p:nvPr/>
        </p:nvSpPr>
        <p:spPr bwMode="auto">
          <a:xfrm>
            <a:off x="381000" y="838200"/>
            <a:ext cx="8610600" cy="167640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grpSp>
        <p:nvGrpSpPr>
          <p:cNvPr id="135178" name="Group 10"/>
          <p:cNvGrpSpPr>
            <a:grpSpLocks/>
          </p:cNvGrpSpPr>
          <p:nvPr/>
        </p:nvGrpSpPr>
        <p:grpSpPr bwMode="auto">
          <a:xfrm>
            <a:off x="6858000" y="838200"/>
            <a:ext cx="2133600" cy="457200"/>
            <a:chOff x="96" y="480"/>
            <a:chExt cx="1344" cy="288"/>
          </a:xfrm>
        </p:grpSpPr>
        <p:sp>
          <p:nvSpPr>
            <p:cNvPr id="135179" name="Rectangle 11"/>
            <p:cNvSpPr>
              <a:spLocks noChangeArrowheads="1"/>
            </p:cNvSpPr>
            <p:nvPr/>
          </p:nvSpPr>
          <p:spPr bwMode="auto">
            <a:xfrm>
              <a:off x="96" y="480"/>
              <a:ext cx="1344" cy="288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  <p:graphicFrame>
          <p:nvGraphicFramePr>
            <p:cNvPr id="135180" name="Object 12"/>
            <p:cNvGraphicFramePr>
              <a:graphicFrameLocks noChangeAspect="1"/>
            </p:cNvGraphicFramePr>
            <p:nvPr/>
          </p:nvGraphicFramePr>
          <p:xfrm>
            <a:off x="96" y="480"/>
            <a:ext cx="1296" cy="259"/>
          </p:xfrm>
          <a:graphic>
            <a:graphicData uri="http://schemas.openxmlformats.org/presentationml/2006/ole">
              <p:oleObj spid="_x0000_s135180" name="Równanie" r:id="rId5" imgW="1079280" imgH="215640" progId="Equation.3">
                <p:embed/>
              </p:oleObj>
            </a:graphicData>
          </a:graphic>
        </p:graphicFrame>
      </p:grpSp>
      <p:graphicFrame>
        <p:nvGraphicFramePr>
          <p:cNvPr id="135183" name="Object 15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p:oleObj spid="_x0000_s135183" name="Równanie" r:id="rId6" imgW="114120" imgH="215640" progId="Equation.3">
              <p:embed/>
            </p:oleObj>
          </a:graphicData>
        </a:graphic>
      </p:graphicFrame>
      <p:graphicFrame>
        <p:nvGraphicFramePr>
          <p:cNvPr id="135185" name="Object 17"/>
          <p:cNvGraphicFramePr>
            <a:graphicFrameLocks noChangeAspect="1"/>
          </p:cNvGraphicFramePr>
          <p:nvPr/>
        </p:nvGraphicFramePr>
        <p:xfrm>
          <a:off x="457200" y="838200"/>
          <a:ext cx="5832475" cy="795338"/>
        </p:xfrm>
        <a:graphic>
          <a:graphicData uri="http://schemas.openxmlformats.org/presentationml/2006/ole">
            <p:oleObj spid="_x0000_s135185" name="Równanie" r:id="rId7" imgW="3352680" imgH="457200" progId="Equation.3">
              <p:embed/>
            </p:oleObj>
          </a:graphicData>
        </a:graphic>
      </p:graphicFrame>
      <p:sp>
        <p:nvSpPr>
          <p:cNvPr id="135186" name="Text Box 18"/>
          <p:cNvSpPr txBox="1">
            <a:spLocks noChangeArrowheads="1"/>
          </p:cNvSpPr>
          <p:nvPr/>
        </p:nvSpPr>
        <p:spPr bwMode="auto">
          <a:xfrm>
            <a:off x="7620000" y="6096000"/>
            <a:ext cx="469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l-PL" sz="2400">
                <a:latin typeface="Times New Roman" pitchFamily="18" charset="0"/>
                <a:sym typeface="Symbol" pitchFamily="18" charset="2"/>
              </a:rPr>
              <a:t></a:t>
            </a:r>
            <a:r>
              <a:rPr lang="pl-PL" sz="2400" baseline="-25000">
                <a:latin typeface="Times New Roman" pitchFamily="18" charset="0"/>
                <a:sym typeface="Symbol" pitchFamily="18" charset="2"/>
              </a:rPr>
              <a:t>1</a:t>
            </a:r>
            <a:endParaRPr lang="pl-PL" sz="2400">
              <a:latin typeface="Times New Roman" pitchFamily="18" charset="0"/>
            </a:endParaRPr>
          </a:p>
        </p:txBody>
      </p:sp>
      <p:graphicFrame>
        <p:nvGraphicFramePr>
          <p:cNvPr id="135188" name="Object 20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p:oleObj spid="_x0000_s135188" name="Równanie" r:id="rId8" imgW="114120" imgH="215640" progId="Equation.3">
              <p:embed/>
            </p:oleObj>
          </a:graphicData>
        </a:graphic>
      </p:graphicFrame>
      <p:graphicFrame>
        <p:nvGraphicFramePr>
          <p:cNvPr id="135189" name="Object 21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p:oleObj spid="_x0000_s135189" name="Równanie" r:id="rId9" imgW="114120" imgH="215640" progId="Equation.3">
              <p:embed/>
            </p:oleObj>
          </a:graphicData>
        </a:graphic>
      </p:graphicFrame>
      <p:graphicFrame>
        <p:nvGraphicFramePr>
          <p:cNvPr id="135190" name="Object 22"/>
          <p:cNvGraphicFramePr>
            <a:graphicFrameLocks noChangeAspect="1"/>
          </p:cNvGraphicFramePr>
          <p:nvPr/>
        </p:nvGraphicFramePr>
        <p:xfrm>
          <a:off x="2819400" y="1600200"/>
          <a:ext cx="6164263" cy="795338"/>
        </p:xfrm>
        <a:graphic>
          <a:graphicData uri="http://schemas.openxmlformats.org/presentationml/2006/ole">
            <p:oleObj spid="_x0000_s135190" name="Równanie" r:id="rId10" imgW="3543120" imgH="457200" progId="Equation.3">
              <p:embed/>
            </p:oleObj>
          </a:graphicData>
        </a:graphic>
      </p:graphicFrame>
      <p:graphicFrame>
        <p:nvGraphicFramePr>
          <p:cNvPr id="135191" name="Object 23"/>
          <p:cNvGraphicFramePr>
            <a:graphicFrameLocks noChangeAspect="1"/>
          </p:cNvGraphicFramePr>
          <p:nvPr/>
        </p:nvGraphicFramePr>
        <p:xfrm>
          <a:off x="6545263" y="3657600"/>
          <a:ext cx="911225" cy="1174750"/>
        </p:xfrm>
        <a:graphic>
          <a:graphicData uri="http://schemas.openxmlformats.org/presentationml/2006/ole">
            <p:oleObj spid="_x0000_s135191" name="Równanie" r:id="rId11" imgW="749160" imgH="965160" progId="Equation.3">
              <p:embed/>
            </p:oleObj>
          </a:graphicData>
        </a:graphic>
      </p:graphicFrame>
      <p:graphicFrame>
        <p:nvGraphicFramePr>
          <p:cNvPr id="135182" name="Object 14"/>
          <p:cNvGraphicFramePr>
            <a:graphicFrameLocks noChangeAspect="1"/>
          </p:cNvGraphicFramePr>
          <p:nvPr/>
        </p:nvGraphicFramePr>
        <p:xfrm>
          <a:off x="1905000" y="2592388"/>
          <a:ext cx="6900863" cy="676275"/>
        </p:xfrm>
        <a:graphic>
          <a:graphicData uri="http://schemas.openxmlformats.org/presentationml/2006/ole">
            <p:oleObj spid="_x0000_s135182" name="Równanie" r:id="rId12" imgW="4279680" imgH="43164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5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5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5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5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5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5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5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5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5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5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5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5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5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5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5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5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5" grpId="0" animBg="1"/>
      <p:bldP spid="13518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ymbol zastępczy stopki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pl-PL" smtClean="0">
                <a:latin typeface="Arial" charset="0"/>
              </a:rPr>
              <a:t>Elżbieta Stephan, ZFJiJZ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sz="3400" dirty="0" smtClean="0">
                <a:solidFill>
                  <a:schemeClr val="tx2">
                    <a:lumMod val="75000"/>
                  </a:schemeClr>
                </a:solidFill>
              </a:rPr>
              <a:t>Wektorowe zdolności analizujące </a:t>
            </a:r>
            <a:r>
              <a:rPr lang="pl-PL" sz="29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29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2800" dirty="0" smtClean="0">
                <a:solidFill>
                  <a:schemeClr val="accent1"/>
                </a:solidFill>
              </a:rPr>
              <a:t> Pomiary przy pomocy </a:t>
            </a:r>
            <a:r>
              <a:rPr lang="pl-PL" sz="2800" dirty="0" err="1" smtClean="0">
                <a:solidFill>
                  <a:schemeClr val="accent1"/>
                </a:solidFill>
              </a:rPr>
              <a:t>GeWall</a:t>
            </a:r>
            <a:r>
              <a:rPr lang="pl-PL" sz="2800" dirty="0" smtClean="0">
                <a:solidFill>
                  <a:schemeClr val="accent1"/>
                </a:solidFill>
              </a:rPr>
              <a:t> - przykłady</a:t>
            </a:r>
            <a:endParaRPr lang="pl-PL" sz="2800" baseline="30000" dirty="0" smtClean="0">
              <a:solidFill>
                <a:schemeClr val="accent1"/>
              </a:solidFill>
            </a:endParaRPr>
          </a:p>
        </p:txBody>
      </p:sp>
      <p:pic>
        <p:nvPicPr>
          <p:cNvPr id="8" name="Obraz 7" descr="Ax_fi60_iz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8126" y="2549196"/>
            <a:ext cx="4154119" cy="2659532"/>
          </a:xfrm>
          <a:prstGeom prst="rect">
            <a:avLst/>
          </a:prstGeom>
        </p:spPr>
      </p:pic>
      <p:pic>
        <p:nvPicPr>
          <p:cNvPr id="9" name="Obraz 8" descr="Ay_fi60_iz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6014" y="2587296"/>
            <a:ext cx="4134917" cy="262859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Elżbieta Stephan, University of Silesia, MESON 2010 </a:t>
            </a:r>
            <a:endParaRPr lang="pl-PL"/>
          </a:p>
        </p:txBody>
      </p:sp>
      <p:pic>
        <p:nvPicPr>
          <p:cNvPr id="3" name="Obraz 2" descr="Ax_Ay_eff_parfix0_chi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43964" y="1676745"/>
            <a:ext cx="2248916" cy="2344670"/>
          </a:xfrm>
          <a:prstGeom prst="rect">
            <a:avLst/>
          </a:prstGeom>
        </p:spPr>
      </p:pic>
      <p:pic>
        <p:nvPicPr>
          <p:cNvPr id="4" name="Obraz 3" descr="Ax_Ay_eff_parfix0_w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120" y="1705103"/>
            <a:ext cx="2244598" cy="2312160"/>
          </a:xfrm>
          <a:prstGeom prst="rect">
            <a:avLst/>
          </a:prstGeom>
        </p:spPr>
      </p:pic>
      <p:pic>
        <p:nvPicPr>
          <p:cNvPr id="5" name="Obraz 4" descr="Axx_Ayy_eff_parfix0_chi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17445" y="4196080"/>
            <a:ext cx="2147955" cy="2218436"/>
          </a:xfrm>
          <a:prstGeom prst="rect">
            <a:avLst/>
          </a:prstGeom>
        </p:spPr>
      </p:pic>
      <p:pic>
        <p:nvPicPr>
          <p:cNvPr id="6" name="Obraz 5" descr="Axx_Ayy_eff_parfix0_wi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46320" y="4219824"/>
            <a:ext cx="1966214" cy="204051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Elżbieta Stephan, University of Silesia, MESON 2010 </a:t>
            </a:r>
            <a:endParaRPr lang="pl-PL"/>
          </a:p>
        </p:txBody>
      </p:sp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23888" y="277813"/>
            <a:ext cx="8207375" cy="1139825"/>
          </a:xfrm>
        </p:spPr>
        <p:txBody>
          <a:bodyPr/>
          <a:lstStyle/>
          <a:p>
            <a:r>
              <a:rPr lang="pl-PL" sz="3400" baseline="30000">
                <a:solidFill>
                  <a:schemeClr val="bg2"/>
                </a:solidFill>
              </a:rPr>
              <a:t>1</a:t>
            </a:r>
            <a:r>
              <a:rPr lang="pl-PL" sz="3400">
                <a:solidFill>
                  <a:schemeClr val="bg2"/>
                </a:solidFill>
              </a:rPr>
              <a:t>H(d,pp)n Measurement at 130 MeV</a:t>
            </a:r>
            <a:r>
              <a:rPr lang="pl-PL" sz="2800">
                <a:solidFill>
                  <a:schemeClr val="bg2"/>
                </a:solidFill>
              </a:rPr>
              <a:t/>
            </a:r>
            <a:br>
              <a:rPr lang="pl-PL" sz="2800">
                <a:solidFill>
                  <a:schemeClr val="bg2"/>
                </a:solidFill>
              </a:rPr>
            </a:br>
            <a:r>
              <a:rPr lang="pl-PL" sz="2800"/>
              <a:t> </a:t>
            </a:r>
            <a:r>
              <a:rPr lang="pl-PL" sz="3200">
                <a:solidFill>
                  <a:srgbClr val="008080"/>
                </a:solidFill>
              </a:rPr>
              <a:t>Motivation</a:t>
            </a:r>
            <a:endParaRPr lang="pl-PL" sz="3200">
              <a:solidFill>
                <a:schemeClr val="bg2"/>
              </a:solidFill>
            </a:endParaRP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879600"/>
            <a:ext cx="7772400" cy="39465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l-PL" sz="2400">
                <a:solidFill>
                  <a:srgbClr val="003399"/>
                </a:solidFill>
              </a:rPr>
              <a:t>Three-nucleon system is the </a:t>
            </a:r>
            <a:r>
              <a:rPr lang="en-GB" sz="2400">
                <a:solidFill>
                  <a:srgbClr val="003399"/>
                </a:solidFill>
              </a:rPr>
              <a:t>simplest</a:t>
            </a:r>
            <a:r>
              <a:rPr lang="pl-PL" sz="2400">
                <a:solidFill>
                  <a:srgbClr val="003399"/>
                </a:solidFill>
              </a:rPr>
              <a:t> non-trivial environment to test predictions of the NN and 3N potential models</a:t>
            </a:r>
            <a:r>
              <a:rPr lang="pl-PL" sz="2400">
                <a:solidFill>
                  <a:srgbClr val="003399"/>
                </a:solidFill>
                <a:latin typeface="Comic Sans MS" pitchFamily="66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pl-PL" sz="2400">
                <a:solidFill>
                  <a:srgbClr val="003399"/>
                </a:solidFill>
              </a:rPr>
              <a:t>Elastic scattering data demonstrate both success and problems of modern calculations</a:t>
            </a:r>
            <a:endParaRPr lang="pl-PL" sz="2400">
              <a:solidFill>
                <a:srgbClr val="003399"/>
              </a:solidFill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pl-PL" sz="2400">
                <a:solidFill>
                  <a:schemeClr val="bg2"/>
                </a:solidFill>
              </a:rPr>
              <a:t>Very few breakup data</a:t>
            </a:r>
            <a:r>
              <a:rPr lang="pl-PL" sz="2400">
                <a:solidFill>
                  <a:srgbClr val="003399"/>
                </a:solidFill>
              </a:rPr>
              <a:t> at medium energies (earlier PSI experiments provided only 14 kinematical configurations)</a:t>
            </a:r>
          </a:p>
          <a:p>
            <a:pPr>
              <a:lnSpc>
                <a:spcPct val="90000"/>
              </a:lnSpc>
            </a:pPr>
            <a:r>
              <a:rPr lang="pl-PL" sz="2400">
                <a:solidFill>
                  <a:srgbClr val="003399"/>
                </a:solidFill>
              </a:rPr>
              <a:t>In order t</a:t>
            </a:r>
            <a:r>
              <a:rPr lang="en-GB" sz="2400">
                <a:solidFill>
                  <a:srgbClr val="003399"/>
                </a:solidFill>
              </a:rPr>
              <a:t>o reach meaningful</a:t>
            </a:r>
            <a:r>
              <a:rPr lang="pl-PL" sz="2400">
                <a:solidFill>
                  <a:srgbClr val="003399"/>
                </a:solidFill>
              </a:rPr>
              <a:t> </a:t>
            </a:r>
            <a:r>
              <a:rPr lang="en-GB" sz="2400">
                <a:solidFill>
                  <a:srgbClr val="003399"/>
                </a:solidFill>
              </a:rPr>
              <a:t>conclusions</a:t>
            </a:r>
            <a:r>
              <a:rPr lang="pl-PL" sz="2400">
                <a:solidFill>
                  <a:srgbClr val="003399"/>
                </a:solidFill>
              </a:rPr>
              <a:t> about the interaction models needed experimental coverage of </a:t>
            </a:r>
            <a:r>
              <a:rPr lang="pl-PL" sz="2400">
                <a:solidFill>
                  <a:schemeClr val="bg2"/>
                </a:solidFill>
              </a:rPr>
              <a:t>large phase space regions</a:t>
            </a:r>
          </a:p>
        </p:txBody>
      </p:sp>
      <p:sp>
        <p:nvSpPr>
          <p:cNvPr id="172036" name="Line 4"/>
          <p:cNvSpPr>
            <a:spLocks noChangeShapeType="1"/>
          </p:cNvSpPr>
          <p:nvPr/>
        </p:nvSpPr>
        <p:spPr bwMode="auto">
          <a:xfrm>
            <a:off x="1301750" y="404813"/>
            <a:ext cx="252413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72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72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72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72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124200" y="6555740"/>
            <a:ext cx="3175000" cy="365125"/>
          </a:xfrm>
          <a:noFill/>
        </p:spPr>
        <p:txBody>
          <a:bodyPr/>
          <a:lstStyle/>
          <a:p>
            <a:r>
              <a:rPr lang="en-US" dirty="0" err="1" smtClean="0">
                <a:latin typeface="Arial" charset="0"/>
              </a:rPr>
              <a:t>Elżbieta</a:t>
            </a:r>
            <a:r>
              <a:rPr lang="en-US" dirty="0" smtClean="0">
                <a:latin typeface="Arial" charset="0"/>
              </a:rPr>
              <a:t> Stephan, University of Silesia, MESON 2010 </a:t>
            </a:r>
            <a:endParaRPr lang="pl-PL" dirty="0" smtClean="0">
              <a:latin typeface="Arial" charset="0"/>
            </a:endParaRPr>
          </a:p>
        </p:txBody>
      </p:sp>
      <p:sp>
        <p:nvSpPr>
          <p:cNvPr id="11267" name="Rectangle 53"/>
          <p:cNvSpPr>
            <a:spLocks noGrp="1" noChangeArrowheads="1"/>
          </p:cNvSpPr>
          <p:nvPr>
            <p:ph type="title"/>
          </p:nvPr>
        </p:nvSpPr>
        <p:spPr>
          <a:xfrm>
            <a:off x="640079" y="1"/>
            <a:ext cx="8503921" cy="876300"/>
          </a:xfrm>
        </p:spPr>
        <p:txBody>
          <a:bodyPr/>
          <a:lstStyle/>
          <a:p>
            <a:pPr algn="ctr"/>
            <a:r>
              <a:rPr lang="pl-PL" sz="3400" baseline="30000" dirty="0" smtClean="0">
                <a:solidFill>
                  <a:schemeClr val="bg2"/>
                </a:solidFill>
                <a:latin typeface="Times New Roman" pitchFamily="18" charset="0"/>
              </a:rPr>
              <a:t> 1</a:t>
            </a:r>
            <a:r>
              <a:rPr lang="pl-PL" sz="3400" dirty="0" smtClean="0">
                <a:solidFill>
                  <a:schemeClr val="bg2"/>
                </a:solidFill>
                <a:latin typeface="Times New Roman" pitchFamily="18" charset="0"/>
              </a:rPr>
              <a:t>H(</a:t>
            </a:r>
            <a:r>
              <a:rPr lang="pl-PL" sz="3400" dirty="0" err="1" smtClean="0">
                <a:solidFill>
                  <a:schemeClr val="bg2"/>
                </a:solidFill>
                <a:latin typeface="Times New Roman" pitchFamily="18" charset="0"/>
              </a:rPr>
              <a:t>d,pp</a:t>
            </a:r>
            <a:r>
              <a:rPr lang="pl-PL" sz="3400" dirty="0" smtClean="0">
                <a:solidFill>
                  <a:schemeClr val="bg2"/>
                </a:solidFill>
                <a:latin typeface="Times New Roman" pitchFamily="18" charset="0"/>
              </a:rPr>
              <a:t>)n </a:t>
            </a:r>
            <a:r>
              <a:rPr lang="pl-PL" sz="3400" dirty="0" err="1" smtClean="0">
                <a:solidFill>
                  <a:schemeClr val="bg2"/>
                </a:solidFill>
                <a:latin typeface="Times New Roman" pitchFamily="18" charset="0"/>
              </a:rPr>
              <a:t>Measurements</a:t>
            </a:r>
            <a:r>
              <a:rPr lang="pl-PL" sz="3400" dirty="0" smtClean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pl-PL" sz="3400" dirty="0" err="1" smtClean="0">
                <a:solidFill>
                  <a:schemeClr val="bg2"/>
                </a:solidFill>
                <a:latin typeface="Times New Roman" pitchFamily="18" charset="0"/>
              </a:rPr>
              <a:t>at</a:t>
            </a:r>
            <a:r>
              <a:rPr lang="pl-PL" sz="3400" dirty="0" smtClean="0">
                <a:solidFill>
                  <a:schemeClr val="bg2"/>
                </a:solidFill>
                <a:latin typeface="Times New Roman" pitchFamily="18" charset="0"/>
              </a:rPr>
              <a:t> 130 and 100 </a:t>
            </a:r>
            <a:r>
              <a:rPr lang="pl-PL" sz="3400" dirty="0" err="1" smtClean="0">
                <a:solidFill>
                  <a:schemeClr val="bg2"/>
                </a:solidFill>
                <a:latin typeface="Times New Roman" pitchFamily="18" charset="0"/>
              </a:rPr>
              <a:t>MeV</a:t>
            </a:r>
            <a:r>
              <a:rPr lang="pl-PL" sz="3400" dirty="0" smtClean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pl-PL" sz="34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34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2800" dirty="0" err="1" smtClean="0">
                <a:solidFill>
                  <a:srgbClr val="7030A0"/>
                </a:solidFill>
              </a:rPr>
              <a:t>Detection</a:t>
            </a:r>
            <a:r>
              <a:rPr lang="pl-PL" sz="2800" dirty="0" smtClean="0">
                <a:solidFill>
                  <a:srgbClr val="7030A0"/>
                </a:solidFill>
              </a:rPr>
              <a:t> systems </a:t>
            </a:r>
            <a:r>
              <a:rPr lang="pl-PL" sz="2800" dirty="0" err="1" smtClean="0">
                <a:solidFill>
                  <a:srgbClr val="7030A0"/>
                </a:solidFill>
              </a:rPr>
              <a:t>at</a:t>
            </a:r>
            <a:r>
              <a:rPr lang="pl-PL" sz="2800" dirty="0" smtClean="0">
                <a:solidFill>
                  <a:srgbClr val="7030A0"/>
                </a:solidFill>
              </a:rPr>
              <a:t> KVI</a:t>
            </a:r>
            <a:endParaRPr lang="pl-PL" sz="2900" dirty="0" smtClean="0">
              <a:solidFill>
                <a:schemeClr val="accent1"/>
              </a:solidFill>
            </a:endParaRPr>
          </a:p>
        </p:txBody>
      </p:sp>
      <p:sp>
        <p:nvSpPr>
          <p:cNvPr id="11268" name="Rectangle 150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1600200"/>
            <a:ext cx="3813175" cy="4530725"/>
          </a:xfrm>
        </p:spPr>
        <p:txBody>
          <a:bodyPr/>
          <a:lstStyle/>
          <a:p>
            <a:pPr eaLnBrk="1" hangingPunct="1"/>
            <a:endParaRPr lang="pl-PL" sz="2400" smtClean="0">
              <a:solidFill>
                <a:srgbClr val="003399"/>
              </a:solidFill>
            </a:endParaRPr>
          </a:p>
          <a:p>
            <a:pPr eaLnBrk="1" hangingPunct="1"/>
            <a:endParaRPr lang="pl-PL" sz="2400" smtClean="0"/>
          </a:p>
        </p:txBody>
      </p:sp>
      <p:pic>
        <p:nvPicPr>
          <p:cNvPr id="11325" name="Picture 203" descr="setup_no6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3117850"/>
            <a:ext cx="4367212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26" name="Rectangle 204"/>
          <p:cNvSpPr>
            <a:spLocks noChangeArrowheads="1"/>
          </p:cNvSpPr>
          <p:nvPr/>
        </p:nvSpPr>
        <p:spPr bwMode="auto">
          <a:xfrm>
            <a:off x="538481" y="1698308"/>
            <a:ext cx="3403600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spcBef>
                <a:spcPct val="10000"/>
              </a:spcBef>
              <a:buFont typeface="Wingdings" pitchFamily="2" charset="2"/>
              <a:buChar char="ü"/>
            </a:pPr>
            <a:r>
              <a:rPr lang="pl-PL" sz="2000" dirty="0" smtClean="0">
                <a:solidFill>
                  <a:srgbClr val="0033CC"/>
                </a:solidFill>
                <a:latin typeface="Arial" pitchFamily="34" charset="0"/>
              </a:rPr>
              <a:t>140  </a:t>
            </a:r>
            <a:r>
              <a:rPr lang="el-GR" sz="2000" dirty="0" smtClean="0">
                <a:solidFill>
                  <a:srgbClr val="0033CC"/>
                </a:solidFill>
                <a:latin typeface="Arial" pitchFamily="34" charset="0"/>
              </a:rPr>
              <a:t>Δ</a:t>
            </a:r>
            <a:r>
              <a:rPr lang="pl-PL" sz="2000" dirty="0" smtClean="0">
                <a:solidFill>
                  <a:srgbClr val="0033CC"/>
                </a:solidFill>
                <a:latin typeface="Arial" pitchFamily="34" charset="0"/>
              </a:rPr>
              <a:t>E-E </a:t>
            </a:r>
            <a:r>
              <a:rPr lang="pl-PL" sz="2000" dirty="0" err="1" smtClean="0">
                <a:solidFill>
                  <a:srgbClr val="0033CC"/>
                </a:solidFill>
                <a:latin typeface="Arial" pitchFamily="34" charset="0"/>
              </a:rPr>
              <a:t>telescopes</a:t>
            </a:r>
            <a:endParaRPr lang="pl-PL" sz="2000" dirty="0" smtClean="0">
              <a:solidFill>
                <a:srgbClr val="0033CC"/>
              </a:solidFill>
              <a:latin typeface="Arial" pitchFamily="34" charset="0"/>
            </a:endParaRPr>
          </a:p>
          <a:p>
            <a:pPr>
              <a:lnSpc>
                <a:spcPct val="80000"/>
              </a:lnSpc>
              <a:spcBef>
                <a:spcPct val="10000"/>
              </a:spcBef>
              <a:buFont typeface="Wingdings" pitchFamily="2" charset="2"/>
              <a:buChar char="ü"/>
            </a:pPr>
            <a:r>
              <a:rPr lang="pl-PL" sz="2000" dirty="0" smtClean="0">
                <a:solidFill>
                  <a:srgbClr val="0033CC"/>
                </a:solidFill>
                <a:latin typeface="Arial" pitchFamily="34" charset="0"/>
              </a:rPr>
              <a:t>3 </a:t>
            </a:r>
            <a:r>
              <a:rPr lang="pl-PL" sz="2000" dirty="0" err="1" smtClean="0">
                <a:solidFill>
                  <a:srgbClr val="0033CC"/>
                </a:solidFill>
                <a:latin typeface="Arial" pitchFamily="34" charset="0"/>
              </a:rPr>
              <a:t>plane</a:t>
            </a:r>
            <a:r>
              <a:rPr lang="pl-PL" sz="2000" dirty="0" smtClean="0">
                <a:solidFill>
                  <a:srgbClr val="0033CC"/>
                </a:solidFill>
                <a:latin typeface="Arial" pitchFamily="34" charset="0"/>
              </a:rPr>
              <a:t> MWPC</a:t>
            </a:r>
          </a:p>
          <a:p>
            <a:pPr marL="342900" indent="-342900">
              <a:lnSpc>
                <a:spcPct val="90000"/>
              </a:lnSpc>
              <a:spcBef>
                <a:spcPct val="10000"/>
              </a:spcBef>
              <a:buClr>
                <a:schemeClr val="folHlink"/>
              </a:buClr>
              <a:buSzPct val="90000"/>
              <a:buFont typeface="Wingdings" pitchFamily="2" charset="2"/>
              <a:buChar char="è"/>
            </a:pPr>
            <a:r>
              <a:rPr lang="pl-PL" sz="1800" dirty="0" err="1" smtClean="0">
                <a:solidFill>
                  <a:srgbClr val="996600"/>
                </a:solidFill>
              </a:rPr>
              <a:t>angular</a:t>
            </a:r>
            <a:r>
              <a:rPr lang="pl-PL" sz="1800" dirty="0" smtClean="0">
                <a:solidFill>
                  <a:srgbClr val="996600"/>
                </a:solidFill>
              </a:rPr>
              <a:t> </a:t>
            </a:r>
            <a:r>
              <a:rPr lang="pl-PL" sz="1800" dirty="0" err="1" smtClean="0">
                <a:solidFill>
                  <a:srgbClr val="996600"/>
                </a:solidFill>
              </a:rPr>
              <a:t>acceptance</a:t>
            </a:r>
            <a:r>
              <a:rPr lang="pl-PL" sz="1800" dirty="0" smtClean="0">
                <a:solidFill>
                  <a:srgbClr val="996600"/>
                </a:solidFill>
              </a:rPr>
              <a:t>: </a:t>
            </a:r>
          </a:p>
          <a:p>
            <a:pPr marL="342900" indent="-342900">
              <a:lnSpc>
                <a:spcPct val="90000"/>
              </a:lnSpc>
              <a:spcBef>
                <a:spcPct val="10000"/>
              </a:spcBef>
              <a:buClr>
                <a:schemeClr val="folHlink"/>
              </a:buClr>
              <a:buSzPct val="90000"/>
            </a:pPr>
            <a:r>
              <a:rPr lang="el-GR" sz="1800" dirty="0" smtClean="0">
                <a:solidFill>
                  <a:srgbClr val="996600"/>
                </a:solidFill>
              </a:rPr>
              <a:t>θ</a:t>
            </a:r>
            <a:r>
              <a:rPr lang="pl-PL" sz="1800" dirty="0" smtClean="0">
                <a:solidFill>
                  <a:srgbClr val="996600"/>
                </a:solidFill>
              </a:rPr>
              <a:t> </a:t>
            </a:r>
            <a:r>
              <a:rPr lang="pl-PL" sz="1800" dirty="0">
                <a:solidFill>
                  <a:srgbClr val="996600"/>
                </a:solidFill>
              </a:rPr>
              <a:t>= (12</a:t>
            </a:r>
            <a:r>
              <a:rPr lang="en-US" sz="1800" dirty="0">
                <a:solidFill>
                  <a:srgbClr val="996600"/>
                </a:solidFill>
              </a:rPr>
              <a:t>º</a:t>
            </a:r>
            <a:r>
              <a:rPr lang="pl-PL" sz="1800" dirty="0">
                <a:solidFill>
                  <a:srgbClr val="996600"/>
                </a:solidFill>
              </a:rPr>
              <a:t>, 38</a:t>
            </a:r>
            <a:r>
              <a:rPr lang="en-US" sz="1800" dirty="0">
                <a:solidFill>
                  <a:srgbClr val="996600"/>
                </a:solidFill>
              </a:rPr>
              <a:t>º</a:t>
            </a:r>
            <a:r>
              <a:rPr lang="pl-PL" sz="1800" dirty="0">
                <a:solidFill>
                  <a:srgbClr val="996600"/>
                </a:solidFill>
              </a:rPr>
              <a:t>), </a:t>
            </a:r>
            <a:r>
              <a:rPr lang="el-GR" sz="1800" dirty="0">
                <a:solidFill>
                  <a:srgbClr val="996600"/>
                </a:solidFill>
              </a:rPr>
              <a:t>φ</a:t>
            </a:r>
            <a:r>
              <a:rPr lang="pl-PL" sz="1800" dirty="0">
                <a:solidFill>
                  <a:srgbClr val="996600"/>
                </a:solidFill>
              </a:rPr>
              <a:t> = (0</a:t>
            </a:r>
            <a:r>
              <a:rPr lang="en-US" sz="1800" dirty="0">
                <a:solidFill>
                  <a:srgbClr val="996600"/>
                </a:solidFill>
              </a:rPr>
              <a:t>º</a:t>
            </a:r>
            <a:r>
              <a:rPr lang="pl-PL" sz="1800" dirty="0">
                <a:solidFill>
                  <a:srgbClr val="996600"/>
                </a:solidFill>
              </a:rPr>
              <a:t>, 360</a:t>
            </a:r>
            <a:r>
              <a:rPr lang="en-US" sz="1800" dirty="0">
                <a:solidFill>
                  <a:srgbClr val="996600"/>
                </a:solidFill>
              </a:rPr>
              <a:t>º</a:t>
            </a:r>
            <a:r>
              <a:rPr lang="pl-PL" sz="1800" dirty="0">
                <a:solidFill>
                  <a:srgbClr val="996600"/>
                </a:solidFill>
              </a:rPr>
              <a:t>)</a:t>
            </a:r>
            <a:endParaRPr lang="el-GR" sz="1800" dirty="0">
              <a:solidFill>
                <a:srgbClr val="996600"/>
              </a:solidFill>
            </a:endParaRPr>
          </a:p>
        </p:txBody>
      </p:sp>
      <p:pic>
        <p:nvPicPr>
          <p:cNvPr id="11" name="Obraz 10" descr="Obraz1.png"/>
          <p:cNvPicPr>
            <a:picLocks noChangeAspect="1"/>
          </p:cNvPicPr>
          <p:nvPr/>
        </p:nvPicPr>
        <p:blipFill>
          <a:blip r:embed="rId3" cstate="print"/>
          <a:srcRect l="56798"/>
          <a:stretch>
            <a:fillRect/>
          </a:stretch>
        </p:blipFill>
        <p:spPr>
          <a:xfrm>
            <a:off x="4943501" y="2708609"/>
            <a:ext cx="3438499" cy="3431438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>
            <a:off x="1551036" y="971550"/>
            <a:ext cx="1245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>
                <a:solidFill>
                  <a:srgbClr val="00B050"/>
                </a:solidFill>
              </a:rPr>
              <a:t>SALAD</a:t>
            </a:r>
            <a:endParaRPr lang="pl-PL" sz="2400" b="1" dirty="0">
              <a:solidFill>
                <a:srgbClr val="00B050"/>
              </a:solidFill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6463940" y="971550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>
                <a:solidFill>
                  <a:srgbClr val="00B050"/>
                </a:solidFill>
              </a:rPr>
              <a:t>BINA</a:t>
            </a:r>
            <a:endParaRPr lang="pl-PL" sz="2400" b="1" dirty="0">
              <a:solidFill>
                <a:srgbClr val="00B050"/>
              </a:solidFill>
            </a:endParaRPr>
          </a:p>
        </p:txBody>
      </p:sp>
      <p:sp>
        <p:nvSpPr>
          <p:cNvPr id="16" name="Rectangle 204"/>
          <p:cNvSpPr>
            <a:spLocks noChangeArrowheads="1"/>
          </p:cNvSpPr>
          <p:nvPr/>
        </p:nvSpPr>
        <p:spPr bwMode="auto">
          <a:xfrm>
            <a:off x="4343400" y="1681163"/>
            <a:ext cx="4840289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spcBef>
                <a:spcPct val="10000"/>
              </a:spcBef>
              <a:buFont typeface="Wingdings" pitchFamily="2" charset="2"/>
              <a:buChar char="ü"/>
            </a:pPr>
            <a:r>
              <a:rPr lang="pl-PL" sz="2000" i="1" dirty="0" smtClean="0">
                <a:solidFill>
                  <a:srgbClr val="0033CC"/>
                </a:solidFill>
                <a:latin typeface="Arial" pitchFamily="34" charset="0"/>
              </a:rPr>
              <a:t>Wall </a:t>
            </a:r>
            <a:r>
              <a:rPr lang="pl-PL" sz="2000" dirty="0" smtClean="0">
                <a:solidFill>
                  <a:srgbClr val="0033CC"/>
                </a:solidFill>
                <a:latin typeface="Arial" pitchFamily="34" charset="0"/>
              </a:rPr>
              <a:t>- </a:t>
            </a:r>
            <a:r>
              <a:rPr lang="pl-PL" sz="2000" dirty="0" err="1" smtClean="0">
                <a:solidFill>
                  <a:srgbClr val="0033CC"/>
                </a:solidFill>
                <a:latin typeface="Arial" pitchFamily="34" charset="0"/>
              </a:rPr>
              <a:t>very</a:t>
            </a:r>
            <a:r>
              <a:rPr lang="pl-PL" sz="2000" dirty="0" smtClean="0">
                <a:solidFill>
                  <a:srgbClr val="0033CC"/>
                </a:solidFill>
                <a:latin typeface="Arial" pitchFamily="34" charset="0"/>
              </a:rPr>
              <a:t> </a:t>
            </a:r>
            <a:r>
              <a:rPr lang="pl-PL" sz="2000" dirty="0" err="1" smtClean="0">
                <a:solidFill>
                  <a:srgbClr val="0033CC"/>
                </a:solidFill>
                <a:latin typeface="Arial" pitchFamily="34" charset="0"/>
              </a:rPr>
              <a:t>similar</a:t>
            </a:r>
            <a:r>
              <a:rPr lang="pl-PL" sz="2000" dirty="0" smtClean="0">
                <a:solidFill>
                  <a:srgbClr val="0033CC"/>
                </a:solidFill>
                <a:latin typeface="Arial" pitchFamily="34" charset="0"/>
              </a:rPr>
              <a:t> to SALAD</a:t>
            </a:r>
          </a:p>
          <a:p>
            <a:pPr>
              <a:lnSpc>
                <a:spcPct val="80000"/>
              </a:lnSpc>
              <a:spcBef>
                <a:spcPct val="10000"/>
              </a:spcBef>
              <a:buFont typeface="Wingdings" pitchFamily="2" charset="2"/>
              <a:buChar char="ü"/>
            </a:pPr>
            <a:r>
              <a:rPr lang="pl-PL" sz="2000" i="1" dirty="0" smtClean="0">
                <a:solidFill>
                  <a:srgbClr val="0033CC"/>
                </a:solidFill>
                <a:latin typeface="Arial" pitchFamily="34" charset="0"/>
              </a:rPr>
              <a:t>Ball</a:t>
            </a:r>
            <a:r>
              <a:rPr lang="pl-PL" sz="2000" dirty="0" smtClean="0">
                <a:solidFill>
                  <a:srgbClr val="0033CC"/>
                </a:solidFill>
                <a:latin typeface="Arial" pitchFamily="34" charset="0"/>
              </a:rPr>
              <a:t> - system of </a:t>
            </a:r>
            <a:r>
              <a:rPr lang="pl-PL" sz="2000" dirty="0" err="1" smtClean="0">
                <a:solidFill>
                  <a:srgbClr val="0033CC"/>
                </a:solidFill>
                <a:latin typeface="Arial" pitchFamily="34" charset="0"/>
              </a:rPr>
              <a:t>phoswitch</a:t>
            </a:r>
            <a:r>
              <a:rPr lang="pl-PL" sz="2000" dirty="0" smtClean="0">
                <a:solidFill>
                  <a:srgbClr val="0033CC"/>
                </a:solidFill>
                <a:latin typeface="Arial" pitchFamily="34" charset="0"/>
              </a:rPr>
              <a:t> </a:t>
            </a:r>
            <a:r>
              <a:rPr lang="pl-PL" sz="2000" dirty="0" err="1" smtClean="0">
                <a:solidFill>
                  <a:srgbClr val="0033CC"/>
                </a:solidFill>
                <a:latin typeface="Arial" pitchFamily="34" charset="0"/>
              </a:rPr>
              <a:t>detectors</a:t>
            </a:r>
            <a:endParaRPr lang="pl-PL" sz="2000" dirty="0" smtClean="0">
              <a:solidFill>
                <a:srgbClr val="0033CC"/>
              </a:solidFill>
              <a:latin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10000"/>
              </a:spcBef>
              <a:buClr>
                <a:schemeClr val="folHlink"/>
              </a:buClr>
              <a:buSzPct val="90000"/>
              <a:buFont typeface="Wingdings" pitchFamily="2" charset="2"/>
              <a:buChar char="è"/>
            </a:pPr>
            <a:r>
              <a:rPr lang="pl-PL" sz="1800" dirty="0" err="1" smtClean="0">
                <a:solidFill>
                  <a:srgbClr val="996600"/>
                </a:solidFill>
              </a:rPr>
              <a:t>angular</a:t>
            </a:r>
            <a:r>
              <a:rPr lang="pl-PL" sz="1800" dirty="0" smtClean="0">
                <a:solidFill>
                  <a:srgbClr val="996600"/>
                </a:solidFill>
              </a:rPr>
              <a:t> </a:t>
            </a:r>
            <a:r>
              <a:rPr lang="pl-PL" sz="1800" dirty="0" err="1" smtClean="0">
                <a:solidFill>
                  <a:srgbClr val="996600"/>
                </a:solidFill>
              </a:rPr>
              <a:t>acceptance</a:t>
            </a:r>
            <a:r>
              <a:rPr lang="pl-PL" sz="1800" dirty="0" smtClean="0">
                <a:solidFill>
                  <a:srgbClr val="996600"/>
                </a:solidFill>
              </a:rPr>
              <a:t>: </a:t>
            </a:r>
            <a:r>
              <a:rPr lang="pl-PL" sz="1800" dirty="0" err="1" smtClean="0">
                <a:solidFill>
                  <a:srgbClr val="996600"/>
                </a:solidFill>
              </a:rPr>
              <a:t>nearly</a:t>
            </a:r>
            <a:r>
              <a:rPr lang="pl-PL" sz="1800" dirty="0" smtClean="0">
                <a:solidFill>
                  <a:srgbClr val="996600"/>
                </a:solidFill>
              </a:rPr>
              <a:t> 4</a:t>
            </a:r>
            <a:r>
              <a:rPr lang="el-GR" sz="1800" dirty="0" smtClean="0">
                <a:solidFill>
                  <a:srgbClr val="996600"/>
                </a:solidFill>
              </a:rPr>
              <a:t>π</a:t>
            </a:r>
            <a:endParaRPr lang="el-GR" sz="1800" dirty="0">
              <a:solidFill>
                <a:srgbClr val="996600"/>
              </a:solidFill>
            </a:endParaRPr>
          </a:p>
        </p:txBody>
      </p:sp>
      <p:pic>
        <p:nvPicPr>
          <p:cNvPr id="12" name="Picture 28" descr="bina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78228" y="2611120"/>
            <a:ext cx="4727090" cy="3545840"/>
          </a:xfrm>
          <a:prstGeom prst="rect">
            <a:avLst/>
          </a:prstGeom>
          <a:noFill/>
        </p:spPr>
      </p:pic>
      <p:sp>
        <p:nvSpPr>
          <p:cNvPr id="15" name="Line 6"/>
          <p:cNvSpPr>
            <a:spLocks noChangeShapeType="1"/>
          </p:cNvSpPr>
          <p:nvPr/>
        </p:nvSpPr>
        <p:spPr bwMode="auto">
          <a:xfrm>
            <a:off x="1553210" y="28893"/>
            <a:ext cx="252413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Elżbieta Stephan, University of Silesia, MESON 2010 </a:t>
            </a:r>
            <a:endParaRPr lang="pl-PL"/>
          </a:p>
        </p:txBody>
      </p:sp>
      <p:sp>
        <p:nvSpPr>
          <p:cNvPr id="139268" name="Rectangle 4"/>
          <p:cNvSpPr>
            <a:spLocks noGrp="1" noChangeArrowheads="1"/>
          </p:cNvSpPr>
          <p:nvPr>
            <p:ph type="title"/>
          </p:nvPr>
        </p:nvSpPr>
        <p:spPr>
          <a:xfrm>
            <a:off x="692150" y="336550"/>
            <a:ext cx="7470775" cy="1081088"/>
          </a:xfrm>
        </p:spPr>
        <p:txBody>
          <a:bodyPr/>
          <a:lstStyle/>
          <a:p>
            <a:r>
              <a:rPr lang="pl-PL" sz="3400" baseline="30000">
                <a:solidFill>
                  <a:schemeClr val="bg2"/>
                </a:solidFill>
              </a:rPr>
              <a:t>1</a:t>
            </a:r>
            <a:r>
              <a:rPr lang="pl-PL" sz="3400">
                <a:solidFill>
                  <a:schemeClr val="bg2"/>
                </a:solidFill>
              </a:rPr>
              <a:t>H(d,pp)n Measurement at 130 MeV</a:t>
            </a:r>
            <a:br>
              <a:rPr lang="pl-PL" sz="3400">
                <a:solidFill>
                  <a:schemeClr val="bg2"/>
                </a:solidFill>
              </a:rPr>
            </a:br>
            <a:r>
              <a:rPr lang="pl-PL" sz="3400"/>
              <a:t> </a:t>
            </a:r>
            <a:r>
              <a:rPr lang="pl-PL" sz="2800">
                <a:solidFill>
                  <a:schemeClr val="accent1"/>
                </a:solidFill>
              </a:rPr>
              <a:t>Cross Section </a:t>
            </a:r>
            <a:r>
              <a:rPr lang="en-GB" sz="2800">
                <a:solidFill>
                  <a:schemeClr val="accent1"/>
                </a:solidFill>
              </a:rPr>
              <a:t>Results</a:t>
            </a:r>
            <a:r>
              <a:rPr lang="pl-PL" sz="2800">
                <a:solidFill>
                  <a:schemeClr val="accent1"/>
                </a:solidFill>
              </a:rPr>
              <a:t> – Summary</a:t>
            </a:r>
          </a:p>
        </p:txBody>
      </p:sp>
      <p:sp>
        <p:nvSpPr>
          <p:cNvPr id="139269" name="Rectangle 5"/>
          <p:cNvSpPr>
            <a:spLocks noChangeArrowheads="1"/>
          </p:cNvSpPr>
          <p:nvPr/>
        </p:nvSpPr>
        <p:spPr bwMode="auto">
          <a:xfrm>
            <a:off x="1258888" y="333375"/>
            <a:ext cx="73136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endParaRPr lang="en-US" sz="3400">
              <a:solidFill>
                <a:srgbClr val="008080"/>
              </a:solidFill>
              <a:latin typeface="Times New Roman" pitchFamily="18" charset="0"/>
            </a:endParaRPr>
          </a:p>
        </p:txBody>
      </p:sp>
      <p:sp>
        <p:nvSpPr>
          <p:cNvPr id="139271" name="Rectangle 7"/>
          <p:cNvSpPr>
            <a:spLocks noChangeArrowheads="1"/>
          </p:cNvSpPr>
          <p:nvPr/>
        </p:nvSpPr>
        <p:spPr bwMode="auto">
          <a:xfrm>
            <a:off x="1331913" y="1700213"/>
            <a:ext cx="7575550" cy="467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ü"/>
            </a:pPr>
            <a:r>
              <a:rPr lang="pl-PL" sz="2400">
                <a:solidFill>
                  <a:srgbClr val="996600"/>
                </a:solidFill>
              </a:rPr>
              <a:t>Nearly 1800 cross section data points</a:t>
            </a:r>
            <a:endParaRPr lang="pl-PL" sz="2400">
              <a:solidFill>
                <a:schemeClr val="folHlink"/>
              </a:solidFill>
            </a:endParaRPr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75000"/>
              <a:buFont typeface="Arial" charset="0"/>
              <a:buChar char="●"/>
            </a:pPr>
            <a:r>
              <a:rPr lang="el-GR" sz="2500">
                <a:solidFill>
                  <a:srgbClr val="003399"/>
                </a:solidFill>
                <a:latin typeface="Comic Sans MS" pitchFamily="66" charset="0"/>
              </a:rPr>
              <a:t>θ</a:t>
            </a:r>
            <a:r>
              <a:rPr lang="pl-PL" sz="2500" baseline="-14000">
                <a:solidFill>
                  <a:srgbClr val="003399"/>
                </a:solidFill>
                <a:latin typeface="Comic Sans MS" pitchFamily="66" charset="0"/>
              </a:rPr>
              <a:t>1</a:t>
            </a:r>
            <a:r>
              <a:rPr lang="pl-PL" sz="2500">
                <a:solidFill>
                  <a:srgbClr val="003399"/>
                </a:solidFill>
                <a:latin typeface="Comic Sans MS" pitchFamily="66" charset="0"/>
              </a:rPr>
              <a:t>, </a:t>
            </a:r>
            <a:r>
              <a:rPr lang="el-GR" sz="2500">
                <a:solidFill>
                  <a:srgbClr val="003399"/>
                </a:solidFill>
                <a:latin typeface="Comic Sans MS" pitchFamily="66" charset="0"/>
              </a:rPr>
              <a:t>θ</a:t>
            </a:r>
            <a:r>
              <a:rPr lang="pl-PL" sz="2500" baseline="-14000">
                <a:solidFill>
                  <a:srgbClr val="003399"/>
                </a:solidFill>
                <a:latin typeface="Comic Sans MS" pitchFamily="66" charset="0"/>
              </a:rPr>
              <a:t>2</a:t>
            </a:r>
            <a:r>
              <a:rPr lang="pl-PL" sz="2500">
                <a:solidFill>
                  <a:srgbClr val="003399"/>
                </a:solidFill>
                <a:latin typeface="Comic Sans MS" pitchFamily="66" charset="0"/>
              </a:rPr>
              <a:t> = </a:t>
            </a:r>
            <a:r>
              <a:rPr lang="pl-PL" sz="2500">
                <a:solidFill>
                  <a:srgbClr val="003399"/>
                </a:solidFill>
              </a:rPr>
              <a:t>15</a:t>
            </a:r>
            <a:r>
              <a:rPr lang="pl-PL" sz="2500" baseline="50000">
                <a:solidFill>
                  <a:srgbClr val="003399"/>
                </a:solidFill>
                <a:latin typeface="Comic Sans MS" pitchFamily="66" charset="0"/>
              </a:rPr>
              <a:t>o</a:t>
            </a:r>
            <a:r>
              <a:rPr lang="pl-PL" sz="2500">
                <a:solidFill>
                  <a:srgbClr val="003399"/>
                </a:solidFill>
                <a:latin typeface="Comic Sans MS" pitchFamily="66" charset="0"/>
              </a:rPr>
              <a:t> – </a:t>
            </a:r>
            <a:r>
              <a:rPr lang="pl-PL" sz="2500">
                <a:solidFill>
                  <a:srgbClr val="003399"/>
                </a:solidFill>
              </a:rPr>
              <a:t>30</a:t>
            </a:r>
            <a:r>
              <a:rPr lang="pl-PL" sz="2500" baseline="50000">
                <a:solidFill>
                  <a:srgbClr val="003399"/>
                </a:solidFill>
                <a:latin typeface="Comic Sans MS" pitchFamily="66" charset="0"/>
              </a:rPr>
              <a:t>o</a:t>
            </a:r>
            <a:r>
              <a:rPr lang="pl-PL" sz="2500">
                <a:solidFill>
                  <a:srgbClr val="003399"/>
                </a:solidFill>
                <a:latin typeface="Comic Sans MS" pitchFamily="66" charset="0"/>
              </a:rPr>
              <a:t>;  </a:t>
            </a:r>
            <a:r>
              <a:rPr lang="pl-PL" sz="2500">
                <a:solidFill>
                  <a:srgbClr val="003399"/>
                </a:solidFill>
              </a:rPr>
              <a:t>grid</a:t>
            </a:r>
            <a:r>
              <a:rPr lang="pl-PL" sz="2500">
                <a:solidFill>
                  <a:srgbClr val="003399"/>
                </a:solidFill>
                <a:latin typeface="Comic Sans MS" pitchFamily="66" charset="0"/>
              </a:rPr>
              <a:t> </a:t>
            </a:r>
            <a:r>
              <a:rPr lang="pl-PL" sz="2500">
                <a:solidFill>
                  <a:srgbClr val="003399"/>
                </a:solidFill>
              </a:rPr>
              <a:t>5</a:t>
            </a:r>
            <a:r>
              <a:rPr lang="pl-PL" sz="2500" baseline="50000">
                <a:solidFill>
                  <a:srgbClr val="003399"/>
                </a:solidFill>
                <a:latin typeface="Comic Sans MS" pitchFamily="66" charset="0"/>
              </a:rPr>
              <a:t>o </a:t>
            </a:r>
            <a:r>
              <a:rPr lang="pl-PL" sz="2500">
                <a:solidFill>
                  <a:srgbClr val="003399"/>
                </a:solidFill>
                <a:latin typeface="Comic Sans MS" pitchFamily="66" charset="0"/>
              </a:rPr>
              <a:t>; </a:t>
            </a:r>
            <a:r>
              <a:rPr lang="el-GR" sz="2500">
                <a:solidFill>
                  <a:srgbClr val="003399"/>
                </a:solidFill>
                <a:latin typeface="Comic Sans MS" pitchFamily="66" charset="0"/>
              </a:rPr>
              <a:t>Δθ</a:t>
            </a:r>
            <a:r>
              <a:rPr lang="pl-PL" sz="2500">
                <a:solidFill>
                  <a:srgbClr val="003399"/>
                </a:solidFill>
                <a:latin typeface="Comic Sans MS" pitchFamily="66" charset="0"/>
              </a:rPr>
              <a:t> = </a:t>
            </a:r>
            <a:r>
              <a:rPr lang="en-US" sz="2500">
                <a:solidFill>
                  <a:srgbClr val="003399"/>
                </a:solidFill>
                <a:latin typeface="Comic Sans MS" pitchFamily="66" charset="0"/>
              </a:rPr>
              <a:t>±</a:t>
            </a:r>
            <a:r>
              <a:rPr lang="pl-PL" sz="2500">
                <a:solidFill>
                  <a:srgbClr val="003399"/>
                </a:solidFill>
              </a:rPr>
              <a:t>1</a:t>
            </a:r>
            <a:r>
              <a:rPr lang="pl-PL" sz="2500" baseline="50000">
                <a:solidFill>
                  <a:srgbClr val="003399"/>
                </a:solidFill>
                <a:latin typeface="Comic Sans MS" pitchFamily="66" charset="0"/>
              </a:rPr>
              <a:t>o</a:t>
            </a:r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75000"/>
              <a:buFont typeface="Arial" charset="0"/>
              <a:buChar char="●"/>
            </a:pPr>
            <a:r>
              <a:rPr lang="pl-PL" sz="2500">
                <a:solidFill>
                  <a:srgbClr val="003399"/>
                </a:solidFill>
              </a:rPr>
              <a:t>an additional set for</a:t>
            </a:r>
            <a:r>
              <a:rPr lang="pl-PL" sz="2500">
                <a:solidFill>
                  <a:srgbClr val="003399"/>
                </a:solidFill>
                <a:latin typeface="Comic Sans MS" pitchFamily="66" charset="0"/>
              </a:rPr>
              <a:t> </a:t>
            </a:r>
            <a:r>
              <a:rPr lang="el-GR" sz="2500">
                <a:solidFill>
                  <a:srgbClr val="003399"/>
                </a:solidFill>
                <a:latin typeface="Comic Sans MS" pitchFamily="66" charset="0"/>
              </a:rPr>
              <a:t>θ</a:t>
            </a:r>
            <a:r>
              <a:rPr lang="pl-PL" sz="2500" baseline="-14000">
                <a:solidFill>
                  <a:srgbClr val="003399"/>
                </a:solidFill>
                <a:latin typeface="Comic Sans MS" pitchFamily="66" charset="0"/>
              </a:rPr>
              <a:t>1</a:t>
            </a:r>
            <a:r>
              <a:rPr lang="pl-PL" sz="2500">
                <a:solidFill>
                  <a:srgbClr val="003399"/>
                </a:solidFill>
                <a:latin typeface="Comic Sans MS" pitchFamily="66" charset="0"/>
              </a:rPr>
              <a:t>, </a:t>
            </a:r>
            <a:r>
              <a:rPr lang="el-GR" sz="2500">
                <a:solidFill>
                  <a:srgbClr val="003399"/>
                </a:solidFill>
                <a:latin typeface="Comic Sans MS" pitchFamily="66" charset="0"/>
              </a:rPr>
              <a:t>θ</a:t>
            </a:r>
            <a:r>
              <a:rPr lang="pl-PL" sz="2500" baseline="-14000">
                <a:solidFill>
                  <a:srgbClr val="003399"/>
                </a:solidFill>
                <a:latin typeface="Comic Sans MS" pitchFamily="66" charset="0"/>
              </a:rPr>
              <a:t>2</a:t>
            </a:r>
            <a:r>
              <a:rPr lang="pl-PL" sz="2500">
                <a:solidFill>
                  <a:srgbClr val="003399"/>
                </a:solidFill>
                <a:latin typeface="Comic Sans MS" pitchFamily="66" charset="0"/>
              </a:rPr>
              <a:t> = 13</a:t>
            </a:r>
            <a:r>
              <a:rPr lang="pl-PL" sz="2500" baseline="50000">
                <a:solidFill>
                  <a:srgbClr val="003399"/>
                </a:solidFill>
                <a:latin typeface="Comic Sans MS" pitchFamily="66" charset="0"/>
              </a:rPr>
              <a:t>o</a:t>
            </a:r>
            <a:endParaRPr lang="en-US" sz="2500" baseline="50000">
              <a:solidFill>
                <a:srgbClr val="003399"/>
              </a:solidFill>
              <a:latin typeface="Comic Sans MS" pitchFamily="66" charset="0"/>
            </a:endParaRPr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75000"/>
              <a:buFont typeface="Arial" charset="0"/>
              <a:buChar char="●"/>
            </a:pPr>
            <a:r>
              <a:rPr lang="el-GR" sz="2500">
                <a:solidFill>
                  <a:srgbClr val="003399"/>
                </a:solidFill>
                <a:latin typeface="Comic Sans MS" pitchFamily="66" charset="0"/>
              </a:rPr>
              <a:t>φ</a:t>
            </a:r>
            <a:r>
              <a:rPr lang="pl-PL" sz="2500" baseline="-14000">
                <a:solidFill>
                  <a:srgbClr val="003399"/>
                </a:solidFill>
                <a:latin typeface="Comic Sans MS" pitchFamily="66" charset="0"/>
              </a:rPr>
              <a:t>12 </a:t>
            </a:r>
            <a:r>
              <a:rPr lang="pl-PL" sz="2500">
                <a:solidFill>
                  <a:srgbClr val="003399"/>
                </a:solidFill>
                <a:latin typeface="Comic Sans MS" pitchFamily="66" charset="0"/>
              </a:rPr>
              <a:t>= 40</a:t>
            </a:r>
            <a:r>
              <a:rPr lang="pl-PL" sz="2500" baseline="50000">
                <a:solidFill>
                  <a:srgbClr val="003399"/>
                </a:solidFill>
                <a:latin typeface="Comic Sans MS" pitchFamily="66" charset="0"/>
              </a:rPr>
              <a:t>o</a:t>
            </a:r>
            <a:r>
              <a:rPr lang="pl-PL" sz="2500">
                <a:solidFill>
                  <a:srgbClr val="003399"/>
                </a:solidFill>
                <a:latin typeface="Comic Sans MS" pitchFamily="66" charset="0"/>
              </a:rPr>
              <a:t> – 180</a:t>
            </a:r>
            <a:r>
              <a:rPr lang="pl-PL" sz="2500" baseline="50000">
                <a:solidFill>
                  <a:srgbClr val="003399"/>
                </a:solidFill>
                <a:latin typeface="Comic Sans MS" pitchFamily="66" charset="0"/>
              </a:rPr>
              <a:t>o</a:t>
            </a:r>
            <a:r>
              <a:rPr lang="pl-PL" sz="2500">
                <a:solidFill>
                  <a:srgbClr val="003399"/>
                </a:solidFill>
                <a:latin typeface="Comic Sans MS" pitchFamily="66" charset="0"/>
              </a:rPr>
              <a:t>; </a:t>
            </a:r>
            <a:r>
              <a:rPr lang="pl-PL" sz="2500">
                <a:solidFill>
                  <a:srgbClr val="003399"/>
                </a:solidFill>
              </a:rPr>
              <a:t> grid</a:t>
            </a:r>
            <a:r>
              <a:rPr lang="pl-PL" sz="2500">
                <a:solidFill>
                  <a:srgbClr val="003399"/>
                </a:solidFill>
                <a:latin typeface="Comic Sans MS" pitchFamily="66" charset="0"/>
              </a:rPr>
              <a:t> 10</a:t>
            </a:r>
            <a:r>
              <a:rPr lang="pl-PL" sz="2500" baseline="50000">
                <a:solidFill>
                  <a:srgbClr val="003399"/>
                </a:solidFill>
                <a:latin typeface="Comic Sans MS" pitchFamily="66" charset="0"/>
              </a:rPr>
              <a:t>o</a:t>
            </a:r>
            <a:r>
              <a:rPr lang="pl-PL" sz="2500">
                <a:solidFill>
                  <a:srgbClr val="003399"/>
                </a:solidFill>
                <a:latin typeface="Comic Sans MS" pitchFamily="66" charset="0"/>
              </a:rPr>
              <a:t>-20</a:t>
            </a:r>
            <a:r>
              <a:rPr lang="pl-PL" sz="2500" baseline="50000">
                <a:solidFill>
                  <a:srgbClr val="003399"/>
                </a:solidFill>
                <a:latin typeface="Comic Sans MS" pitchFamily="66" charset="0"/>
              </a:rPr>
              <a:t>o </a:t>
            </a:r>
            <a:r>
              <a:rPr lang="pl-PL" sz="2500">
                <a:solidFill>
                  <a:srgbClr val="003399"/>
                </a:solidFill>
                <a:latin typeface="Comic Sans MS" pitchFamily="66" charset="0"/>
              </a:rPr>
              <a:t>; </a:t>
            </a:r>
            <a:r>
              <a:rPr lang="el-GR" sz="2500">
                <a:solidFill>
                  <a:srgbClr val="003399"/>
                </a:solidFill>
                <a:latin typeface="Comic Sans MS" pitchFamily="66" charset="0"/>
              </a:rPr>
              <a:t>Δφ</a:t>
            </a:r>
            <a:r>
              <a:rPr lang="pl-PL" sz="2500">
                <a:solidFill>
                  <a:srgbClr val="003399"/>
                </a:solidFill>
                <a:latin typeface="Comic Sans MS" pitchFamily="66" charset="0"/>
              </a:rPr>
              <a:t> = </a:t>
            </a:r>
            <a:r>
              <a:rPr lang="en-US" sz="2500">
                <a:solidFill>
                  <a:srgbClr val="003399"/>
                </a:solidFill>
                <a:latin typeface="Comic Sans MS" pitchFamily="66" charset="0"/>
              </a:rPr>
              <a:t>±</a:t>
            </a:r>
            <a:r>
              <a:rPr lang="pl-PL" sz="2500">
                <a:solidFill>
                  <a:srgbClr val="003399"/>
                </a:solidFill>
              </a:rPr>
              <a:t>5</a:t>
            </a:r>
            <a:r>
              <a:rPr lang="pl-PL" sz="2500" baseline="50000">
                <a:solidFill>
                  <a:srgbClr val="003399"/>
                </a:solidFill>
                <a:latin typeface="Comic Sans MS" pitchFamily="66" charset="0"/>
              </a:rPr>
              <a:t>o</a:t>
            </a:r>
            <a:endParaRPr lang="el-GR" sz="2500" baseline="50000">
              <a:solidFill>
                <a:srgbClr val="003399"/>
              </a:solidFill>
              <a:latin typeface="Comic Sans MS" pitchFamily="66" charset="0"/>
            </a:endParaRPr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75000"/>
              <a:buFont typeface="Arial" charset="0"/>
              <a:buChar char="●"/>
            </a:pPr>
            <a:r>
              <a:rPr lang="pl-PL" sz="2500">
                <a:solidFill>
                  <a:srgbClr val="003399"/>
                </a:solidFill>
              </a:rPr>
              <a:t>S [MeV] = 40 </a:t>
            </a:r>
            <a:r>
              <a:rPr lang="pl-PL" sz="2500">
                <a:solidFill>
                  <a:srgbClr val="003399"/>
                </a:solidFill>
                <a:latin typeface="Verdana"/>
              </a:rPr>
              <a:t>–</a:t>
            </a:r>
            <a:r>
              <a:rPr lang="pl-PL" sz="2500">
                <a:solidFill>
                  <a:srgbClr val="003399"/>
                </a:solidFill>
              </a:rPr>
              <a:t> 160; grid 4; </a:t>
            </a:r>
            <a:r>
              <a:rPr lang="el-GR" sz="2500">
                <a:solidFill>
                  <a:srgbClr val="003399"/>
                </a:solidFill>
              </a:rPr>
              <a:t>Δ</a:t>
            </a:r>
            <a:r>
              <a:rPr lang="pl-PL" sz="2500">
                <a:solidFill>
                  <a:srgbClr val="003399"/>
                </a:solidFill>
              </a:rPr>
              <a:t>S = </a:t>
            </a:r>
            <a:r>
              <a:rPr lang="en-US" sz="2500">
                <a:solidFill>
                  <a:srgbClr val="003399"/>
                </a:solidFill>
              </a:rPr>
              <a:t>±</a:t>
            </a:r>
            <a:r>
              <a:rPr lang="pl-PL" sz="2500">
                <a:solidFill>
                  <a:srgbClr val="003399"/>
                </a:solidFill>
              </a:rPr>
              <a:t>2</a:t>
            </a:r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Ø"/>
            </a:pPr>
            <a:r>
              <a:rPr lang="pl-PL" sz="2500">
                <a:solidFill>
                  <a:srgbClr val="003399"/>
                </a:solidFill>
              </a:rPr>
              <a:t>Statistical accuracy  0.01 </a:t>
            </a:r>
            <a:r>
              <a:rPr lang="pl-PL" sz="2500">
                <a:solidFill>
                  <a:srgbClr val="003399"/>
                </a:solidFill>
                <a:latin typeface="Verdana"/>
              </a:rPr>
              <a:t>–</a:t>
            </a:r>
            <a:r>
              <a:rPr lang="pl-PL" sz="2500">
                <a:solidFill>
                  <a:srgbClr val="003399"/>
                </a:solidFill>
              </a:rPr>
              <a:t> 0.05</a:t>
            </a:r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Ø"/>
            </a:pPr>
            <a:r>
              <a:rPr lang="pl-PL" sz="2500">
                <a:solidFill>
                  <a:srgbClr val="003399"/>
                </a:solidFill>
              </a:rPr>
              <a:t>Data very clean – accidentals below 2%</a:t>
            </a:r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Ø"/>
            </a:pPr>
            <a:r>
              <a:rPr lang="pl-PL" sz="2500">
                <a:solidFill>
                  <a:srgbClr val="003399"/>
                </a:solidFill>
              </a:rPr>
              <a:t>Systematic errors </a:t>
            </a:r>
            <a:r>
              <a:rPr lang="pl-PL" sz="2500">
                <a:solidFill>
                  <a:srgbClr val="003399"/>
                </a:solidFill>
                <a:latin typeface="Verdana"/>
              </a:rPr>
              <a:t>–</a:t>
            </a:r>
            <a:r>
              <a:rPr lang="pl-PL" sz="2500">
                <a:solidFill>
                  <a:srgbClr val="003399"/>
                </a:solidFill>
              </a:rPr>
              <a:t> 3% </a:t>
            </a:r>
            <a:r>
              <a:rPr lang="pl-PL" sz="2500">
                <a:solidFill>
                  <a:srgbClr val="003399"/>
                </a:solidFill>
                <a:latin typeface="Verdana"/>
              </a:rPr>
              <a:t>–</a:t>
            </a:r>
            <a:r>
              <a:rPr lang="pl-PL" sz="2500">
                <a:solidFill>
                  <a:srgbClr val="003399"/>
                </a:solidFill>
              </a:rPr>
              <a:t> 5%</a:t>
            </a:r>
            <a:r>
              <a:rPr lang="pl-PL" sz="2500">
                <a:solidFill>
                  <a:schemeClr val="hlink"/>
                </a:solidFill>
                <a:latin typeface="Comic Sans MS" pitchFamily="66" charset="0"/>
              </a:rPr>
              <a:t>  </a:t>
            </a: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ü"/>
            </a:pPr>
            <a:r>
              <a:rPr lang="pl-PL" sz="2400">
                <a:solidFill>
                  <a:srgbClr val="996600"/>
                </a:solidFill>
              </a:rPr>
              <a:t>Global comparisons with theory (</a:t>
            </a:r>
            <a:r>
              <a:rPr lang="el-GR" sz="2400" b="1">
                <a:solidFill>
                  <a:srgbClr val="996600"/>
                </a:solidFill>
                <a:latin typeface="Comic Sans MS" pitchFamily="66" charset="0"/>
                <a:cs typeface="Times New Roman" pitchFamily="18" charset="0"/>
              </a:rPr>
              <a:t>χ</a:t>
            </a:r>
            <a:r>
              <a:rPr lang="pl-PL" sz="2400" b="1" baseline="30000">
                <a:solidFill>
                  <a:srgbClr val="996600"/>
                </a:solidFill>
                <a:latin typeface="Comic Sans MS" pitchFamily="66" charset="0"/>
              </a:rPr>
              <a:t>2 </a:t>
            </a:r>
            <a:r>
              <a:rPr lang="pl-PL" sz="2400">
                <a:solidFill>
                  <a:srgbClr val="996600"/>
                </a:solidFill>
              </a:rPr>
              <a:t>test</a:t>
            </a:r>
            <a:r>
              <a:rPr lang="pl-PL" sz="230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pl-PL" sz="2300">
                <a:solidFill>
                  <a:srgbClr val="996600"/>
                </a:solidFill>
              </a:rPr>
              <a:t>for all points,</a:t>
            </a:r>
            <a:r>
              <a:rPr lang="pl-PL" sz="2300">
                <a:solidFill>
                  <a:srgbClr val="996600"/>
                </a:solidFill>
                <a:latin typeface="Comic Sans MS" pitchFamily="66" charset="0"/>
              </a:rPr>
              <a:t> </a:t>
            </a:r>
            <a:r>
              <a:rPr lang="el-GR" sz="2300">
                <a:solidFill>
                  <a:srgbClr val="996600"/>
                </a:solidFill>
                <a:latin typeface="Comic Sans MS" pitchFamily="66" charset="0"/>
                <a:cs typeface="Times New Roman" pitchFamily="18" charset="0"/>
              </a:rPr>
              <a:t>χ</a:t>
            </a:r>
            <a:r>
              <a:rPr lang="pl-PL" sz="2300" baseline="30000">
                <a:solidFill>
                  <a:srgbClr val="996600"/>
                </a:solidFill>
                <a:latin typeface="Comic Sans MS" pitchFamily="66" charset="0"/>
              </a:rPr>
              <a:t>2</a:t>
            </a:r>
            <a:r>
              <a:rPr lang="pl-PL" sz="2300">
                <a:solidFill>
                  <a:srgbClr val="996600"/>
                </a:solidFill>
                <a:latin typeface="Comic Sans MS" pitchFamily="66" charset="0"/>
              </a:rPr>
              <a:t> = </a:t>
            </a:r>
            <a:r>
              <a:rPr lang="pl-PL" sz="2300">
                <a:solidFill>
                  <a:srgbClr val="996600"/>
                </a:solidFill>
              </a:rPr>
              <a:t>f(</a:t>
            </a:r>
            <a:r>
              <a:rPr lang="el-GR" sz="2300">
                <a:solidFill>
                  <a:srgbClr val="996600"/>
                </a:solidFill>
              </a:rPr>
              <a:t>φ</a:t>
            </a:r>
            <a:r>
              <a:rPr lang="pl-PL" sz="2300" baseline="-14000">
                <a:solidFill>
                  <a:srgbClr val="996600"/>
                </a:solidFill>
                <a:latin typeface="Comic Sans MS" pitchFamily="66" charset="0"/>
              </a:rPr>
              <a:t>12</a:t>
            </a:r>
            <a:r>
              <a:rPr lang="pl-PL" sz="2300">
                <a:solidFill>
                  <a:srgbClr val="996600"/>
                </a:solidFill>
              </a:rPr>
              <a:t>),  </a:t>
            </a:r>
            <a:r>
              <a:rPr lang="el-GR" sz="2300">
                <a:solidFill>
                  <a:srgbClr val="996600"/>
                </a:solidFill>
                <a:cs typeface="Times New Roman" pitchFamily="18" charset="0"/>
              </a:rPr>
              <a:t>χ</a:t>
            </a:r>
            <a:r>
              <a:rPr lang="pl-PL" sz="2300" baseline="30000">
                <a:solidFill>
                  <a:srgbClr val="996600"/>
                </a:solidFill>
                <a:latin typeface="Comic Sans MS" pitchFamily="66" charset="0"/>
              </a:rPr>
              <a:t>2</a:t>
            </a:r>
            <a:r>
              <a:rPr lang="pl-PL" sz="2300">
                <a:solidFill>
                  <a:srgbClr val="996600"/>
                </a:solidFill>
                <a:latin typeface="Comic Sans MS" pitchFamily="66" charset="0"/>
              </a:rPr>
              <a:t> = </a:t>
            </a:r>
            <a:r>
              <a:rPr lang="pl-PL" sz="2300">
                <a:solidFill>
                  <a:srgbClr val="996600"/>
                </a:solidFill>
              </a:rPr>
              <a:t>f(E</a:t>
            </a:r>
            <a:r>
              <a:rPr lang="pl-PL" sz="2300" baseline="-14000">
                <a:solidFill>
                  <a:srgbClr val="996600"/>
                </a:solidFill>
                <a:latin typeface="Comic Sans MS" pitchFamily="66" charset="0"/>
              </a:rPr>
              <a:t>rel</a:t>
            </a:r>
            <a:r>
              <a:rPr lang="pl-PL" sz="2300">
                <a:solidFill>
                  <a:srgbClr val="996600"/>
                </a:solidFill>
              </a:rPr>
              <a:t>),  tests of normalization)</a:t>
            </a:r>
            <a:endParaRPr lang="el-GR" sz="2300">
              <a:solidFill>
                <a:srgbClr val="996600"/>
              </a:solidFill>
            </a:endParaRPr>
          </a:p>
        </p:txBody>
      </p:sp>
      <p:sp>
        <p:nvSpPr>
          <p:cNvPr id="139270" name="Line 6"/>
          <p:cNvSpPr>
            <a:spLocks noChangeShapeType="1"/>
          </p:cNvSpPr>
          <p:nvPr/>
        </p:nvSpPr>
        <p:spPr bwMode="auto">
          <a:xfrm>
            <a:off x="1390650" y="404813"/>
            <a:ext cx="252413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9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9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9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9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92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92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92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92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392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71" grpId="0" uiExpand="1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Elżbieta Stephan, University of Silesia, MESON 2010 </a:t>
            </a:r>
            <a:endParaRPr lang="pl-PL"/>
          </a:p>
        </p:txBody>
      </p:sp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98500" y="430213"/>
            <a:ext cx="8089900" cy="974725"/>
          </a:xfrm>
        </p:spPr>
        <p:txBody>
          <a:bodyPr/>
          <a:lstStyle/>
          <a:p>
            <a:r>
              <a:rPr lang="pl-PL" sz="3400" baseline="30000">
                <a:solidFill>
                  <a:schemeClr val="bg2"/>
                </a:solidFill>
              </a:rPr>
              <a:t>1</a:t>
            </a:r>
            <a:r>
              <a:rPr lang="pl-PL" sz="3400">
                <a:solidFill>
                  <a:schemeClr val="bg2"/>
                </a:solidFill>
              </a:rPr>
              <a:t>H(d,pp)n Measurement at 130 MeV</a:t>
            </a:r>
            <a:br>
              <a:rPr lang="pl-PL" sz="3400">
                <a:solidFill>
                  <a:schemeClr val="bg2"/>
                </a:solidFill>
              </a:rPr>
            </a:br>
            <a:r>
              <a:rPr lang="pl-PL" sz="3400">
                <a:solidFill>
                  <a:schemeClr val="bg2"/>
                </a:solidFill>
              </a:rPr>
              <a:t> </a:t>
            </a:r>
            <a:r>
              <a:rPr lang="pl-PL" sz="2800">
                <a:solidFill>
                  <a:srgbClr val="008080"/>
                </a:solidFill>
              </a:rPr>
              <a:t>Cross Section Results – Example</a:t>
            </a:r>
          </a:p>
        </p:txBody>
      </p:sp>
      <p:sp>
        <p:nvSpPr>
          <p:cNvPr id="176132" name="Text Box 4"/>
          <p:cNvSpPr txBox="1">
            <a:spLocks noChangeArrowheads="1"/>
          </p:cNvSpPr>
          <p:nvPr/>
        </p:nvSpPr>
        <p:spPr bwMode="auto">
          <a:xfrm>
            <a:off x="539750" y="3500438"/>
            <a:ext cx="2592388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b="1">
                <a:solidFill>
                  <a:srgbClr val="0000FF"/>
                </a:solidFill>
                <a:cs typeface="Arial" charset="0"/>
              </a:rPr>
              <a:t>Coupled channels calculations</a:t>
            </a:r>
          </a:p>
          <a:p>
            <a:pPr>
              <a:spcBef>
                <a:spcPct val="50000"/>
              </a:spcBef>
            </a:pPr>
            <a:r>
              <a:rPr lang="pl-PL" sz="1600" b="1">
                <a:solidFill>
                  <a:srgbClr val="65333B"/>
                </a:solidFill>
                <a:cs typeface="Arial" charset="0"/>
              </a:rPr>
              <a:t>CD Bonn (modif.)  + </a:t>
            </a:r>
            <a:r>
              <a:rPr lang="el-GR" sz="1600" b="1">
                <a:solidFill>
                  <a:srgbClr val="65333B"/>
                </a:solidFill>
                <a:cs typeface="Arial" charset="0"/>
              </a:rPr>
              <a:t>Δ</a:t>
            </a:r>
          </a:p>
        </p:txBody>
      </p:sp>
      <p:sp>
        <p:nvSpPr>
          <p:cNvPr id="176133" name="Text Box 5"/>
          <p:cNvSpPr txBox="1">
            <a:spLocks noChangeArrowheads="1"/>
          </p:cNvSpPr>
          <p:nvPr/>
        </p:nvSpPr>
        <p:spPr bwMode="auto">
          <a:xfrm>
            <a:off x="539750" y="3500438"/>
            <a:ext cx="2736850" cy="110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b="1">
                <a:solidFill>
                  <a:srgbClr val="0000FF"/>
                </a:solidFill>
                <a:cs typeface="Arial" charset="0"/>
              </a:rPr>
              <a:t>EFT/ChPT calculations</a:t>
            </a:r>
          </a:p>
          <a:p>
            <a:pPr>
              <a:spcBef>
                <a:spcPct val="50000"/>
              </a:spcBef>
            </a:pPr>
            <a:r>
              <a:rPr lang="pl-PL" sz="1600" b="1">
                <a:solidFill>
                  <a:srgbClr val="33CC33"/>
                </a:solidFill>
                <a:cs typeface="Arial" charset="0"/>
              </a:rPr>
              <a:t>NNLO – 2N only</a:t>
            </a:r>
          </a:p>
          <a:p>
            <a:pPr>
              <a:spcBef>
                <a:spcPct val="50000"/>
              </a:spcBef>
            </a:pPr>
            <a:r>
              <a:rPr lang="pl-PL" sz="1600" b="1">
                <a:solidFill>
                  <a:srgbClr val="FF9900"/>
                </a:solidFill>
                <a:cs typeface="Arial" charset="0"/>
              </a:rPr>
              <a:t>NNLO – 2N + 3 N</a:t>
            </a:r>
            <a:endParaRPr lang="en-US" sz="1600" b="1">
              <a:solidFill>
                <a:srgbClr val="A46F5C"/>
              </a:solidFill>
              <a:cs typeface="Arial" charset="0"/>
            </a:endParaRPr>
          </a:p>
        </p:txBody>
      </p:sp>
      <p:sp>
        <p:nvSpPr>
          <p:cNvPr id="176134" name="Text Box 6"/>
          <p:cNvSpPr txBox="1">
            <a:spLocks noChangeArrowheads="1"/>
          </p:cNvSpPr>
          <p:nvPr/>
        </p:nvSpPr>
        <p:spPr bwMode="auto">
          <a:xfrm>
            <a:off x="539750" y="3500438"/>
            <a:ext cx="2592388" cy="166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b="1">
                <a:solidFill>
                  <a:srgbClr val="0000FF"/>
                </a:solidFill>
                <a:cs typeface="Arial" charset="0"/>
              </a:rPr>
              <a:t>Faddeev calculations</a:t>
            </a:r>
          </a:p>
          <a:p>
            <a:pPr>
              <a:spcBef>
                <a:spcPct val="50000"/>
              </a:spcBef>
            </a:pPr>
            <a:r>
              <a:rPr lang="pl-PL" sz="1600" b="1">
                <a:solidFill>
                  <a:srgbClr val="33CCCC"/>
                </a:solidFill>
                <a:cs typeface="Arial" charset="0"/>
              </a:rPr>
              <a:t>Realistic NN potentials</a:t>
            </a:r>
            <a:r>
              <a:rPr lang="pl-PL" b="1">
                <a:solidFill>
                  <a:srgbClr val="33CCCC"/>
                </a:solidFill>
                <a:cs typeface="Arial" charset="0"/>
              </a:rPr>
              <a:t>:</a:t>
            </a:r>
            <a:r>
              <a:rPr lang="pl-PL" b="1">
                <a:cs typeface="Arial" charset="0"/>
              </a:rPr>
              <a:t> </a:t>
            </a:r>
            <a:r>
              <a:rPr lang="pl-PL" b="1">
                <a:solidFill>
                  <a:srgbClr val="33CCCC"/>
                </a:solidFill>
                <a:cs typeface="Arial" charset="0"/>
              </a:rPr>
              <a:t>(</a:t>
            </a:r>
            <a:r>
              <a:rPr lang="pl-PL" sz="1600" b="1">
                <a:solidFill>
                  <a:srgbClr val="33CCCC"/>
                </a:solidFill>
                <a:cs typeface="Arial" charset="0"/>
              </a:rPr>
              <a:t>CD Bonn, NijmI, NijmII, Av18)</a:t>
            </a:r>
          </a:p>
          <a:p>
            <a:pPr>
              <a:spcBef>
                <a:spcPct val="50000"/>
              </a:spcBef>
            </a:pPr>
            <a:r>
              <a:rPr lang="pl-PL" sz="1600" b="1">
                <a:solidFill>
                  <a:srgbClr val="FF66CC"/>
                </a:solidFill>
                <a:cs typeface="Arial" charset="0"/>
              </a:rPr>
              <a:t>3NF model: TM99</a:t>
            </a:r>
            <a:r>
              <a:rPr lang="pl-PL" sz="1600" b="1">
                <a:cs typeface="Arial" charset="0"/>
              </a:rPr>
              <a:t>, UIX</a:t>
            </a:r>
            <a:endParaRPr lang="en-US" sz="1600" b="1">
              <a:cs typeface="Arial" charset="0"/>
            </a:endParaRPr>
          </a:p>
        </p:txBody>
      </p:sp>
      <p:pic>
        <p:nvPicPr>
          <p:cNvPr id="176135" name="Picture 7" descr="csex_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8038" y="1773238"/>
            <a:ext cx="4987925" cy="4699000"/>
          </a:xfrm>
          <a:prstGeom prst="rect">
            <a:avLst/>
          </a:prstGeom>
          <a:noFill/>
        </p:spPr>
      </p:pic>
      <p:pic>
        <p:nvPicPr>
          <p:cNvPr id="176136" name="Picture 8" descr="csex_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8038" y="1773238"/>
            <a:ext cx="4987925" cy="4699000"/>
          </a:xfrm>
          <a:prstGeom prst="rect">
            <a:avLst/>
          </a:prstGeom>
          <a:noFill/>
        </p:spPr>
      </p:pic>
      <p:pic>
        <p:nvPicPr>
          <p:cNvPr id="176139" name="Picture 11" descr="csex_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8038" y="1773238"/>
            <a:ext cx="4981575" cy="4694237"/>
          </a:xfrm>
          <a:prstGeom prst="rect">
            <a:avLst/>
          </a:prstGeom>
          <a:noFill/>
        </p:spPr>
      </p:pic>
      <p:pic>
        <p:nvPicPr>
          <p:cNvPr id="176140" name="Picture 12" descr="csex_15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8038" y="1773238"/>
            <a:ext cx="4987925" cy="4699000"/>
          </a:xfrm>
          <a:prstGeom prst="rect">
            <a:avLst/>
          </a:prstGeom>
          <a:noFill/>
        </p:spPr>
      </p:pic>
      <p:pic>
        <p:nvPicPr>
          <p:cNvPr id="176141" name="Picture 13" descr="csex_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8038" y="1773238"/>
            <a:ext cx="4987925" cy="4699000"/>
          </a:xfrm>
          <a:prstGeom prst="rect">
            <a:avLst/>
          </a:prstGeom>
          <a:noFill/>
        </p:spPr>
      </p:pic>
      <p:pic>
        <p:nvPicPr>
          <p:cNvPr id="176142" name="Picture 14" descr="csex_2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8038" y="1773238"/>
            <a:ext cx="4987925" cy="4699000"/>
          </a:xfrm>
          <a:prstGeom prst="rect">
            <a:avLst/>
          </a:prstGeom>
          <a:noFill/>
        </p:spPr>
      </p:pic>
      <p:pic>
        <p:nvPicPr>
          <p:cNvPr id="176143" name="Picture 15" descr="csex_2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48038" y="1773238"/>
            <a:ext cx="4987925" cy="4699000"/>
          </a:xfrm>
          <a:prstGeom prst="rect">
            <a:avLst/>
          </a:prstGeom>
          <a:noFill/>
        </p:spPr>
      </p:pic>
      <p:sp>
        <p:nvSpPr>
          <p:cNvPr id="176144" name="Line 16"/>
          <p:cNvSpPr>
            <a:spLocks noChangeShapeType="1"/>
          </p:cNvSpPr>
          <p:nvPr/>
        </p:nvSpPr>
        <p:spPr bwMode="auto">
          <a:xfrm>
            <a:off x="1365250" y="430213"/>
            <a:ext cx="252413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Elżbieta Stephan, University of Silesia, MESON 2010 </a:t>
            </a:r>
            <a:endParaRPr lang="pl-PL"/>
          </a:p>
        </p:txBody>
      </p:sp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27063" y="333375"/>
            <a:ext cx="8059737" cy="547688"/>
          </a:xfrm>
        </p:spPr>
        <p:txBody>
          <a:bodyPr/>
          <a:lstStyle/>
          <a:p>
            <a:r>
              <a:rPr lang="pl-PL" sz="3400" baseline="30000">
                <a:solidFill>
                  <a:schemeClr val="bg2"/>
                </a:solidFill>
              </a:rPr>
              <a:t>1</a:t>
            </a:r>
            <a:r>
              <a:rPr lang="pl-PL" sz="3400">
                <a:solidFill>
                  <a:schemeClr val="bg2"/>
                </a:solidFill>
              </a:rPr>
              <a:t>H(d,pp)n Measurement at 130 MeV</a:t>
            </a:r>
          </a:p>
        </p:txBody>
      </p:sp>
      <p:sp>
        <p:nvSpPr>
          <p:cNvPr id="177156" name="Rectangle 4"/>
          <p:cNvSpPr>
            <a:spLocks noChangeArrowheads="1"/>
          </p:cNvSpPr>
          <p:nvPr/>
        </p:nvSpPr>
        <p:spPr bwMode="auto">
          <a:xfrm>
            <a:off x="623888" y="892175"/>
            <a:ext cx="83407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r>
              <a:rPr lang="pl-PL" sz="380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pl-PL" sz="2800">
                <a:solidFill>
                  <a:srgbClr val="008080"/>
                </a:solidFill>
                <a:latin typeface="Times New Roman" pitchFamily="18" charset="0"/>
              </a:rPr>
              <a:t>Cross Section Results – Exploring Phase Space</a:t>
            </a:r>
            <a:endParaRPr lang="en-US" sz="2800">
              <a:solidFill>
                <a:srgbClr val="008080"/>
              </a:solidFill>
              <a:latin typeface="Times New Roman" pitchFamily="18" charset="0"/>
            </a:endParaRPr>
          </a:p>
        </p:txBody>
      </p:sp>
      <p:sp>
        <p:nvSpPr>
          <p:cNvPr id="177158" name="Text Box 6"/>
          <p:cNvSpPr txBox="1">
            <a:spLocks noChangeArrowheads="1"/>
          </p:cNvSpPr>
          <p:nvPr/>
        </p:nvSpPr>
        <p:spPr bwMode="auto">
          <a:xfrm>
            <a:off x="636588" y="3403600"/>
            <a:ext cx="2867025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b="1">
                <a:solidFill>
                  <a:srgbClr val="0000FF"/>
                </a:solidFill>
                <a:cs typeface="Arial" charset="0"/>
              </a:rPr>
              <a:t>For large E</a:t>
            </a:r>
            <a:r>
              <a:rPr lang="pl-PL" b="1" baseline="-25000">
                <a:solidFill>
                  <a:srgbClr val="0000FF"/>
                </a:solidFill>
                <a:cs typeface="Arial" charset="0"/>
              </a:rPr>
              <a:t>rel</a:t>
            </a:r>
            <a:r>
              <a:rPr lang="pl-PL" sz="2000" b="1">
                <a:solidFill>
                  <a:srgbClr val="0000FF"/>
                </a:solidFill>
                <a:cs typeface="Arial" charset="0"/>
              </a:rPr>
              <a:t> </a:t>
            </a:r>
            <a:r>
              <a:rPr lang="pl-PL" b="1">
                <a:solidFill>
                  <a:schemeClr val="accent1"/>
                </a:solidFill>
                <a:cs typeface="Arial" charset="0"/>
              </a:rPr>
              <a:t>3NF’s improve description</a:t>
            </a:r>
            <a:r>
              <a:rPr lang="pl-PL" b="1">
                <a:solidFill>
                  <a:srgbClr val="0000FF"/>
                </a:solidFill>
                <a:cs typeface="Arial" charset="0"/>
              </a:rPr>
              <a:t> of the data when combined with the NN potentials</a:t>
            </a:r>
            <a:endParaRPr lang="en-US" b="1">
              <a:solidFill>
                <a:srgbClr val="CC3300"/>
              </a:solidFill>
              <a:cs typeface="Arial" charset="0"/>
            </a:endParaRPr>
          </a:p>
        </p:txBody>
      </p:sp>
      <p:sp>
        <p:nvSpPr>
          <p:cNvPr id="177160" name="Text Box 8"/>
          <p:cNvSpPr txBox="1">
            <a:spLocks noChangeArrowheads="1"/>
          </p:cNvSpPr>
          <p:nvPr/>
        </p:nvSpPr>
        <p:spPr bwMode="auto">
          <a:xfrm>
            <a:off x="958850" y="1717675"/>
            <a:ext cx="25146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b="1">
                <a:solidFill>
                  <a:srgbClr val="009999"/>
                </a:solidFill>
                <a:cs typeface="Arial" charset="0"/>
              </a:rPr>
              <a:t>Relative </a:t>
            </a:r>
            <a:r>
              <a:rPr lang="el-GR" b="1">
                <a:solidFill>
                  <a:srgbClr val="009999"/>
                </a:solidFill>
                <a:latin typeface="Times New Roman" pitchFamily="18" charset="0"/>
                <a:cs typeface="Times New Roman" pitchFamily="18" charset="0"/>
              </a:rPr>
              <a:t>χ</a:t>
            </a:r>
            <a:r>
              <a:rPr lang="pl-PL" sz="2400" b="1" baseline="22000">
                <a:solidFill>
                  <a:srgbClr val="009999"/>
                </a:solidFill>
                <a:cs typeface="Arial" charset="0"/>
              </a:rPr>
              <a:t>2</a:t>
            </a:r>
            <a:r>
              <a:rPr lang="pl-PL" b="1">
                <a:solidFill>
                  <a:srgbClr val="009999"/>
                </a:solidFill>
                <a:cs typeface="Arial" charset="0"/>
              </a:rPr>
              <a:t>  as a fun-ction of the relative azimuthal angle </a:t>
            </a:r>
            <a:r>
              <a:rPr lang="el-GR" b="1">
                <a:solidFill>
                  <a:srgbClr val="009999"/>
                </a:solidFill>
                <a:cs typeface="Arial" charset="0"/>
              </a:rPr>
              <a:t>φ</a:t>
            </a:r>
            <a:r>
              <a:rPr lang="pl-PL" sz="2000" b="1" baseline="-20000">
                <a:solidFill>
                  <a:srgbClr val="009999"/>
                </a:solidFill>
                <a:cs typeface="Arial" charset="0"/>
              </a:rPr>
              <a:t>12 </a:t>
            </a:r>
            <a:r>
              <a:rPr lang="pl-PL" b="1">
                <a:solidFill>
                  <a:srgbClr val="009999"/>
                </a:solidFill>
                <a:cs typeface="Arial" charset="0"/>
              </a:rPr>
              <a:t>between the two proton trajectories</a:t>
            </a:r>
            <a:endParaRPr lang="pl-PL" b="1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77161" name="Text Box 9"/>
          <p:cNvSpPr txBox="1">
            <a:spLocks noChangeArrowheads="1"/>
          </p:cNvSpPr>
          <p:nvPr/>
        </p:nvSpPr>
        <p:spPr bwMode="auto">
          <a:xfrm>
            <a:off x="527050" y="5038725"/>
            <a:ext cx="3197225" cy="1463675"/>
          </a:xfrm>
          <a:prstGeom prst="rect">
            <a:avLst/>
          </a:prstGeom>
          <a:solidFill>
            <a:srgbClr val="FFFF99">
              <a:alpha val="50000"/>
            </a:srgbClr>
          </a:solidFill>
          <a:ln w="254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pl-PL" sz="2000" b="1">
                <a:solidFill>
                  <a:srgbClr val="FF0000"/>
                </a:solidFill>
                <a:cs typeface="Arial" charset="0"/>
              </a:rPr>
              <a:t>In general:</a:t>
            </a:r>
            <a:r>
              <a:rPr lang="pl-PL" sz="2000" b="1">
                <a:solidFill>
                  <a:srgbClr val="0000FF"/>
                </a:solidFill>
                <a:cs typeface="Arial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pl-PL" sz="2000" b="1">
                <a:solidFill>
                  <a:schemeClr val="accent1"/>
                </a:solidFill>
                <a:cs typeface="Arial" charset="0"/>
              </a:rPr>
              <a:t>Including 3NF’s reduces global </a:t>
            </a:r>
            <a:r>
              <a:rPr lang="el-GR" sz="20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χ</a:t>
            </a:r>
            <a:r>
              <a:rPr lang="pl-PL" sz="2000" b="1" baseline="22000">
                <a:solidFill>
                  <a:schemeClr val="accent1"/>
                </a:solidFill>
                <a:cs typeface="Arial" charset="0"/>
              </a:rPr>
              <a:t>2</a:t>
            </a:r>
            <a:r>
              <a:rPr lang="pl-PL" sz="2000" b="1">
                <a:solidFill>
                  <a:schemeClr val="accent1"/>
                </a:solidFill>
                <a:cs typeface="Arial" charset="0"/>
              </a:rPr>
              <a:t> by about 30%</a:t>
            </a:r>
          </a:p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pl-PL" sz="1600">
                <a:cs typeface="Arial" charset="0"/>
              </a:rPr>
              <a:t>[Phys. Rev. C 72 (2005) 044006]</a:t>
            </a:r>
            <a:endParaRPr lang="en-US" sz="1600">
              <a:cs typeface="Arial" charset="0"/>
            </a:endParaRPr>
          </a:p>
        </p:txBody>
      </p:sp>
      <p:sp>
        <p:nvSpPr>
          <p:cNvPr id="177169" name="Line 17"/>
          <p:cNvSpPr>
            <a:spLocks noChangeShapeType="1"/>
          </p:cNvSpPr>
          <p:nvPr/>
        </p:nvSpPr>
        <p:spPr bwMode="auto">
          <a:xfrm>
            <a:off x="1314450" y="392113"/>
            <a:ext cx="252413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l-PL"/>
          </a:p>
        </p:txBody>
      </p:sp>
      <p:pic>
        <p:nvPicPr>
          <p:cNvPr id="177170" name="Picture 18" descr="relen_cdbon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71913" y="1739900"/>
            <a:ext cx="5272087" cy="374173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7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7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177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6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Elżbieta Stephan, University of Silesia, MESON 2010 </a:t>
            </a:r>
            <a:endParaRPr lang="pl-PL"/>
          </a:p>
        </p:txBody>
      </p:sp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65163" y="434975"/>
            <a:ext cx="8047037" cy="941388"/>
          </a:xfrm>
        </p:spPr>
        <p:txBody>
          <a:bodyPr/>
          <a:lstStyle/>
          <a:p>
            <a:r>
              <a:rPr lang="pl-PL" sz="3400" baseline="30000">
                <a:solidFill>
                  <a:schemeClr val="bg2"/>
                </a:solidFill>
              </a:rPr>
              <a:t>1</a:t>
            </a:r>
            <a:r>
              <a:rPr lang="pl-PL" sz="3400">
                <a:solidFill>
                  <a:schemeClr val="bg2"/>
                </a:solidFill>
              </a:rPr>
              <a:t>H(d,pp)n Measurement at 130 MeV</a:t>
            </a:r>
            <a:br>
              <a:rPr lang="pl-PL" sz="3400">
                <a:solidFill>
                  <a:schemeClr val="bg2"/>
                </a:solidFill>
              </a:rPr>
            </a:br>
            <a:r>
              <a:rPr lang="pl-PL" sz="3400">
                <a:solidFill>
                  <a:schemeClr val="bg2"/>
                </a:solidFill>
              </a:rPr>
              <a:t> </a:t>
            </a:r>
            <a:r>
              <a:rPr lang="pl-PL" sz="2800">
                <a:solidFill>
                  <a:srgbClr val="008080"/>
                </a:solidFill>
              </a:rPr>
              <a:t>Cross Section Results – Discrepancies</a:t>
            </a:r>
          </a:p>
        </p:txBody>
      </p:sp>
      <p:pic>
        <p:nvPicPr>
          <p:cNvPr id="178180" name="Picture 4" descr="wit_15t15l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975" y="1433513"/>
            <a:ext cx="8086725" cy="4822825"/>
          </a:xfrm>
          <a:prstGeom prst="rect">
            <a:avLst/>
          </a:prstGeom>
          <a:noFill/>
        </p:spPr>
      </p:pic>
      <p:sp>
        <p:nvSpPr>
          <p:cNvPr id="178181" name="Rectangle 5"/>
          <p:cNvSpPr>
            <a:spLocks noChangeArrowheads="1"/>
          </p:cNvSpPr>
          <p:nvPr/>
        </p:nvSpPr>
        <p:spPr bwMode="auto">
          <a:xfrm>
            <a:off x="623888" y="828675"/>
            <a:ext cx="7948612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endParaRPr lang="en-US" sz="2800">
              <a:solidFill>
                <a:srgbClr val="008080"/>
              </a:solidFill>
              <a:latin typeface="Times New Roman" pitchFamily="18" charset="0"/>
            </a:endParaRPr>
          </a:p>
        </p:txBody>
      </p:sp>
      <p:sp>
        <p:nvSpPr>
          <p:cNvPr id="178183" name="Text Box 7"/>
          <p:cNvSpPr txBox="1">
            <a:spLocks noChangeArrowheads="1"/>
          </p:cNvSpPr>
          <p:nvPr/>
        </p:nvSpPr>
        <p:spPr bwMode="auto">
          <a:xfrm>
            <a:off x="7667625" y="2781300"/>
            <a:ext cx="1152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l-PL" sz="2400">
              <a:latin typeface="Verdana" pitchFamily="34" charset="0"/>
              <a:cs typeface="Arial" charset="0"/>
            </a:endParaRPr>
          </a:p>
        </p:txBody>
      </p:sp>
      <p:pic>
        <p:nvPicPr>
          <p:cNvPr id="178184" name="Picture 8" descr="nnlo_15t15l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563" y="1435100"/>
            <a:ext cx="8086725" cy="486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8186" name="Line 10"/>
          <p:cNvSpPr>
            <a:spLocks noChangeShapeType="1"/>
          </p:cNvSpPr>
          <p:nvPr/>
        </p:nvSpPr>
        <p:spPr bwMode="auto">
          <a:xfrm>
            <a:off x="1352550" y="430213"/>
            <a:ext cx="252413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arstwy">
  <a:themeElements>
    <a:clrScheme name="Warstwy 7">
      <a:dk1>
        <a:srgbClr val="000000"/>
      </a:dk1>
      <a:lt1>
        <a:srgbClr val="FFFFFF"/>
      </a:lt1>
      <a:dk2>
        <a:srgbClr val="000000"/>
      </a:dk2>
      <a:lt2>
        <a:srgbClr val="891411"/>
      </a:lt2>
      <a:accent1>
        <a:srgbClr val="4F917E"/>
      </a:accent1>
      <a:accent2>
        <a:srgbClr val="CC9900"/>
      </a:accent2>
      <a:accent3>
        <a:srgbClr val="FFFFFF"/>
      </a:accent3>
      <a:accent4>
        <a:srgbClr val="000000"/>
      </a:accent4>
      <a:accent5>
        <a:srgbClr val="B2C7C0"/>
      </a:accent5>
      <a:accent6>
        <a:srgbClr val="B98A00"/>
      </a:accent6>
      <a:hlink>
        <a:srgbClr val="5A84D8"/>
      </a:hlink>
      <a:folHlink>
        <a:srgbClr val="A0C6BA"/>
      </a:folHlink>
    </a:clrScheme>
    <a:fontScheme name="Warstwy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arstwy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rstwy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rstwy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rstwy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rstwy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rstwy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rstwy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rstwy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rstwy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rstwy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Layers</Template>
  <TotalTime>2755</TotalTime>
  <Words>1452</Words>
  <Application>Microsoft Office PowerPoint</Application>
  <PresentationFormat>Pokaz na ekranie (4:3)</PresentationFormat>
  <Paragraphs>242</Paragraphs>
  <Slides>33</Slides>
  <Notes>4</Notes>
  <HiddenSlides>8</HiddenSlides>
  <MMClips>0</MMClips>
  <ScaleCrop>false</ScaleCrop>
  <HeadingPairs>
    <vt:vector size="8" baseType="variant">
      <vt:variant>
        <vt:lpstr>Używane czcionki</vt:lpstr>
      </vt:variant>
      <vt:variant>
        <vt:i4>11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33</vt:i4>
      </vt:variant>
    </vt:vector>
  </HeadingPairs>
  <TitlesOfParts>
    <vt:vector size="46" baseType="lpstr">
      <vt:lpstr>Arial</vt:lpstr>
      <vt:lpstr>Times New Roman</vt:lpstr>
      <vt:lpstr>Wingdings</vt:lpstr>
      <vt:lpstr>Georgia</vt:lpstr>
      <vt:lpstr>Verdana</vt:lpstr>
      <vt:lpstr>Comic Sans MS</vt:lpstr>
      <vt:lpstr>Symbol</vt:lpstr>
      <vt:lpstr>Gill Sans Light</vt:lpstr>
      <vt:lpstr>Bradley Hand ITC TT-Bold</vt:lpstr>
      <vt:lpstr>Sylfaen</vt:lpstr>
      <vt:lpstr>Lucida Grande</vt:lpstr>
      <vt:lpstr>Warstwy</vt:lpstr>
      <vt:lpstr>Równanie</vt:lpstr>
      <vt:lpstr>Three-nucleon interaction dynamics studied via the deuteron-proton breakup </vt:lpstr>
      <vt:lpstr>Studies of the 1H(d,pp)n Breakup</vt:lpstr>
      <vt:lpstr>1H(d,pp)n Measurement at 130 MeV  Motivation</vt:lpstr>
      <vt:lpstr>1H(d,pp)n Measurement at 130 MeV  Motivation</vt:lpstr>
      <vt:lpstr> 1H(d,pp)n Measurements at 130 and 100 MeV  Detection systems at KVI</vt:lpstr>
      <vt:lpstr>1H(d,pp)n Measurement at 130 MeV  Cross Section Results – Summary</vt:lpstr>
      <vt:lpstr>1H(d,pp)n Measurement at 130 MeV  Cross Section Results – Example</vt:lpstr>
      <vt:lpstr>1H(d,pp)n Measurement at 130 MeV</vt:lpstr>
      <vt:lpstr>1H(d,pp)n Measurement at 130 MeV  Cross Section Results – Discrepancies</vt:lpstr>
      <vt:lpstr>1H(d,pp)n Measurement at 130 MeV  Cross Section Results – Discrepancies Cured</vt:lpstr>
      <vt:lpstr>1H(d,pp)n Measurement at 130 MeV  Discrepancies at low Erel cured</vt:lpstr>
      <vt:lpstr>1H(d,pp)n Measurement at 130 MeV  Coulomb effects – dedicated experiment</vt:lpstr>
      <vt:lpstr>1H(d,pp)n Measurement at 130 MeV  Vector and Tensor Analyzing Powers</vt:lpstr>
      <vt:lpstr>1H(d,pp)n Measurement at 130 MeV  Analyzing Power  Results – Summary</vt:lpstr>
      <vt:lpstr>1H(d,pp)n Measurement at 130 MeV  Vector Analyzing Power  Results </vt:lpstr>
      <vt:lpstr>1H(d,pp)n Measurement at 130 MeV  Tensor Analyzing Power  Results </vt:lpstr>
      <vt:lpstr>1H(d,pp)n Measurement at 130 MeV  Tensor Analyzing Power  Results </vt:lpstr>
      <vt:lpstr>Tensor Analyzing Power Results   configurations with predicted strong 3NF effects </vt:lpstr>
      <vt:lpstr>Measurements of  2H(p,pp)n with BINA   Cross sections </vt:lpstr>
      <vt:lpstr>Measurements of  2H(p,pp)n with BINA   Vector (proton) analyzing powers </vt:lpstr>
      <vt:lpstr>Investigations of 3N continuum  Summary</vt:lpstr>
      <vt:lpstr>Conclusions:</vt:lpstr>
      <vt:lpstr>Thank you for your attention!</vt:lpstr>
      <vt:lpstr> Kinematics of  breakup reaction</vt:lpstr>
      <vt:lpstr>1H(d,pp)n Measurement at 130 MeV  Analyzing Power  Results - comparison to theories </vt:lpstr>
      <vt:lpstr>1H(d,pp)n Measurement at 130 MeV  Analyzing Power  Results - comparison to theories </vt:lpstr>
      <vt:lpstr>Analyzing powers of elastic scattering</vt:lpstr>
      <vt:lpstr> </vt:lpstr>
      <vt:lpstr>Slajd 29</vt:lpstr>
      <vt:lpstr>BINA detection system at KVI</vt:lpstr>
      <vt:lpstr>Slajd 31</vt:lpstr>
      <vt:lpstr>Wektorowe zdolności analizujące   Pomiary przy pomocy GeWall - przykłady</vt:lpstr>
      <vt:lpstr>Slajd 33</vt:lpstr>
    </vt:vector>
  </TitlesOfParts>
  <Company>UŚ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Large precise set of analyzing powers for ….</dc:title>
  <dc:creator>stephan</dc:creator>
  <cp:lastModifiedBy>ela</cp:lastModifiedBy>
  <cp:revision>177</cp:revision>
  <dcterms:created xsi:type="dcterms:W3CDTF">2007-10-21T11:55:14Z</dcterms:created>
  <dcterms:modified xsi:type="dcterms:W3CDTF">2010-06-14T07:43:34Z</dcterms:modified>
</cp:coreProperties>
</file>