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8" r:id="rId2"/>
    <p:sldId id="279" r:id="rId3"/>
    <p:sldId id="275" r:id="rId4"/>
    <p:sldId id="277" r:id="rId5"/>
    <p:sldId id="281" r:id="rId6"/>
    <p:sldId id="286" r:id="rId7"/>
    <p:sldId id="289" r:id="rId8"/>
    <p:sldId id="291" r:id="rId9"/>
    <p:sldId id="292" r:id="rId10"/>
    <p:sldId id="293" r:id="rId11"/>
    <p:sldId id="295" r:id="rId12"/>
    <p:sldId id="297" r:id="rId13"/>
    <p:sldId id="299" r:id="rId14"/>
    <p:sldId id="300" r:id="rId15"/>
    <p:sldId id="302" r:id="rId16"/>
    <p:sldId id="301" r:id="rId17"/>
    <p:sldId id="303" r:id="rId18"/>
    <p:sldId id="304" r:id="rId19"/>
    <p:sldId id="306" r:id="rId20"/>
    <p:sldId id="308" r:id="rId21"/>
    <p:sldId id="324" r:id="rId22"/>
    <p:sldId id="314" r:id="rId23"/>
    <p:sldId id="320" r:id="rId24"/>
    <p:sldId id="316" r:id="rId25"/>
    <p:sldId id="322" r:id="rId26"/>
    <p:sldId id="325" r:id="rId27"/>
    <p:sldId id="326" r:id="rId28"/>
    <p:sldId id="323" r:id="rId29"/>
    <p:sldId id="273" r:id="rId30"/>
    <p:sldId id="327" r:id="rId31"/>
  </p:sldIdLst>
  <p:sldSz cx="9144000" cy="6858000" type="screen4x3"/>
  <p:notesSz cx="6858000" cy="9144000"/>
  <p:custDataLst>
    <p:tags r:id="rId3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Palatino Linotype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 Linotype" pitchFamily="18" charset="0"/>
              </a:defRPr>
            </a:lvl1pPr>
          </a:lstStyle>
          <a:p>
            <a:pPr>
              <a:defRPr/>
            </a:pPr>
            <a:fld id="{3882268C-DBAF-4079-8EE1-776E7A795D56}" type="datetimeFigureOut">
              <a:rPr lang="de-DE"/>
              <a:pPr>
                <a:defRPr/>
              </a:pPr>
              <a:t>10.06.2010</a:t>
            </a:fld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Palatino Linotype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 Linotype" pitchFamily="18" charset="0"/>
              </a:defRPr>
            </a:lvl1pPr>
          </a:lstStyle>
          <a:p>
            <a:pPr>
              <a:defRPr/>
            </a:pPr>
            <a:fld id="{E395AB3E-B34D-4AB1-BC19-130F4CFE88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94138" y="8669338"/>
            <a:ext cx="29511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81" tIns="0" rIns="19281" bIns="0" anchor="b"/>
          <a:lstStyle/>
          <a:p>
            <a:pPr algn="r" defTabSz="925513" eaLnBrk="0" hangingPunct="0"/>
            <a:fld id="{9A1AA9FF-AD79-4B75-ADFB-56429CB53B93}" type="slidenum">
              <a:rPr lang="de-DE" sz="1000" i="1">
                <a:latin typeface="Times New Roman" pitchFamily="18" charset="0"/>
              </a:rPr>
              <a:pPr algn="r" defTabSz="925513" eaLnBrk="0" hangingPunct="0"/>
              <a:t>1</a:t>
            </a:fld>
            <a:endParaRPr lang="de-DE" sz="1000" i="1">
              <a:latin typeface="Times New Roman" pitchFamily="18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60863"/>
            <a:ext cx="4968875" cy="4095750"/>
          </a:xfrm>
          <a:noFill/>
          <a:ln/>
        </p:spPr>
        <p:txBody>
          <a:bodyPr lIns="93189" tIns="46595" rIns="93189" bIns="4659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60863"/>
            <a:ext cx="4972050" cy="409575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60863"/>
            <a:ext cx="4972050" cy="409575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60863"/>
            <a:ext cx="4972050" cy="409575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60863"/>
            <a:ext cx="4972050" cy="409575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60863"/>
            <a:ext cx="4972050" cy="409575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60863"/>
            <a:ext cx="4972050" cy="409575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60863"/>
            <a:ext cx="4972050" cy="409575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60863"/>
            <a:ext cx="4972050" cy="409575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60863"/>
            <a:ext cx="4972050" cy="409575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60863"/>
            <a:ext cx="4972050" cy="409575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60863"/>
            <a:ext cx="4972050" cy="409575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60863"/>
            <a:ext cx="4972050" cy="409575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60863"/>
            <a:ext cx="4972050" cy="409575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5AB3E-B34D-4AB1-BC19-130F4CFE88A4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 txBox="1">
            <a:spLocks noGrp="1" noChangeArrowheads="1"/>
          </p:cNvSpPr>
          <p:nvPr/>
        </p:nvSpPr>
        <p:spPr bwMode="auto">
          <a:xfrm>
            <a:off x="3894138" y="8669338"/>
            <a:ext cx="29511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81" tIns="0" rIns="19281" bIns="0" anchor="b"/>
          <a:lstStyle/>
          <a:p>
            <a:pPr algn="r" defTabSz="925513" eaLnBrk="0" hangingPunct="0"/>
            <a:fld id="{721BACAB-659F-4A82-80D6-2B8D4ED8DBCE}" type="slidenum">
              <a:rPr lang="de-DE" sz="1000" i="1">
                <a:latin typeface="Times New Roman" pitchFamily="18" charset="0"/>
              </a:rPr>
              <a:pPr algn="r" defTabSz="925513" eaLnBrk="0" hangingPunct="0"/>
              <a:t>29</a:t>
            </a:fld>
            <a:endParaRPr lang="de-DE" sz="1000" i="1">
              <a:latin typeface="Times New Roman" pitchFamily="18" charset="0"/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60863"/>
            <a:ext cx="4968875" cy="4095750"/>
          </a:xfrm>
          <a:noFill/>
          <a:ln/>
        </p:spPr>
        <p:txBody>
          <a:bodyPr lIns="93189" tIns="46595" rIns="93189" bIns="46595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60863"/>
            <a:ext cx="4972050" cy="409575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60863"/>
            <a:ext cx="4972050" cy="409575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60863"/>
            <a:ext cx="4972050" cy="4095750"/>
          </a:xfrm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60863"/>
            <a:ext cx="4972050" cy="409575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60863"/>
            <a:ext cx="4972050" cy="409575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60863"/>
            <a:ext cx="4972050" cy="409575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3738"/>
            <a:ext cx="4597400" cy="3448050"/>
          </a:xfrm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60863"/>
            <a:ext cx="4972050" cy="409575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9142D-9329-46FB-8E58-7BACB42F94EC}" type="datetime1">
              <a:rPr lang="de-DE" smtClean="0"/>
              <a:pPr>
                <a:defRPr/>
              </a:pPr>
              <a:t>10.06.2010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7A502-691F-47CF-AC04-E88A74D721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5FED5-0567-405C-9012-9C48BAB1DB98}" type="datetime1">
              <a:rPr lang="de-DE" smtClean="0"/>
              <a:pPr>
                <a:defRPr/>
              </a:pPr>
              <a:t>10.06.2010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07AA6-9E08-497C-A4E9-2C3196ABC0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685800"/>
            <a:ext cx="2971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685800"/>
            <a:ext cx="29718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57800" y="2590800"/>
            <a:ext cx="29718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2F649-904C-429D-88F8-8952B4545980}" type="datetime1">
              <a:rPr lang="de-DE" smtClean="0"/>
              <a:pPr>
                <a:defRPr/>
              </a:pPr>
              <a:t>10.06.2010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8DBD9-D556-40D5-AB4B-773C990C3D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33600" y="685800"/>
            <a:ext cx="6096000" cy="36576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B49-6E65-4B84-83FA-5447A1C7732A}" type="datetime1">
              <a:rPr lang="de-DE" smtClean="0"/>
              <a:pPr>
                <a:defRPr/>
              </a:pPr>
              <a:t>10.06.2010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FEE2E-FFC1-4ED5-A9F7-2EAE5153E1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77875" y="4876800"/>
            <a:ext cx="7543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685800"/>
            <a:ext cx="29718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685800"/>
            <a:ext cx="29718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33600" y="2590800"/>
            <a:ext cx="29718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590800"/>
            <a:ext cx="29718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783A3-97F8-4D3D-953F-90EC2C70CA2B}" type="datetime1">
              <a:rPr lang="de-DE" smtClean="0"/>
              <a:pPr>
                <a:defRPr/>
              </a:pPr>
              <a:t>10.06.2010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21F0-B97A-4E62-89EE-292EF62D24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685800"/>
            <a:ext cx="2971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685800"/>
            <a:ext cx="2971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8C17-0CAA-492C-B1D2-ABE94D0BA7CD}" type="datetime1">
              <a:rPr lang="de-DE" smtClean="0"/>
              <a:pPr>
                <a:defRPr/>
              </a:pPr>
              <a:t>10.06.2010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B086-3AA5-4B76-9DE5-B3ADF1809D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7614-3CFE-4F81-8CDD-C27281F455BD}" type="datetime1">
              <a:rPr lang="de-DE" smtClean="0"/>
              <a:pPr>
                <a:defRPr/>
              </a:pPr>
              <a:t>10.06.2010</a:t>
            </a:fld>
            <a:endParaRPr lang="de-DE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32486-591A-4EC2-B351-41A2D9D1DA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46B94-756F-4D26-BE28-5434EF247800}" type="datetime1">
              <a:rPr lang="de-DE" smtClean="0"/>
              <a:pPr>
                <a:defRPr/>
              </a:pPr>
              <a:t>10.06.2010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19315-52BB-487F-BA29-883132DC53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9B619-BE96-43FF-8F29-5C192FD4A1E9}" type="datetime1">
              <a:rPr lang="de-DE" smtClean="0"/>
              <a:pPr>
                <a:defRPr/>
              </a:pPr>
              <a:t>10.06.2010</a:t>
            </a:fld>
            <a:endParaRPr lang="de-DE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635D2-BAC1-4B3E-824B-9E94C319E5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0CD85-DB30-4289-A6D3-9866588A833C}" type="datetime1">
              <a:rPr lang="de-DE" smtClean="0"/>
              <a:pPr>
                <a:defRPr/>
              </a:pPr>
              <a:t>10.06.2010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B0A44-9A96-4C7A-88E4-2B4F7BC746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AC227-0F43-4FC9-903C-A518A05BF41A}" type="datetime1">
              <a:rPr lang="de-DE" smtClean="0"/>
              <a:pPr>
                <a:defRPr/>
              </a:pPr>
              <a:t>10.06.2010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E680-CE20-4D36-A53F-DE64BC41E8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81D1B-F9AD-440D-B18E-6E5D2090AF1A}" type="datetime1">
              <a:rPr lang="de-DE" smtClean="0"/>
              <a:pPr>
                <a:defRPr/>
              </a:pPr>
              <a:t>10.06.2010</a:t>
            </a:fld>
            <a:endParaRPr lang="de-DE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4251E-749E-40CE-B5E6-6135D6F93E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AE94E-DDDC-45E1-BC2C-1AE6F05D921E}" type="datetime1">
              <a:rPr lang="de-DE" smtClean="0"/>
              <a:pPr>
                <a:defRPr/>
              </a:pPr>
              <a:t>10.06.2010</a:t>
            </a:fld>
            <a:endParaRPr lang="de-DE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616F-F9D9-4205-A8F5-3F7E9AA9A0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DE69F-AC26-4D56-8314-DCE461C400E3}" type="datetime1">
              <a:rPr lang="de-DE" smtClean="0"/>
              <a:pPr>
                <a:defRPr/>
              </a:pPr>
              <a:t>10.06.2010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E808-EE3E-42AD-B859-9C36D0BA8F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B5362E0-5BD8-4074-9613-40AE7E6510C6}" type="datetime1">
              <a:rPr lang="de-DE" smtClean="0"/>
              <a:pPr>
                <a:defRPr/>
              </a:pPr>
              <a:t>10.06.2010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9BB3269-9592-4C64-89E0-8E7BED4F05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75" r:id="rId2"/>
    <p:sldLayoutId id="2147483666" r:id="rId3"/>
    <p:sldLayoutId id="2147483676" r:id="rId4"/>
    <p:sldLayoutId id="2147483667" r:id="rId5"/>
    <p:sldLayoutId id="2147483668" r:id="rId6"/>
    <p:sldLayoutId id="2147483677" r:id="rId7"/>
    <p:sldLayoutId id="214748367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wmf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wmf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0DF203-CE6A-4A6F-BAB0-1484173E5854}" type="slidenum">
              <a:rPr lang="en-US" sz="1200">
                <a:latin typeface="Garamond" pitchFamily="18" charset="0"/>
              </a:rPr>
              <a:pPr algn="r"/>
              <a:t>1</a:t>
            </a:fld>
            <a:endParaRPr lang="en-US" sz="1200" dirty="0">
              <a:latin typeface="Garamond" pitchFamily="18" charset="0"/>
            </a:endParaRPr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8569325" cy="1295400"/>
          </a:xfrm>
        </p:spPr>
        <p:txBody>
          <a:bodyPr wrap="square" numCol="1" anchor="ctr" anchorCtr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500" dirty="0" smtClean="0">
                <a:effectLst>
                  <a:outerShdw blurRad="38100" dist="38100" dir="2700000" algn="tl">
                    <a:srgbClr val="0536B3"/>
                  </a:outerShdw>
                </a:effectLst>
              </a:rPr>
              <a:t>NN &amp; NY </a:t>
            </a:r>
            <a:r>
              <a:rPr lang="en-US" sz="4500" dirty="0" smtClean="0">
                <a:effectLst>
                  <a:outerShdw blurRad="38100" dist="38100" dir="2700000" algn="tl">
                    <a:srgbClr val="0536B3"/>
                  </a:outerShdw>
                </a:effectLst>
              </a:rPr>
              <a:t>interactions at </a:t>
            </a:r>
            <a:r>
              <a:rPr lang="en-US" sz="4500" smtClean="0">
                <a:effectLst>
                  <a:outerShdw blurRad="38100" dist="38100" dir="2700000" algn="tl">
                    <a:srgbClr val="0536B3"/>
                  </a:outerShdw>
                </a:effectLst>
              </a:rPr>
              <a:t>small energies</a:t>
            </a:r>
            <a:endParaRPr lang="en-US" sz="4500" dirty="0" smtClean="0">
              <a:effectLst>
                <a:outerShdw blurRad="38100" dist="38100" dir="2700000" algn="tl">
                  <a:srgbClr val="0536B3"/>
                </a:outerShdw>
              </a:effectLst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1857364"/>
            <a:ext cx="9144000" cy="2443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Hartmut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Machner, FZ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Jülich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and Univ. Duisburg-Essen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Frank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Hinterberger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, Univ. Bonn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Regina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Siudak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, PAN Krakow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for the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HIRES &amp; GEM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collaborations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214313" y="4572000"/>
            <a:ext cx="8786812" cy="1570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err="1">
                <a:latin typeface="Garamond" pitchFamily="18" charset="0"/>
              </a:rPr>
              <a:t>Why</a:t>
            </a:r>
            <a:r>
              <a:rPr lang="de-DE" sz="2400" dirty="0">
                <a:latin typeface="Garamond" pitchFamily="18" charset="0"/>
              </a:rPr>
              <a:t> </a:t>
            </a:r>
            <a:r>
              <a:rPr lang="de-DE" sz="2400" dirty="0" err="1">
                <a:latin typeface="Garamond" pitchFamily="18" charset="0"/>
              </a:rPr>
              <a:t>is</a:t>
            </a:r>
            <a:r>
              <a:rPr lang="de-DE" sz="2400" dirty="0">
                <a:latin typeface="Garamond" pitchFamily="18" charset="0"/>
              </a:rPr>
              <a:t> </a:t>
            </a:r>
            <a:r>
              <a:rPr lang="de-DE" sz="2400" dirty="0" err="1">
                <a:latin typeface="Garamond" pitchFamily="18" charset="0"/>
              </a:rPr>
              <a:t>this</a:t>
            </a:r>
            <a:r>
              <a:rPr lang="de-DE" sz="2400" dirty="0">
                <a:latin typeface="Garamond" pitchFamily="18" charset="0"/>
              </a:rPr>
              <a:t> </a:t>
            </a:r>
            <a:r>
              <a:rPr lang="de-DE" sz="2400" dirty="0" err="1">
                <a:latin typeface="Garamond" pitchFamily="18" charset="0"/>
              </a:rPr>
              <a:t>important</a:t>
            </a:r>
            <a:r>
              <a:rPr lang="de-DE" sz="2400" dirty="0">
                <a:latin typeface="Garamond" pitchFamily="18" charset="0"/>
              </a:rPr>
              <a:t>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 dirty="0">
                <a:latin typeface="Garamond" pitchFamily="18" charset="0"/>
              </a:rPr>
              <a:t>NN </a:t>
            </a:r>
            <a:r>
              <a:rPr lang="de-DE" sz="2400" dirty="0" err="1">
                <a:latin typeface="Garamond" pitchFamily="18" charset="0"/>
              </a:rPr>
              <a:t>interactions</a:t>
            </a:r>
            <a:r>
              <a:rPr lang="de-DE" sz="2400" dirty="0">
                <a:latin typeface="Garamond" pitchFamily="18" charset="0"/>
              </a:rPr>
              <a:t> </a:t>
            </a:r>
            <a:r>
              <a:rPr lang="de-DE" sz="2400" dirty="0">
                <a:latin typeface="Garamond" pitchFamily="18" charset="0"/>
                <a:sym typeface="Wingdings" pitchFamily="2" charset="2"/>
              </a:rPr>
              <a:t> </a:t>
            </a:r>
            <a:r>
              <a:rPr lang="de-DE" sz="2400" dirty="0" err="1">
                <a:latin typeface="Garamond" pitchFamily="18" charset="0"/>
                <a:sym typeface="Wingdings" pitchFamily="2" charset="2"/>
              </a:rPr>
              <a:t>Nuclear</a:t>
            </a:r>
            <a:r>
              <a:rPr lang="de-DE" sz="2400" dirty="0">
                <a:latin typeface="Garamond" pitchFamily="18" charset="0"/>
                <a:sym typeface="Wingdings" pitchFamily="2" charset="2"/>
              </a:rPr>
              <a:t> </a:t>
            </a:r>
            <a:r>
              <a:rPr lang="de-DE" sz="2400" dirty="0" err="1">
                <a:latin typeface="Garamond" pitchFamily="18" charset="0"/>
                <a:sym typeface="Wingdings" pitchFamily="2" charset="2"/>
              </a:rPr>
              <a:t>potential</a:t>
            </a:r>
            <a:r>
              <a:rPr lang="de-DE" sz="2400" dirty="0">
                <a:latin typeface="Garamond" pitchFamily="18" charset="0"/>
                <a:sym typeface="Wingdings" pitchFamily="2" charset="2"/>
              </a:rPr>
              <a:t>, </a:t>
            </a:r>
            <a:r>
              <a:rPr lang="de-DE" sz="2400" dirty="0" err="1">
                <a:latin typeface="Garamond" pitchFamily="18" charset="0"/>
                <a:sym typeface="Wingdings" pitchFamily="2" charset="2"/>
              </a:rPr>
              <a:t>nuclear</a:t>
            </a:r>
            <a:r>
              <a:rPr lang="de-DE" sz="2400" dirty="0">
                <a:latin typeface="Garamond" pitchFamily="18" charset="0"/>
                <a:sym typeface="Wingdings" pitchFamily="2" charset="2"/>
              </a:rPr>
              <a:t> </a:t>
            </a:r>
            <a:r>
              <a:rPr lang="de-DE" sz="2400" dirty="0" err="1">
                <a:latin typeface="Garamond" pitchFamily="18" charset="0"/>
                <a:sym typeface="Wingdings" pitchFamily="2" charset="2"/>
              </a:rPr>
              <a:t>structure</a:t>
            </a:r>
            <a:endParaRPr lang="de-DE" sz="2400" dirty="0">
              <a:latin typeface="Garamond" pitchFamily="18" charset="0"/>
              <a:sym typeface="Wingdings" pitchFamily="2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 dirty="0">
                <a:latin typeface="Garamond" pitchFamily="18" charset="0"/>
                <a:sym typeface="Wingdings" pitchFamily="2" charset="2"/>
              </a:rPr>
              <a:t>NY </a:t>
            </a:r>
            <a:r>
              <a:rPr lang="de-DE" sz="2400" dirty="0" err="1">
                <a:latin typeface="Garamond" pitchFamily="18" charset="0"/>
                <a:sym typeface="Wingdings" pitchFamily="2" charset="2"/>
              </a:rPr>
              <a:t>interactions</a:t>
            </a:r>
            <a:r>
              <a:rPr lang="de-DE" sz="2400" dirty="0">
                <a:latin typeface="Garamond" pitchFamily="18" charset="0"/>
                <a:sym typeface="Wingdings" pitchFamily="2" charset="2"/>
              </a:rPr>
              <a:t>  </a:t>
            </a:r>
            <a:r>
              <a:rPr lang="de-DE" sz="2400" dirty="0" err="1">
                <a:latin typeface="Garamond" pitchFamily="18" charset="0"/>
                <a:sym typeface="Wingdings" pitchFamily="2" charset="2"/>
              </a:rPr>
              <a:t>Hypernuclear</a:t>
            </a:r>
            <a:r>
              <a:rPr lang="de-DE" sz="2400" dirty="0">
                <a:latin typeface="Garamond" pitchFamily="18" charset="0"/>
                <a:sym typeface="Wingdings" pitchFamily="2" charset="2"/>
              </a:rPr>
              <a:t> </a:t>
            </a:r>
            <a:r>
              <a:rPr lang="de-DE" sz="2400" dirty="0" err="1">
                <a:latin typeface="Garamond" pitchFamily="18" charset="0"/>
                <a:sym typeface="Wingdings" pitchFamily="2" charset="2"/>
              </a:rPr>
              <a:t>potential</a:t>
            </a:r>
            <a:r>
              <a:rPr lang="de-DE" sz="2400" dirty="0">
                <a:latin typeface="Garamond" pitchFamily="18" charset="0"/>
                <a:sym typeface="Wingdings" pitchFamily="2" charset="2"/>
              </a:rPr>
              <a:t>, </a:t>
            </a:r>
            <a:r>
              <a:rPr lang="de-DE" sz="2400" dirty="0" err="1">
                <a:latin typeface="Garamond" pitchFamily="18" charset="0"/>
                <a:sym typeface="Wingdings" pitchFamily="2" charset="2"/>
              </a:rPr>
              <a:t>hypernuclear</a:t>
            </a:r>
            <a:r>
              <a:rPr lang="de-DE" sz="2400" dirty="0">
                <a:latin typeface="Garamond" pitchFamily="18" charset="0"/>
                <a:sym typeface="Wingdings" pitchFamily="2" charset="2"/>
              </a:rPr>
              <a:t> </a:t>
            </a:r>
            <a:r>
              <a:rPr lang="de-DE" sz="2400" dirty="0" err="1">
                <a:latin typeface="Garamond" pitchFamily="18" charset="0"/>
                <a:sym typeface="Wingdings" pitchFamily="2" charset="2"/>
              </a:rPr>
              <a:t>structure</a:t>
            </a:r>
            <a:endParaRPr lang="de-DE" sz="2400" dirty="0">
              <a:latin typeface="Garamond" pitchFamily="18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16113"/>
            <a:ext cx="5976937" cy="47767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97282" name="Rectang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40425" cy="908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effectLst/>
              </a:rPr>
              <a:t>pp</a:t>
            </a:r>
            <a:r>
              <a:rPr lang="de-DE" dirty="0" smtClean="0">
                <a:effectLst/>
                <a:latin typeface="Symbol" pitchFamily="18" charset="2"/>
              </a:rPr>
              <a:t>®</a:t>
            </a:r>
            <a:r>
              <a:rPr lang="de-DE" dirty="0" smtClean="0">
                <a:effectLst/>
              </a:rPr>
              <a:t>pp</a:t>
            </a:r>
            <a:r>
              <a:rPr lang="de-DE" dirty="0" smtClean="0">
                <a:effectLst/>
                <a:latin typeface="Symbol" pitchFamily="18" charset="2"/>
              </a:rPr>
              <a:t>p</a:t>
            </a:r>
            <a:r>
              <a:rPr lang="de-DE" baseline="30000" dirty="0" smtClean="0">
                <a:effectLst/>
                <a:latin typeface="Symbol" pitchFamily="18" charset="2"/>
              </a:rPr>
              <a:t>0</a:t>
            </a:r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5651500" y="285728"/>
            <a:ext cx="3492500" cy="19256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Times New Roman" pitchFamily="18" charset="0"/>
              </a:rPr>
              <a:t>FIT Ss, Pp (Ps </a:t>
            </a:r>
            <a:r>
              <a:rPr lang="de-DE" sz="1600" dirty="0" err="1">
                <a:latin typeface="Times New Roman" pitchFamily="18" charset="0"/>
              </a:rPr>
              <a:t>from</a:t>
            </a:r>
            <a:r>
              <a:rPr lang="de-DE" sz="1600" dirty="0">
                <a:latin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</a:rPr>
              <a:t>polarisation</a:t>
            </a:r>
            <a:r>
              <a:rPr lang="de-DE" sz="1600" dirty="0">
                <a:latin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</a:rPr>
              <a:t>experiments</a:t>
            </a:r>
            <a:r>
              <a:rPr lang="de-DE" sz="1600" dirty="0"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de-DE" sz="1600" dirty="0">
                <a:latin typeface="Times New Roman" pitchFamily="18" charset="0"/>
              </a:rPr>
              <a:t>blue: no </a:t>
            </a:r>
            <a:r>
              <a:rPr lang="de-DE" sz="1600" dirty="0">
                <a:latin typeface="Symbol" pitchFamily="18" charset="2"/>
              </a:rPr>
              <a:t>D</a:t>
            </a:r>
            <a:r>
              <a:rPr lang="de-DE" sz="1600" dirty="0">
                <a:latin typeface="Times New Roman" pitchFamily="18" charset="0"/>
              </a:rPr>
              <a:t> resonance</a:t>
            </a:r>
          </a:p>
          <a:p>
            <a:pPr>
              <a:spcBef>
                <a:spcPct val="50000"/>
              </a:spcBef>
            </a:pPr>
            <a:r>
              <a:rPr lang="de-DE" sz="1600" dirty="0" err="1">
                <a:latin typeface="Times New Roman" pitchFamily="18" charset="0"/>
              </a:rPr>
              <a:t>red</a:t>
            </a:r>
            <a:r>
              <a:rPr lang="de-DE" sz="1600" dirty="0">
                <a:latin typeface="Times New Roman" pitchFamily="18" charset="0"/>
              </a:rPr>
              <a:t>: </a:t>
            </a:r>
            <a:r>
              <a:rPr lang="de-DE" sz="1600" dirty="0" err="1">
                <a:latin typeface="Times New Roman" pitchFamily="18" charset="0"/>
              </a:rPr>
              <a:t>with</a:t>
            </a:r>
            <a:r>
              <a:rPr lang="de-DE" sz="1600" dirty="0">
                <a:latin typeface="Times New Roman" pitchFamily="18" charset="0"/>
              </a:rPr>
              <a:t> </a:t>
            </a:r>
            <a:r>
              <a:rPr lang="de-DE" sz="1600" dirty="0">
                <a:latin typeface="Symbol" pitchFamily="18" charset="2"/>
              </a:rPr>
              <a:t>D</a:t>
            </a:r>
            <a:r>
              <a:rPr lang="de-DE" sz="1600" dirty="0">
                <a:latin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</a:rPr>
              <a:t>resonance</a:t>
            </a:r>
            <a:r>
              <a:rPr lang="de-DE" sz="1600" dirty="0">
                <a:latin typeface="Times New Roman" pitchFamily="18" charset="0"/>
              </a:rPr>
              <a:t>, </a:t>
            </a:r>
            <a:r>
              <a:rPr lang="de-DE" sz="1600" dirty="0" err="1">
                <a:latin typeface="Times New Roman" pitchFamily="18" charset="0"/>
              </a:rPr>
              <a:t>usual</a:t>
            </a:r>
            <a:r>
              <a:rPr lang="de-DE" sz="1600" dirty="0">
                <a:latin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</a:rPr>
              <a:t>fsi</a:t>
            </a:r>
            <a:endParaRPr lang="de-DE" sz="16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DE" sz="1600" dirty="0">
                <a:latin typeface="Times New Roman" pitchFamily="18" charset="0"/>
              </a:rPr>
              <a:t>black: </a:t>
            </a:r>
            <a:r>
              <a:rPr lang="de-DE" sz="1600" dirty="0" err="1">
                <a:latin typeface="Times New Roman" pitchFamily="18" charset="0"/>
              </a:rPr>
              <a:t>with</a:t>
            </a:r>
            <a:r>
              <a:rPr lang="de-DE" sz="1600" dirty="0">
                <a:latin typeface="Times New Roman" pitchFamily="18" charset="0"/>
              </a:rPr>
              <a:t> </a:t>
            </a:r>
            <a:r>
              <a:rPr lang="de-DE" sz="1600" dirty="0">
                <a:latin typeface="Symbol" pitchFamily="18" charset="2"/>
              </a:rPr>
              <a:t>D</a:t>
            </a:r>
            <a:r>
              <a:rPr lang="de-DE" sz="1600" dirty="0">
                <a:latin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</a:rPr>
              <a:t>but</a:t>
            </a:r>
            <a:r>
              <a:rPr lang="de-DE" sz="1600" dirty="0">
                <a:latin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</a:rPr>
              <a:t>fsi</a:t>
            </a:r>
            <a:r>
              <a:rPr lang="de-DE" sz="1600" dirty="0">
                <a:latin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</a:rPr>
              <a:t>with</a:t>
            </a:r>
            <a:r>
              <a:rPr lang="de-DE" sz="1600" dirty="0">
                <a:latin typeface="Times New Roman" pitchFamily="18" charset="0"/>
              </a:rPr>
              <a:t> half the </a:t>
            </a:r>
            <a:r>
              <a:rPr lang="de-DE" sz="1600" dirty="0" err="1">
                <a:latin typeface="Times New Roman" pitchFamily="18" charset="0"/>
              </a:rPr>
              <a:t>usual</a:t>
            </a:r>
            <a:r>
              <a:rPr lang="de-DE" sz="1600" dirty="0">
                <a:latin typeface="Times New Roman" pitchFamily="18" charset="0"/>
              </a:rPr>
              <a:t> pp </a:t>
            </a:r>
            <a:r>
              <a:rPr lang="de-DE" sz="1600" dirty="0" err="1">
                <a:latin typeface="Times New Roman" pitchFamily="18" charset="0"/>
              </a:rPr>
              <a:t>scattering</a:t>
            </a:r>
            <a:r>
              <a:rPr lang="de-DE" sz="1600" dirty="0">
                <a:latin typeface="Times New Roman" pitchFamily="18" charset="0"/>
              </a:rPr>
              <a:t> length</a:t>
            </a:r>
          </a:p>
        </p:txBody>
      </p:sp>
      <p:sp>
        <p:nvSpPr>
          <p:cNvPr id="97284" name="Text Box 5"/>
          <p:cNvSpPr txBox="1">
            <a:spLocks noChangeArrowheads="1"/>
          </p:cNvSpPr>
          <p:nvPr/>
        </p:nvSpPr>
        <p:spPr bwMode="auto">
          <a:xfrm>
            <a:off x="6443663" y="4221163"/>
            <a:ext cx="2520950" cy="6413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CC0066"/>
                </a:solidFill>
                <a:latin typeface="Garamond" pitchFamily="18" charset="0"/>
              </a:rPr>
              <a:t>No need for a change of the scattering length!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2"/>
          <p:cNvSpPr>
            <a:spLocks noGrp="1"/>
          </p:cNvSpPr>
          <p:nvPr>
            <p:ph type="title"/>
          </p:nvPr>
        </p:nvSpPr>
        <p:spPr bwMode="auto">
          <a:xfrm>
            <a:off x="500034" y="0"/>
            <a:ext cx="7543800" cy="148588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effectLst/>
              </a:rPr>
              <a:t>Connection bound-continuum</a:t>
            </a:r>
          </a:p>
        </p:txBody>
      </p:sp>
      <p:sp>
        <p:nvSpPr>
          <p:cNvPr id="101383" name="Text Box 3"/>
          <p:cNvSpPr txBox="1">
            <a:spLocks noChangeArrowheads="1"/>
          </p:cNvSpPr>
          <p:nvPr/>
        </p:nvSpPr>
        <p:spPr bwMode="auto">
          <a:xfrm>
            <a:off x="8670925" y="6415088"/>
            <a:ext cx="18415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sz="3200">
              <a:latin typeface="Times New Roman" pitchFamily="18" charset="0"/>
            </a:endParaRPr>
          </a:p>
        </p:txBody>
      </p:sp>
      <p:sp>
        <p:nvSpPr>
          <p:cNvPr id="101384" name="Text Box 4"/>
          <p:cNvSpPr txBox="1">
            <a:spLocks noChangeArrowheads="1"/>
          </p:cNvSpPr>
          <p:nvPr/>
        </p:nvSpPr>
        <p:spPr bwMode="auto">
          <a:xfrm>
            <a:off x="0" y="1628775"/>
            <a:ext cx="853281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Fäldt &amp; Wilkin derived a formula ( for small k)</a:t>
            </a:r>
          </a:p>
        </p:txBody>
      </p:sp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4572000" y="1557338"/>
          <a:ext cx="2592388" cy="614362"/>
        </p:xfrm>
        <a:graphic>
          <a:graphicData uri="http://schemas.openxmlformats.org/presentationml/2006/ole">
            <p:oleObj spid="_x0000_s101381" name="Formel" r:id="rId4" imgW="1981080" imgH="469800" progId="">
              <p:embed/>
            </p:oleObj>
          </a:graphicData>
        </a:graphic>
      </p:graphicFrame>
      <p:sp>
        <p:nvSpPr>
          <p:cNvPr id="101385" name="Text Box 6"/>
          <p:cNvSpPr txBox="1">
            <a:spLocks noChangeArrowheads="1"/>
          </p:cNvSpPr>
          <p:nvPr/>
        </p:nvSpPr>
        <p:spPr bwMode="auto">
          <a:xfrm>
            <a:off x="107950" y="2924175"/>
            <a:ext cx="8567738" cy="2292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From this follows, that from a the cross section of a known pole (bound or quasi bound) the continuum cross section is given [N(d)</a:t>
            </a:r>
            <a:r>
              <a:rPr lang="en-US">
                <a:latin typeface="Symbol" pitchFamily="18" charset="2"/>
              </a:rPr>
              <a:t>®</a:t>
            </a:r>
            <a:r>
              <a:rPr lang="en-US">
                <a:latin typeface="Garamond" pitchFamily="18" charset="0"/>
              </a:rPr>
              <a:t>N(pn)</a:t>
            </a:r>
            <a:r>
              <a:rPr lang="en-US" baseline="-25000">
                <a:latin typeface="Garamond" pitchFamily="18" charset="0"/>
              </a:rPr>
              <a:t>t</a:t>
            </a:r>
            <a:r>
              <a:rPr lang="en-US">
                <a:latin typeface="Symbol" pitchFamily="18" charset="2"/>
              </a:rPr>
              <a:t>®x</a:t>
            </a:r>
            <a:r>
              <a:rPr lang="en-US">
                <a:latin typeface="Garamond" pitchFamily="18" charset="0"/>
              </a:rPr>
              <a:t>N(pn)</a:t>
            </a:r>
            <a:r>
              <a:rPr lang="en-US" baseline="-25000">
                <a:latin typeface="Garamond" pitchFamily="18" charset="0"/>
              </a:rPr>
              <a:t>s</a:t>
            </a:r>
            <a:r>
              <a:rPr lang="en-US">
                <a:latin typeface="Garamond" pitchFamily="18" charset="0"/>
              </a:rPr>
              <a:t>].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The fsi is large for excitation energies Q of only a few MeV. </a:t>
            </a:r>
          </a:p>
          <a:p>
            <a:pPr>
              <a:spcBef>
                <a:spcPct val="50000"/>
              </a:spcBef>
            </a:pPr>
            <a:endParaRPr lang="en-US"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Garamond" pitchFamily="18" charset="0"/>
            </a:endParaRPr>
          </a:p>
        </p:txBody>
      </p:sp>
      <p:graphicFrame>
        <p:nvGraphicFramePr>
          <p:cNvPr id="2" name="Group 7"/>
          <p:cNvGraphicFramePr>
            <a:graphicFrameLocks noGrp="1"/>
          </p:cNvGraphicFramePr>
          <p:nvPr/>
        </p:nvGraphicFramePr>
        <p:xfrm>
          <a:off x="500034" y="4286256"/>
          <a:ext cx="7080250" cy="2009775"/>
        </p:xfrm>
        <a:graphic>
          <a:graphicData uri="http://schemas.openxmlformats.org/drawingml/2006/table">
            <a:tbl>
              <a:tblPr/>
              <a:tblGrid>
                <a:gridCol w="2360613"/>
                <a:gridCol w="2359025"/>
                <a:gridCol w="2360612"/>
              </a:tblGrid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contra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single 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absolute normalization of the triplet fraction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contamination from deuteron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double 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no contamination from deuteron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no absolute normalization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404" name="Text Box 25"/>
          <p:cNvSpPr txBox="1">
            <a:spLocks noChangeArrowheads="1"/>
          </p:cNvSpPr>
          <p:nvPr/>
        </p:nvSpPr>
        <p:spPr bwMode="auto">
          <a:xfrm>
            <a:off x="250825" y="6381750"/>
            <a:ext cx="640873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best: an experiment avoiding the con’s. </a:t>
            </a:r>
            <a:r>
              <a:rPr lang="en-US">
                <a:latin typeface="Symbol" pitchFamily="18" charset="2"/>
              </a:rPr>
              <a:t>®</a:t>
            </a:r>
            <a:r>
              <a:rPr lang="en-US">
                <a:latin typeface="Garamond" pitchFamily="18" charset="0"/>
              </a:rPr>
              <a:t> high resolution single arm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/>
          </p:cNvSpPr>
          <p:nvPr>
            <p:ph type="title"/>
          </p:nvPr>
        </p:nvSpPr>
        <p:spPr bwMode="auto">
          <a:xfrm>
            <a:off x="714348" y="214290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/>
              </a:rPr>
              <a:t>Old analysis</a:t>
            </a:r>
          </a:p>
        </p:txBody>
      </p:sp>
      <p:pic>
        <p:nvPicPr>
          <p:cNvPr id="105475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5572132" cy="5014718"/>
          </a:xfrm>
        </p:spPr>
      </p:pic>
      <p:sp>
        <p:nvSpPr>
          <p:cNvPr id="105476" name="Text Box 5"/>
          <p:cNvSpPr txBox="1">
            <a:spLocks noChangeArrowheads="1"/>
          </p:cNvSpPr>
          <p:nvPr/>
        </p:nvSpPr>
        <p:spPr bwMode="auto">
          <a:xfrm>
            <a:off x="5688012" y="4214818"/>
            <a:ext cx="3455988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T</a:t>
            </a:r>
            <a:r>
              <a:rPr lang="en-US" sz="3200" baseline="-25000" dirty="0">
                <a:latin typeface="Times New Roman" pitchFamily="18" charset="0"/>
              </a:rPr>
              <a:t>d</a:t>
            </a:r>
            <a:r>
              <a:rPr lang="en-US" sz="3200" dirty="0">
                <a:latin typeface="Times New Roman" pitchFamily="18" charset="0"/>
              </a:rPr>
              <a:t>=1600 </a:t>
            </a:r>
            <a:r>
              <a:rPr lang="en-US" sz="3200" dirty="0" err="1">
                <a:latin typeface="Times New Roman" pitchFamily="18" charset="0"/>
              </a:rPr>
              <a:t>MeV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05478" name="Line 7"/>
          <p:cNvSpPr>
            <a:spLocks noChangeShapeType="1"/>
          </p:cNvSpPr>
          <p:nvPr/>
        </p:nvSpPr>
        <p:spPr bwMode="auto">
          <a:xfrm flipH="1">
            <a:off x="1908175" y="4149725"/>
            <a:ext cx="360363" cy="863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5479" name="Text Box 8"/>
          <p:cNvSpPr txBox="1">
            <a:spLocks noChangeArrowheads="1"/>
          </p:cNvSpPr>
          <p:nvPr/>
        </p:nvSpPr>
        <p:spPr bwMode="auto">
          <a:xfrm>
            <a:off x="1763713" y="3716338"/>
            <a:ext cx="10795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singlet</a:t>
            </a:r>
          </a:p>
        </p:txBody>
      </p:sp>
      <p:sp>
        <p:nvSpPr>
          <p:cNvPr id="105480" name="Line 9"/>
          <p:cNvSpPr>
            <a:spLocks noChangeShapeType="1"/>
          </p:cNvSpPr>
          <p:nvPr/>
        </p:nvSpPr>
        <p:spPr bwMode="auto">
          <a:xfrm flipH="1">
            <a:off x="2268538" y="4652963"/>
            <a:ext cx="144462" cy="5032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5481" name="Text Box 10"/>
          <p:cNvSpPr txBox="1">
            <a:spLocks noChangeArrowheads="1"/>
          </p:cNvSpPr>
          <p:nvPr/>
        </p:nvSpPr>
        <p:spPr bwMode="auto">
          <a:xfrm>
            <a:off x="2051050" y="4292600"/>
            <a:ext cx="10795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triplet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215074" y="3643314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d+p</a:t>
            </a:r>
            <a:r>
              <a:rPr lang="en-US" sz="2400" dirty="0" err="1" smtClean="0">
                <a:latin typeface="Symbol" pitchFamily="18" charset="2"/>
              </a:rPr>
              <a:t>®</a:t>
            </a:r>
            <a:r>
              <a:rPr lang="en-US" sz="2400" dirty="0" err="1" smtClean="0"/>
              <a:t>p</a:t>
            </a:r>
            <a:r>
              <a:rPr lang="en-US" sz="2400" dirty="0" smtClean="0"/>
              <a:t>+(</a:t>
            </a:r>
            <a:r>
              <a:rPr lang="en-US" sz="2400" dirty="0" err="1" smtClean="0"/>
              <a:t>pn</a:t>
            </a:r>
            <a:r>
              <a:rPr lang="en-US" sz="2400" dirty="0" smtClean="0"/>
              <a:t>)</a:t>
            </a:r>
            <a:endParaRPr lang="de-DE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/>
          </p:cNvSpPr>
          <p:nvPr>
            <p:ph type="title"/>
          </p:nvPr>
        </p:nvSpPr>
        <p:spPr bwMode="auto">
          <a:xfrm>
            <a:off x="714348" y="214290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/>
              </a:rPr>
              <a:t>Recent data Celsius</a:t>
            </a:r>
          </a:p>
        </p:txBody>
      </p:sp>
      <p:pic>
        <p:nvPicPr>
          <p:cNvPr id="109570" name="Picture 3"/>
          <p:cNvPicPr>
            <a:picLocks noChangeAspect="1" noChangeArrowheads="1"/>
          </p:cNvPicPr>
          <p:nvPr/>
        </p:nvPicPr>
        <p:blipFill>
          <a:blip r:embed="rId3" cstate="print"/>
          <a:srcRect l="4051" t="6985" r="7832" b="4998"/>
          <a:stretch>
            <a:fillRect/>
          </a:stretch>
        </p:blipFill>
        <p:spPr bwMode="auto">
          <a:xfrm>
            <a:off x="714348" y="1857364"/>
            <a:ext cx="6215106" cy="450059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Textfeld 3"/>
          <p:cNvSpPr txBox="1"/>
          <p:nvPr/>
        </p:nvSpPr>
        <p:spPr>
          <a:xfrm>
            <a:off x="7215206" y="2857496"/>
            <a:ext cx="192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Uppsala</a:t>
            </a:r>
          </a:p>
          <a:p>
            <a:r>
              <a:rPr lang="de-DE" dirty="0" smtClean="0"/>
              <a:t>PLB 446(99)179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/>
          </p:cNvSpPr>
          <p:nvPr>
            <p:ph type="title"/>
          </p:nvPr>
        </p:nvSpPr>
        <p:spPr bwMode="auto">
          <a:xfrm>
            <a:off x="642910" y="285728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/>
              </a:rPr>
              <a:t>GEM data</a:t>
            </a:r>
          </a:p>
        </p:txBody>
      </p:sp>
      <p:pic>
        <p:nvPicPr>
          <p:cNvPr id="111618" name="Picture 3"/>
          <p:cNvPicPr>
            <a:picLocks noChangeAspect="1" noChangeArrowheads="1"/>
          </p:cNvPicPr>
          <p:nvPr/>
        </p:nvPicPr>
        <p:blipFill>
          <a:blip r:embed="rId3" cstate="print"/>
          <a:srcRect l="3039" t="8383" r="6819" b="3601"/>
          <a:stretch>
            <a:fillRect/>
          </a:stretch>
        </p:blipFill>
        <p:spPr bwMode="auto">
          <a:xfrm>
            <a:off x="0" y="1857340"/>
            <a:ext cx="7064425" cy="5000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11619" name="Text Box 4"/>
          <p:cNvSpPr txBox="1">
            <a:spLocks noChangeArrowheads="1"/>
          </p:cNvSpPr>
          <p:nvPr/>
        </p:nvSpPr>
        <p:spPr bwMode="auto">
          <a:xfrm>
            <a:off x="7308850" y="3789363"/>
            <a:ext cx="1835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p=1642.5 MeV/c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215206" y="5072074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PLB 610(05)31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/>
          </p:cNvSpPr>
          <p:nvPr>
            <p:ph type="title"/>
          </p:nvPr>
        </p:nvSpPr>
        <p:spPr bwMode="auto">
          <a:xfrm>
            <a:off x="357158" y="285728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/>
              </a:rPr>
              <a:t>Singlet FSI absolute</a:t>
            </a:r>
          </a:p>
        </p:txBody>
      </p:sp>
      <p:pic>
        <p:nvPicPr>
          <p:cNvPr id="115714" name="Picture 3"/>
          <p:cNvPicPr>
            <a:picLocks noChangeAspect="1" noChangeArrowheads="1"/>
          </p:cNvPicPr>
          <p:nvPr/>
        </p:nvPicPr>
        <p:blipFill>
          <a:blip r:embed="rId3" cstate="print"/>
          <a:srcRect l="4646" t="6604" r="13574" b="8647"/>
          <a:stretch>
            <a:fillRect/>
          </a:stretch>
        </p:blipFill>
        <p:spPr bwMode="auto">
          <a:xfrm>
            <a:off x="571472" y="1428736"/>
            <a:ext cx="6948488" cy="5221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/>
              </a:rPr>
              <a:t>Triplet FSI absolute</a:t>
            </a:r>
          </a:p>
        </p:txBody>
      </p:sp>
      <p:pic>
        <p:nvPicPr>
          <p:cNvPr id="11366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76398"/>
            <a:ext cx="7129462" cy="51673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/>
          </p:cNvSpPr>
          <p:nvPr>
            <p:ph type="title"/>
          </p:nvPr>
        </p:nvSpPr>
        <p:spPr bwMode="auto">
          <a:xfrm>
            <a:off x="1071538" y="0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/>
              </a:rPr>
              <a:t>Full spectrum</a:t>
            </a:r>
          </a:p>
        </p:txBody>
      </p:sp>
      <p:pic>
        <p:nvPicPr>
          <p:cNvPr id="11776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5053013" cy="3662362"/>
          </a:xfrm>
        </p:spPr>
      </p:pic>
      <p:graphicFrame>
        <p:nvGraphicFramePr>
          <p:cNvPr id="117764" name="Group 4"/>
          <p:cNvGraphicFramePr>
            <a:graphicFrameLocks noGrp="1"/>
          </p:cNvGraphicFramePr>
          <p:nvPr/>
        </p:nvGraphicFramePr>
        <p:xfrm>
          <a:off x="5146675" y="1547813"/>
          <a:ext cx="3960813" cy="2176464"/>
        </p:xfrm>
        <a:graphic>
          <a:graphicData uri="http://schemas.openxmlformats.org/drawingml/2006/table">
            <a:tbl>
              <a:tblPr/>
              <a:tblGrid>
                <a:gridCol w="1981200"/>
                <a:gridCol w="1979613"/>
              </a:tblGrid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singlet fraction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Ref.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0.40±0.05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Boudard et al.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&lt; 0.10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Betsch et al.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&lt;0.10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Uzikov &amp; Wilkin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&lt; 0.10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Abaev et al.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&lt; 0.003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this 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786" name="Text Box 27"/>
          <p:cNvSpPr txBox="1">
            <a:spLocks noChangeArrowheads="1"/>
          </p:cNvSpPr>
          <p:nvPr/>
        </p:nvSpPr>
        <p:spPr bwMode="auto">
          <a:xfrm>
            <a:off x="107950" y="5008563"/>
            <a:ext cx="575945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en-US" dirty="0">
                <a:latin typeface="Garamond" pitchFamily="18" charset="0"/>
              </a:rPr>
              <a:t>first high resolution measurement allowing to study the threshold region of the d break up</a:t>
            </a:r>
          </a:p>
          <a:p>
            <a:pPr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en-US" dirty="0">
                <a:latin typeface="Garamond" pitchFamily="18" charset="0"/>
              </a:rPr>
              <a:t>fixed cross section for the unbound triplet state</a:t>
            </a:r>
          </a:p>
          <a:p>
            <a:pPr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en-US" dirty="0">
                <a:latin typeface="Garamond" pitchFamily="18" charset="0"/>
              </a:rPr>
              <a:t> the upper limit for the singlet break up contribution was reduced by a factor of 3</a:t>
            </a:r>
          </a:p>
          <a:p>
            <a:pPr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en-US" dirty="0">
                <a:latin typeface="Garamond" pitchFamily="18" charset="0"/>
              </a:rPr>
              <a:t>the ratio for unbound to bound state is &lt; (1.9±0.5) </a:t>
            </a:r>
            <a:r>
              <a:rPr lang="en-US" dirty="0">
                <a:latin typeface="Symbol" pitchFamily="18" charset="2"/>
              </a:rPr>
              <a:t>´</a:t>
            </a:r>
            <a:r>
              <a:rPr lang="en-US" dirty="0">
                <a:latin typeface="Garamond" pitchFamily="18" charset="0"/>
              </a:rPr>
              <a:t>10</a:t>
            </a:r>
            <a:r>
              <a:rPr lang="en-US" baseline="30000" dirty="0">
                <a:latin typeface="Garamond" pitchFamily="18" charset="0"/>
              </a:rPr>
              <a:t>-3</a:t>
            </a:r>
          </a:p>
        </p:txBody>
      </p:sp>
      <p:sp>
        <p:nvSpPr>
          <p:cNvPr id="117788" name="Text Box 28"/>
          <p:cNvSpPr txBox="1">
            <a:spLocks noChangeArrowheads="1"/>
          </p:cNvSpPr>
          <p:nvPr/>
        </p:nvSpPr>
        <p:spPr bwMode="auto">
          <a:xfrm>
            <a:off x="5219700" y="4076700"/>
            <a:ext cx="3744913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Garamond" pitchFamily="18" charset="0"/>
              </a:rPr>
              <a:t>Why is there no singlet state</a:t>
            </a:r>
            <a:r>
              <a:rPr lang="en-US" sz="2400" dirty="0" smtClean="0">
                <a:solidFill>
                  <a:srgbClr val="FFFF00"/>
                </a:solidFill>
                <a:latin typeface="Garamond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Garamond" pitchFamily="18" charset="0"/>
              </a:rPr>
              <a:t>The </a:t>
            </a:r>
            <a:r>
              <a:rPr lang="en-US" sz="2400" dirty="0" err="1" smtClean="0">
                <a:solidFill>
                  <a:srgbClr val="FFFF00"/>
                </a:solidFill>
                <a:latin typeface="Garamond" pitchFamily="18" charset="0"/>
              </a:rPr>
              <a:t>isospin</a:t>
            </a:r>
            <a:r>
              <a:rPr lang="en-US" sz="2400" dirty="0" smtClean="0">
                <a:solidFill>
                  <a:srgbClr val="FFFF00"/>
                </a:solidFill>
                <a:latin typeface="Garamond" pitchFamily="18" charset="0"/>
              </a:rPr>
              <a:t> related reaction to the singlet state is pp</a:t>
            </a:r>
            <a:r>
              <a:rPr lang="en-US" sz="2400" dirty="0" smtClean="0">
                <a:solidFill>
                  <a:srgbClr val="FFFF00"/>
                </a:solidFill>
                <a:latin typeface="Symbol" pitchFamily="18" charset="2"/>
              </a:rPr>
              <a:t>®</a:t>
            </a:r>
            <a:r>
              <a:rPr lang="en-US" sz="2400" dirty="0" smtClean="0">
                <a:solidFill>
                  <a:srgbClr val="FFFF00"/>
                </a:solidFill>
                <a:latin typeface="Garamond" pitchFamily="18" charset="0"/>
              </a:rPr>
              <a:t>pp</a:t>
            </a:r>
            <a:r>
              <a:rPr lang="en-US" sz="2400" dirty="0" smtClean="0">
                <a:solidFill>
                  <a:srgbClr val="FFFF00"/>
                </a:solidFill>
                <a:latin typeface="Symbol" pitchFamily="18" charset="2"/>
              </a:rPr>
              <a:t>p</a:t>
            </a:r>
            <a:r>
              <a:rPr lang="en-US" sz="2400" baseline="30000" dirty="0" smtClean="0">
                <a:solidFill>
                  <a:srgbClr val="FFFF00"/>
                </a:solidFill>
                <a:latin typeface="Garamond" pitchFamily="18" charset="0"/>
              </a:rPr>
              <a:t>0</a:t>
            </a:r>
            <a:endParaRPr lang="en-US" sz="2400" baseline="30000" dirty="0">
              <a:solidFill>
                <a:srgbClr val="FFFF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11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/>
          </p:cNvSpPr>
          <p:nvPr>
            <p:ph type="title"/>
          </p:nvPr>
        </p:nvSpPr>
        <p:spPr bwMode="auto">
          <a:xfrm>
            <a:off x="3949700" y="285728"/>
            <a:ext cx="51943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de-DE" dirty="0" smtClean="0">
                <a:effectLst/>
              </a:rPr>
              <a:t>Data vs </a:t>
            </a:r>
            <a:r>
              <a:rPr lang="de-DE" dirty="0" err="1" smtClean="0">
                <a:effectLst/>
              </a:rPr>
              <a:t>Fäldt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Wilkin</a:t>
            </a:r>
            <a:endParaRPr lang="de-DE" dirty="0" smtClean="0">
              <a:effectLst/>
            </a:endParaRPr>
          </a:p>
        </p:txBody>
      </p:sp>
      <p:pic>
        <p:nvPicPr>
          <p:cNvPr id="119810" name="Picture 3"/>
          <p:cNvPicPr>
            <a:picLocks noChangeAspect="1" noChangeArrowheads="1"/>
          </p:cNvPicPr>
          <p:nvPr/>
        </p:nvPicPr>
        <p:blipFill>
          <a:blip r:embed="rId3" cstate="print"/>
          <a:srcRect t="5698"/>
          <a:stretch>
            <a:fillRect/>
          </a:stretch>
        </p:blipFill>
        <p:spPr bwMode="auto">
          <a:xfrm>
            <a:off x="107950" y="-58748"/>
            <a:ext cx="4106860" cy="691674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t="12514" r="9045"/>
          <a:stretch>
            <a:fillRect/>
          </a:stretch>
        </p:blipFill>
        <p:spPr bwMode="auto">
          <a:xfrm>
            <a:off x="4357686" y="1428736"/>
            <a:ext cx="4611615" cy="35446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Textfeld 5"/>
          <p:cNvSpPr txBox="1"/>
          <p:nvPr/>
        </p:nvSpPr>
        <p:spPr>
          <a:xfrm>
            <a:off x="4643438" y="542926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Why</a:t>
            </a:r>
            <a:r>
              <a:rPr lang="de-DE" dirty="0" smtClean="0"/>
              <a:t>?</a:t>
            </a:r>
          </a:p>
          <a:p>
            <a:r>
              <a:rPr lang="de-DE" dirty="0" smtClean="0"/>
              <a:t>Tensor </a:t>
            </a:r>
            <a:r>
              <a:rPr lang="de-DE" dirty="0" err="1" smtClean="0"/>
              <a:t>force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500562" y="635795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PRC 79(09)061001(R) 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/>
          </p:cNvSpPr>
          <p:nvPr>
            <p:ph type="title"/>
          </p:nvPr>
        </p:nvSpPr>
        <p:spPr bwMode="auto">
          <a:xfrm>
            <a:off x="4643438" y="0"/>
            <a:ext cx="4211637" cy="307181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effectLst/>
              </a:rPr>
              <a:t>3 body</a:t>
            </a:r>
            <a:br>
              <a:rPr lang="de-DE" dirty="0" smtClean="0">
                <a:effectLst/>
              </a:rPr>
            </a:br>
            <a:r>
              <a:rPr lang="de-DE" dirty="0" err="1" smtClean="0">
                <a:effectLst/>
              </a:rPr>
              <a:t>calculation</a:t>
            </a:r>
            <a:r>
              <a:rPr lang="de-DE" dirty="0" smtClean="0">
                <a:effectLst/>
              </a:rPr>
              <a:t/>
            </a:r>
            <a:br>
              <a:rPr lang="de-DE" dirty="0" smtClean="0">
                <a:effectLst/>
              </a:rPr>
            </a:br>
            <a:r>
              <a:rPr lang="de-DE" dirty="0" err="1" smtClean="0">
                <a:effectLst/>
              </a:rPr>
              <a:t>with</a:t>
            </a:r>
            <a:r>
              <a:rPr lang="de-DE" dirty="0" smtClean="0">
                <a:effectLst/>
              </a:rPr>
              <a:t/>
            </a:r>
            <a:br>
              <a:rPr lang="de-DE" dirty="0" smtClean="0">
                <a:effectLst/>
              </a:rPr>
            </a:br>
            <a:r>
              <a:rPr lang="de-DE" dirty="0" err="1" smtClean="0">
                <a:effectLst/>
              </a:rPr>
              <a:t>tensor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force</a:t>
            </a:r>
            <a:endParaRPr lang="de-DE" dirty="0" smtClean="0">
              <a:effectLst/>
            </a:endParaRPr>
          </a:p>
        </p:txBody>
      </p:sp>
      <p:sp>
        <p:nvSpPr>
          <p:cNvPr id="123906" name="Text Box 3"/>
          <p:cNvSpPr txBox="1">
            <a:spLocks noChangeArrowheads="1"/>
          </p:cNvSpPr>
          <p:nvPr/>
        </p:nvSpPr>
        <p:spPr bwMode="auto">
          <a:xfrm>
            <a:off x="4786314" y="5657671"/>
            <a:ext cx="4176712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>
                <a:latin typeface="Garamond" pitchFamily="18" charset="0"/>
              </a:rPr>
              <a:t>Relativistic</a:t>
            </a:r>
            <a:r>
              <a:rPr lang="de-DE" dirty="0">
                <a:latin typeface="Garamond" pitchFamily="18" charset="0"/>
              </a:rPr>
              <a:t> </a:t>
            </a:r>
            <a:r>
              <a:rPr lang="de-DE" dirty="0" err="1">
                <a:latin typeface="Garamond" pitchFamily="18" charset="0"/>
              </a:rPr>
              <a:t>phase</a:t>
            </a:r>
            <a:r>
              <a:rPr lang="de-DE" dirty="0">
                <a:latin typeface="Garamond" pitchFamily="18" charset="0"/>
              </a:rPr>
              <a:t> </a:t>
            </a:r>
            <a:r>
              <a:rPr lang="de-DE" dirty="0" err="1">
                <a:latin typeface="Garamond" pitchFamily="18" charset="0"/>
              </a:rPr>
              <a:t>space</a:t>
            </a:r>
            <a:endParaRPr lang="de-DE" dirty="0"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r>
              <a:rPr lang="de-DE" dirty="0" err="1">
                <a:latin typeface="Garamond" pitchFamily="18" charset="0"/>
              </a:rPr>
              <a:t>Reid</a:t>
            </a:r>
            <a:r>
              <a:rPr lang="de-DE" dirty="0">
                <a:latin typeface="Garamond" pitchFamily="18" charset="0"/>
              </a:rPr>
              <a:t> soft </a:t>
            </a:r>
            <a:r>
              <a:rPr lang="de-DE" dirty="0" smtClean="0">
                <a:latin typeface="Garamond" pitchFamily="18" charset="0"/>
              </a:rPr>
              <a:t>core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latin typeface="Garamond" pitchFamily="18" charset="0"/>
              </a:rPr>
              <a:t>Also </a:t>
            </a:r>
            <a:r>
              <a:rPr lang="de-DE" dirty="0" err="1" smtClean="0">
                <a:latin typeface="Garamond" pitchFamily="18" charset="0"/>
              </a:rPr>
              <a:t>necessity</a:t>
            </a:r>
            <a:r>
              <a:rPr lang="de-DE" dirty="0" smtClean="0">
                <a:latin typeface="Garamond" pitchFamily="18" charset="0"/>
              </a:rPr>
              <a:t> to normalize</a:t>
            </a:r>
            <a:endParaRPr lang="de-DE" dirty="0">
              <a:latin typeface="Garamond" pitchFamily="18" charset="0"/>
            </a:endParaRPr>
          </a:p>
        </p:txBody>
      </p:sp>
      <p:pic>
        <p:nvPicPr>
          <p:cNvPr id="123907" name="Picture 4"/>
          <p:cNvPicPr>
            <a:picLocks noChangeAspect="1" noChangeArrowheads="1"/>
          </p:cNvPicPr>
          <p:nvPr/>
        </p:nvPicPr>
        <p:blipFill>
          <a:blip r:embed="rId3" cstate="print"/>
          <a:srcRect t="6270"/>
          <a:stretch>
            <a:fillRect/>
          </a:stretch>
        </p:blipFill>
        <p:spPr bwMode="auto">
          <a:xfrm>
            <a:off x="0" y="115888"/>
            <a:ext cx="4572000" cy="6742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3" cstate="print"/>
          <a:srcRect l="8176" t="7764" r="4042" b="54225"/>
          <a:stretch>
            <a:fillRect/>
          </a:stretch>
        </p:blipFill>
        <p:spPr bwMode="auto">
          <a:xfrm>
            <a:off x="500034" y="1571612"/>
            <a:ext cx="8208963" cy="5027613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</p:pic>
      <p:sp>
        <p:nvSpPr>
          <p:cNvPr id="68610" name="Rectangle 3"/>
          <p:cNvSpPr>
            <a:spLocks noGrp="1"/>
          </p:cNvSpPr>
          <p:nvPr>
            <p:ph type="title"/>
          </p:nvPr>
        </p:nvSpPr>
        <p:spPr bwMode="auto">
          <a:xfrm>
            <a:off x="785786" y="214290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effectLst/>
              </a:rPr>
              <a:t>All possible interactions</a:t>
            </a:r>
          </a:p>
        </p:txBody>
      </p:sp>
      <p:sp>
        <p:nvSpPr>
          <p:cNvPr id="68611" name="Line 4"/>
          <p:cNvSpPr>
            <a:spLocks noChangeShapeType="1"/>
          </p:cNvSpPr>
          <p:nvPr/>
        </p:nvSpPr>
        <p:spPr bwMode="auto">
          <a:xfrm>
            <a:off x="3132138" y="2420938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612" name="Line 5"/>
          <p:cNvSpPr>
            <a:spLocks noChangeShapeType="1"/>
          </p:cNvSpPr>
          <p:nvPr/>
        </p:nvSpPr>
        <p:spPr bwMode="auto">
          <a:xfrm>
            <a:off x="5003800" y="2420938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613" name="Line 6"/>
          <p:cNvSpPr>
            <a:spLocks noChangeShapeType="1"/>
          </p:cNvSpPr>
          <p:nvPr/>
        </p:nvSpPr>
        <p:spPr bwMode="auto">
          <a:xfrm>
            <a:off x="3929058" y="2786058"/>
            <a:ext cx="361948" cy="475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616" name="Line 9"/>
          <p:cNvSpPr>
            <a:spLocks noChangeShapeType="1"/>
          </p:cNvSpPr>
          <p:nvPr/>
        </p:nvSpPr>
        <p:spPr bwMode="auto">
          <a:xfrm>
            <a:off x="6804025" y="4941888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617" name="Line 10"/>
          <p:cNvSpPr>
            <a:spLocks noChangeShapeType="1"/>
          </p:cNvSpPr>
          <p:nvPr/>
        </p:nvSpPr>
        <p:spPr bwMode="auto">
          <a:xfrm>
            <a:off x="7812088" y="4941888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618" name="Line 11"/>
          <p:cNvSpPr>
            <a:spLocks noChangeShapeType="1"/>
          </p:cNvSpPr>
          <p:nvPr/>
        </p:nvSpPr>
        <p:spPr bwMode="auto">
          <a:xfrm>
            <a:off x="6372225" y="5300663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619" name="Line 12"/>
          <p:cNvSpPr>
            <a:spLocks noChangeShapeType="1"/>
          </p:cNvSpPr>
          <p:nvPr/>
        </p:nvSpPr>
        <p:spPr bwMode="auto">
          <a:xfrm>
            <a:off x="539750" y="4149725"/>
            <a:ext cx="82089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2"/>
          <p:cNvSpPr>
            <a:spLocks noGrp="1"/>
          </p:cNvSpPr>
          <p:nvPr>
            <p:ph type="title"/>
          </p:nvPr>
        </p:nvSpPr>
        <p:spPr bwMode="auto">
          <a:xfrm>
            <a:off x="714348" y="285728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 err="1" smtClean="0">
                <a:effectLst/>
              </a:rPr>
              <a:t>It‘s</a:t>
            </a:r>
            <a:r>
              <a:rPr lang="de-DE" dirty="0" smtClean="0">
                <a:effectLst/>
              </a:rPr>
              <a:t> not the </a:t>
            </a:r>
            <a:r>
              <a:rPr lang="de-DE" dirty="0" err="1" smtClean="0">
                <a:effectLst/>
              </a:rPr>
              <a:t>tensor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force</a:t>
            </a:r>
            <a:r>
              <a:rPr lang="de-DE" dirty="0" smtClean="0">
                <a:effectLst/>
              </a:rPr>
              <a:t>!</a:t>
            </a:r>
          </a:p>
        </p:txBody>
      </p:sp>
      <p:sp>
        <p:nvSpPr>
          <p:cNvPr id="128006" name="Text Box 5"/>
          <p:cNvSpPr txBox="1">
            <a:spLocks noChangeArrowheads="1"/>
          </p:cNvSpPr>
          <p:nvPr/>
        </p:nvSpPr>
        <p:spPr bwMode="auto">
          <a:xfrm>
            <a:off x="539750" y="6092825"/>
            <a:ext cx="6961208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 dirty="0" err="1">
                <a:solidFill>
                  <a:srgbClr val="FFFF00"/>
                </a:solidFill>
                <a:latin typeface="Garamond" pitchFamily="18" charset="0"/>
              </a:rPr>
              <a:t>What</a:t>
            </a:r>
            <a:r>
              <a:rPr lang="de-DE" sz="2800" b="1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de-DE" sz="2800" b="1" dirty="0" err="1">
                <a:solidFill>
                  <a:srgbClr val="FFFF00"/>
                </a:solidFill>
                <a:latin typeface="Garamond" pitchFamily="18" charset="0"/>
              </a:rPr>
              <a:t>is</a:t>
            </a:r>
            <a:r>
              <a:rPr lang="de-DE" sz="2800" b="1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de-DE" sz="2800" b="1" dirty="0" err="1">
                <a:solidFill>
                  <a:srgbClr val="FFFF00"/>
                </a:solidFill>
                <a:latin typeface="Garamond" pitchFamily="18" charset="0"/>
              </a:rPr>
              <a:t>it</a:t>
            </a:r>
            <a:r>
              <a:rPr lang="de-DE" sz="2800" b="1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de-DE" sz="2800" b="1" dirty="0" err="1">
                <a:solidFill>
                  <a:srgbClr val="FFFF00"/>
                </a:solidFill>
                <a:latin typeface="Garamond" pitchFamily="18" charset="0"/>
              </a:rPr>
              <a:t>then</a:t>
            </a:r>
            <a:r>
              <a:rPr lang="de-DE" sz="2800" b="1" dirty="0" smtClean="0">
                <a:solidFill>
                  <a:srgbClr val="FFFF00"/>
                </a:solidFill>
                <a:latin typeface="Garamond" pitchFamily="18" charset="0"/>
              </a:rPr>
              <a:t>? </a:t>
            </a:r>
            <a:r>
              <a:rPr lang="de-DE" sz="2800" b="1" dirty="0" err="1" smtClean="0">
                <a:solidFill>
                  <a:srgbClr val="FFFF00"/>
                </a:solidFill>
                <a:latin typeface="Garamond" pitchFamily="18" charset="0"/>
              </a:rPr>
              <a:t>Long</a:t>
            </a:r>
            <a:r>
              <a:rPr lang="de-DE" sz="2800" b="1" dirty="0" smtClean="0">
                <a:solidFill>
                  <a:srgbClr val="FFFF00"/>
                </a:solidFill>
                <a:latin typeface="Garamond" pitchFamily="18" charset="0"/>
              </a:rPr>
              <a:t> ranging </a:t>
            </a:r>
            <a:r>
              <a:rPr lang="de-DE" sz="2800" b="1" dirty="0" err="1" smtClean="0">
                <a:solidFill>
                  <a:srgbClr val="FFFF00"/>
                </a:solidFill>
                <a:latin typeface="Garamond" pitchFamily="18" charset="0"/>
              </a:rPr>
              <a:t>force</a:t>
            </a:r>
            <a:r>
              <a:rPr lang="de-DE" sz="2800" b="1" dirty="0" smtClean="0">
                <a:solidFill>
                  <a:srgbClr val="FFFF00"/>
                </a:solidFill>
                <a:latin typeface="Garamond" pitchFamily="18" charset="0"/>
              </a:rPr>
              <a:t>!</a:t>
            </a:r>
            <a:endParaRPr lang="de-DE" sz="2800" b="1" dirty="0">
              <a:solidFill>
                <a:srgbClr val="FFFF00"/>
              </a:solidFill>
              <a:latin typeface="Garamond" pitchFamily="18" charset="0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4286280" cy="34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2273" y="1928802"/>
            <a:ext cx="420423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b="10504"/>
          <a:stretch>
            <a:fillRect/>
          </a:stretch>
        </p:blipFill>
        <p:spPr bwMode="auto">
          <a:xfrm>
            <a:off x="142844" y="1500174"/>
            <a:ext cx="4214842" cy="32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357158" y="285728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pp</a:t>
            </a:r>
            <a:r>
              <a:rPr lang="de-DE" sz="3600" dirty="0" smtClean="0">
                <a:latin typeface="Symbol" pitchFamily="18" charset="2"/>
              </a:rPr>
              <a:t>®</a:t>
            </a:r>
            <a:r>
              <a:rPr lang="de-DE" sz="3600" dirty="0" smtClean="0"/>
              <a:t>K</a:t>
            </a:r>
            <a:r>
              <a:rPr lang="de-DE" sz="3600" baseline="30000" dirty="0" smtClean="0"/>
              <a:t>+</a:t>
            </a:r>
            <a:r>
              <a:rPr lang="de-DE" sz="3600" dirty="0" err="1" smtClean="0">
                <a:latin typeface="Symbol" pitchFamily="18" charset="2"/>
              </a:rPr>
              <a:t>L</a:t>
            </a:r>
            <a:r>
              <a:rPr lang="de-DE" sz="3600" dirty="0" err="1" smtClean="0"/>
              <a:t>p</a:t>
            </a:r>
            <a:r>
              <a:rPr lang="de-DE" sz="3600" dirty="0" smtClean="0"/>
              <a:t>: </a:t>
            </a:r>
            <a:r>
              <a:rPr lang="de-DE" sz="3600" dirty="0" err="1" smtClean="0"/>
              <a:t>why</a:t>
            </a:r>
            <a:r>
              <a:rPr lang="de-DE" sz="3600" dirty="0" smtClean="0"/>
              <a:t>  the </a:t>
            </a:r>
            <a:r>
              <a:rPr lang="de-DE" sz="3600" dirty="0" err="1" smtClean="0"/>
              <a:t>forward</a:t>
            </a:r>
            <a:r>
              <a:rPr lang="de-DE" sz="3600" dirty="0" smtClean="0"/>
              <a:t> Kaons </a:t>
            </a:r>
            <a:r>
              <a:rPr lang="de-DE" sz="3600" dirty="0" err="1" smtClean="0"/>
              <a:t>under</a:t>
            </a:r>
            <a:r>
              <a:rPr lang="de-DE" sz="3600" dirty="0" smtClean="0"/>
              <a:t> </a:t>
            </a:r>
            <a:r>
              <a:rPr lang="de-DE" sz="3600" dirty="0" err="1" smtClean="0"/>
              <a:t>zero</a:t>
            </a:r>
            <a:r>
              <a:rPr lang="de-DE" sz="3600" dirty="0" smtClean="0"/>
              <a:t> </a:t>
            </a:r>
            <a:r>
              <a:rPr lang="de-DE" sz="3600" dirty="0" err="1" smtClean="0"/>
              <a:t>degree</a:t>
            </a:r>
            <a:r>
              <a:rPr lang="de-DE" sz="3600" dirty="0" smtClean="0"/>
              <a:t>?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357158" y="6286520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FSI </a:t>
            </a:r>
            <a:r>
              <a:rPr lang="de-DE" dirty="0" err="1" smtClean="0">
                <a:solidFill>
                  <a:srgbClr val="FFFF00"/>
                </a:solidFill>
              </a:rPr>
              <a:t>as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deduced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from</a:t>
            </a:r>
            <a:r>
              <a:rPr lang="de-DE" dirty="0" smtClean="0">
                <a:solidFill>
                  <a:srgbClr val="FFFF00"/>
                </a:solidFill>
              </a:rPr>
              <a:t> the </a:t>
            </a:r>
            <a:r>
              <a:rPr lang="de-DE" dirty="0" err="1" smtClean="0">
                <a:solidFill>
                  <a:srgbClr val="FFFF00"/>
                </a:solidFill>
              </a:rPr>
              <a:t>present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experiment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0034" y="542926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Kaons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forward</a:t>
            </a:r>
            <a:r>
              <a:rPr lang="de-DE" dirty="0" smtClean="0"/>
              <a:t> </a:t>
            </a:r>
            <a:r>
              <a:rPr lang="de-DE" dirty="0" err="1" smtClean="0"/>
              <a:t>emitted</a:t>
            </a:r>
            <a:r>
              <a:rPr lang="de-DE" dirty="0" smtClean="0"/>
              <a:t> in the</a:t>
            </a:r>
          </a:p>
          <a:p>
            <a:r>
              <a:rPr lang="de-DE" dirty="0" smtClean="0"/>
              <a:t>cm system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786314" y="535782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Kaons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backward</a:t>
            </a:r>
            <a:r>
              <a:rPr lang="de-DE" dirty="0" smtClean="0"/>
              <a:t> </a:t>
            </a:r>
            <a:r>
              <a:rPr lang="de-DE" dirty="0" err="1" smtClean="0"/>
              <a:t>emitted</a:t>
            </a:r>
            <a:r>
              <a:rPr lang="de-DE" dirty="0" smtClean="0"/>
              <a:t> in the</a:t>
            </a:r>
          </a:p>
          <a:p>
            <a:r>
              <a:rPr lang="de-DE" dirty="0" smtClean="0"/>
              <a:t>cm system</a:t>
            </a:r>
            <a:endParaRPr lang="de-DE" dirty="0"/>
          </a:p>
        </p:txBody>
      </p:sp>
      <p:pic>
        <p:nvPicPr>
          <p:cNvPr id="152577" name="Picture 1"/>
          <p:cNvPicPr>
            <a:picLocks noChangeAspect="1" noChangeArrowheads="1"/>
          </p:cNvPicPr>
          <p:nvPr/>
        </p:nvPicPr>
        <p:blipFill>
          <a:blip r:embed="rId3" cstate="print"/>
          <a:srcRect l="11724" t="3368" r="3448" b="9844"/>
          <a:stretch>
            <a:fillRect/>
          </a:stretch>
        </p:blipFill>
        <p:spPr bwMode="auto">
          <a:xfrm>
            <a:off x="4500562" y="1500174"/>
            <a:ext cx="4143404" cy="338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bgerundetes Rechteck 9"/>
          <p:cNvSpPr/>
          <p:nvPr/>
        </p:nvSpPr>
        <p:spPr>
          <a:xfrm>
            <a:off x="4786314" y="3786190"/>
            <a:ext cx="1214446" cy="857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3"/>
          <p:cNvSpPr txBox="1">
            <a:spLocks noChangeArrowheads="1"/>
          </p:cNvSpPr>
          <p:nvPr/>
        </p:nvSpPr>
        <p:spPr bwMode="auto">
          <a:xfrm>
            <a:off x="500034" y="928670"/>
            <a:ext cx="42595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P</a:t>
            </a:r>
            <a:r>
              <a:rPr lang="en-US" baseline="-25000" dirty="0" err="1">
                <a:solidFill>
                  <a:srgbClr val="FFFF00"/>
                </a:solidFill>
              </a:rPr>
              <a:t>beam</a:t>
            </a:r>
            <a:r>
              <a:rPr lang="en-US" baseline="-25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=2735 </a:t>
            </a:r>
            <a:r>
              <a:rPr lang="en-US" dirty="0" err="1">
                <a:solidFill>
                  <a:srgbClr val="FFFF00"/>
                </a:solidFill>
              </a:rPr>
              <a:t>MeV</a:t>
            </a:r>
            <a:r>
              <a:rPr lang="en-US" dirty="0">
                <a:solidFill>
                  <a:srgbClr val="FFFF00"/>
                </a:solidFill>
              </a:rPr>
              <a:t>/c  </a:t>
            </a:r>
            <a:r>
              <a:rPr lang="en-US" dirty="0" smtClean="0">
                <a:solidFill>
                  <a:srgbClr val="FFFF00"/>
                </a:solidFill>
              </a:rPr>
              <a:t> and  2081.2 </a:t>
            </a:r>
            <a:r>
              <a:rPr lang="en-US" dirty="0" err="1" smtClean="0">
                <a:solidFill>
                  <a:srgbClr val="FFFF00"/>
                </a:solidFill>
              </a:rPr>
              <a:t>MeV</a:t>
            </a:r>
            <a:r>
              <a:rPr lang="en-US" dirty="0" smtClean="0">
                <a:solidFill>
                  <a:srgbClr val="FFFF00"/>
                </a:solidFill>
              </a:rPr>
              <a:t>/c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pic>
        <p:nvPicPr>
          <p:cNvPr id="140295" name="Picture 8"/>
          <p:cNvPicPr>
            <a:picLocks noChangeAspect="1" noChangeArrowheads="1"/>
          </p:cNvPicPr>
          <p:nvPr/>
        </p:nvPicPr>
        <p:blipFill>
          <a:blip r:embed="rId4" cstate="print"/>
          <a:srcRect l="47342"/>
          <a:stretch>
            <a:fillRect/>
          </a:stretch>
        </p:blipFill>
        <p:spPr bwMode="auto">
          <a:xfrm>
            <a:off x="0" y="1428736"/>
            <a:ext cx="3357586" cy="2988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500034" y="214290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Hyperon production</a:t>
            </a:r>
            <a:endParaRPr lang="de-DE" sz="3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6551" t="3368" r="2413" b="11140"/>
          <a:stretch>
            <a:fillRect/>
          </a:stretch>
        </p:blipFill>
        <p:spPr bwMode="auto">
          <a:xfrm>
            <a:off x="3524210" y="1785926"/>
            <a:ext cx="56197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1553" name="Object 1"/>
          <p:cNvGraphicFramePr>
            <a:graphicFrameLocks noChangeAspect="1"/>
          </p:cNvGraphicFramePr>
          <p:nvPr/>
        </p:nvGraphicFramePr>
        <p:xfrm>
          <a:off x="0" y="5929468"/>
          <a:ext cx="4714877" cy="928532"/>
        </p:xfrm>
        <a:graphic>
          <a:graphicData uri="http://schemas.openxmlformats.org/presentationml/2006/ole">
            <p:oleObj spid="_x0000_s151553" name="Formel" r:id="rId6" imgW="2450880" imgH="482400" progId="Equation.3">
              <p:embed/>
            </p:oleObj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286380" y="628652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PLB  687(10)31</a:t>
            </a:r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4973159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360037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857628"/>
            <a:ext cx="3492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143380"/>
            <a:ext cx="34925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928662" y="5857892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K</a:t>
            </a:r>
            <a:r>
              <a:rPr lang="de-DE" sz="2400" i="1" baseline="30000" dirty="0" smtClean="0"/>
              <a:t>-</a:t>
            </a:r>
            <a:r>
              <a:rPr lang="de-DE" sz="2400" i="1" dirty="0" smtClean="0"/>
              <a:t>d2</a:t>
            </a:r>
            <a:r>
              <a:rPr lang="de-DE" sz="2400" i="1" dirty="0" smtClean="0">
                <a:latin typeface="Symbol" pitchFamily="18" charset="2"/>
              </a:rPr>
              <a:t>p</a:t>
            </a:r>
            <a:r>
              <a:rPr lang="de-DE" sz="2400" i="1" baseline="30000" dirty="0" smtClean="0">
                <a:latin typeface="Symbol" pitchFamily="18" charset="2"/>
              </a:rPr>
              <a:t>-</a:t>
            </a:r>
            <a:r>
              <a:rPr lang="de-DE" sz="2400" i="1" dirty="0" smtClean="0">
                <a:latin typeface="Symbol" pitchFamily="18" charset="2"/>
              </a:rPr>
              <a:t>L</a:t>
            </a:r>
            <a:r>
              <a:rPr lang="de-DE" sz="2400" i="1" dirty="0" smtClean="0"/>
              <a:t>p: (Tai Ho Tan, PRL 23(69)695</a:t>
            </a:r>
          </a:p>
          <a:p>
            <a:r>
              <a:rPr lang="de-DE" sz="2400" i="1" dirty="0" smtClean="0"/>
              <a:t>a</a:t>
            </a:r>
            <a:r>
              <a:rPr lang="de-DE" sz="2400" i="1" baseline="-25000" dirty="0" smtClean="0"/>
              <a:t>t</a:t>
            </a:r>
            <a:r>
              <a:rPr lang="de-DE" sz="2400" i="1" dirty="0" smtClean="0"/>
              <a:t> =−2.0 ±</a:t>
            </a:r>
            <a:r>
              <a:rPr lang="en-US" sz="2400" dirty="0" smtClean="0"/>
              <a:t>0</a:t>
            </a:r>
            <a:r>
              <a:rPr lang="en-US" sz="2400" i="1" dirty="0" smtClean="0"/>
              <a:t>.5 fm and r</a:t>
            </a:r>
            <a:r>
              <a:rPr lang="en-US" sz="2400" i="1" baseline="-25000" dirty="0" smtClean="0"/>
              <a:t>t</a:t>
            </a:r>
            <a:r>
              <a:rPr lang="en-US" sz="2400" i="1" dirty="0" smtClean="0"/>
              <a:t> = 3.0±1.0 fm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642910" y="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/>
              <a:t>Three</a:t>
            </a:r>
            <a:r>
              <a:rPr lang="de-DE" sz="3600" dirty="0" smtClean="0"/>
              <a:t> </a:t>
            </a:r>
            <a:r>
              <a:rPr lang="de-DE" sz="3600" dirty="0" err="1" smtClean="0"/>
              <a:t>inputs</a:t>
            </a:r>
            <a:endParaRPr lang="de-DE" sz="3600" dirty="0"/>
          </a:p>
        </p:txBody>
      </p:sp>
      <p:sp>
        <p:nvSpPr>
          <p:cNvPr id="10" name="Textfeld 9"/>
          <p:cNvSpPr txBox="1"/>
          <p:nvPr/>
        </p:nvSpPr>
        <p:spPr>
          <a:xfrm>
            <a:off x="5000628" y="5072074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1</a:t>
            </a:r>
            <a:endParaRPr lang="de-DE" sz="3200" dirty="0"/>
          </a:p>
        </p:txBody>
      </p:sp>
      <p:sp>
        <p:nvSpPr>
          <p:cNvPr id="11" name="Textfeld 10"/>
          <p:cNvSpPr txBox="1"/>
          <p:nvPr/>
        </p:nvSpPr>
        <p:spPr>
          <a:xfrm>
            <a:off x="285720" y="600076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3</a:t>
            </a:r>
            <a:endParaRPr lang="de-DE" sz="3200" dirty="0"/>
          </a:p>
        </p:txBody>
      </p:sp>
      <p:sp>
        <p:nvSpPr>
          <p:cNvPr id="12" name="Textfeld 11"/>
          <p:cNvSpPr txBox="1"/>
          <p:nvPr/>
        </p:nvSpPr>
        <p:spPr>
          <a:xfrm>
            <a:off x="6929454" y="4500570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2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Bild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7129462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785786" y="21429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/>
              <a:t>Results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6 </a:t>
            </a:r>
            <a:r>
              <a:rPr lang="de-DE" sz="3600" dirty="0" err="1" smtClean="0"/>
              <a:t>parameter</a:t>
            </a:r>
            <a:r>
              <a:rPr lang="de-DE" sz="3600" dirty="0" smtClean="0"/>
              <a:t> fit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Kaon_ang_dist.jpg"/>
          <p:cNvPicPr>
            <a:picLocks noChangeAspect="1"/>
          </p:cNvPicPr>
          <p:nvPr/>
        </p:nvPicPr>
        <p:blipFill>
          <a:blip r:embed="rId3" cstate="print"/>
          <a:srcRect l="11551" t="7041" r="18913" b="9568"/>
          <a:stretch>
            <a:fillRect/>
          </a:stretch>
        </p:blipFill>
        <p:spPr>
          <a:xfrm>
            <a:off x="142844" y="857232"/>
            <a:ext cx="4429156" cy="3439109"/>
          </a:xfrm>
          <a:prstGeom prst="rect">
            <a:avLst/>
          </a:prstGeom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00174"/>
            <a:ext cx="14732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214422"/>
            <a:ext cx="15382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1214422"/>
            <a:ext cx="186848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 l="5517" t="3368" r="2413" b="12435"/>
          <a:stretch>
            <a:fillRect/>
          </a:stretch>
        </p:blipFill>
        <p:spPr bwMode="auto">
          <a:xfrm>
            <a:off x="4286248" y="3357562"/>
            <a:ext cx="4572000" cy="333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785786" y="214290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Total cross sections</a:t>
            </a:r>
            <a:endParaRPr lang="de-DE" sz="3600" dirty="0"/>
          </a:p>
        </p:txBody>
      </p:sp>
      <p:sp>
        <p:nvSpPr>
          <p:cNvPr id="11" name="Textfeld 10"/>
          <p:cNvSpPr txBox="1"/>
          <p:nvPr/>
        </p:nvSpPr>
        <p:spPr>
          <a:xfrm>
            <a:off x="4786314" y="100010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Almost </a:t>
            </a:r>
            <a:r>
              <a:rPr lang="de-DE" dirty="0" err="1" smtClean="0"/>
              <a:t>isotropic</a:t>
            </a:r>
            <a:r>
              <a:rPr lang="de-DE" dirty="0" smtClean="0"/>
              <a:t> Kaon angular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*4</a:t>
            </a:r>
            <a:r>
              <a:rPr lang="de-DE" dirty="0" smtClean="0">
                <a:latin typeface="Symbol" pitchFamily="18" charset="2"/>
                <a:sym typeface="Wingdings" pitchFamily="2" charset="2"/>
              </a:rPr>
              <a:t>p</a:t>
            </a:r>
            <a:endParaRPr lang="de-DE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429124" y="0"/>
            <a:ext cx="471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 smtClean="0"/>
              <a:t>Comparison</a:t>
            </a:r>
            <a:r>
              <a:rPr lang="de-DE" sz="3600" dirty="0" smtClean="0"/>
              <a:t> </a:t>
            </a:r>
            <a:r>
              <a:rPr lang="de-DE" sz="3600" dirty="0" err="1" smtClean="0"/>
              <a:t>with</a:t>
            </a:r>
            <a:r>
              <a:rPr lang="de-DE" sz="3600" dirty="0" smtClean="0"/>
              <a:t> </a:t>
            </a:r>
          </a:p>
          <a:p>
            <a:pPr algn="ctr"/>
            <a:r>
              <a:rPr lang="de-DE" sz="3600" dirty="0" err="1" smtClean="0"/>
              <a:t>exclusive</a:t>
            </a:r>
            <a:r>
              <a:rPr lang="de-DE" sz="3600" dirty="0" smtClean="0"/>
              <a:t> data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4572000" y="2214554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Data: COSY TOF</a:t>
            </a:r>
          </a:p>
          <a:p>
            <a:endParaRPr lang="de-DE" dirty="0" smtClean="0"/>
          </a:p>
          <a:p>
            <a:r>
              <a:rPr lang="de-DE" dirty="0" smtClean="0"/>
              <a:t>No fit: </a:t>
            </a:r>
            <a:r>
              <a:rPr lang="de-DE" dirty="0" err="1" smtClean="0"/>
              <a:t>input</a:t>
            </a:r>
            <a:r>
              <a:rPr lang="de-DE" dirty="0" smtClean="0"/>
              <a:t>: </a:t>
            </a:r>
            <a:r>
              <a:rPr lang="de-DE" dirty="0" err="1" smtClean="0"/>
              <a:t>total</a:t>
            </a:r>
            <a:r>
              <a:rPr lang="de-DE" dirty="0" smtClean="0"/>
              <a:t> cross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plus FSI</a:t>
            </a:r>
            <a:endParaRPr lang="de-DE" dirty="0"/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2" cstate="print"/>
          <a:srcRect t="3886" b="2849"/>
          <a:stretch>
            <a:fillRect/>
          </a:stretch>
        </p:blipFill>
        <p:spPr bwMode="auto">
          <a:xfrm>
            <a:off x="0" y="0"/>
            <a:ext cx="37337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 cstate="print"/>
          <a:srcRect b="11140"/>
          <a:stretch>
            <a:fillRect/>
          </a:stretch>
        </p:blipFill>
        <p:spPr bwMode="auto">
          <a:xfrm>
            <a:off x="357158" y="1192956"/>
            <a:ext cx="7643866" cy="535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357158" y="28572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Data at </a:t>
            </a:r>
            <a:r>
              <a:rPr lang="de-DE" sz="3600" dirty="0" err="1" smtClean="0"/>
              <a:t>higher</a:t>
            </a:r>
            <a:r>
              <a:rPr lang="de-DE" sz="3600" dirty="0" smtClean="0"/>
              <a:t> beam momentum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t="11813" b="5497"/>
          <a:stretch>
            <a:fillRect/>
          </a:stretch>
        </p:blipFill>
        <p:spPr bwMode="auto">
          <a:xfrm>
            <a:off x="3481380" y="571480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285720" y="214290"/>
            <a:ext cx="864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/>
              <a:t>cusp</a:t>
            </a:r>
            <a:r>
              <a:rPr lang="de-DE" sz="3600" dirty="0" smtClean="0"/>
              <a:t> in p</a:t>
            </a:r>
            <a:r>
              <a:rPr lang="de-DE" sz="3600" dirty="0" smtClean="0">
                <a:latin typeface="Symbol" pitchFamily="18" charset="2"/>
              </a:rPr>
              <a:t>L</a:t>
            </a:r>
            <a:r>
              <a:rPr lang="de-DE" sz="3600" dirty="0" smtClean="0"/>
              <a:t> </a:t>
            </a:r>
          </a:p>
          <a:p>
            <a:r>
              <a:rPr lang="de-DE" sz="3600" dirty="0" err="1" smtClean="0"/>
              <a:t>due</a:t>
            </a:r>
            <a:r>
              <a:rPr lang="de-DE" sz="3600" dirty="0" smtClean="0"/>
              <a:t> to tensor </a:t>
            </a:r>
          </a:p>
          <a:p>
            <a:r>
              <a:rPr lang="de-DE" sz="3600" dirty="0" err="1" smtClean="0"/>
              <a:t>force</a:t>
            </a:r>
            <a:r>
              <a:rPr lang="de-DE" sz="3600" dirty="0" smtClean="0"/>
              <a:t>?</a:t>
            </a:r>
            <a:endParaRPr lang="de-DE" sz="36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8095955" cy="2205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 t="11813" b="5497"/>
          <a:stretch>
            <a:fillRect/>
          </a:stretch>
        </p:blipFill>
        <p:spPr bwMode="auto">
          <a:xfrm>
            <a:off x="3500430" y="571480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Gerade Verbindung 10"/>
          <p:cNvCxnSpPr/>
          <p:nvPr/>
        </p:nvCxnSpPr>
        <p:spPr>
          <a:xfrm rot="5400000">
            <a:off x="4036215" y="2393149"/>
            <a:ext cx="2500330" cy="0"/>
          </a:xfrm>
          <a:prstGeom prst="line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rot="5400000">
            <a:off x="4464843" y="3321843"/>
            <a:ext cx="2500330" cy="0"/>
          </a:xfrm>
          <a:prstGeom prst="line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00100" y="214290"/>
            <a:ext cx="7543800" cy="914400"/>
          </a:xfrm>
        </p:spPr>
        <p:txBody>
          <a:bodyPr wrap="square" numCol="1" anchor="ctr" anchorCtr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dirty="0" smtClean="0">
                <a:effectLst>
                  <a:outerShdw blurRad="38100" dist="38100" dir="2700000" algn="tl">
                    <a:srgbClr val="0536B3"/>
                  </a:outerShdw>
                </a:effectLst>
              </a:rPr>
              <a:t>Summary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14348" y="1285860"/>
            <a:ext cx="77867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dirty="0" smtClean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</a:t>
            </a:r>
            <a:r>
              <a:rPr lang="de-DE" sz="2400" dirty="0" err="1" smtClean="0"/>
              <a:t>measured</a:t>
            </a:r>
            <a:r>
              <a:rPr lang="de-DE" sz="2400" dirty="0" smtClean="0"/>
              <a:t> pp</a:t>
            </a:r>
            <a:r>
              <a:rPr lang="de-DE" sz="2400" dirty="0" smtClean="0">
                <a:latin typeface="Symbol" pitchFamily="18" charset="2"/>
              </a:rPr>
              <a:t>®p</a:t>
            </a:r>
            <a:r>
              <a:rPr lang="de-DE" sz="2400" baseline="30000" dirty="0" smtClean="0"/>
              <a:t>0</a:t>
            </a:r>
            <a:r>
              <a:rPr lang="de-DE" sz="2400" dirty="0" smtClean="0"/>
              <a:t>pp (full </a:t>
            </a:r>
            <a:r>
              <a:rPr lang="de-DE" sz="2400" dirty="0" err="1" smtClean="0"/>
              <a:t>Dalitz</a:t>
            </a:r>
            <a:r>
              <a:rPr lang="de-DE" sz="2400" dirty="0" smtClean="0"/>
              <a:t> </a:t>
            </a:r>
            <a:r>
              <a:rPr lang="de-DE" sz="2400" dirty="0" err="1" smtClean="0"/>
              <a:t>plot</a:t>
            </a:r>
            <a:r>
              <a:rPr lang="de-DE" sz="2400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de-DE" sz="2400" dirty="0" smtClean="0"/>
              <a:t> Data and total cross </a:t>
            </a:r>
            <a:r>
              <a:rPr lang="de-DE" sz="2400" dirty="0" err="1" smtClean="0"/>
              <a:t>sections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be </a:t>
            </a:r>
            <a:r>
              <a:rPr lang="de-DE" sz="2400" dirty="0" err="1" smtClean="0"/>
              <a:t>discribed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standard</a:t>
            </a:r>
            <a:r>
              <a:rPr lang="de-DE" sz="2400" dirty="0" smtClean="0"/>
              <a:t> </a:t>
            </a:r>
            <a:r>
              <a:rPr lang="de-DE" sz="2400" dirty="0" err="1" smtClean="0"/>
              <a:t>parameters</a:t>
            </a:r>
            <a:r>
              <a:rPr lang="de-DE" sz="2400" dirty="0" smtClean="0"/>
              <a:t> of pp FSI</a:t>
            </a:r>
          </a:p>
          <a:p>
            <a:pPr>
              <a:buFont typeface="Wingdings" pitchFamily="2" charset="2"/>
              <a:buChar char="§"/>
            </a:pPr>
            <a:r>
              <a:rPr lang="de-DE" sz="2400" dirty="0" smtClean="0"/>
              <a:t> 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</a:t>
            </a:r>
            <a:r>
              <a:rPr lang="de-DE" sz="2400" dirty="0" err="1" smtClean="0"/>
              <a:t>measured</a:t>
            </a:r>
            <a:r>
              <a:rPr lang="de-DE" sz="2400" dirty="0" smtClean="0"/>
              <a:t> pp</a:t>
            </a:r>
            <a:r>
              <a:rPr lang="de-DE" sz="2400" dirty="0" smtClean="0">
                <a:latin typeface="Symbol" pitchFamily="18" charset="2"/>
              </a:rPr>
              <a:t>®p</a:t>
            </a:r>
            <a:r>
              <a:rPr lang="de-DE" sz="2400" baseline="30000" dirty="0" smtClean="0"/>
              <a:t>+</a:t>
            </a:r>
            <a:r>
              <a:rPr lang="de-DE" sz="2400" dirty="0" err="1" smtClean="0"/>
              <a:t>np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very</a:t>
            </a:r>
            <a:r>
              <a:rPr lang="de-DE" sz="2400" dirty="0" smtClean="0"/>
              <a:t> high </a:t>
            </a:r>
            <a:r>
              <a:rPr lang="de-DE" sz="2400" dirty="0" err="1" smtClean="0"/>
              <a:t>missing</a:t>
            </a:r>
            <a:r>
              <a:rPr lang="de-DE" sz="2400" dirty="0" smtClean="0"/>
              <a:t> </a:t>
            </a:r>
            <a:r>
              <a:rPr lang="de-DE" sz="2400" dirty="0" err="1" smtClean="0"/>
              <a:t>mass</a:t>
            </a:r>
            <a:r>
              <a:rPr lang="de-DE" sz="2400" dirty="0" smtClean="0"/>
              <a:t> </a:t>
            </a:r>
            <a:r>
              <a:rPr lang="de-DE" sz="2400" dirty="0" err="1" smtClean="0"/>
              <a:t>resolution</a:t>
            </a:r>
            <a:r>
              <a:rPr lang="de-DE" sz="2400" dirty="0" smtClean="0"/>
              <a:t> (</a:t>
            </a:r>
            <a:r>
              <a:rPr lang="de-DE" sz="2400" dirty="0" smtClean="0">
                <a:latin typeface="Symbol" pitchFamily="18" charset="2"/>
              </a:rPr>
              <a:t>D</a:t>
            </a:r>
            <a:r>
              <a:rPr lang="de-DE" sz="2400" dirty="0" smtClean="0"/>
              <a:t>MM/MM=5*10</a:t>
            </a:r>
            <a:r>
              <a:rPr lang="de-DE" sz="2400" baseline="30000" dirty="0" smtClean="0"/>
              <a:t>-5</a:t>
            </a:r>
            <a:r>
              <a:rPr lang="de-DE" sz="2400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de-DE" sz="2400" dirty="0" smtClean="0"/>
              <a:t> FW </a:t>
            </a:r>
            <a:r>
              <a:rPr lang="de-DE" sz="2400" dirty="0" err="1" smtClean="0"/>
              <a:t>theorem</a:t>
            </a:r>
            <a:r>
              <a:rPr lang="de-DE" sz="2400" dirty="0" smtClean="0"/>
              <a:t> </a:t>
            </a:r>
            <a:r>
              <a:rPr lang="de-DE" sz="2400" dirty="0" err="1" smtClean="0"/>
              <a:t>discribes</a:t>
            </a:r>
            <a:r>
              <a:rPr lang="de-DE" sz="2400" dirty="0" smtClean="0"/>
              <a:t> the </a:t>
            </a:r>
            <a:r>
              <a:rPr lang="de-DE" sz="2400" dirty="0" err="1" smtClean="0"/>
              <a:t>shape</a:t>
            </a:r>
            <a:r>
              <a:rPr lang="de-DE" sz="2400" dirty="0" smtClean="0"/>
              <a:t> of the </a:t>
            </a:r>
            <a:r>
              <a:rPr lang="de-DE" sz="2400" dirty="0" err="1" smtClean="0"/>
              <a:t>continuum</a:t>
            </a:r>
            <a:r>
              <a:rPr lang="de-DE" sz="2400" dirty="0" smtClean="0"/>
              <a:t> </a:t>
            </a:r>
            <a:r>
              <a:rPr lang="de-DE" sz="2400" dirty="0" err="1" smtClean="0"/>
              <a:t>but</a:t>
            </a:r>
            <a:r>
              <a:rPr lang="de-DE" sz="2400" dirty="0" smtClean="0"/>
              <a:t> </a:t>
            </a:r>
            <a:r>
              <a:rPr lang="de-DE" sz="2400" dirty="0" err="1" smtClean="0"/>
              <a:t>fails</a:t>
            </a:r>
            <a:r>
              <a:rPr lang="de-DE" sz="2400" dirty="0" smtClean="0"/>
              <a:t> to </a:t>
            </a:r>
            <a:r>
              <a:rPr lang="de-DE" sz="2400" dirty="0" err="1" smtClean="0"/>
              <a:t>give</a:t>
            </a:r>
            <a:r>
              <a:rPr lang="de-DE" sz="2400" dirty="0" smtClean="0"/>
              <a:t> the absolute height</a:t>
            </a:r>
          </a:p>
          <a:p>
            <a:pPr>
              <a:buFont typeface="Wingdings" pitchFamily="2" charset="2"/>
              <a:buChar char="§"/>
            </a:pPr>
            <a:r>
              <a:rPr lang="de-DE" sz="2400" dirty="0" smtClean="0"/>
              <a:t>  The </a:t>
            </a:r>
            <a:r>
              <a:rPr lang="de-DE" sz="2400" dirty="0" err="1" smtClean="0"/>
              <a:t>tensor</a:t>
            </a:r>
            <a:r>
              <a:rPr lang="de-DE" sz="2400" dirty="0" smtClean="0"/>
              <a:t> </a:t>
            </a:r>
            <a:r>
              <a:rPr lang="de-DE" sz="2400" dirty="0" err="1" smtClean="0"/>
              <a:t>force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not the </a:t>
            </a:r>
            <a:r>
              <a:rPr lang="de-DE" sz="2400" dirty="0" err="1" smtClean="0"/>
              <a:t>origin</a:t>
            </a:r>
            <a:r>
              <a:rPr lang="de-DE" sz="2400" dirty="0" smtClean="0"/>
              <a:t> for </a:t>
            </a:r>
            <a:r>
              <a:rPr lang="de-DE" sz="2400" dirty="0" err="1" smtClean="0"/>
              <a:t>that</a:t>
            </a:r>
            <a:r>
              <a:rPr lang="de-DE" sz="2400" dirty="0" smtClean="0"/>
              <a:t>, </a:t>
            </a:r>
            <a:r>
              <a:rPr lang="de-DE" sz="2400" dirty="0" err="1" smtClean="0"/>
              <a:t>but</a:t>
            </a:r>
            <a:r>
              <a:rPr lang="de-DE" sz="2400" dirty="0" smtClean="0"/>
              <a:t> </a:t>
            </a:r>
            <a:r>
              <a:rPr lang="de-DE" sz="2400" dirty="0" err="1" smtClean="0"/>
              <a:t>long</a:t>
            </a:r>
            <a:r>
              <a:rPr lang="de-DE" sz="2400" dirty="0" smtClean="0"/>
              <a:t> </a:t>
            </a:r>
            <a:r>
              <a:rPr lang="de-DE" sz="2400" dirty="0" err="1" smtClean="0"/>
              <a:t>ranged</a:t>
            </a:r>
            <a:r>
              <a:rPr lang="de-DE" sz="2400" dirty="0" smtClean="0"/>
              <a:t> </a:t>
            </a:r>
            <a:r>
              <a:rPr lang="de-DE" sz="2400" dirty="0" err="1" smtClean="0"/>
              <a:t>forces</a:t>
            </a:r>
            <a:endParaRPr lang="de-DE" sz="2400" dirty="0" smtClean="0"/>
          </a:p>
          <a:p>
            <a:pPr>
              <a:buFont typeface="Wingdings" pitchFamily="2" charset="2"/>
              <a:buChar char="§"/>
            </a:pPr>
            <a:r>
              <a:rPr lang="de-DE" sz="2400" dirty="0" smtClean="0"/>
              <a:t> 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</a:t>
            </a:r>
            <a:r>
              <a:rPr lang="de-DE" sz="2400" dirty="0" err="1" smtClean="0"/>
              <a:t>measured</a:t>
            </a:r>
            <a:r>
              <a:rPr lang="de-DE" sz="2400" dirty="0" smtClean="0"/>
              <a:t> pp</a:t>
            </a:r>
            <a:r>
              <a:rPr lang="de-DE" sz="2400" dirty="0" smtClean="0">
                <a:latin typeface="Symbol" pitchFamily="18" charset="2"/>
              </a:rPr>
              <a:t>®K</a:t>
            </a:r>
            <a:r>
              <a:rPr lang="de-DE" sz="2400" baseline="30000" dirty="0" smtClean="0"/>
              <a:t>0</a:t>
            </a:r>
            <a:r>
              <a:rPr lang="de-DE" sz="2400" dirty="0" smtClean="0">
                <a:latin typeface="Symbol" pitchFamily="18" charset="2"/>
              </a:rPr>
              <a:t>L</a:t>
            </a:r>
            <a:r>
              <a:rPr lang="de-DE" sz="2400" dirty="0" smtClean="0"/>
              <a:t>p at </a:t>
            </a:r>
            <a:r>
              <a:rPr lang="de-DE" sz="2400" dirty="0" err="1" smtClean="0"/>
              <a:t>two</a:t>
            </a:r>
            <a:r>
              <a:rPr lang="de-DE" sz="2400" dirty="0" smtClean="0"/>
              <a:t> beam momenta.</a:t>
            </a:r>
          </a:p>
          <a:p>
            <a:pPr>
              <a:buFont typeface="Wingdings" pitchFamily="2" charset="2"/>
              <a:buChar char="§"/>
            </a:pPr>
            <a:r>
              <a:rPr lang="de-DE" sz="2400" dirty="0" smtClean="0"/>
              <a:t> FSI </a:t>
            </a:r>
            <a:r>
              <a:rPr lang="de-DE" sz="2400" dirty="0" err="1" smtClean="0"/>
              <a:t>parameters</a:t>
            </a:r>
            <a:r>
              <a:rPr lang="de-DE" sz="2400" dirty="0" smtClean="0"/>
              <a:t> </a:t>
            </a:r>
            <a:r>
              <a:rPr lang="de-DE" sz="2400" dirty="0" err="1" smtClean="0"/>
              <a:t>could</a:t>
            </a:r>
            <a:r>
              <a:rPr lang="de-DE" sz="2400" dirty="0" smtClean="0"/>
              <a:t> be </a:t>
            </a:r>
            <a:r>
              <a:rPr lang="de-DE" sz="2400" dirty="0" err="1" smtClean="0"/>
              <a:t>deduced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well </a:t>
            </a:r>
            <a:r>
              <a:rPr lang="de-DE" sz="2400" dirty="0" err="1" smtClean="0"/>
              <a:t>as</a:t>
            </a:r>
            <a:r>
              <a:rPr lang="de-DE" sz="2400" dirty="0" smtClean="0"/>
              <a:t> total cross sections.</a:t>
            </a:r>
          </a:p>
          <a:p>
            <a:pPr>
              <a:buFont typeface="Wingdings" pitchFamily="2" charset="2"/>
              <a:buChar char="§"/>
            </a:pPr>
            <a:r>
              <a:rPr lang="de-DE" sz="2400" dirty="0" smtClean="0"/>
              <a:t> 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see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enhancement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at and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below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de-DE" sz="2400" dirty="0" smtClean="0">
                <a:latin typeface="Symbol" pitchFamily="18" charset="2"/>
                <a:cs typeface="Arial" pitchFamily="34" charset="0"/>
              </a:rPr>
              <a:t>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N thresholds.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12270"/>
          <a:stretch>
            <a:fillRect/>
          </a:stretch>
        </p:blipFill>
        <p:spPr bwMode="auto">
          <a:xfrm>
            <a:off x="0" y="2000240"/>
            <a:ext cx="506095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7" name="Picture 2" descr="gem-drawing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714884"/>
            <a:ext cx="2624138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7499350" y="4003675"/>
            <a:ext cx="1165225" cy="5207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de-DE">
                <a:latin typeface="Comic Sans MS" pitchFamily="66" charset="0"/>
              </a:rPr>
              <a:t>Germanium</a:t>
            </a:r>
          </a:p>
          <a:p>
            <a:pPr>
              <a:lnSpc>
                <a:spcPct val="95000"/>
              </a:lnSpc>
            </a:pPr>
            <a:r>
              <a:rPr lang="de-DE">
                <a:latin typeface="Comic Sans MS" pitchFamily="66" charset="0"/>
              </a:rPr>
              <a:t>detector</a:t>
            </a:r>
          </a:p>
        </p:txBody>
      </p:sp>
      <p:pic>
        <p:nvPicPr>
          <p:cNvPr id="19459" name="Picture 4" descr="bigkarl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000240"/>
            <a:ext cx="320675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Grp="1"/>
          </p:cNvSpPr>
          <p:nvPr>
            <p:ph type="title"/>
          </p:nvPr>
        </p:nvSpPr>
        <p:spPr bwMode="auto">
          <a:xfrm>
            <a:off x="714348" y="142852"/>
            <a:ext cx="7543800" cy="1700194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 err="1" smtClean="0">
                <a:effectLst/>
              </a:rPr>
              <a:t>Detectors</a:t>
            </a:r>
            <a:r>
              <a:rPr lang="de-DE" dirty="0" smtClean="0">
                <a:effectLst/>
              </a:rPr>
              <a:t>:  </a:t>
            </a:r>
            <a:r>
              <a:rPr lang="de-DE" dirty="0" err="1" smtClean="0">
                <a:effectLst/>
              </a:rPr>
              <a:t>Big</a:t>
            </a:r>
            <a:r>
              <a:rPr lang="de-DE" dirty="0" smtClean="0">
                <a:effectLst/>
              </a:rPr>
              <a:t> Karl + </a:t>
            </a:r>
            <a:br>
              <a:rPr lang="de-DE" dirty="0" smtClean="0">
                <a:effectLst/>
              </a:rPr>
            </a:br>
            <a:r>
              <a:rPr lang="de-DE" dirty="0" smtClean="0">
                <a:effectLst/>
              </a:rPr>
              <a:t>Ge-Wall</a:t>
            </a:r>
          </a:p>
        </p:txBody>
      </p:sp>
      <p:sp>
        <p:nvSpPr>
          <p:cNvPr id="19461" name="Rectangle 6"/>
          <p:cNvSpPr>
            <a:spLocks noGrp="1"/>
          </p:cNvSpPr>
          <p:nvPr>
            <p:ph type="body" idx="1"/>
          </p:nvPr>
        </p:nvSpPr>
        <p:spPr bwMode="auto">
          <a:xfrm>
            <a:off x="5464175" y="1000108"/>
            <a:ext cx="3679825" cy="1049337"/>
          </a:xfrm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r>
              <a:rPr lang="de-DE" sz="1300" dirty="0" err="1" smtClean="0">
                <a:effectLst/>
              </a:rPr>
              <a:t>focussing</a:t>
            </a:r>
            <a:r>
              <a:rPr lang="de-DE" sz="1300" dirty="0" smtClean="0">
                <a:effectLst/>
              </a:rPr>
              <a:t> </a:t>
            </a:r>
            <a:r>
              <a:rPr lang="de-DE" sz="1300" dirty="0" err="1" smtClean="0">
                <a:effectLst/>
              </a:rPr>
              <a:t>spectrometer</a:t>
            </a:r>
            <a:r>
              <a:rPr lang="de-DE" sz="1300" dirty="0" smtClean="0">
                <a:effectLst/>
              </a:rPr>
              <a:t>  (</a:t>
            </a:r>
            <a:r>
              <a:rPr lang="de-DE" sz="1300" dirty="0" smtClean="0">
                <a:effectLst/>
                <a:latin typeface="Symbol" pitchFamily="18" charset="2"/>
              </a:rPr>
              <a:t>W</a:t>
            </a:r>
            <a:r>
              <a:rPr lang="de-DE" sz="1300" dirty="0" smtClean="0">
                <a:effectLst/>
              </a:rPr>
              <a:t> = 10 </a:t>
            </a:r>
            <a:r>
              <a:rPr lang="de-DE" sz="1300" dirty="0" err="1" smtClean="0">
                <a:effectLst/>
              </a:rPr>
              <a:t>msr</a:t>
            </a:r>
            <a:r>
              <a:rPr lang="de-DE" sz="1300" dirty="0" smtClean="0">
                <a:effectLst/>
              </a:rPr>
              <a:t>)</a:t>
            </a:r>
          </a:p>
          <a:p>
            <a:r>
              <a:rPr lang="de-DE" sz="1300" dirty="0" smtClean="0">
                <a:effectLst/>
              </a:rPr>
              <a:t>high </a:t>
            </a:r>
            <a:r>
              <a:rPr lang="de-DE" sz="1300" dirty="0" err="1" smtClean="0">
                <a:effectLst/>
              </a:rPr>
              <a:t>resolution</a:t>
            </a:r>
            <a:r>
              <a:rPr lang="de-DE" sz="1300" dirty="0" smtClean="0">
                <a:effectLst/>
              </a:rPr>
              <a:t> </a:t>
            </a:r>
            <a:r>
              <a:rPr lang="de-DE" sz="1300" dirty="0" err="1" smtClean="0">
                <a:effectLst/>
                <a:latin typeface="Symbol" pitchFamily="18" charset="2"/>
              </a:rPr>
              <a:t>D</a:t>
            </a:r>
            <a:r>
              <a:rPr lang="de-DE" sz="1300" dirty="0" err="1" smtClean="0">
                <a:effectLst/>
              </a:rPr>
              <a:t>p</a:t>
            </a:r>
            <a:r>
              <a:rPr lang="de-DE" sz="1300" dirty="0" smtClean="0">
                <a:effectLst/>
              </a:rPr>
              <a:t>/p &lt; 5</a:t>
            </a:r>
            <a:r>
              <a:rPr lang="de-DE" sz="1300" dirty="0" smtClean="0">
                <a:effectLst/>
                <a:sym typeface="Symbol" pitchFamily="18" charset="2"/>
              </a:rPr>
              <a:t></a:t>
            </a:r>
            <a:r>
              <a:rPr lang="de-DE" sz="1300" dirty="0" smtClean="0">
                <a:effectLst/>
              </a:rPr>
              <a:t>10</a:t>
            </a:r>
            <a:r>
              <a:rPr lang="de-DE" sz="1300" baseline="30000" dirty="0" smtClean="0">
                <a:effectLst/>
              </a:rPr>
              <a:t>-5</a:t>
            </a:r>
          </a:p>
          <a:p>
            <a:r>
              <a:rPr lang="de-DE" sz="1300" dirty="0" err="1" smtClean="0">
                <a:effectLst/>
              </a:rPr>
              <a:t>combined</a:t>
            </a:r>
            <a:r>
              <a:rPr lang="de-DE" sz="1300" dirty="0" smtClean="0">
                <a:effectLst/>
              </a:rPr>
              <a:t> </a:t>
            </a:r>
            <a:r>
              <a:rPr lang="de-DE" sz="1300" dirty="0" err="1" smtClean="0">
                <a:effectLst/>
              </a:rPr>
              <a:t>with</a:t>
            </a:r>
            <a:r>
              <a:rPr lang="de-DE" sz="1300" dirty="0" smtClean="0">
                <a:effectLst/>
              </a:rPr>
              <a:t> </a:t>
            </a:r>
            <a:r>
              <a:rPr lang="de-DE" sz="1300" dirty="0" err="1" smtClean="0">
                <a:effectLst/>
              </a:rPr>
              <a:t>detectors</a:t>
            </a:r>
            <a:r>
              <a:rPr lang="de-DE" sz="1300" dirty="0" smtClean="0">
                <a:effectLst/>
              </a:rPr>
              <a:t> </a:t>
            </a:r>
            <a:r>
              <a:rPr lang="de-DE" sz="1300" dirty="0" err="1" smtClean="0">
                <a:effectLst/>
              </a:rPr>
              <a:t>close</a:t>
            </a:r>
            <a:r>
              <a:rPr lang="de-DE" sz="1300" dirty="0" smtClean="0">
                <a:effectLst/>
              </a:rPr>
              <a:t> to </a:t>
            </a:r>
            <a:r>
              <a:rPr lang="de-DE" sz="1300" dirty="0" err="1" smtClean="0">
                <a:effectLst/>
              </a:rPr>
              <a:t>target</a:t>
            </a:r>
            <a:r>
              <a:rPr lang="de-DE" sz="1300" dirty="0" smtClean="0">
                <a:effectLst/>
              </a:rPr>
              <a:t>:</a:t>
            </a:r>
          </a:p>
          <a:p>
            <a:r>
              <a:rPr lang="de-DE" sz="1300" dirty="0" err="1" smtClean="0">
                <a:effectLst/>
              </a:rPr>
              <a:t>multi-layer</a:t>
            </a:r>
            <a:r>
              <a:rPr lang="de-DE" sz="1300" dirty="0" smtClean="0">
                <a:effectLst/>
              </a:rPr>
              <a:t> Germanium </a:t>
            </a:r>
            <a:r>
              <a:rPr lang="de-DE" sz="1300" dirty="0" err="1" smtClean="0">
                <a:effectLst/>
              </a:rPr>
              <a:t>detector</a:t>
            </a:r>
            <a:r>
              <a:rPr lang="de-DE" sz="1300" dirty="0" smtClean="0">
                <a:effectLst/>
              </a:rPr>
              <a:t> GEM</a:t>
            </a:r>
          </a:p>
        </p:txBody>
      </p:sp>
      <p:sp>
        <p:nvSpPr>
          <p:cNvPr id="19463" name="AutoShape 8"/>
          <p:cNvSpPr>
            <a:spLocks noChangeAspect="1" noChangeArrowheads="1"/>
          </p:cNvSpPr>
          <p:nvPr/>
        </p:nvSpPr>
        <p:spPr bwMode="auto">
          <a:xfrm rot="970583">
            <a:off x="3119041" y="5358888"/>
            <a:ext cx="3646487" cy="344487"/>
          </a:xfrm>
          <a:prstGeom prst="leftArrow">
            <a:avLst>
              <a:gd name="adj1" fmla="val 23593"/>
              <a:gd name="adj2" fmla="val 100119"/>
            </a:avLst>
          </a:prstGeom>
          <a:solidFill>
            <a:srgbClr val="000066">
              <a:alpha val="39999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0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85786" y="1357298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?	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step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kinematic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matching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? No,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large width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cusp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? (Nijmegen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de-DE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channel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Haidenbauer</a:t>
            </a:r>
            <a:r>
              <a:rPr lang="de-DE" smtClean="0">
                <a:latin typeface="Arial" pitchFamily="34" charset="0"/>
                <a:cs typeface="Arial" pitchFamily="34" charset="0"/>
              </a:rPr>
              <a:t>)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resonance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dirty="0" err="1" smtClean="0">
                <a:latin typeface="Symbol" pitchFamily="18" charset="2"/>
                <a:cs typeface="Arial" pitchFamily="34" charset="0"/>
              </a:rPr>
              <a:t>L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de-DE" dirty="0" smtClean="0">
                <a:latin typeface="Symbol" pitchFamily="18" charset="2"/>
                <a:cs typeface="Arial" pitchFamily="34" charset="0"/>
              </a:rPr>
              <a:t>®</a:t>
            </a:r>
            <a:r>
              <a:rPr lang="de-DE" dirty="0" err="1" smtClean="0">
                <a:latin typeface="Symbol" pitchFamily="18" charset="2"/>
                <a:cs typeface="Arial" pitchFamily="34" charset="0"/>
              </a:rPr>
              <a:t>L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shoulder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Symbol" pitchFamily="18" charset="2"/>
                <a:cs typeface="Arial" pitchFamily="34" charset="0"/>
              </a:rPr>
              <a:t>S</a:t>
            </a:r>
            <a:r>
              <a:rPr lang="de-DE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de-DE" dirty="0" smtClean="0">
                <a:latin typeface="Symbol" pitchFamily="18" charset="2"/>
                <a:cs typeface="Arial" pitchFamily="34" charset="0"/>
              </a:rPr>
              <a:t>®</a:t>
            </a:r>
            <a:r>
              <a:rPr lang="de-DE" dirty="0" err="1" smtClean="0">
                <a:latin typeface="Symbol" pitchFamily="18" charset="2"/>
                <a:cs typeface="Arial" pitchFamily="34" charset="0"/>
              </a:rPr>
              <a:t>L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Dalitz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fourth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	  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sheet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pole) ?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bound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state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excluded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(no second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sheet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pole)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85786" y="28572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Summary cont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57224" y="435769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00"/>
                </a:solidFill>
              </a:rPr>
              <a:t>np</a:t>
            </a:r>
            <a:r>
              <a:rPr lang="de-DE" dirty="0" smtClean="0">
                <a:solidFill>
                  <a:srgbClr val="FFFF00"/>
                </a:solidFill>
              </a:rPr>
              <a:t> and </a:t>
            </a:r>
            <a:r>
              <a:rPr lang="de-DE" dirty="0" err="1" smtClean="0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de-DE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seem</a:t>
            </a:r>
            <a:r>
              <a:rPr lang="de-DE" dirty="0" smtClean="0">
                <a:solidFill>
                  <a:srgbClr val="FFFF00"/>
                </a:solidFill>
              </a:rPr>
              <a:t> to </a:t>
            </a:r>
            <a:r>
              <a:rPr lang="de-DE" dirty="0" err="1" smtClean="0">
                <a:solidFill>
                  <a:srgbClr val="FFFF00"/>
                </a:solidFill>
              </a:rPr>
              <a:t>have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opposite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behavior</a:t>
            </a:r>
            <a:r>
              <a:rPr lang="de-DE" dirty="0" smtClean="0">
                <a:solidFill>
                  <a:srgbClr val="FFFF00"/>
                </a:solidFill>
              </a:rPr>
              <a:t> in FSI:</a:t>
            </a:r>
          </a:p>
          <a:p>
            <a:endParaRPr lang="de-DE" dirty="0" smtClean="0">
              <a:solidFill>
                <a:srgbClr val="FFFF00"/>
              </a:solidFill>
            </a:endParaRPr>
          </a:p>
          <a:p>
            <a:r>
              <a:rPr lang="de-DE" dirty="0" err="1" smtClean="0">
                <a:solidFill>
                  <a:srgbClr val="FFFF00"/>
                </a:solidFill>
              </a:rPr>
              <a:t>np</a:t>
            </a:r>
            <a:r>
              <a:rPr lang="de-DE" dirty="0" smtClean="0">
                <a:solidFill>
                  <a:srgbClr val="FFFF00"/>
                </a:solidFill>
              </a:rPr>
              <a:t> almost only </a:t>
            </a:r>
            <a:r>
              <a:rPr lang="de-DE" dirty="0" err="1" smtClean="0">
                <a:solidFill>
                  <a:srgbClr val="FFFF00"/>
                </a:solidFill>
              </a:rPr>
              <a:t>spin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triplet</a:t>
            </a:r>
            <a:r>
              <a:rPr lang="de-DE" dirty="0" smtClean="0">
                <a:solidFill>
                  <a:srgbClr val="FFFF00"/>
                </a:solidFill>
              </a:rPr>
              <a:t>, </a:t>
            </a:r>
            <a:r>
              <a:rPr lang="de-DE" dirty="0" err="1" smtClean="0">
                <a:solidFill>
                  <a:srgbClr val="FFFF00"/>
                </a:solidFill>
              </a:rPr>
              <a:t>bound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state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exists</a:t>
            </a:r>
            <a:endParaRPr lang="de-DE" dirty="0" smtClean="0">
              <a:solidFill>
                <a:srgbClr val="FFFF00"/>
              </a:solidFill>
            </a:endParaRPr>
          </a:p>
          <a:p>
            <a:r>
              <a:rPr lang="de-DE" dirty="0" err="1" smtClean="0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de-DE" dirty="0" err="1" smtClean="0">
                <a:solidFill>
                  <a:srgbClr val="FFFF00"/>
                </a:solidFill>
              </a:rPr>
              <a:t>p</a:t>
            </a:r>
            <a:r>
              <a:rPr lang="de-DE" dirty="0" smtClean="0">
                <a:solidFill>
                  <a:srgbClr val="FFFF00"/>
                </a:solidFill>
              </a:rPr>
              <a:t> almost only </a:t>
            </a:r>
            <a:r>
              <a:rPr lang="de-DE" dirty="0" err="1" smtClean="0">
                <a:solidFill>
                  <a:srgbClr val="FFFF00"/>
                </a:solidFill>
              </a:rPr>
              <a:t>spin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singlet</a:t>
            </a:r>
            <a:r>
              <a:rPr lang="de-DE" dirty="0" smtClean="0">
                <a:solidFill>
                  <a:srgbClr val="FFFF00"/>
                </a:solidFill>
              </a:rPr>
              <a:t>, </a:t>
            </a:r>
            <a:r>
              <a:rPr lang="de-DE" dirty="0" err="1" smtClean="0">
                <a:solidFill>
                  <a:srgbClr val="FFFF00"/>
                </a:solidFill>
              </a:rPr>
              <a:t>no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bound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state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exists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 t="13312"/>
          <a:stretch>
            <a:fillRect/>
          </a:stretch>
        </p:blipFill>
        <p:spPr bwMode="auto">
          <a:xfrm>
            <a:off x="214282" y="1285860"/>
            <a:ext cx="4311650" cy="530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95288" y="188913"/>
            <a:ext cx="8569325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 b="1" dirty="0" err="1">
                <a:solidFill>
                  <a:srgbClr val="FFFF00"/>
                </a:solidFill>
                <a:latin typeface="Garamond" pitchFamily="18" charset="0"/>
              </a:rPr>
              <a:t>Particle</a:t>
            </a:r>
            <a:r>
              <a:rPr lang="de-DE" sz="4400" b="1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de-DE" sz="4400" b="1" dirty="0" err="1">
                <a:solidFill>
                  <a:srgbClr val="FFFF00"/>
                </a:solidFill>
                <a:latin typeface="Garamond" pitchFamily="18" charset="0"/>
              </a:rPr>
              <a:t>identification</a:t>
            </a:r>
            <a:endParaRPr lang="de-DE" sz="4400" b="1" dirty="0">
              <a:solidFill>
                <a:srgbClr val="FFFF00"/>
              </a:solidFill>
              <a:latin typeface="Garamond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 l="47342"/>
          <a:stretch>
            <a:fillRect/>
          </a:stretch>
        </p:blipFill>
        <p:spPr bwMode="auto">
          <a:xfrm>
            <a:off x="5286380" y="1142984"/>
            <a:ext cx="3357586" cy="2988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072066" y="514351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NIM A  596 (08)311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Rectangle 2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836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>
                <a:effectLst/>
              </a:rPr>
              <a:t>Problem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500430" y="4857760"/>
          <a:ext cx="2286016" cy="956687"/>
        </p:xfrm>
        <a:graphic>
          <a:graphicData uri="http://schemas.openxmlformats.org/presentationml/2006/ole">
            <p:oleObj spid="_x0000_s72707" name="Formel" r:id="rId4" imgW="1269720" imgH="482400" progId="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285984" y="4214818"/>
          <a:ext cx="6264275" cy="482600"/>
        </p:xfrm>
        <a:graphic>
          <a:graphicData uri="http://schemas.openxmlformats.org/presentationml/2006/ole">
            <p:oleObj spid="_x0000_s72708" name="Formel" r:id="rId5" imgW="3136680" imgH="241200" progId="">
              <p:embed/>
            </p:oleObj>
          </a:graphicData>
        </a:graphic>
      </p:graphicFrame>
      <p:sp>
        <p:nvSpPr>
          <p:cNvPr id="72713" name="Text Box 5"/>
          <p:cNvSpPr txBox="1">
            <a:spLocks noChangeArrowheads="1"/>
          </p:cNvSpPr>
          <p:nvPr/>
        </p:nvSpPr>
        <p:spPr bwMode="auto">
          <a:xfrm>
            <a:off x="323850" y="836613"/>
            <a:ext cx="84963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latin typeface="Garamond" pitchFamily="18" charset="0"/>
              </a:rPr>
              <a:t>Often the target or the beam is not available or even impossible. Way out: three body final states with fsi (Watson+Migdal theory):</a:t>
            </a:r>
          </a:p>
        </p:txBody>
      </p:sp>
      <p:graphicFrame>
        <p:nvGraphicFramePr>
          <p:cNvPr id="72711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2500298" y="6000768"/>
          <a:ext cx="5543550" cy="608012"/>
        </p:xfrm>
        <a:graphic>
          <a:graphicData uri="http://schemas.openxmlformats.org/presentationml/2006/ole">
            <p:oleObj spid="_x0000_s72711" name="Formel" r:id="rId6" imgW="2082600" imgH="228600" progId="">
              <p:embed/>
            </p:oleObj>
          </a:graphicData>
        </a:graphic>
      </p:graphicFrame>
      <p:sp>
        <p:nvSpPr>
          <p:cNvPr id="72715" name="Text Box 8"/>
          <p:cNvSpPr txBox="1">
            <a:spLocks noChangeArrowheads="1"/>
          </p:cNvSpPr>
          <p:nvPr/>
        </p:nvSpPr>
        <p:spPr bwMode="auto">
          <a:xfrm>
            <a:off x="214282" y="4286256"/>
            <a:ext cx="194468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 err="1">
                <a:latin typeface="Garamond" pitchFamily="18" charset="0"/>
              </a:rPr>
              <a:t>factorisation</a:t>
            </a:r>
            <a:r>
              <a:rPr lang="de-DE" dirty="0">
                <a:latin typeface="Garamond" pitchFamily="18" charset="0"/>
              </a:rPr>
              <a:t>:</a:t>
            </a:r>
          </a:p>
        </p:txBody>
      </p:sp>
      <p:sp>
        <p:nvSpPr>
          <p:cNvPr id="72716" name="Text Box 9"/>
          <p:cNvSpPr txBox="1">
            <a:spLocks noChangeArrowheads="1"/>
          </p:cNvSpPr>
          <p:nvPr/>
        </p:nvSpPr>
        <p:spPr bwMode="auto">
          <a:xfrm>
            <a:off x="214282" y="4857760"/>
            <a:ext cx="16557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 err="1">
                <a:latin typeface="Garamond" pitchFamily="18" charset="0"/>
              </a:rPr>
              <a:t>with</a:t>
            </a:r>
            <a:endParaRPr lang="de-DE" dirty="0">
              <a:latin typeface="Garamond" pitchFamily="18" charset="0"/>
            </a:endParaRPr>
          </a:p>
        </p:txBody>
      </p:sp>
      <p:sp>
        <p:nvSpPr>
          <p:cNvPr id="72717" name="Text Box 10"/>
          <p:cNvSpPr txBox="1">
            <a:spLocks noChangeArrowheads="1"/>
          </p:cNvSpPr>
          <p:nvPr/>
        </p:nvSpPr>
        <p:spPr bwMode="auto">
          <a:xfrm>
            <a:off x="539750" y="5949950"/>
            <a:ext cx="216058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 err="1">
                <a:latin typeface="Garamond" pitchFamily="18" charset="0"/>
              </a:rPr>
              <a:t>leads</a:t>
            </a:r>
            <a:r>
              <a:rPr lang="de-DE" dirty="0">
                <a:latin typeface="Garamond" pitchFamily="18" charset="0"/>
              </a:rPr>
              <a:t> to</a:t>
            </a: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7" cstate="print"/>
          <a:srcRect t="4675" r="23392" b="63936"/>
          <a:stretch>
            <a:fillRect/>
          </a:stretch>
        </p:blipFill>
        <p:spPr bwMode="auto">
          <a:xfrm>
            <a:off x="571472" y="1714488"/>
            <a:ext cx="4000528" cy="232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2"/>
          <p:cNvSpPr>
            <a:spLocks noGrp="1"/>
          </p:cNvSpPr>
          <p:nvPr>
            <p:ph type="title"/>
          </p:nvPr>
        </p:nvSpPr>
        <p:spPr bwMode="auto">
          <a:xfrm>
            <a:off x="642910" y="142852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effectLst/>
              </a:rPr>
              <a:t>FSI approaches</a:t>
            </a:r>
          </a:p>
        </p:txBody>
      </p:sp>
      <p:sp>
        <p:nvSpPr>
          <p:cNvPr id="82952" name="Rectangle 4"/>
          <p:cNvSpPr>
            <a:spLocks noChangeArrowheads="1"/>
          </p:cNvSpPr>
          <p:nvPr/>
        </p:nvSpPr>
        <p:spPr bwMode="auto">
          <a:xfrm>
            <a:off x="107950" y="1052513"/>
            <a:ext cx="8640763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A lot of studies made use of a Gauss potential. However the Bargman potential is the potential which has the effective range expansion as exact solution: a, r </a:t>
            </a:r>
            <a:r>
              <a:rPr lang="en-US">
                <a:latin typeface="Garamond" pitchFamily="18" charset="0"/>
                <a:sym typeface="Wingdings" pitchFamily="2" charset="2"/>
              </a:rPr>
              <a:t></a:t>
            </a:r>
            <a:r>
              <a:rPr lang="en-US">
                <a:latin typeface="Garamond" pitchFamily="18" charset="0"/>
              </a:rPr>
              <a:t> </a:t>
            </a:r>
            <a:r>
              <a:rPr lang="en-US">
                <a:latin typeface="Symbol" pitchFamily="18" charset="2"/>
              </a:rPr>
              <a:t>a, b</a:t>
            </a:r>
            <a:r>
              <a:rPr lang="en-US">
                <a:latin typeface="Garamond" pitchFamily="18" charset="0"/>
              </a:rPr>
              <a:t>. </a:t>
            </a:r>
            <a:r>
              <a:rPr lang="en-US">
                <a:latin typeface="Symbol" pitchFamily="18" charset="2"/>
              </a:rPr>
              <a:t>a</a:t>
            </a:r>
            <a:r>
              <a:rPr lang="en-US">
                <a:latin typeface="Garamond" pitchFamily="18" charset="0"/>
              </a:rPr>
              <a:t> defines the pole position (positive ↔ bound, negative ↔ unbound).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125857"/>
            <a:ext cx="5643602" cy="453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 l="36886" t="15272" r="32849" b="69367"/>
          <a:stretch>
            <a:fillRect/>
          </a:stretch>
        </p:blipFill>
        <p:spPr bwMode="auto">
          <a:xfrm>
            <a:off x="5857884" y="2143116"/>
            <a:ext cx="32799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2"/>
          <p:cNvSpPr>
            <a:spLocks noGrp="1"/>
          </p:cNvSpPr>
          <p:nvPr>
            <p:ph type="title" sz="quarter"/>
          </p:nvPr>
        </p:nvSpPr>
        <p:spPr bwMode="auto">
          <a:xfrm>
            <a:off x="714348" y="285728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effectLst/>
              </a:rPr>
              <a:t>The pp-case</a:t>
            </a:r>
          </a:p>
        </p:txBody>
      </p:sp>
      <p:sp>
        <p:nvSpPr>
          <p:cNvPr id="89094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7920037" cy="7794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Garamond" pitchFamily="18" charset="0"/>
              </a:rPr>
              <a:t>Elastic pp scattering, Coulomb force seems to be well under controle: a</a:t>
            </a:r>
            <a:r>
              <a:rPr lang="de-DE" baseline="-25000">
                <a:latin typeface="Garamond" pitchFamily="18" charset="0"/>
              </a:rPr>
              <a:t>pp</a:t>
            </a:r>
            <a:r>
              <a:rPr lang="de-DE">
                <a:latin typeface="Garamond" pitchFamily="18" charset="0"/>
              </a:rPr>
              <a:t>=-7.83 fm</a:t>
            </a:r>
          </a:p>
          <a:p>
            <a:pPr>
              <a:spcBef>
                <a:spcPct val="50000"/>
              </a:spcBef>
            </a:pPr>
            <a:r>
              <a:rPr lang="de-DE">
                <a:latin typeface="Garamond" pitchFamily="18" charset="0"/>
              </a:rPr>
              <a:t>However: an IUCF group</a:t>
            </a:r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2428860" y="4286256"/>
          <a:ext cx="2293937" cy="466725"/>
        </p:xfrm>
        <a:graphic>
          <a:graphicData uri="http://schemas.openxmlformats.org/presentationml/2006/ole">
            <p:oleObj spid="_x0000_s89092" name="Formel" r:id="rId4" imgW="1218960" imgH="228600" progId="">
              <p:embed/>
            </p:oleObj>
          </a:graphicData>
        </a:graphic>
      </p:graphicFrame>
      <p:sp>
        <p:nvSpPr>
          <p:cNvPr id="89095" name="Text Box 5"/>
          <p:cNvSpPr txBox="1">
            <a:spLocks noChangeArrowheads="1"/>
          </p:cNvSpPr>
          <p:nvPr/>
        </p:nvSpPr>
        <p:spPr bwMode="auto">
          <a:xfrm>
            <a:off x="468313" y="2924175"/>
            <a:ext cx="8064500" cy="1054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>
                <a:latin typeface="Garamond" pitchFamily="18" charset="0"/>
              </a:rPr>
              <a:t>Claimed</a:t>
            </a:r>
            <a:r>
              <a:rPr lang="de-DE" dirty="0">
                <a:latin typeface="Garamond" pitchFamily="18" charset="0"/>
              </a:rPr>
              <a:t> „…the data </a:t>
            </a:r>
            <a:r>
              <a:rPr lang="de-DE" dirty="0" err="1">
                <a:latin typeface="Garamond" pitchFamily="18" charset="0"/>
              </a:rPr>
              <a:t>require</a:t>
            </a:r>
            <a:r>
              <a:rPr lang="de-DE" dirty="0">
                <a:latin typeface="Garamond" pitchFamily="18" charset="0"/>
              </a:rPr>
              <a:t> </a:t>
            </a:r>
            <a:r>
              <a:rPr lang="de-DE" dirty="0" err="1">
                <a:latin typeface="Garamond" pitchFamily="18" charset="0"/>
              </a:rPr>
              <a:t>a</a:t>
            </a:r>
            <a:r>
              <a:rPr lang="de-DE" baseline="-25000" dirty="0" err="1">
                <a:latin typeface="Garamond" pitchFamily="18" charset="0"/>
              </a:rPr>
              <a:t>pp</a:t>
            </a:r>
            <a:r>
              <a:rPr lang="de-DE" dirty="0">
                <a:latin typeface="Garamond" pitchFamily="18" charset="0"/>
              </a:rPr>
              <a:t>=-1.5 fm.“ </a:t>
            </a:r>
            <a:r>
              <a:rPr lang="de-DE" dirty="0" err="1">
                <a:latin typeface="Garamond" pitchFamily="18" charset="0"/>
              </a:rPr>
              <a:t>They</a:t>
            </a:r>
            <a:r>
              <a:rPr lang="de-DE" dirty="0">
                <a:latin typeface="Garamond" pitchFamily="18" charset="0"/>
              </a:rPr>
              <a:t> </a:t>
            </a:r>
            <a:r>
              <a:rPr lang="de-DE" dirty="0" err="1">
                <a:latin typeface="Garamond" pitchFamily="18" charset="0"/>
              </a:rPr>
              <a:t>questioned</a:t>
            </a:r>
            <a:r>
              <a:rPr lang="de-DE" dirty="0">
                <a:latin typeface="Garamond" pitchFamily="18" charset="0"/>
              </a:rPr>
              <a:t> the </a:t>
            </a:r>
            <a:r>
              <a:rPr lang="de-DE" dirty="0" err="1">
                <a:latin typeface="Garamond" pitchFamily="18" charset="0"/>
              </a:rPr>
              <a:t>validity</a:t>
            </a:r>
            <a:r>
              <a:rPr lang="de-DE" dirty="0">
                <a:latin typeface="Garamond" pitchFamily="18" charset="0"/>
              </a:rPr>
              <a:t> of the factorization.</a:t>
            </a:r>
          </a:p>
          <a:p>
            <a:pPr>
              <a:spcBef>
                <a:spcPct val="50000"/>
              </a:spcBef>
            </a:pPr>
            <a:r>
              <a:rPr lang="de-DE" dirty="0">
                <a:latin typeface="Garamond" pitchFamily="18" charset="0"/>
              </a:rPr>
              <a:t>Experiment at GEM, </a:t>
            </a:r>
            <a:r>
              <a:rPr lang="de-DE" dirty="0" err="1">
                <a:latin typeface="Garamond" pitchFamily="18" charset="0"/>
              </a:rPr>
              <a:t>differential</a:t>
            </a:r>
            <a:r>
              <a:rPr lang="de-DE" dirty="0">
                <a:latin typeface="Garamond" pitchFamily="18" charset="0"/>
              </a:rPr>
              <a:t> and total cross sections.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28662" y="585789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PRC 65(02)0641001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2"/>
          <p:cNvSpPr>
            <a:spLocks noGrp="1"/>
          </p:cNvSpPr>
          <p:nvPr>
            <p:ph type="title"/>
          </p:nvPr>
        </p:nvSpPr>
        <p:spPr bwMode="auto">
          <a:xfrm>
            <a:off x="857224" y="214290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effectLst/>
              </a:rPr>
              <a:t>Modell </a:t>
            </a:r>
          </a:p>
        </p:txBody>
      </p:sp>
      <p:pic>
        <p:nvPicPr>
          <p:cNvPr id="931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71942"/>
            <a:ext cx="6172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9319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000636"/>
            <a:ext cx="3187700" cy="638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6572264" y="4071942"/>
          <a:ext cx="2303463" cy="601663"/>
        </p:xfrm>
        <a:graphic>
          <a:graphicData uri="http://schemas.openxmlformats.org/presentationml/2006/ole">
            <p:oleObj spid="_x0000_s93189" name="Formel" r:id="rId6" imgW="876240" imgH="228600" progId="">
              <p:embed/>
            </p:oleObj>
          </a:graphicData>
        </a:graphic>
      </p:graphicFrame>
      <p:graphicFrame>
        <p:nvGraphicFramePr>
          <p:cNvPr id="93190" name="Object 6"/>
          <p:cNvGraphicFramePr>
            <a:graphicFrameLocks noChangeAspect="1"/>
          </p:cNvGraphicFramePr>
          <p:nvPr>
            <p:ph idx="1"/>
          </p:nvPr>
        </p:nvGraphicFramePr>
        <p:xfrm>
          <a:off x="684213" y="1125538"/>
          <a:ext cx="5979299" cy="1589082"/>
        </p:xfrm>
        <a:graphic>
          <a:graphicData uri="http://schemas.openxmlformats.org/presentationml/2006/ole">
            <p:oleObj spid="_x0000_s93190" name="Formel" r:id="rId7" imgW="1625400" imgH="431640" progId="">
              <p:embed/>
            </p:oleObj>
          </a:graphicData>
        </a:graphic>
      </p:graphicFrame>
      <p:sp>
        <p:nvSpPr>
          <p:cNvPr id="93194" name="Text Box 7"/>
          <p:cNvSpPr txBox="1">
            <a:spLocks noChangeArrowheads="1"/>
          </p:cNvSpPr>
          <p:nvPr/>
        </p:nvSpPr>
        <p:spPr bwMode="auto">
          <a:xfrm>
            <a:off x="4932363" y="5229225"/>
            <a:ext cx="3527425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latin typeface="Garamond" pitchFamily="18" charset="0"/>
              </a:rPr>
              <a:t>FSI </a:t>
            </a:r>
            <a:r>
              <a:rPr lang="de-DE" sz="2400" dirty="0" err="1">
                <a:latin typeface="Garamond" pitchFamily="18" charset="0"/>
              </a:rPr>
              <a:t>with</a:t>
            </a:r>
            <a:r>
              <a:rPr lang="de-DE" sz="2400" dirty="0">
                <a:latin typeface="Garamond" pitchFamily="18" charset="0"/>
              </a:rPr>
              <a:t> </a:t>
            </a:r>
            <a:r>
              <a:rPr lang="de-DE" sz="2400" dirty="0" err="1">
                <a:latin typeface="Garamond" pitchFamily="18" charset="0"/>
              </a:rPr>
              <a:t>Gamow</a:t>
            </a:r>
            <a:r>
              <a:rPr lang="de-DE" sz="2400" dirty="0">
                <a:latin typeface="Garamond" pitchFamily="18" charset="0"/>
              </a:rPr>
              <a:t> </a:t>
            </a:r>
            <a:r>
              <a:rPr lang="de-DE" sz="2400" dirty="0" err="1" smtClean="0">
                <a:latin typeface="Garamond" pitchFamily="18" charset="0"/>
              </a:rPr>
              <a:t>factor</a:t>
            </a:r>
            <a:r>
              <a:rPr lang="de-DE" sz="2400" dirty="0" smtClean="0">
                <a:latin typeface="Garamond" pitchFamily="18" charset="0"/>
              </a:rPr>
              <a:t>, </a:t>
            </a:r>
            <a:r>
              <a:rPr lang="de-DE" sz="2400" dirty="0" err="1" smtClean="0">
                <a:latin typeface="Garamond" pitchFamily="18" charset="0"/>
              </a:rPr>
              <a:t>to</a:t>
            </a:r>
            <a:r>
              <a:rPr lang="de-DE" sz="2400" dirty="0" smtClean="0">
                <a:latin typeface="Garamond" pitchFamily="18" charset="0"/>
              </a:rPr>
              <a:t> </a:t>
            </a:r>
            <a:r>
              <a:rPr lang="de-DE" sz="2400" dirty="0" err="1" smtClean="0">
                <a:latin typeface="Garamond" pitchFamily="18" charset="0"/>
              </a:rPr>
              <a:t>account</a:t>
            </a:r>
            <a:r>
              <a:rPr lang="de-DE" sz="2400" dirty="0" smtClean="0">
                <a:latin typeface="Garamond" pitchFamily="18" charset="0"/>
              </a:rPr>
              <a:t> for Coulomb repulsion</a:t>
            </a:r>
            <a:endParaRPr lang="de-DE" sz="2400" dirty="0">
              <a:latin typeface="Garamond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85786" y="621508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PRC 65(02)0641001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/>
          </p:nvPr>
        </p:nvSpPr>
        <p:spPr bwMode="auto">
          <a:xfrm>
            <a:off x="1214414" y="214290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 err="1" smtClean="0">
                <a:effectLst/>
              </a:rPr>
              <a:t>Projection</a:t>
            </a:r>
            <a:r>
              <a:rPr lang="de-DE" dirty="0" smtClean="0">
                <a:effectLst/>
              </a:rPr>
              <a:t> of </a:t>
            </a:r>
            <a:r>
              <a:rPr lang="de-DE" dirty="0" err="1" smtClean="0">
                <a:effectLst/>
              </a:rPr>
              <a:t>Dalitz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plot</a:t>
            </a:r>
            <a:endParaRPr lang="de-DE" dirty="0" smtClean="0">
              <a:effectLst/>
            </a:endParaRPr>
          </a:p>
        </p:txBody>
      </p:sp>
      <p:pic>
        <p:nvPicPr>
          <p:cNvPr id="95234" name="Picture 3"/>
          <p:cNvPicPr>
            <a:picLocks noChangeAspect="1" noChangeArrowheads="1"/>
          </p:cNvPicPr>
          <p:nvPr/>
        </p:nvPicPr>
        <p:blipFill>
          <a:blip r:embed="rId3" cstate="print"/>
          <a:srcRect b="48288"/>
          <a:stretch>
            <a:fillRect/>
          </a:stretch>
        </p:blipFill>
        <p:spPr bwMode="auto">
          <a:xfrm>
            <a:off x="928662" y="1571612"/>
            <a:ext cx="67056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Wahr"/>
  <p:tag name="EMBEDFONTS" val="Falsch"/>
  <p:tag name="USEBOLDAMS" val="Falsch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ch"/>
  <p:tag name="DEFAULTTRANSPARENT" val="Falsch"/>
  <p:tag name="DEFAULTWORKAROUNDTRANSPARENCYBUG" val="Falsch"/>
  <p:tag name="DEFAULTRESOLUTION" val="1200"/>
  <p:tag name="DEFAULTMAGNIFICATION" val="2"/>
  <p:tag name="DEFAULTFONTSIZE" val="10"/>
  <p:tag name="DEFAULTWIDTH" val="348"/>
  <p:tag name="DEFAULTHEIGHT" val="20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0</TotalTime>
  <Words>828</Words>
  <Application>Microsoft Office PowerPoint</Application>
  <PresentationFormat>Bildschirmpräsentation (4:3)</PresentationFormat>
  <Paragraphs>148</Paragraphs>
  <Slides>30</Slides>
  <Notes>23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2" baseType="lpstr">
      <vt:lpstr>Elementar</vt:lpstr>
      <vt:lpstr>Formel</vt:lpstr>
      <vt:lpstr>NN &amp; NY interactions at small energies</vt:lpstr>
      <vt:lpstr>All possible interactions</vt:lpstr>
      <vt:lpstr>Detectors:  Big Karl +  Ge-Wall</vt:lpstr>
      <vt:lpstr>Folie 4</vt:lpstr>
      <vt:lpstr>Problem</vt:lpstr>
      <vt:lpstr>FSI approaches</vt:lpstr>
      <vt:lpstr>The pp-case</vt:lpstr>
      <vt:lpstr>Modell </vt:lpstr>
      <vt:lpstr>Projection of Dalitz plot</vt:lpstr>
      <vt:lpstr>pp®ppp0</vt:lpstr>
      <vt:lpstr>Connection bound-continuum</vt:lpstr>
      <vt:lpstr>Old analysis</vt:lpstr>
      <vt:lpstr>Recent data Celsius</vt:lpstr>
      <vt:lpstr>GEM data</vt:lpstr>
      <vt:lpstr>Singlet FSI absolute</vt:lpstr>
      <vt:lpstr>Triplet FSI absolute</vt:lpstr>
      <vt:lpstr>Full spectrum</vt:lpstr>
      <vt:lpstr>Data vs Fäldt Wilkin</vt:lpstr>
      <vt:lpstr>3 body calculation with tensor force</vt:lpstr>
      <vt:lpstr>It‘s not the tensor force!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Summary</vt:lpstr>
      <vt:lpstr>Folie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H. Machner</dc:creator>
  <cp:lastModifiedBy>Hartmut MAchner</cp:lastModifiedBy>
  <cp:revision>118</cp:revision>
  <dcterms:created xsi:type="dcterms:W3CDTF">2010-05-19T15:32:15Z</dcterms:created>
  <dcterms:modified xsi:type="dcterms:W3CDTF">2010-06-10T12:51:04Z</dcterms:modified>
</cp:coreProperties>
</file>