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16" r:id="rId2"/>
    <p:sldMasterId id="2147483828" r:id="rId3"/>
    <p:sldMasterId id="2147483900" r:id="rId4"/>
    <p:sldMasterId id="2147484404" r:id="rId5"/>
  </p:sldMasterIdLst>
  <p:notesMasterIdLst>
    <p:notesMasterId r:id="rId32"/>
  </p:notesMasterIdLst>
  <p:sldIdLst>
    <p:sldId id="256" r:id="rId6"/>
    <p:sldId id="257" r:id="rId7"/>
    <p:sldId id="260" r:id="rId8"/>
    <p:sldId id="292" r:id="rId9"/>
    <p:sldId id="259" r:id="rId10"/>
    <p:sldId id="293" r:id="rId11"/>
    <p:sldId id="263" r:id="rId12"/>
    <p:sldId id="264" r:id="rId13"/>
    <p:sldId id="265" r:id="rId14"/>
    <p:sldId id="267" r:id="rId15"/>
    <p:sldId id="266" r:id="rId16"/>
    <p:sldId id="297" r:id="rId17"/>
    <p:sldId id="268" r:id="rId18"/>
    <p:sldId id="269" r:id="rId19"/>
    <p:sldId id="271" r:id="rId20"/>
    <p:sldId id="272" r:id="rId21"/>
    <p:sldId id="294" r:id="rId22"/>
    <p:sldId id="276" r:id="rId23"/>
    <p:sldId id="277" r:id="rId24"/>
    <p:sldId id="278" r:id="rId25"/>
    <p:sldId id="279" r:id="rId26"/>
    <p:sldId id="280" r:id="rId27"/>
    <p:sldId id="295" r:id="rId28"/>
    <p:sldId id="296" r:id="rId29"/>
    <p:sldId id="281" r:id="rId30"/>
    <p:sldId id="298" r:id="rId3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9711" autoAdjust="0"/>
  </p:normalViewPr>
  <p:slideViewPr>
    <p:cSldViewPr>
      <p:cViewPr varScale="1">
        <p:scale>
          <a:sx n="65" d="100"/>
          <a:sy n="6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DEAA3-0058-4BBF-90FB-B0BE6A1EC852}" type="datetimeFigureOut">
              <a:rPr kumimoji="1" lang="ja-JP" altLang="en-US" smtClean="0"/>
              <a:pPr/>
              <a:t>2010/6/11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FE107-09CE-463F-AE1F-6DD4D6ACEB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E107-09CE-463F-AE1F-6DD4D6ACEB8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E107-09CE-463F-AE1F-6DD4D6ACEB8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E107-09CE-463F-AE1F-6DD4D6ACEB8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E107-09CE-463F-AE1F-6DD4D6ACEB8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E107-09CE-463F-AE1F-6DD4D6ACEB8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2566" y="2205041"/>
            <a:ext cx="6447692" cy="1152525"/>
          </a:xfrm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47092" y="3644900"/>
            <a:ext cx="7045569" cy="2089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3931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3604" y="6245225"/>
            <a:ext cx="3522785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0208" y="6245225"/>
            <a:ext cx="1661746" cy="476250"/>
          </a:xfrm>
        </p:spPr>
        <p:txBody>
          <a:bodyPr/>
          <a:lstStyle>
            <a:lvl1pPr>
              <a:defRPr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4329" y="635003"/>
            <a:ext cx="1943100" cy="5491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631" y="635003"/>
            <a:ext cx="5693020" cy="5491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2566" y="2205041"/>
            <a:ext cx="6447692" cy="1152525"/>
          </a:xfrm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47092" y="3644900"/>
            <a:ext cx="7045569" cy="2089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3931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3604" y="6245225"/>
            <a:ext cx="3522785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0208" y="6245225"/>
            <a:ext cx="1661746" cy="476250"/>
          </a:xfrm>
        </p:spPr>
        <p:txBody>
          <a:bodyPr/>
          <a:lstStyle>
            <a:lvl1pPr>
              <a:defRPr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632" y="1916113"/>
            <a:ext cx="3817327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08637" y="1916113"/>
            <a:ext cx="3818792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4329" y="635003"/>
            <a:ext cx="1943100" cy="5491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631" y="635003"/>
            <a:ext cx="5693020" cy="5491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2566" y="2205041"/>
            <a:ext cx="6447692" cy="1152525"/>
          </a:xfrm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47092" y="3644900"/>
            <a:ext cx="7045569" cy="2089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3931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3604" y="6245225"/>
            <a:ext cx="3522785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0208" y="6245225"/>
            <a:ext cx="1661746" cy="476250"/>
          </a:xfrm>
        </p:spPr>
        <p:txBody>
          <a:bodyPr/>
          <a:lstStyle>
            <a:lvl1pPr>
              <a:defRPr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632" y="1916113"/>
            <a:ext cx="3817327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08637" y="1916113"/>
            <a:ext cx="3818792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4329" y="635003"/>
            <a:ext cx="1943100" cy="5491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631" y="635003"/>
            <a:ext cx="5693020" cy="5491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2566" y="2205039"/>
            <a:ext cx="6447692" cy="1152525"/>
          </a:xfrm>
          <a:effectLst>
            <a:outerShdw dist="35921" dir="2700000" algn="ctr" rotWithShape="0">
              <a:srgbClr val="FFFF00">
                <a:alpha val="50000"/>
              </a:srgbClr>
            </a:outerShdw>
          </a:effectLst>
        </p:spPr>
        <p:txBody>
          <a:bodyPr/>
          <a:lstStyle>
            <a:lvl1pPr algn="l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47092" y="3644900"/>
            <a:ext cx="7045569" cy="2089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3931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3604" y="6245225"/>
            <a:ext cx="3522785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0208" y="6245225"/>
            <a:ext cx="1661746" cy="476250"/>
          </a:xfrm>
        </p:spPr>
        <p:txBody>
          <a:bodyPr/>
          <a:lstStyle>
            <a:lvl1pPr>
              <a:defRPr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631" y="1916113"/>
            <a:ext cx="3817327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08636" y="1916113"/>
            <a:ext cx="3818792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50632" y="1916113"/>
            <a:ext cx="3817327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08637" y="1916113"/>
            <a:ext cx="3818792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84328" y="635001"/>
            <a:ext cx="1943100" cy="54911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50631" y="635001"/>
            <a:ext cx="5693020" cy="54911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0631" y="635003"/>
            <a:ext cx="7111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632" y="1916113"/>
            <a:ext cx="777679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330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3604" y="6245225"/>
            <a:ext cx="29249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3827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3399F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3399F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0631" y="635003"/>
            <a:ext cx="7111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632" y="1916113"/>
            <a:ext cx="777679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330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3604" y="6245225"/>
            <a:ext cx="29249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3827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3399F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3399F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0631" y="635003"/>
            <a:ext cx="7111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632" y="1916113"/>
            <a:ext cx="777679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330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3604" y="6245225"/>
            <a:ext cx="29249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3827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3399F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3399F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0631" y="635001"/>
            <a:ext cx="71115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631" y="1916113"/>
            <a:ext cx="777679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3304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3604" y="6245225"/>
            <a:ext cx="29249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3827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66FF"/>
          </a:solidFill>
          <a:latin typeface="HG丸ｺﾞｼｯｸM-PRO" pitchFamily="50" charset="-128"/>
          <a:ea typeface="HG丸ｺﾞｼｯｸM-PRO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3399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3399F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3399F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3399FF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The </a:t>
            </a:r>
            <a:r>
              <a:rPr lang="en-US" altLang="ja-JP" sz="3600" dirty="0" smtClean="0"/>
              <a:t>s</a:t>
            </a:r>
            <a:r>
              <a:rPr kumimoji="1" lang="en-US" altLang="ja-JP" sz="3600" dirty="0" smtClean="0"/>
              <a:t>earch for deeply </a:t>
            </a:r>
            <a:r>
              <a:rPr lang="en-US" altLang="ja-JP" sz="3600" dirty="0" smtClean="0"/>
              <a:t>b</a:t>
            </a:r>
            <a:r>
              <a:rPr kumimoji="1" lang="en-US" altLang="ja-JP" sz="3600" dirty="0" smtClean="0"/>
              <a:t>ound </a:t>
            </a:r>
            <a:r>
              <a:rPr kumimoji="1" lang="en-US" altLang="ja-JP" sz="3600" dirty="0" err="1" smtClean="0"/>
              <a:t>kaonic</a:t>
            </a:r>
            <a:r>
              <a:rPr kumimoji="1" lang="en-US" altLang="ja-JP" sz="3600" dirty="0" smtClean="0"/>
              <a:t> </a:t>
            </a:r>
            <a:r>
              <a:rPr lang="en-US" altLang="ja-JP" sz="3600" dirty="0" smtClean="0"/>
              <a:t>n</a:t>
            </a:r>
            <a:r>
              <a:rPr kumimoji="1" lang="en-US" altLang="ja-JP" sz="3600" dirty="0" smtClean="0"/>
              <a:t>uclear </a:t>
            </a:r>
            <a:r>
              <a:rPr lang="en-US" altLang="ja-JP" sz="3600" dirty="0" smtClean="0"/>
              <a:t>s</a:t>
            </a:r>
            <a:r>
              <a:rPr kumimoji="1" lang="en-US" altLang="ja-JP" sz="3600" dirty="0" smtClean="0"/>
              <a:t>tates</a:t>
            </a:r>
            <a:r>
              <a:rPr lang="en-US" altLang="ja-JP" sz="3600" dirty="0" smtClean="0"/>
              <a:t> </a:t>
            </a:r>
            <a:r>
              <a:rPr kumimoji="1" lang="en-US" altLang="ja-JP" sz="3600" dirty="0" smtClean="0"/>
              <a:t>at J-PARC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115064" cy="1752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Toshihiko </a:t>
            </a:r>
            <a:r>
              <a:rPr kumimoji="1" lang="en-US" altLang="ja-JP" dirty="0" err="1" smtClean="0"/>
              <a:t>Hiraiwa</a:t>
            </a:r>
            <a:endParaRPr kumimoji="1" lang="en-US" altLang="ja-JP" dirty="0" smtClean="0"/>
          </a:p>
          <a:p>
            <a:r>
              <a:rPr lang="en-US" altLang="ja-JP" dirty="0" smtClean="0"/>
              <a:t>Kyoto University</a:t>
            </a:r>
          </a:p>
          <a:p>
            <a:r>
              <a:rPr lang="en-US" altLang="ja-JP" dirty="0" smtClean="0"/>
              <a:t>On behalf of the </a:t>
            </a:r>
            <a:r>
              <a:rPr kumimoji="1" lang="en-US" altLang="ja-JP" dirty="0" smtClean="0"/>
              <a:t>J-PARC E15 collaboration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set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089" y="1107124"/>
            <a:ext cx="7902439" cy="5536586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473" y="1915531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J-PARC K1.8BR</a:t>
            </a:r>
            <a:endParaRPr kumimoji="1" lang="ja-JP" altLang="en-US" sz="1600" b="1" dirty="0"/>
          </a:p>
        </p:txBody>
      </p:sp>
      <p:sp>
        <p:nvSpPr>
          <p:cNvPr id="14" name="正方形/長方形 13"/>
          <p:cNvSpPr/>
          <p:nvPr/>
        </p:nvSpPr>
        <p:spPr>
          <a:xfrm rot="840000">
            <a:off x="6188464" y="4468543"/>
            <a:ext cx="357190" cy="5000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720000">
            <a:off x="5768571" y="4347732"/>
            <a:ext cx="285752" cy="500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28926" y="242886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7030A0"/>
                </a:solidFill>
              </a:rPr>
              <a:t>Neutron counter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29190" y="3429000"/>
            <a:ext cx="200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7030A0"/>
                </a:solidFill>
              </a:rPr>
              <a:t>Beam sweep magnet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86610" y="3506932"/>
            <a:ext cx="235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7030A0"/>
                </a:solidFill>
              </a:rPr>
              <a:t>Cylindrical Detector System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72066" y="5150006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err="1" smtClean="0">
                <a:solidFill>
                  <a:srgbClr val="7030A0"/>
                </a:solidFill>
              </a:rPr>
              <a:t>Beamline</a:t>
            </a:r>
            <a:r>
              <a:rPr kumimoji="1" lang="en-US" altLang="ja-JP" sz="2000" b="1" dirty="0" smtClean="0">
                <a:solidFill>
                  <a:srgbClr val="7030A0"/>
                </a:solidFill>
              </a:rPr>
              <a:t> Spectrometer</a:t>
            </a:r>
            <a:endParaRPr kumimoji="1" lang="ja-JP" altLang="en-US" sz="2000" b="1" dirty="0">
              <a:solidFill>
                <a:srgbClr val="7030A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5400000">
            <a:off x="2857488" y="3143248"/>
            <a:ext cx="285752" cy="142876"/>
          </a:xfrm>
          <a:prstGeom prst="straightConnector1">
            <a:avLst/>
          </a:prstGeom>
          <a:ln w="254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6200000" flipH="1">
            <a:off x="5536413" y="4179099"/>
            <a:ext cx="285752" cy="214314"/>
          </a:xfrm>
          <a:prstGeom prst="straightConnector1">
            <a:avLst/>
          </a:prstGeom>
          <a:ln w="254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0800000" flipV="1">
            <a:off x="6500826" y="4143380"/>
            <a:ext cx="357190" cy="285752"/>
          </a:xfrm>
          <a:prstGeom prst="straightConnector1">
            <a:avLst/>
          </a:prstGeom>
          <a:ln w="254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>
            <a:off x="6357950" y="4714883"/>
            <a:ext cx="857256" cy="214314"/>
          </a:xfrm>
          <a:prstGeom prst="straightConnector1">
            <a:avLst/>
          </a:prstGeom>
          <a:ln w="88900">
            <a:solidFill>
              <a:srgbClr val="0000F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000893" y="435769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1.0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GeV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/c K</a:t>
            </a:r>
            <a:r>
              <a:rPr lang="en-US" altLang="ja-JP" sz="2400" b="1" baseline="30000" dirty="0" smtClean="0">
                <a:solidFill>
                  <a:srgbClr val="0000FF"/>
                </a:solidFill>
              </a:rPr>
              <a:t>-</a:t>
            </a:r>
            <a:endParaRPr kumimoji="1" lang="ja-JP" altLang="en-US" sz="2400" b="1" baseline="30000" dirty="0">
              <a:solidFill>
                <a:srgbClr val="0000FF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rot="10800000">
            <a:off x="2786050" y="3857629"/>
            <a:ext cx="3457588" cy="857246"/>
          </a:xfrm>
          <a:prstGeom prst="straightConnector1">
            <a:avLst/>
          </a:prstGeom>
          <a:ln w="889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3000364" y="4181783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Neutron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00299" y="4610411"/>
            <a:ext cx="3062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TOF length 15m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 3" descr="CDS.pict"/>
          <p:cNvPicPr>
            <a:picLocks noChangeAspect="1"/>
          </p:cNvPicPr>
          <p:nvPr/>
        </p:nvPicPr>
        <p:blipFill>
          <a:blip r:embed="rId2" cstate="print"/>
          <a:srcRect l="-20306" r="-20306"/>
          <a:stretch>
            <a:fillRect/>
          </a:stretch>
        </p:blipFill>
        <p:spPr>
          <a:xfrm>
            <a:off x="-785850" y="1915148"/>
            <a:ext cx="8999169" cy="4800000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Cylindrical Detector System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71406" y="1928802"/>
            <a:ext cx="8686800" cy="4325112"/>
          </a:xfrm>
        </p:spPr>
        <p:txBody>
          <a:bodyPr>
            <a:normAutofit/>
          </a:bodyPr>
          <a:lstStyle/>
          <a:p>
            <a:r>
              <a:rPr kumimoji="1" lang="en-US" altLang="ja-JP" sz="2400" b="1" dirty="0" smtClean="0"/>
              <a:t>A newly developed system for invariant mass study</a:t>
            </a:r>
            <a:endParaRPr kumimoji="1" lang="ja-JP" altLang="en-US" sz="2400" b="1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929190" y="5143512"/>
            <a:ext cx="414340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57818" y="528638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Expected mass resolution</a:t>
            </a:r>
            <a:r>
              <a:rPr lang="ja-JP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</a:rPr>
              <a:t>: </a:t>
            </a:r>
          </a:p>
          <a:p>
            <a:pPr>
              <a:buFont typeface="Symbol"/>
              <a:buChar char=" "/>
            </a:pPr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altLang="ja-JP" b="1" dirty="0" smtClean="0">
                <a:solidFill>
                  <a:schemeClr val="bg1"/>
                </a:solidFill>
              </a:rPr>
              <a:t>-</a:t>
            </a:r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 s </a:t>
            </a:r>
            <a:r>
              <a:rPr lang="en-US" altLang="ja-JP" b="1" dirty="0" smtClean="0">
                <a:solidFill>
                  <a:schemeClr val="bg1"/>
                </a:solidFill>
              </a:rPr>
              <a:t>~ 3.0 </a:t>
            </a:r>
            <a:r>
              <a:rPr lang="en-US" altLang="ja-JP" b="1" dirty="0" err="1" smtClean="0">
                <a:solidFill>
                  <a:schemeClr val="bg1"/>
                </a:solidFill>
              </a:rPr>
              <a:t>MeV</a:t>
            </a:r>
            <a:r>
              <a:rPr lang="en-US" altLang="ja-JP" b="1" dirty="0" smtClean="0">
                <a:solidFill>
                  <a:schemeClr val="bg1"/>
                </a:solidFill>
              </a:rPr>
              <a:t>/c</a:t>
            </a:r>
            <a:r>
              <a:rPr lang="en-US" altLang="ja-JP" b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ja-JP" b="1" dirty="0" smtClean="0">
                <a:solidFill>
                  <a:schemeClr val="bg1"/>
                </a:solidFill>
              </a:rPr>
              <a:t> for </a:t>
            </a:r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L    </a:t>
            </a:r>
          </a:p>
          <a:p>
            <a:r>
              <a:rPr lang="en-US" altLang="ja-JP" b="1" dirty="0" smtClean="0">
                <a:solidFill>
                  <a:schemeClr val="bg1"/>
                </a:solidFill>
              </a:rPr>
              <a:t>  - </a:t>
            </a:r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ja-JP" b="1" dirty="0" smtClean="0">
                <a:solidFill>
                  <a:schemeClr val="bg1"/>
                </a:solidFill>
              </a:rPr>
              <a:t> ~ 13 </a:t>
            </a:r>
            <a:r>
              <a:rPr lang="en-US" altLang="ja-JP" b="1" dirty="0" err="1" smtClean="0">
                <a:solidFill>
                  <a:schemeClr val="bg1"/>
                </a:solidFill>
              </a:rPr>
              <a:t>MeV</a:t>
            </a:r>
            <a:r>
              <a:rPr lang="en-US" altLang="ja-JP" b="1" dirty="0" smtClean="0">
                <a:solidFill>
                  <a:schemeClr val="bg1"/>
                </a:solidFill>
              </a:rPr>
              <a:t>/c</a:t>
            </a:r>
            <a:r>
              <a:rPr lang="en-US" altLang="ja-JP" b="1" baseline="30000" dirty="0" smtClean="0">
                <a:solidFill>
                  <a:schemeClr val="bg1"/>
                </a:solidFill>
              </a:rPr>
              <a:t>2</a:t>
            </a:r>
            <a:r>
              <a:rPr lang="en-US" altLang="ja-JP" b="1" dirty="0" smtClean="0">
                <a:solidFill>
                  <a:schemeClr val="bg1"/>
                </a:solidFill>
              </a:rPr>
              <a:t> for K</a:t>
            </a:r>
            <a:r>
              <a:rPr lang="en-US" altLang="ja-JP" b="1" baseline="30000" dirty="0" smtClean="0">
                <a:solidFill>
                  <a:schemeClr val="bg1"/>
                </a:solidFill>
              </a:rPr>
              <a:t>-</a:t>
            </a:r>
            <a:r>
              <a:rPr lang="en-US" altLang="ja-JP" b="1" dirty="0" smtClean="0">
                <a:solidFill>
                  <a:schemeClr val="bg1"/>
                </a:solidFill>
              </a:rPr>
              <a:t>pp</a:t>
            </a:r>
          </a:p>
          <a:p>
            <a:r>
              <a:rPr lang="en-US" altLang="ja-JP" b="1" dirty="0" smtClean="0">
                <a:solidFill>
                  <a:schemeClr val="bg1"/>
                </a:solidFill>
              </a:rPr>
              <a:t>( </a:t>
            </a:r>
            <a:r>
              <a:rPr lang="en-US" altLang="ja-JP" b="1" dirty="0" err="1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ja-JP" b="1" baseline="-25000" dirty="0" err="1" smtClean="0">
                <a:solidFill>
                  <a:schemeClr val="bg1"/>
                </a:solidFill>
              </a:rPr>
              <a:t>cdc</a:t>
            </a:r>
            <a:r>
              <a:rPr lang="en-US" altLang="ja-JP" b="1" dirty="0" smtClean="0">
                <a:solidFill>
                  <a:schemeClr val="bg1"/>
                </a:solidFill>
              </a:rPr>
              <a:t> = 200 </a:t>
            </a:r>
            <a:r>
              <a:rPr lang="en-US" altLang="ja-JP" b="1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altLang="ja-JP" b="1" dirty="0" smtClean="0">
                <a:solidFill>
                  <a:schemeClr val="bg1"/>
                </a:solidFill>
              </a:rPr>
              <a:t>m / Field : 0.5 T)</a:t>
            </a:r>
          </a:p>
          <a:p>
            <a:pPr algn="ctr"/>
            <a:endParaRPr lang="ja-JP" altLang="en-US" b="1" dirty="0" smtClean="0">
              <a:solidFill>
                <a:schemeClr val="bg1"/>
              </a:solidFill>
            </a:endParaRP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219456"/>
            <a:ext cx="8229600" cy="1066800"/>
          </a:xfrm>
        </p:spPr>
        <p:txBody>
          <a:bodyPr/>
          <a:lstStyle/>
          <a:p>
            <a:pPr algn="ctr"/>
            <a:r>
              <a:rPr lang="en-US" altLang="ja-JP" dirty="0" smtClean="0"/>
              <a:t>Present status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1" descr="all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14752"/>
            <a:ext cx="4320540" cy="2918460"/>
          </a:xfrm>
          <a:prstGeom prst="rect">
            <a:avLst/>
          </a:prstGeom>
          <a:noFill/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Solenoid magnet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85720" y="2428868"/>
            <a:ext cx="3929090" cy="178595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2400" dirty="0" smtClean="0"/>
              <a:t>Field strength : 0.5 T</a:t>
            </a:r>
            <a:br>
              <a:rPr lang="en-US" altLang="ja-JP" sz="2400" dirty="0" smtClean="0"/>
            </a:br>
            <a:r>
              <a:rPr lang="en-US" altLang="ja-JP" sz="2400" dirty="0" smtClean="0"/>
              <a:t>(maximum field : 0.7 T)</a:t>
            </a:r>
          </a:p>
          <a:p>
            <a:r>
              <a:rPr kumimoji="1" lang="en-US" altLang="ja-JP" sz="2400" dirty="0" smtClean="0"/>
              <a:t>Aperture : 1.2 m</a:t>
            </a:r>
          </a:p>
          <a:p>
            <a:r>
              <a:rPr lang="en-US" altLang="ja-JP" sz="2400" dirty="0" smtClean="0"/>
              <a:t>Length : 1.2 m</a:t>
            </a: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8" name="図 7" descr="solen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041" y="800962"/>
            <a:ext cx="3059049" cy="282292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714876" y="3631172"/>
            <a:ext cx="3714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curve (B </a:t>
            </a:r>
            <a:r>
              <a:rPr kumimoji="1" lang="en-US" altLang="ja-JP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A)</a:t>
            </a:r>
            <a:endParaRPr kumimoji="1" lang="ja-JP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08304" y="6478319"/>
            <a:ext cx="10715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c</a:t>
            </a:r>
            <a:r>
              <a:rPr kumimoji="1"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urrent [A]</a:t>
            </a:r>
            <a:endParaRPr kumimoji="1" lang="ja-JP" altLang="en-US" sz="14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4025202" y="4596715"/>
            <a:ext cx="16430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HGPｺﾞｼｯｸE" pitchFamily="50" charset="-128"/>
                <a:ea typeface="HGPｺﾞｼｯｸE" pitchFamily="50" charset="-128"/>
              </a:rPr>
              <a:t>Field strength [T]</a:t>
            </a:r>
            <a:endParaRPr kumimoji="1" lang="ja-JP" altLang="en-US" sz="14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4282" y="2000240"/>
            <a:ext cx="257176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u="sng" dirty="0" smtClean="0">
                <a:solidFill>
                  <a:schemeClr val="tx1"/>
                </a:solidFill>
              </a:rPr>
              <a:t>Performance</a:t>
            </a:r>
            <a:endParaRPr kumimoji="1" lang="ja-JP" alt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844" y="442913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Excitation test have been performed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in May 2010.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2844" y="542926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Design value (max field : 0.7T)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was successfully achieved!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6" descr="CDH.png"/>
          <p:cNvPicPr>
            <a:picLocks noChangeAspect="1"/>
          </p:cNvPicPr>
          <p:nvPr/>
        </p:nvPicPr>
        <p:blipFill>
          <a:blip r:embed="rId2" cstate="print"/>
          <a:srcRect l="15768" t="3857" r="18077" b="17274"/>
          <a:stretch>
            <a:fillRect/>
          </a:stretch>
        </p:blipFill>
        <p:spPr bwMode="auto">
          <a:xfrm>
            <a:off x="102804" y="1625087"/>
            <a:ext cx="3326188" cy="28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CD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33555"/>
            <a:ext cx="2886075" cy="2409825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71406" y="428604"/>
            <a:ext cx="8229600" cy="106680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Cylindrical Detector </a:t>
            </a:r>
            <a:r>
              <a:rPr kumimoji="1" lang="en-US" altLang="ja-JP" sz="3600" dirty="0" err="1" smtClean="0"/>
              <a:t>Hodoscope</a:t>
            </a:r>
            <a:r>
              <a:rPr kumimoji="1" lang="en-US" altLang="ja-JP" sz="3600" dirty="0" smtClean="0"/>
              <a:t> (CDH)</a:t>
            </a:r>
            <a:endParaRPr kumimoji="1"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0100" y="52149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コンテンツ プレースホルダ 1"/>
          <p:cNvSpPr txBox="1">
            <a:spLocks/>
          </p:cNvSpPr>
          <p:nvPr/>
        </p:nvSpPr>
        <p:spPr>
          <a:xfrm>
            <a:off x="928662" y="1142984"/>
            <a:ext cx="7215238" cy="500066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Plastic scintillation</a:t>
            </a:r>
            <a:r>
              <a:rPr kumimoji="1" lang="en-US" altLang="ja-JP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counters for trigger and PID</a:t>
            </a:r>
            <a:endParaRPr kumimoji="1" lang="en-US" altLang="ja-JP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>
          <a:xfrm>
            <a:off x="-71470" y="4286256"/>
            <a:ext cx="5000660" cy="1857388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: 99 x 30 x 700 mm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b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(W x T x L)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altLang="ja-JP" sz="2400" dirty="0" smtClean="0"/>
              <a:t>Configuration : 36 modules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PMT : fine-mesh type (H8409)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3438" y="1571612"/>
            <a:ext cx="271464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bg1"/>
                </a:solidFill>
              </a:rPr>
              <a:t>Cosmic-ray test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453" y="4286256"/>
            <a:ext cx="3907265" cy="23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5"/>
          <p:cNvSpPr txBox="1">
            <a:spLocks noChangeArrowheads="1"/>
          </p:cNvSpPr>
          <p:nvPr/>
        </p:nvSpPr>
        <p:spPr bwMode="auto">
          <a:xfrm>
            <a:off x="5643602" y="5538805"/>
            <a:ext cx="364330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solidFill>
                  <a:srgbClr val="0070C0"/>
                </a:solidFill>
                <a:latin typeface="Symbol" pitchFamily="18" charset="2"/>
              </a:rPr>
              <a:t>s</a:t>
            </a:r>
            <a:r>
              <a:rPr lang="en-US" altLang="ja-JP" sz="2400" b="1" baseline="-25000" dirty="0" err="1">
                <a:solidFill>
                  <a:srgbClr val="0070C0"/>
                </a:solidFill>
              </a:rPr>
              <a:t>int</a:t>
            </a:r>
            <a:r>
              <a:rPr lang="en-US" altLang="ja-JP" sz="2400" b="1" dirty="0">
                <a:solidFill>
                  <a:srgbClr val="0070C0"/>
                </a:solidFill>
              </a:rPr>
              <a:t> = 71.1 +/- 2.9 </a:t>
            </a:r>
            <a:r>
              <a:rPr lang="en-US" altLang="ja-JP" sz="2400" b="1" dirty="0" err="1" smtClean="0">
                <a:solidFill>
                  <a:srgbClr val="0070C0"/>
                </a:solidFill>
              </a:rPr>
              <a:t>ps</a:t>
            </a:r>
            <a:endParaRPr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4282" y="6072206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Intrinsic time resolution ~ 71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ps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28614" y="785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Cylindrical Drift Chamber</a:t>
            </a:r>
            <a:br>
              <a:rPr kumimoji="1" lang="en-US" altLang="ja-JP" dirty="0" smtClean="0"/>
            </a:br>
            <a:r>
              <a:rPr kumimoji="1" lang="en-US" altLang="ja-JP" dirty="0" smtClean="0"/>
              <a:t>(CDC)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500034" y="1857364"/>
            <a:ext cx="5157766" cy="428628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Size </a:t>
            </a:r>
          </a:p>
          <a:p>
            <a:pPr lvl="1"/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Inner diameter : 300 mm</a:t>
            </a:r>
          </a:p>
          <a:p>
            <a:pPr lvl="1"/>
            <a:r>
              <a:rPr kumimoji="1"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Outer diameter : 1060 mm</a:t>
            </a:r>
          </a:p>
          <a:p>
            <a:pPr lvl="1"/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Length : 950 mm</a:t>
            </a:r>
          </a:p>
          <a:p>
            <a:r>
              <a:rPr kumimoji="1" lang="en-US" altLang="ja-JP" sz="2400" dirty="0" smtClean="0"/>
              <a:t>Cell</a:t>
            </a:r>
          </a:p>
          <a:p>
            <a:pPr lvl="1"/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Hexagonal (Drift length~9mm)</a:t>
            </a:r>
          </a:p>
          <a:p>
            <a:r>
              <a:rPr lang="en-US" altLang="ja-JP" sz="2400" dirty="0" smtClean="0"/>
              <a:t>Layer</a:t>
            </a:r>
          </a:p>
          <a:p>
            <a:pPr lvl="1"/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15 layers (7 super layers)</a:t>
            </a:r>
            <a:b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AA’A UU’ VV’ AA’ UU’ VV’ AA’</a:t>
            </a:r>
          </a:p>
          <a:p>
            <a:r>
              <a:rPr lang="en-US" altLang="ja-JP" sz="2400" dirty="0" smtClean="0"/>
              <a:t>Read out : 1816 </a:t>
            </a:r>
            <a:r>
              <a:rPr lang="en-US" altLang="ja-JP" sz="2400" dirty="0" err="1" smtClean="0"/>
              <a:t>ch</a:t>
            </a:r>
            <a:endParaRPr lang="en-US" altLang="ja-JP" sz="2400" dirty="0" smtClean="0"/>
          </a:p>
          <a:p>
            <a:r>
              <a:rPr lang="en-US" altLang="ja-JP" sz="2400" dirty="0" smtClean="0"/>
              <a:t>Gas : Ar-C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H</a:t>
            </a:r>
            <a:r>
              <a:rPr lang="en-US" altLang="ja-JP" sz="2400" baseline="-25000" dirty="0" smtClean="0"/>
              <a:t>6</a:t>
            </a:r>
            <a:r>
              <a:rPr lang="en-US" altLang="ja-JP" sz="2400" dirty="0" smtClean="0"/>
              <a:t> (50:50)</a:t>
            </a:r>
          </a:p>
        </p:txBody>
      </p:sp>
      <p:pic>
        <p:nvPicPr>
          <p:cNvPr id="2050" name="Picture 2" descr="C:\Users\hiraiwa\Desktop\materials\materials\effcurve_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70" y="4114824"/>
            <a:ext cx="4114800" cy="27432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28670"/>
            <a:ext cx="3120390" cy="309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357818" y="40598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curve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86446" y="52149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 smtClean="0">
                <a:solidFill>
                  <a:srgbClr val="0070C0"/>
                </a:solidFill>
              </a:rPr>
              <a:t>Using </a:t>
            </a:r>
            <a:r>
              <a:rPr lang="en-US" altLang="ja-JP" b="1" u="sng" baseline="30000" dirty="0" smtClean="0">
                <a:solidFill>
                  <a:srgbClr val="0070C0"/>
                </a:solidFill>
              </a:rPr>
              <a:t>90</a:t>
            </a:r>
            <a:r>
              <a:rPr lang="en-US" altLang="ja-JP" b="1" u="sng" dirty="0" smtClean="0">
                <a:solidFill>
                  <a:srgbClr val="0070C0"/>
                </a:solidFill>
              </a:rPr>
              <a:t>Sr</a:t>
            </a:r>
            <a:endParaRPr kumimoji="1" lang="ja-JP" altLang="en-US" b="1" u="sng" dirty="0">
              <a:solidFill>
                <a:srgbClr val="0070C0"/>
              </a:solidFill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10-15 June 2010</a:t>
            </a:r>
            <a:endParaRPr kumimoji="1"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meson2010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2844" y="5884151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Efficiency of &gt;99% was achieved for all layers using 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90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Sr.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residu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642764"/>
            <a:ext cx="3328416" cy="3072384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CDC test with cosmic ray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-32" y="1474807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Check the performance of CDC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with cosmic ray</a:t>
            </a:r>
          </a:p>
          <a:p>
            <a:r>
              <a:rPr lang="en-US" altLang="ja-JP" sz="2400" dirty="0" smtClean="0"/>
              <a:t>By comparing with a simulation,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400" b="1" dirty="0" smtClean="0">
                <a:solidFill>
                  <a:srgbClr val="FF0000"/>
                </a:solidFill>
              </a:rPr>
              <a:t>Intrinsic resolution ~ 200 </a:t>
            </a:r>
            <a:r>
              <a:rPr lang="en-US" altLang="ja-JP" sz="24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80054"/>
            <a:ext cx="3519678" cy="337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図 16" descr="IMG_0916.JPG"/>
          <p:cNvPicPr>
            <a:picLocks noChangeAspect="1"/>
          </p:cNvPicPr>
          <p:nvPr/>
        </p:nvPicPr>
        <p:blipFill>
          <a:blip r:embed="rId4" cstate="print"/>
          <a:srcRect l="14844" b="14583"/>
          <a:stretch>
            <a:fillRect/>
          </a:stretch>
        </p:blipFill>
        <p:spPr bwMode="auto">
          <a:xfrm>
            <a:off x="5612374" y="1000115"/>
            <a:ext cx="3245907" cy="244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714612" y="427411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=206 </a:t>
            </a:r>
            <a:r>
              <a:rPr kumimoji="1" lang="en-US" altLang="ja-JP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5929322" y="4000504"/>
            <a:ext cx="2143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143637" y="385762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cosmic ray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1472" y="3429000"/>
            <a:ext cx="1857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u="sng" dirty="0" smtClean="0"/>
              <a:t>Residual</a:t>
            </a:r>
            <a:endParaRPr kumimoji="1" lang="ja-JP" altLang="en-US" sz="2000" b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29190" y="3357562"/>
            <a:ext cx="2857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u="sng" dirty="0" smtClean="0"/>
              <a:t>Intrinsic resolution</a:t>
            </a:r>
            <a:endParaRPr kumimoji="1" lang="ja-JP" altLang="en-US" sz="2000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 15" descr="tm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071810"/>
            <a:ext cx="3689985" cy="3541395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Current status of CDS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8" name="図 7" descr="IMG_0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000108"/>
            <a:ext cx="3024988" cy="2628900"/>
          </a:xfrm>
          <a:prstGeom prst="rect">
            <a:avLst/>
          </a:prstGeom>
        </p:spPr>
      </p:pic>
      <p:sp>
        <p:nvSpPr>
          <p:cNvPr id="9" name="コンテンツ プレースホルダ 1"/>
          <p:cNvSpPr txBox="1">
            <a:spLocks/>
          </p:cNvSpPr>
          <p:nvPr/>
        </p:nvSpPr>
        <p:spPr>
          <a:xfrm>
            <a:off x="-32" y="1285860"/>
            <a:ext cx="5500726" cy="18827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altLang="ja-JP" sz="2400" dirty="0" smtClean="0"/>
              <a:t>All of the components(CDC, CDH) have been installed into the solenoid magnet.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85786" y="2928934"/>
            <a:ext cx="3857652" cy="37147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1472" y="2786058"/>
            <a:ext cx="300039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Typical Event Display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1802" y="384548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~ 180 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MeV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/c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720" y="552922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</a:rPr>
              <a:t>P</a:t>
            </a:r>
            <a:r>
              <a:rPr kumimoji="1" lang="en-US" altLang="ja-JP" sz="2000" b="1" baseline="-25000" dirty="0" smtClean="0">
                <a:solidFill>
                  <a:srgbClr val="0000FF"/>
                </a:solidFill>
              </a:rPr>
              <a:t>t 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~ 220 </a:t>
            </a:r>
            <a:r>
              <a:rPr kumimoji="1" lang="en-US" altLang="ja-JP" sz="2000" b="1" dirty="0" err="1" smtClean="0">
                <a:solidFill>
                  <a:srgbClr val="0000FF"/>
                </a:solidFill>
              </a:rPr>
              <a:t>MeV</a:t>
            </a:r>
            <a:r>
              <a:rPr kumimoji="1" lang="en-US" altLang="ja-JP" sz="2000" b="1" dirty="0" smtClean="0">
                <a:solidFill>
                  <a:srgbClr val="0000FF"/>
                </a:solidFill>
              </a:rPr>
              <a:t>/c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17" name="コンテンツ プレースホルダ 1"/>
          <p:cNvSpPr txBox="1">
            <a:spLocks/>
          </p:cNvSpPr>
          <p:nvPr/>
        </p:nvSpPr>
        <p:spPr>
          <a:xfrm>
            <a:off x="4643438" y="4475203"/>
            <a:ext cx="4500562" cy="18827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CDS commissioning with 0.5</a:t>
            </a:r>
            <a:r>
              <a:rPr kumimoji="1" lang="en-US" altLang="ja-JP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  <a:latin typeface="+mn-lt"/>
                <a:ea typeface="+mn-ea"/>
                <a:cs typeface="+mn-cs"/>
              </a:rPr>
              <a:t> T magnetic field is now under way using cosmic ray.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19060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Liquid 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He target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11" name="グループ化 23"/>
          <p:cNvGrpSpPr>
            <a:grpSpLocks/>
          </p:cNvGrpSpPr>
          <p:nvPr/>
        </p:nvGrpSpPr>
        <p:grpSpPr bwMode="auto">
          <a:xfrm>
            <a:off x="285751" y="1284280"/>
            <a:ext cx="4429125" cy="2930538"/>
            <a:chOff x="214282" y="642918"/>
            <a:chExt cx="4714872" cy="3716409"/>
          </a:xfrm>
        </p:grpSpPr>
        <p:pic>
          <p:nvPicPr>
            <p:cNvPr id="12" name="Picture 91" descr="C:\Public\3HeTarget\photo\DSC001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666730"/>
              <a:ext cx="1857374" cy="2476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図 78" descr="DSC0017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093" y="642918"/>
              <a:ext cx="2786061" cy="3714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pic>
        <p:pic>
          <p:nvPicPr>
            <p:cNvPr id="14" name="Picture 11" descr="C:\Public\3HeTarget\photo\IMG_8808-mo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3286156"/>
              <a:ext cx="1857374" cy="1073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pic>
      </p:grpSp>
      <p:sp>
        <p:nvSpPr>
          <p:cNvPr id="15" name="角丸四角形 14"/>
          <p:cNvSpPr/>
          <p:nvPr/>
        </p:nvSpPr>
        <p:spPr>
          <a:xfrm>
            <a:off x="4929191" y="571525"/>
            <a:ext cx="4143375" cy="6215063"/>
          </a:xfrm>
          <a:prstGeom prst="roundRect">
            <a:avLst>
              <a:gd name="adj" fmla="val 1476"/>
            </a:avLst>
          </a:prstGeom>
          <a:ln>
            <a:solidFill>
              <a:srgbClr val="CC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7" y="2630513"/>
            <a:ext cx="38163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Group 92"/>
          <p:cNvGraphicFramePr>
            <a:graphicFrameLocks noGrp="1"/>
          </p:cNvGraphicFramePr>
          <p:nvPr/>
        </p:nvGraphicFramePr>
        <p:xfrm>
          <a:off x="5072065" y="5373711"/>
          <a:ext cx="3857652" cy="1341120"/>
        </p:xfrm>
        <a:graphic>
          <a:graphicData uri="http://schemas.openxmlformats.org/drawingml/2006/table">
            <a:tbl>
              <a:tblPr/>
              <a:tblGrid>
                <a:gridCol w="2812872"/>
                <a:gridCol w="104478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Temperature in the Target Cell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1.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K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Pressure in the Target Cell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33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 </a:t>
                      </a:r>
                      <a:r>
                        <a:rPr kumimoji="1" lang="en-US" altLang="ja-JP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hPa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Liq. </a:t>
                      </a:r>
                      <a:r>
                        <a:rPr kumimoji="1" lang="en-US" altLang="ja-JP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4</a:t>
                      </a: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He Consumption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45 </a:t>
                      </a: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L/day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Heat Load to the 1K Parts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19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0.1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ea typeface="ＭＳ Ｐゴシック" pitchFamily="50" charset="-128"/>
                        </a:rPr>
                        <a:t>9 W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4929191" y="571523"/>
            <a:ext cx="4143375" cy="3571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29191" y="535011"/>
            <a:ext cx="4143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Cooling test with 200L </a:t>
            </a:r>
            <a:r>
              <a:rPr lang="en-US" altLang="ja-JP" sz="2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3</a:t>
            </a: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He gas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2" y="819173"/>
            <a:ext cx="30368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0391" y="2852761"/>
            <a:ext cx="16097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5857897" y="3152800"/>
            <a:ext cx="1428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Calculation</a:t>
            </a:r>
            <a:endParaRPr lang="ja-JP" altLang="en-US" sz="1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2910" y="4586127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Development and test of Liquid 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He target system was already completed!!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Beamline</a:t>
            </a:r>
            <a:r>
              <a:rPr kumimoji="1" lang="en-US" altLang="ja-JP" dirty="0" smtClean="0"/>
              <a:t> spectrometer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7" name="図 6" descr="図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571612"/>
            <a:ext cx="3760068" cy="4483481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3632"/>
            <a:ext cx="5637276" cy="29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214678" y="4199287"/>
            <a:ext cx="21431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rPr>
              <a:t>Ni target</a:t>
            </a:r>
          </a:p>
          <a:p>
            <a:r>
              <a:rPr lang="en-US" altLang="ja-JP" sz="2000" b="1" dirty="0" smtClean="0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rPr>
              <a:t>0.75 </a:t>
            </a:r>
            <a:r>
              <a:rPr lang="en-US" altLang="ja-JP" sz="2000" b="1" dirty="0" err="1" smtClean="0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rPr>
              <a:t>GeV</a:t>
            </a:r>
            <a:r>
              <a:rPr lang="en-US" altLang="ja-JP" sz="2000" b="1" dirty="0" smtClean="0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rPr>
              <a:t>/c</a:t>
            </a:r>
          </a:p>
          <a:p>
            <a:r>
              <a:rPr kumimoji="1" lang="en-US" altLang="ja-JP" sz="2000" b="1" dirty="0" smtClean="0">
                <a:solidFill>
                  <a:srgbClr val="0000FF"/>
                </a:solidFill>
                <a:latin typeface="ＭＳ Ｐゴシック" pitchFamily="50" charset="-128"/>
                <a:ea typeface="ＭＳ Ｐゴシック" pitchFamily="50" charset="-128"/>
              </a:rPr>
              <a:t>DC separator ON</a:t>
            </a:r>
            <a:endParaRPr kumimoji="1" lang="ja-JP" altLang="en-US" sz="1100" b="1" dirty="0">
              <a:solidFill>
                <a:srgbClr val="0000FF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00232" y="455873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K</a:t>
            </a:r>
            <a:r>
              <a:rPr kumimoji="1" lang="en-US" altLang="ja-JP" sz="3200" b="1" baseline="30000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-</a:t>
            </a:r>
            <a:endParaRPr kumimoji="1" lang="ja-JP" altLang="en-US" b="1" baseline="30000" dirty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10020" y="6572272"/>
            <a:ext cx="1562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ＭＳ Ｐゴシック" pitchFamily="50" charset="-128"/>
                <a:ea typeface="ＭＳ Ｐゴシック" pitchFamily="50" charset="-128"/>
              </a:rPr>
              <a:t>BHD-T0 TOF [ns]</a:t>
            </a:r>
            <a:endParaRPr kumimoji="1" lang="ja-JP" altLang="en-US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>
          <a:xfrm>
            <a:off x="-32" y="1500174"/>
            <a:ext cx="5500726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altLang="ja-JP" sz="2400" noProof="0" dirty="0" smtClean="0"/>
              <a:t>K</a:t>
            </a:r>
            <a:r>
              <a:rPr lang="en-US" altLang="ja-JP" sz="2400" baseline="30000" noProof="0" dirty="0" smtClean="0"/>
              <a:t>-</a:t>
            </a:r>
            <a:r>
              <a:rPr lang="en-US" altLang="ja-JP" sz="2400" noProof="0" dirty="0" smtClean="0"/>
              <a:t> was successfully identified using time-of-flight method.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altLang="ja-JP" sz="2400" noProof="0" dirty="0" smtClean="0"/>
              <a:t>Hardware trigger for </a:t>
            </a:r>
            <a:r>
              <a:rPr lang="en-US" altLang="ja-JP" sz="2400" noProof="0" dirty="0" err="1" smtClean="0"/>
              <a:t>Kaon</a:t>
            </a:r>
            <a:r>
              <a:rPr lang="en-US" altLang="ja-JP" sz="2400" noProof="0" dirty="0" smtClean="0"/>
              <a:t> works very well.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1" lang="en-US" altLang="ja-JP" sz="2400" i="0" u="none" strike="noStrike" kern="1200" cap="none" spc="0" normalizeH="0" baseline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Beam</a:t>
            </a:r>
            <a:r>
              <a:rPr kumimoji="1" lang="en-US" altLang="ja-JP" sz="2400" i="0" u="none" strike="noStrike" kern="1200" cap="none" spc="0" normalizeH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 tune for J-PARC E17 exp. </a:t>
            </a:r>
            <a:r>
              <a:rPr lang="en-US" altLang="ja-JP" sz="2400" dirty="0" smtClean="0"/>
              <a:t>i</a:t>
            </a:r>
            <a:r>
              <a:rPr kumimoji="1" lang="en-US" altLang="ja-JP" sz="2400" i="0" u="none" strike="noStrike" kern="1200" cap="none" spc="0" normalizeH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s under way. </a:t>
            </a:r>
            <a:endParaRPr kumimoji="1" lang="ja-JP" altLang="en-US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KN interaction</a:t>
            </a:r>
          </a:p>
          <a:p>
            <a:pPr lvl="1"/>
            <a:r>
              <a:rPr lang="en-US" altLang="ja-JP" sz="2400" dirty="0" err="1" smtClean="0">
                <a:solidFill>
                  <a:schemeClr val="accent6">
                    <a:lumMod val="50000"/>
                  </a:schemeClr>
                </a:solidFill>
              </a:rPr>
              <a:t>Kaonic</a:t>
            </a:r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 nuclei</a:t>
            </a:r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altLang="ja-JP" dirty="0" smtClean="0"/>
              <a:t>J-PARC E15 Experiment</a:t>
            </a:r>
          </a:p>
          <a:p>
            <a:pPr lvl="1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Experimental method</a:t>
            </a:r>
            <a:endParaRPr kumimoji="1" lang="en-US" altLang="ja-JP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Present Status</a:t>
            </a:r>
          </a:p>
          <a:p>
            <a:r>
              <a:rPr kumimoji="1" lang="en-US" altLang="ja-JP" dirty="0" smtClean="0"/>
              <a:t>Summary and Outlook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220468" y="2786058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Neutron counter</a:t>
            </a:r>
            <a:endParaRPr kumimoji="1" lang="ja-JP" altLang="en-US" dirty="0"/>
          </a:p>
        </p:txBody>
      </p:sp>
      <p:pic>
        <p:nvPicPr>
          <p:cNvPr id="1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219" y="1071546"/>
            <a:ext cx="29622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14" name="Line 6"/>
          <p:cNvSpPr>
            <a:spLocks noChangeAspect="1" noChangeShapeType="1"/>
          </p:cNvSpPr>
          <p:nvPr/>
        </p:nvSpPr>
        <p:spPr bwMode="auto">
          <a:xfrm flipV="1">
            <a:off x="954532" y="2388262"/>
            <a:ext cx="2474461" cy="1405657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Box 7"/>
          <p:cNvSpPr txBox="1">
            <a:spLocks noChangeAspect="1" noChangeArrowheads="1"/>
          </p:cNvSpPr>
          <p:nvPr/>
        </p:nvSpPr>
        <p:spPr bwMode="auto">
          <a:xfrm rot="19669662">
            <a:off x="2382523" y="2374639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C000"/>
                </a:solidFill>
                <a:cs typeface="Arial" pitchFamily="34" charset="0"/>
              </a:rPr>
              <a:t>3.2 m</a:t>
            </a:r>
          </a:p>
        </p:txBody>
      </p:sp>
      <p:sp>
        <p:nvSpPr>
          <p:cNvPr id="16" name="Line 8"/>
          <p:cNvSpPr>
            <a:spLocks noChangeAspect="1" noChangeShapeType="1"/>
          </p:cNvSpPr>
          <p:nvPr/>
        </p:nvSpPr>
        <p:spPr bwMode="auto">
          <a:xfrm flipV="1">
            <a:off x="1857357" y="2526738"/>
            <a:ext cx="12904" cy="1545204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857357" y="3416858"/>
            <a:ext cx="713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C000"/>
                </a:solidFill>
                <a:cs typeface="Arial" pitchFamily="34" charset="0"/>
              </a:rPr>
              <a:t>1.5 m</a:t>
            </a:r>
          </a:p>
        </p:txBody>
      </p:sp>
      <p:pic>
        <p:nvPicPr>
          <p:cNvPr id="19" name="Picture 11" descr="DSCF0538"/>
          <p:cNvPicPr>
            <a:picLocks noChangeAspect="1" noChangeArrowheads="1"/>
          </p:cNvPicPr>
          <p:nvPr/>
        </p:nvPicPr>
        <p:blipFill>
          <a:blip r:embed="rId3" cstate="print"/>
          <a:srcRect l="2352" r="10622"/>
          <a:stretch>
            <a:fillRect/>
          </a:stretch>
        </p:blipFill>
        <p:spPr bwMode="auto">
          <a:xfrm>
            <a:off x="5722199" y="616318"/>
            <a:ext cx="3199377" cy="27660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715009" y="642918"/>
            <a:ext cx="3143272" cy="400110"/>
          </a:xfrm>
          <a:prstGeom prst="rect">
            <a:avLst/>
          </a:prstGeom>
          <a:solidFill>
            <a:srgbClr val="0070C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E549 neutron </a:t>
            </a:r>
            <a:r>
              <a:rPr lang="en-US" altLang="ja-JP" sz="2000" b="1" dirty="0">
                <a:solidFill>
                  <a:schemeClr val="bg1"/>
                </a:solidFill>
              </a:rPr>
              <a:t>counter 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pic>
        <p:nvPicPr>
          <p:cNvPr id="21" name="図 20" descr="DSCN0672.JPG"/>
          <p:cNvPicPr>
            <a:picLocks noChangeAspect="1"/>
          </p:cNvPicPr>
          <p:nvPr/>
        </p:nvPicPr>
        <p:blipFill>
          <a:blip r:embed="rId4" cstate="print"/>
          <a:srcRect l="6734" t="287" r="10960"/>
          <a:stretch>
            <a:fillRect/>
          </a:stretch>
        </p:blipFill>
        <p:spPr>
          <a:xfrm>
            <a:off x="5929322" y="3649132"/>
            <a:ext cx="3138504" cy="285170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929354" y="3643314"/>
            <a:ext cx="3214678" cy="400110"/>
          </a:xfrm>
          <a:prstGeom prst="rect">
            <a:avLst/>
          </a:prstGeom>
          <a:solidFill>
            <a:srgbClr val="33CC33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 support frame for E15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右カーブ矢印 22"/>
          <p:cNvSpPr/>
          <p:nvPr/>
        </p:nvSpPr>
        <p:spPr>
          <a:xfrm>
            <a:off x="4483422" y="1571612"/>
            <a:ext cx="1088710" cy="3429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571869" y="2928934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rearrange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-32" y="4857760"/>
            <a:ext cx="6072230" cy="200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  20 x 5 x 150 cm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3 </a:t>
            </a:r>
            <a:r>
              <a:rPr lang="en-US" altLang="ja-JP" sz="2000" dirty="0" smtClean="0">
                <a:solidFill>
                  <a:schemeClr val="tx1"/>
                </a:solidFill>
              </a:rPr>
              <a:t> Plastic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Scintillator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 Configuration : 16 (wide) x 7 (depth)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tx1"/>
                </a:solidFill>
              </a:rPr>
              <a:t>  Surface area : 3.2m x 1.5m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missing mass resolution for K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-</a:t>
            </a:r>
            <a:r>
              <a:rPr lang="en-US" altLang="ja-JP" sz="2000" dirty="0" smtClean="0">
                <a:solidFill>
                  <a:schemeClr val="tx1"/>
                </a:solidFill>
              </a:rPr>
              <a:t>pp</a:t>
            </a:r>
            <a:br>
              <a:rPr lang="en-US" altLang="ja-JP" sz="2000" dirty="0" smtClean="0">
                <a:solidFill>
                  <a:schemeClr val="tx1"/>
                </a:solidFill>
              </a:rPr>
            </a:br>
            <a:r>
              <a:rPr lang="en-US" altLang="ja-JP" sz="2000" dirty="0" smtClean="0">
                <a:solidFill>
                  <a:schemeClr val="tx1"/>
                </a:solidFill>
              </a:rPr>
              <a:t>   </a:t>
            </a:r>
            <a:r>
              <a:rPr lang="en-US" altLang="ja-JP" sz="20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2000" dirty="0" smtClean="0">
                <a:solidFill>
                  <a:schemeClr val="tx1"/>
                </a:solidFill>
              </a:rPr>
              <a:t> = 9.2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MeV</a:t>
            </a:r>
            <a:r>
              <a:rPr lang="en-US" altLang="ja-JP" sz="2000" dirty="0" smtClean="0">
                <a:solidFill>
                  <a:schemeClr val="tx1"/>
                </a:solidFill>
              </a:rPr>
              <a:t>/c</a:t>
            </a:r>
            <a:r>
              <a:rPr lang="en-US" altLang="ja-JP" sz="2000" baseline="30000" dirty="0" smtClean="0">
                <a:solidFill>
                  <a:schemeClr val="tx1"/>
                </a:solidFill>
              </a:rPr>
              <a:t>2  </a:t>
            </a:r>
            <a:r>
              <a:rPr lang="en-US" altLang="ja-JP" sz="2000" dirty="0" smtClean="0">
                <a:solidFill>
                  <a:schemeClr val="tx1"/>
                </a:solidFill>
              </a:rPr>
              <a:t>(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</a:t>
            </a:r>
            <a:r>
              <a:rPr lang="en-US" altLang="ja-JP" sz="2000" baseline="-25000" dirty="0" err="1" smtClean="0">
                <a:solidFill>
                  <a:schemeClr val="tx1"/>
                </a:solidFill>
              </a:rPr>
              <a:t>n</a:t>
            </a:r>
            <a:r>
              <a:rPr lang="en-US" altLang="ja-JP" sz="2000" dirty="0" smtClean="0">
                <a:solidFill>
                  <a:schemeClr val="tx1"/>
                </a:solidFill>
              </a:rPr>
              <a:t>=1.3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GeV</a:t>
            </a:r>
            <a:r>
              <a:rPr lang="en-US" altLang="ja-JP" sz="2000" dirty="0" smtClean="0">
                <a:solidFill>
                  <a:schemeClr val="tx1"/>
                </a:solidFill>
              </a:rPr>
              <a:t>/c, </a:t>
            </a:r>
            <a:r>
              <a:rPr lang="en-US" altLang="ja-JP" sz="2000" dirty="0" err="1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altLang="ja-JP" sz="2000" baseline="-25000" dirty="0" err="1" smtClean="0">
                <a:solidFill>
                  <a:schemeClr val="tx1"/>
                </a:solidFill>
              </a:rPr>
              <a:t>TOF</a:t>
            </a:r>
            <a:r>
              <a:rPr lang="en-US" altLang="ja-JP" sz="2000" dirty="0" smtClean="0">
                <a:solidFill>
                  <a:schemeClr val="tx1"/>
                </a:solidFill>
              </a:rPr>
              <a:t>=150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ps</a:t>
            </a:r>
            <a:r>
              <a:rPr lang="en-US" altLang="ja-JP" sz="2000" dirty="0" smtClean="0">
                <a:solidFill>
                  <a:schemeClr val="tx1"/>
                </a:solidFill>
              </a:rPr>
              <a:t>)</a:t>
            </a:r>
            <a:endParaRPr kumimoji="1" lang="ja-JP" altLang="en-US" sz="2000" baseline="30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Summary and outlook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357158" y="1714488"/>
            <a:ext cx="8472518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J-PARC E15 experiment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search for a K</a:t>
            </a:r>
            <a:r>
              <a:rPr lang="en-US" altLang="ja-JP" baseline="30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pp bound state using in-flight (K</a:t>
            </a:r>
            <a:r>
              <a:rPr lang="en-US" altLang="ja-JP" baseline="30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, n) reaction</a:t>
            </a:r>
          </a:p>
          <a:p>
            <a:pPr lvl="1"/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measure the missing mass and invariant mass of</a:t>
            </a:r>
            <a:b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K</a:t>
            </a:r>
            <a:r>
              <a:rPr kumimoji="1" lang="en-US" altLang="ja-JP" baseline="30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pp states simultaneously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The preparation is well under way.</a:t>
            </a:r>
          </a:p>
          <a:p>
            <a:r>
              <a:rPr kumimoji="1" lang="en-US" altLang="ja-JP" dirty="0" smtClean="0"/>
              <a:t>Physics data is coming soon!</a:t>
            </a:r>
          </a:p>
          <a:p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2976" y="5640189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071818"/>
            <a:ext cx="8229600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k0m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4441698" cy="3012186"/>
          </a:xfrm>
          <a:prstGeom prst="rect">
            <a:avLst/>
          </a:prstGeom>
        </p:spPr>
      </p:pic>
      <p:pic>
        <p:nvPicPr>
          <p:cNvPr id="14" name="図 13" descr="k0short_di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142984"/>
            <a:ext cx="3447288" cy="3328416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Expected mass spectra </a:t>
            </a:r>
            <a:r>
              <a:rPr kumimoji="1" lang="en-US" altLang="ja-JP" dirty="0" smtClean="0"/>
              <a:t>of K</a:t>
            </a:r>
            <a:r>
              <a:rPr kumimoji="1" lang="en-US" altLang="ja-JP" baseline="30000" dirty="0" smtClean="0"/>
              <a:t>0</a:t>
            </a:r>
            <a:r>
              <a:rPr kumimoji="1" lang="en-US" altLang="ja-JP" dirty="0" smtClean="0"/>
              <a:t>s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 noChangeAspect="1"/>
          </p:cNvSpPr>
          <p:nvPr>
            <p:ph idx="1"/>
          </p:nvPr>
        </p:nvSpPr>
        <p:spPr>
          <a:xfrm>
            <a:off x="485804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Monte Carlo Simulation</a:t>
            </a:r>
            <a:br>
              <a:rPr lang="en-US" altLang="ja-JP" sz="2400" dirty="0" smtClean="0"/>
            </a:br>
            <a:r>
              <a:rPr lang="en-US" altLang="ja-JP" sz="2400" dirty="0" smtClean="0"/>
              <a:t>(Geant4)</a:t>
            </a:r>
          </a:p>
          <a:p>
            <a:r>
              <a:rPr lang="en-US" altLang="ja-JP" sz="2400" dirty="0" smtClean="0"/>
              <a:t>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p -&gt; K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s n   (P</a:t>
            </a:r>
            <a:r>
              <a:rPr lang="en-US" altLang="ja-JP" sz="2400" baseline="-25000" dirty="0" smtClean="0"/>
              <a:t>K</a:t>
            </a:r>
            <a:r>
              <a:rPr lang="en-US" altLang="ja-JP" sz="2400" dirty="0" smtClean="0"/>
              <a:t>=1GeV/c)</a:t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K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s-&gt;</a:t>
            </a:r>
            <a:r>
              <a:rPr lang="en-US" altLang="ja-JP" sz="2400" dirty="0" smtClean="0">
                <a:latin typeface="Symbol" pitchFamily="18" charset="2"/>
              </a:rPr>
              <a:t>p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>
                <a:latin typeface="Symbol" pitchFamily="18" charset="2"/>
              </a:rPr>
              <a:t>p</a:t>
            </a:r>
            <a:r>
              <a:rPr lang="en-US" altLang="ja-JP" sz="2400" baseline="30000" dirty="0" smtClean="0"/>
              <a:t>+</a:t>
            </a:r>
          </a:p>
          <a:p>
            <a:r>
              <a:rPr lang="en-US" altLang="ja-JP" sz="2400" dirty="0" smtClean="0"/>
              <a:t>CDC resolution : 200 </a:t>
            </a:r>
            <a:r>
              <a:rPr lang="en-US" altLang="ja-JP" sz="2400" dirty="0" smtClean="0">
                <a:latin typeface="Symbol" pitchFamily="18" charset="2"/>
              </a:rPr>
              <a:t>m</a:t>
            </a:r>
            <a:r>
              <a:rPr lang="en-US" altLang="ja-JP" sz="2400" dirty="0" smtClean="0"/>
              <a:t>m</a:t>
            </a:r>
            <a:br>
              <a:rPr lang="en-US" altLang="ja-JP" sz="2400" dirty="0" smtClean="0"/>
            </a:br>
            <a:r>
              <a:rPr lang="en-US" altLang="ja-JP" sz="2400" dirty="0" smtClean="0"/>
              <a:t>Field strength : 0.5 T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0" y="4929200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Expected </a:t>
            </a:r>
            <a:r>
              <a:rPr kumimoji="1" lang="en-US" altLang="ja-JP" sz="2400" dirty="0" smtClean="0"/>
              <a:t>mass resolution </a:t>
            </a:r>
          </a:p>
          <a:p>
            <a:r>
              <a:rPr lang="en-US" altLang="ja-JP" dirty="0" smtClean="0"/>
              <a:t>           </a:t>
            </a:r>
            <a:r>
              <a:rPr kumimoji="1" lang="en-US" altLang="ja-JP" dirty="0" smtClean="0"/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6.7 </a:t>
            </a:r>
            <a:r>
              <a:rPr kumimoji="1" lang="en-US" altLang="ja-JP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86644" y="321468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kumimoji="1" lang="en-US" altLang="ja-JP" sz="2800" b="1" baseline="30000" dirty="0" smtClean="0">
                <a:solidFill>
                  <a:srgbClr val="FF0000"/>
                </a:solidFill>
                <a:latin typeface="+mn-ea"/>
              </a:rPr>
              <a:t>+</a:t>
            </a:r>
            <a:endParaRPr kumimoji="1" lang="ja-JP" altLang="en-US" b="1" baseline="30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3768" y="178592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2800" b="1" baseline="30000" dirty="0" smtClean="0">
                <a:solidFill>
                  <a:srgbClr val="0000FF"/>
                </a:solidFill>
                <a:latin typeface="+mn-ea"/>
              </a:rPr>
              <a:t>-</a:t>
            </a:r>
            <a:endParaRPr kumimoji="1" lang="ja-JP" altLang="en-US" b="1" baseline="30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15207" y="252882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+mn-ea"/>
              </a:rPr>
              <a:t>K</a:t>
            </a:r>
            <a:r>
              <a:rPr kumimoji="1" lang="en-US" altLang="ja-JP" sz="2000" b="1" baseline="30000" dirty="0" smtClean="0">
                <a:latin typeface="+mn-ea"/>
              </a:rPr>
              <a:t>0</a:t>
            </a:r>
            <a:r>
              <a:rPr kumimoji="1" lang="en-US" altLang="ja-JP" sz="2000" b="1" dirty="0" smtClean="0">
                <a:latin typeface="+mn-ea"/>
              </a:rPr>
              <a:t>s vertex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42977" y="433454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800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altLang="ja-JP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kumimoji="1" lang="ja-JP" alt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lambdam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4250460"/>
            <a:ext cx="3845052" cy="2607564"/>
          </a:xfrm>
          <a:prstGeom prst="rect">
            <a:avLst/>
          </a:prstGeom>
        </p:spPr>
      </p:pic>
      <p:pic>
        <p:nvPicPr>
          <p:cNvPr id="24" name="図 23" descr="kppm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915" y="4214818"/>
            <a:ext cx="3845052" cy="2607564"/>
          </a:xfrm>
          <a:prstGeom prst="rect">
            <a:avLst/>
          </a:prstGeom>
        </p:spPr>
      </p:pic>
      <p:pic>
        <p:nvPicPr>
          <p:cNvPr id="19" name="図 18" descr="kpp_di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078426"/>
            <a:ext cx="3248406" cy="3136392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Expected mass spectra of 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pp (</a:t>
            </a:r>
            <a:r>
              <a:rPr lang="en-US" altLang="ja-JP" dirty="0" smtClean="0">
                <a:latin typeface="Symbol" pitchFamily="18" charset="2"/>
              </a:rPr>
              <a:t>L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3929058" y="1260491"/>
            <a:ext cx="5000660" cy="452596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K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pp -&gt; </a:t>
            </a:r>
            <a:r>
              <a:rPr lang="en-US" altLang="ja-JP" sz="2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 p</a:t>
            </a:r>
            <a:br>
              <a:rPr lang="en-US" altLang="ja-JP" sz="2000" dirty="0" smtClean="0"/>
            </a:br>
            <a:r>
              <a:rPr lang="en-US" altLang="ja-JP" sz="2000" dirty="0" smtClean="0"/>
              <a:t>              </a:t>
            </a:r>
            <a:r>
              <a:rPr lang="en-US" altLang="ja-JP" sz="2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 -&gt; p</a:t>
            </a:r>
            <a:r>
              <a:rPr lang="en-US" altLang="ja-JP" sz="2000" dirty="0" smtClean="0">
                <a:latin typeface="Symbol" pitchFamily="18" charset="2"/>
              </a:rPr>
              <a:t>p</a:t>
            </a:r>
            <a:r>
              <a:rPr lang="en-US" altLang="ja-JP" sz="2000" baseline="30000" dirty="0" smtClean="0"/>
              <a:t>-</a:t>
            </a:r>
          </a:p>
          <a:p>
            <a:pPr lvl="1"/>
            <a:r>
              <a:rPr lang="en-US" altLang="ja-JP" sz="1800" dirty="0" smtClean="0"/>
              <a:t>Generate </a:t>
            </a:r>
            <a:r>
              <a:rPr lang="en-US" altLang="ja-JP" sz="1800" dirty="0" err="1" smtClean="0">
                <a:latin typeface="Symbol" pitchFamily="18" charset="2"/>
              </a:rPr>
              <a:t>L</a:t>
            </a:r>
            <a:r>
              <a:rPr lang="en-US" altLang="ja-JP" sz="1800" dirty="0" err="1" smtClean="0"/>
              <a:t>p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isotropically</a:t>
            </a:r>
            <a:r>
              <a:rPr lang="en-US" altLang="ja-JP" sz="1800" dirty="0" smtClean="0"/>
              <a:t> assuming the two decay</a:t>
            </a:r>
          </a:p>
          <a:p>
            <a:r>
              <a:rPr lang="en-US" altLang="ja-JP" sz="2000" dirty="0" smtClean="0"/>
              <a:t>B.E. : 100 </a:t>
            </a:r>
            <a:r>
              <a:rPr lang="en-US" altLang="ja-JP" sz="2000" dirty="0" err="1" smtClean="0"/>
              <a:t>MeV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Width : 0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Expected mass resolution</a:t>
            </a:r>
            <a:br>
              <a:rPr kumimoji="1" lang="en-US" altLang="ja-JP" sz="2000" dirty="0" smtClean="0"/>
            </a:b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3.0 </a:t>
            </a:r>
            <a:r>
              <a:rPr kumimoji="1" lang="en-US" altLang="ja-JP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</a:t>
            </a:r>
            <a:r>
              <a:rPr lang="en-US" altLang="ja-JP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Lambda</a:t>
            </a:r>
            <a:endParaRPr lang="en-US" altLang="ja-JP" sz="20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13 </a:t>
            </a:r>
            <a:r>
              <a:rPr kumimoji="1" lang="en-US" altLang="ja-JP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K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endParaRPr kumimoji="1" lang="en-US" altLang="ja-JP" sz="20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kumimoji="1" lang="ja-JP" altLang="en-US" sz="2400" baseline="300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4414" y="474340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Lambda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43174" y="250030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2800" b="1" baseline="30000" dirty="0" smtClean="0">
                <a:solidFill>
                  <a:srgbClr val="0000FF"/>
                </a:solidFill>
                <a:latin typeface="+mn-ea"/>
              </a:rPr>
              <a:t>-</a:t>
            </a:r>
            <a:endParaRPr kumimoji="1" lang="ja-JP" altLang="en-US" b="1" baseline="300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00298" y="17144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+mn-ea"/>
              </a:rPr>
              <a:t>p</a:t>
            </a:r>
            <a:endParaRPr kumimoji="1" lang="ja-JP" altLang="en-US" b="1" baseline="30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14414" y="242886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00B050"/>
                </a:solidFill>
                <a:latin typeface="+mn-ea"/>
              </a:rPr>
              <a:t>p</a:t>
            </a:r>
            <a:endParaRPr kumimoji="1" lang="ja-JP" altLang="en-US" b="1" baseline="300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14546" y="302889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Symbol" pitchFamily="18" charset="2"/>
              </a:rPr>
              <a:t>L</a:t>
            </a:r>
            <a:r>
              <a:rPr kumimoji="1" lang="en-US" altLang="ja-JP" sz="2000" b="1" dirty="0" smtClean="0">
                <a:latin typeface="+mn-ea"/>
              </a:rPr>
              <a:t> vertex</a:t>
            </a:r>
            <a:endParaRPr kumimoji="1" lang="ja-JP" altLang="en-US" sz="2000" b="1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1539" y="192880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+mn-ea"/>
              </a:rPr>
              <a:t>K</a:t>
            </a:r>
            <a:r>
              <a:rPr kumimoji="1" lang="en-US" altLang="ja-JP" sz="2000" b="1" baseline="30000" dirty="0" smtClean="0">
                <a:latin typeface="+mn-ea"/>
              </a:rPr>
              <a:t>-</a:t>
            </a:r>
            <a:r>
              <a:rPr kumimoji="1" lang="en-US" altLang="ja-JP" sz="2000" b="1" dirty="0" smtClean="0">
                <a:latin typeface="+mn-ea"/>
              </a:rPr>
              <a:t>pp vertex</a:t>
            </a:r>
            <a:endParaRPr kumimoji="1" lang="ja-JP" altLang="en-US" sz="2000" b="1" dirty="0">
              <a:latin typeface="+mn-ea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16200000" flipH="1">
            <a:off x="1825237" y="2282393"/>
            <a:ext cx="314270" cy="3214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6200000" flipV="1">
            <a:off x="2178827" y="2750339"/>
            <a:ext cx="357190" cy="1428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643570" y="467196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000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</a:t>
            </a:r>
            <a:endParaRPr kumimoji="1" lang="ja-JP" alt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Momentum resolution</a:t>
            </a:r>
            <a:endParaRPr kumimoji="1" lang="ja-JP" altLang="en-US" dirty="0"/>
          </a:p>
        </p:txBody>
      </p:sp>
      <p:pic>
        <p:nvPicPr>
          <p:cNvPr id="7" name="コンテンツ プレースホルダ 6" descr="mom_de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328" y="2533674"/>
            <a:ext cx="6457696" cy="4324350"/>
          </a:xfrm>
        </p:spPr>
      </p:pic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8" name="コンテンツ プレースホルダ 1"/>
          <p:cNvSpPr txBox="1">
            <a:spLocks/>
          </p:cNvSpPr>
          <p:nvPr/>
        </p:nvSpPr>
        <p:spPr>
          <a:xfrm>
            <a:off x="557242" y="11429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momentum resolution was estimated by Geant4 simulation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altLang="ja-JP" sz="2400" dirty="0" smtClean="0"/>
              <a:t>Theoretical calculation is found in </a:t>
            </a:r>
            <a:br>
              <a:rPr lang="en-US" altLang="ja-JP" sz="2400" dirty="0" smtClean="0"/>
            </a:br>
            <a:r>
              <a:rPr lang="en-US" altLang="ja-JP" sz="2000" dirty="0" smtClean="0"/>
              <a:t>                                  </a:t>
            </a:r>
            <a:r>
              <a:rPr lang="ja-JP" altLang="en-US" sz="2000" dirty="0" smtClean="0"/>
              <a:t>　　　　</a:t>
            </a:r>
            <a:r>
              <a:rPr lang="en-US" altLang="ja-JP" sz="2000" dirty="0" smtClean="0"/>
              <a:t>  </a:t>
            </a:r>
            <a:r>
              <a:rPr lang="en-US" altLang="ja-JP" b="1" dirty="0" err="1" smtClean="0"/>
              <a:t>R.Gluckstern</a:t>
            </a:r>
            <a:r>
              <a:rPr lang="en-US" altLang="ja-JP" b="1" dirty="0" smtClean="0"/>
              <a:t>, NIM 24 (1963) 381.</a:t>
            </a:r>
            <a:endParaRPr kumimoji="1" lang="en-US" altLang="ja-JP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1" lang="en-US" altLang="ja-JP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546" y="2000240"/>
            <a:ext cx="6736017" cy="454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Z-position dep. of magnetic field  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000100" y="1928802"/>
            <a:ext cx="39290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86380" y="6286464"/>
            <a:ext cx="2857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z-position [cm]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-5400000">
            <a:off x="71406" y="3228945"/>
            <a:ext cx="28575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magnetic field [T]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Low-energy KN interaction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K-nucleon interaction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Low energy </a:t>
            </a:r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Kp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scattering </a:t>
            </a:r>
          </a:p>
          <a:p>
            <a:pPr lvl="1"/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Kaonic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hydrogen level shift (KEK-PS E228)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</a:t>
            </a:r>
          </a:p>
          <a:p>
            <a:pPr lvl="1"/>
            <a:r>
              <a:rPr lang="en-US" altLang="ja-JP" dirty="0" err="1" smtClean="0">
                <a:solidFill>
                  <a:schemeClr val="accent6">
                    <a:lumMod val="50000"/>
                  </a:schemeClr>
                </a:solidFill>
              </a:rPr>
              <a:t>Kaon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 bound states with a few nucleons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Extract the information about KN interaction below KN threshold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10-15 June 2010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meson2010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3286116" y="1471598"/>
            <a:ext cx="28575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786314" y="3500438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 smtClean="0"/>
              <a:t>M.Iwasaki</a:t>
            </a:r>
            <a:r>
              <a:rPr lang="en-US" altLang="ja-JP" sz="1400" b="1" dirty="0" smtClean="0"/>
              <a:t> </a:t>
            </a:r>
            <a:r>
              <a:rPr lang="en-US" altLang="ja-JP" sz="1400" b="1" i="1" dirty="0" smtClean="0"/>
              <a:t>et al.</a:t>
            </a:r>
            <a:r>
              <a:rPr lang="en-US" altLang="ja-JP" sz="1400" b="1" dirty="0" smtClean="0"/>
              <a:t> , </a:t>
            </a:r>
            <a:r>
              <a:rPr kumimoji="1" lang="en-US" altLang="ja-JP" sz="1400" b="1" dirty="0" smtClean="0"/>
              <a:t>PRL 78, 3067(1997)</a:t>
            </a:r>
            <a:endParaRPr kumimoji="1" lang="ja-JP" altLang="en-US" b="1" dirty="0"/>
          </a:p>
        </p:txBody>
      </p:sp>
      <p:sp>
        <p:nvSpPr>
          <p:cNvPr id="11" name="右矢印 10"/>
          <p:cNvSpPr/>
          <p:nvPr/>
        </p:nvSpPr>
        <p:spPr>
          <a:xfrm>
            <a:off x="1285852" y="385762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71670" y="3714752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Strongly attractive (I=0)</a:t>
            </a:r>
          </a:p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How strong?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5629282" y="5500702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157428" y="5886433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175349" cy="345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コンテンツ プレースホルダ 1"/>
          <p:cNvSpPr txBox="1">
            <a:spLocks/>
          </p:cNvSpPr>
          <p:nvPr/>
        </p:nvSpPr>
        <p:spPr>
          <a:xfrm>
            <a:off x="4643438" y="1571612"/>
            <a:ext cx="4714908" cy="51435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K</a:t>
            </a:r>
            <a:r>
              <a:rPr kumimoji="1" lang="en-US" altLang="ja-JP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+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X</a:t>
            </a:r>
            <a:r>
              <a:rPr kumimoji="1" lang="en-US" altLang="ja-JP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+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, X</a:t>
            </a:r>
            <a:r>
              <a:rPr kumimoji="1" lang="en-US" altLang="ja-JP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+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sym typeface="Wingdings" pitchFamily="2" charset="2"/>
              </a:rPr>
              <a:t>L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ymbol" pitchFamily="18" charset="2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= 105±2(stat)±5(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en-US" altLang="ja-JP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118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±8(stat)±10(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MeV</a:t>
            </a:r>
            <a:endParaRPr kumimoji="1" lang="en-US" altLang="ja-JP" sz="1800" b="0" i="0" u="none" strike="noStrike" kern="1200" cap="none" spc="0" normalizeH="0" baseline="-25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42844" y="1643051"/>
            <a:ext cx="4714908" cy="5143535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FINUDA</a:t>
            </a:r>
          </a:p>
          <a:p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altLang="ja-JP" sz="1800" dirty="0" smtClean="0"/>
          </a:p>
          <a:p>
            <a:pPr lvl="1"/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Invariant mass of back-to-back 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L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 pairs in K</a:t>
            </a:r>
            <a:r>
              <a:rPr lang="en-US" altLang="ja-JP" sz="1800" baseline="300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absorptions</a:t>
            </a:r>
          </a:p>
          <a:p>
            <a:pPr lvl="1"/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B = 115±6(stat)±4(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syst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altLang="ja-JP" sz="1800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MeV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 = 67±14(stat)±3(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syst</a:t>
            </a:r>
            <a:r>
              <a:rPr lang="en-US" altLang="ja-JP" sz="18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altLang="ja-JP" sz="1800" dirty="0" err="1" smtClean="0">
                <a:solidFill>
                  <a:schemeClr val="accent6">
                    <a:lumMod val="50000"/>
                  </a:schemeClr>
                </a:solidFill>
              </a:rPr>
              <a:t>MeV</a:t>
            </a:r>
            <a:endParaRPr lang="en-US" altLang="ja-JP" sz="1800" baseline="-25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ja-JP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3920871" cy="284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Experimental</a:t>
            </a:r>
            <a:r>
              <a:rPr kumimoji="1" lang="en-US" altLang="ja-JP" dirty="0" smtClean="0"/>
              <a:t> results on 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71670" y="619192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 smtClean="0"/>
              <a:t>M.Agnello</a:t>
            </a:r>
            <a:r>
              <a:rPr lang="en-US" altLang="ja-JP" sz="1400" b="1" dirty="0" smtClean="0"/>
              <a:t> </a:t>
            </a:r>
            <a:r>
              <a:rPr lang="en-US" altLang="ja-JP" sz="1400" b="1" i="1" dirty="0" smtClean="0"/>
              <a:t>et al.</a:t>
            </a:r>
            <a:r>
              <a:rPr lang="en-US" altLang="ja-JP" sz="1400" b="1" dirty="0" smtClean="0"/>
              <a:t> , </a:t>
            </a:r>
          </a:p>
          <a:p>
            <a:r>
              <a:rPr kumimoji="1" lang="en-US" altLang="ja-JP" sz="1400" b="1" dirty="0" smtClean="0"/>
              <a:t>PRL 94, 212303 (2005)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785786" y="5500702"/>
            <a:ext cx="3357586" cy="57150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15074" y="621508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err="1" smtClean="0"/>
              <a:t>T.Yamazaki</a:t>
            </a:r>
            <a:r>
              <a:rPr lang="en-US" altLang="ja-JP" sz="1400" b="1" dirty="0" smtClean="0"/>
              <a:t> </a:t>
            </a:r>
            <a:r>
              <a:rPr lang="en-US" altLang="ja-JP" sz="1400" b="1" i="1" dirty="0" smtClean="0"/>
              <a:t>et al.</a:t>
            </a:r>
            <a:r>
              <a:rPr lang="en-US" altLang="ja-JP" sz="1400" b="1" dirty="0" smtClean="0"/>
              <a:t> , </a:t>
            </a:r>
          </a:p>
          <a:p>
            <a:r>
              <a:rPr lang="en-US" altLang="ja-JP" sz="1400" b="1" dirty="0" smtClean="0"/>
              <a:t>PRL 104, 132502 (2010)</a:t>
            </a:r>
            <a:endParaRPr kumimoji="1"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5286380" y="5572140"/>
            <a:ext cx="3357586" cy="64294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6250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Theoretical study on 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pp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14498" y="5357826"/>
            <a:ext cx="7086592" cy="121442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 bound states should exist!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A deep state or shallow state?</a:t>
            </a:r>
          </a:p>
          <a:p>
            <a:pPr lvl="1"/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Decay width is sufficiently narrow?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aphicFrame>
        <p:nvGraphicFramePr>
          <p:cNvPr id="8" name="コンテンツ プレースホルダ 6"/>
          <p:cNvGraphicFramePr>
            <a:graphicFrameLocks/>
          </p:cNvGraphicFramePr>
          <p:nvPr/>
        </p:nvGraphicFramePr>
        <p:xfrm>
          <a:off x="71406" y="1577352"/>
          <a:ext cx="885828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0"/>
                <a:gridCol w="2214570"/>
                <a:gridCol w="2214570"/>
                <a:gridCol w="2214570"/>
              </a:tblGrid>
              <a:tr h="318909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B.E [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MeV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]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Symbol" pitchFamily="18" charset="2"/>
                          <a:cs typeface="Helvetica"/>
                        </a:rPr>
                        <a:t>G </a:t>
                      </a:r>
                      <a:r>
                        <a:rPr kumimoji="1" lang="en-US" altLang="ja-JP" sz="1600" dirty="0" smtClean="0">
                          <a:latin typeface="+mn-lt"/>
                          <a:cs typeface="Helvetica"/>
                        </a:rPr>
                        <a:t>[</a:t>
                      </a:r>
                      <a:r>
                        <a:rPr kumimoji="1" lang="en-US" altLang="ja-JP" sz="1600" dirty="0" err="1" smtClean="0">
                          <a:latin typeface="+mn-lt"/>
                          <a:cs typeface="Helvetica"/>
                        </a:rPr>
                        <a:t>MeV</a:t>
                      </a:r>
                      <a:r>
                        <a:rPr kumimoji="1" lang="en-US" altLang="ja-JP" sz="1600" dirty="0" smtClean="0">
                          <a:latin typeface="+mn-lt"/>
                          <a:cs typeface="Helvetica"/>
                        </a:rPr>
                        <a:t>]</a:t>
                      </a:r>
                      <a:endParaRPr kumimoji="1" lang="ja-JP" altLang="en-US" sz="1600" dirty="0">
                        <a:latin typeface="+mn-lt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Method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5508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Yamazaki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 and Akaishi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48 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61 </a:t>
                      </a:r>
                      <a:br>
                        <a:rPr kumimoji="1" lang="en-US" altLang="ja-JP" sz="160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mesonic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)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Variational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 Method (ATMS)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  <a:tr h="5508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Shevchenko, Gal,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 and Mares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55-70 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90-110 </a:t>
                      </a:r>
                      <a:br>
                        <a:rPr kumimoji="1" lang="en-US" altLang="ja-JP" sz="160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mesonic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)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Coupled Channel</a:t>
                      </a:r>
                      <a:br>
                        <a:rPr kumimoji="1" lang="en-US" altLang="ja-JP" sz="160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Faddeev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 Calculation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  <a:tr h="5508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Ikeda and Sato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60-95 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45-80 </a:t>
                      </a:r>
                    </a:p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mesonic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)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Coupled Channel</a:t>
                      </a:r>
                      <a:br>
                        <a:rPr kumimoji="1" lang="en-US" altLang="ja-JP" sz="160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Faddeev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 Calculation</a:t>
                      </a:r>
                      <a:endParaRPr kumimoji="1" lang="ja-JP" altLang="en-US" sz="1600" dirty="0" smtClean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  <a:tr h="31890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Nishikawa and Kondo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~126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Skyrme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 Model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  <a:tr h="5508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Dote, 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Hyodo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, and Weise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20±3 </a:t>
                      </a:r>
                      <a:br>
                        <a:rPr kumimoji="1" lang="en-US" altLang="ja-JP" sz="160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(s-wave)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40-70 </a:t>
                      </a:r>
                      <a:br>
                        <a:rPr kumimoji="1" lang="en-US" altLang="ja-JP" sz="160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(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mesonic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)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Chiral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 SU(3)</a:t>
                      </a:r>
                      <a:b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baseline="0" dirty="0" err="1" smtClean="0">
                          <a:latin typeface="Helvetica"/>
                          <a:cs typeface="Helvetica"/>
                        </a:rPr>
                        <a:t>Variational</a:t>
                      </a:r>
                      <a:r>
                        <a:rPr kumimoji="1" lang="en-US" altLang="ja-JP" sz="1600" baseline="0" dirty="0" smtClean="0">
                          <a:latin typeface="Helvetica"/>
                          <a:cs typeface="Helvetica"/>
                        </a:rPr>
                        <a:t> Method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  <a:tr h="55084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Arai, Oka, and 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Yasui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depend on 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g</a:t>
                      </a:r>
                      <a:r>
                        <a:rPr kumimoji="1" lang="en-US" altLang="ja-JP" sz="1600" baseline="-25000" dirty="0" err="1" smtClean="0">
                          <a:latin typeface="Helvetica"/>
                          <a:cs typeface="Helvetica"/>
                        </a:rPr>
                        <a:t>Λ</a:t>
                      </a:r>
                      <a:r>
                        <a:rPr kumimoji="1" lang="en-US" altLang="ja-JP" sz="1600" baseline="-25000" dirty="0" smtClean="0">
                          <a:latin typeface="Helvetica"/>
                          <a:cs typeface="Helvetica"/>
                        </a:rPr>
                        <a:t>*</a:t>
                      </a:r>
                      <a:r>
                        <a:rPr kumimoji="1" lang="en-US" altLang="ja-JP" sz="1600" baseline="-25000" dirty="0" err="1" smtClean="0">
                          <a:latin typeface="Helvetica"/>
                          <a:cs typeface="Helvetica"/>
                        </a:rPr>
                        <a:t>Λ</a:t>
                      </a:r>
                      <a:r>
                        <a:rPr kumimoji="1" lang="en-US" altLang="ja-JP" sz="1600" baseline="-25000" dirty="0" smtClean="0">
                          <a:latin typeface="Helvetica"/>
                          <a:cs typeface="Helvetica"/>
                        </a:rPr>
                        <a:t>*</a:t>
                      </a:r>
                      <a:r>
                        <a:rPr kumimoji="1" lang="en-US" altLang="ja-JP" sz="1600" baseline="-25000" dirty="0" err="1" smtClean="0">
                          <a:latin typeface="Helvetica"/>
                          <a:cs typeface="Helvetica"/>
                        </a:rPr>
                        <a:t>σ</a:t>
                      </a:r>
                      <a:endParaRPr kumimoji="1" lang="ja-JP" altLang="en-US" sz="1600" baseline="-250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Variational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 Method</a:t>
                      </a:r>
                      <a:br>
                        <a:rPr kumimoji="1" lang="en-US" altLang="ja-JP" sz="1600" dirty="0" smtClean="0">
                          <a:latin typeface="Helvetica"/>
                          <a:cs typeface="Helvetica"/>
                        </a:rPr>
                      </a:b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(as 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Λ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*</a:t>
                      </a:r>
                      <a:r>
                        <a:rPr kumimoji="1" lang="en-US" altLang="ja-JP" sz="1600" dirty="0" err="1" smtClean="0">
                          <a:latin typeface="Helvetica"/>
                          <a:cs typeface="Helvetica"/>
                        </a:rPr>
                        <a:t>p</a:t>
                      </a:r>
                      <a:r>
                        <a:rPr kumimoji="1" lang="en-US" altLang="ja-JP" sz="1600" dirty="0" smtClean="0">
                          <a:latin typeface="Helvetica"/>
                          <a:cs typeface="Helvetica"/>
                        </a:rPr>
                        <a:t> state)</a:t>
                      </a:r>
                      <a:endParaRPr kumimoji="1" lang="ja-JP" altLang="en-US" sz="1600" dirty="0">
                        <a:latin typeface="Helvetica"/>
                        <a:cs typeface="Helvetic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229600" cy="1143000"/>
          </a:xfrm>
        </p:spPr>
        <p:txBody>
          <a:bodyPr/>
          <a:lstStyle/>
          <a:p>
            <a:pPr algn="ctr"/>
            <a:r>
              <a:rPr lang="en-US" altLang="ja-JP" dirty="0" smtClean="0"/>
              <a:t>J-PARC E15 Experiment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54632"/>
            <a:ext cx="7241286" cy="5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J-PARC E15 Collaboration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J-PARC E15 experiment</a:t>
            </a:r>
            <a:endParaRPr kumimoji="1" lang="ja-JP" altLang="en-US" dirty="0"/>
          </a:p>
        </p:txBody>
      </p:sp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700118" y="1142984"/>
            <a:ext cx="715803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Experimental search for 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 bound states using in-flight (K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n) reaction on 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10-15 June 2010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meson2010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592179" y="2143118"/>
            <a:ext cx="2038776" cy="1419075"/>
            <a:chOff x="214397" y="1592301"/>
            <a:chExt cx="2265311" cy="1576750"/>
          </a:xfrm>
        </p:grpSpPr>
        <p:sp>
          <p:nvSpPr>
            <p:cNvPr id="8" name="Oval 62"/>
            <p:cNvSpPr>
              <a:spLocks noChangeArrowheads="1"/>
            </p:cNvSpPr>
            <p:nvPr/>
          </p:nvSpPr>
          <p:spPr bwMode="auto">
            <a:xfrm>
              <a:off x="1326725" y="2483156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510367" y="2617108"/>
              <a:ext cx="590315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287577" y="2470245"/>
              <a:ext cx="295970" cy="29372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14397" y="1781124"/>
              <a:ext cx="561409" cy="6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chemeClr val="folHlink"/>
                  </a:solidFill>
                  <a:latin typeface="Tahoma" pitchFamily="34" charset="0"/>
                </a:rPr>
                <a:t>K</a:t>
              </a:r>
              <a:r>
                <a:rPr lang="en-US" altLang="ja-JP" sz="3200" b="0" baseline="30000">
                  <a:solidFill>
                    <a:schemeClr val="folHlink"/>
                  </a:solidFill>
                  <a:latin typeface="Tahoma" pitchFamily="34" charset="0"/>
                </a:rPr>
                <a:t>-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442186" y="1592301"/>
              <a:ext cx="919414" cy="6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0" baseline="30000" dirty="0">
                  <a:solidFill>
                    <a:schemeClr val="hlink"/>
                  </a:solidFill>
                  <a:latin typeface="Tahoma" pitchFamily="34" charset="0"/>
                </a:rPr>
                <a:t>3</a:t>
              </a:r>
              <a:r>
                <a:rPr lang="en-US" altLang="ja-JP" sz="3200" b="0" dirty="0">
                  <a:solidFill>
                    <a:schemeClr val="hlink"/>
                  </a:solidFill>
                  <a:latin typeface="Tahoma" pitchFamily="34" charset="0"/>
                </a:rPr>
                <a:t>He</a:t>
              </a:r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auto">
            <a:xfrm>
              <a:off x="1567404" y="2170066"/>
              <a:ext cx="663494" cy="65845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61"/>
            <p:cNvSpPr>
              <a:spLocks noChangeArrowheads="1"/>
            </p:cNvSpPr>
            <p:nvPr/>
          </p:nvSpPr>
          <p:spPr bwMode="auto">
            <a:xfrm>
              <a:off x="1814588" y="2508978"/>
              <a:ext cx="665120" cy="660073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3" name="Group 51"/>
          <p:cNvGrpSpPr>
            <a:grpSpLocks noChangeAspect="1"/>
          </p:cNvGrpSpPr>
          <p:nvPr/>
        </p:nvGrpSpPr>
        <p:grpSpPr bwMode="auto">
          <a:xfrm>
            <a:off x="3024989" y="2304515"/>
            <a:ext cx="1547013" cy="1053049"/>
            <a:chOff x="1746" y="1117"/>
            <a:chExt cx="1057" cy="725"/>
          </a:xfrm>
        </p:grpSpPr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1791" y="1434"/>
              <a:ext cx="680" cy="40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1746" y="1117"/>
              <a:ext cx="105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0" dirty="0" smtClean="0">
                  <a:solidFill>
                    <a:schemeClr val="hlink"/>
                  </a:solidFill>
                  <a:latin typeface="Tahoma" pitchFamily="34" charset="0"/>
                </a:rPr>
                <a:t>Formation</a:t>
              </a:r>
              <a:endParaRPr lang="en-US" altLang="ja-JP" sz="2400" b="0" dirty="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26" name="Group 65"/>
          <p:cNvGrpSpPr>
            <a:grpSpLocks noChangeAspect="1"/>
          </p:cNvGrpSpPr>
          <p:nvPr/>
        </p:nvGrpSpPr>
        <p:grpSpPr bwMode="auto">
          <a:xfrm>
            <a:off x="4610168" y="1928802"/>
            <a:ext cx="3322345" cy="2033474"/>
            <a:chOff x="2608" y="847"/>
            <a:chExt cx="2270" cy="1400"/>
          </a:xfrm>
        </p:grpSpPr>
        <p:sp>
          <p:nvSpPr>
            <p:cNvPr id="27" name="Oval 59"/>
            <p:cNvSpPr>
              <a:spLocks noChangeArrowheads="1"/>
            </p:cNvSpPr>
            <p:nvPr/>
          </p:nvSpPr>
          <p:spPr bwMode="auto">
            <a:xfrm>
              <a:off x="2792" y="1554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608" y="847"/>
              <a:ext cx="2268" cy="1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2826" y="1045"/>
              <a:ext cx="767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000" b="0" dirty="0">
                  <a:solidFill>
                    <a:schemeClr val="tx2"/>
                  </a:solidFill>
                  <a:latin typeface="Tahoma" pitchFamily="34" charset="0"/>
                </a:rPr>
                <a:t>K</a:t>
              </a:r>
              <a:r>
                <a:rPr lang="en-US" altLang="ja-JP" sz="2000" b="0" baseline="30000" dirty="0">
                  <a:solidFill>
                    <a:schemeClr val="tx2"/>
                  </a:solidFill>
                  <a:latin typeface="Tahoma" pitchFamily="34" charset="0"/>
                </a:rPr>
                <a:t>-</a:t>
              </a:r>
              <a:r>
                <a:rPr lang="en-US" altLang="ja-JP" sz="2000" b="0" dirty="0">
                  <a:solidFill>
                    <a:schemeClr val="tx2"/>
                  </a:solidFill>
                  <a:latin typeface="Tahoma" pitchFamily="34" charset="0"/>
                </a:rPr>
                <a:t>pp</a:t>
              </a:r>
            </a:p>
            <a:p>
              <a:pPr algn="ctr"/>
              <a:r>
                <a:rPr lang="en-US" altLang="ja-JP" sz="2000" b="0" dirty="0" smtClean="0">
                  <a:solidFill>
                    <a:schemeClr val="tx2"/>
                  </a:solidFill>
                  <a:latin typeface="Tahoma" pitchFamily="34" charset="0"/>
                </a:rPr>
                <a:t>cluster</a:t>
              </a:r>
              <a:endParaRPr lang="en-US" altLang="ja-JP" sz="2000" b="0" dirty="0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3107" y="1660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V="1">
              <a:off x="4513" y="1599"/>
              <a:ext cx="27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788" y="934"/>
              <a:ext cx="109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0" dirty="0">
                  <a:solidFill>
                    <a:schemeClr val="hlink"/>
                  </a:solidFill>
                  <a:latin typeface="Tahoma" pitchFamily="34" charset="0"/>
                </a:rPr>
                <a:t>neutron</a:t>
              </a:r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2699" y="889"/>
              <a:ext cx="998" cy="1315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3742" y="934"/>
              <a:ext cx="1089" cy="12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Oval 56"/>
            <p:cNvSpPr>
              <a:spLocks noChangeArrowheads="1"/>
            </p:cNvSpPr>
            <p:nvPr/>
          </p:nvSpPr>
          <p:spPr bwMode="auto">
            <a:xfrm>
              <a:off x="4091" y="1413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005E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58"/>
            <p:cNvSpPr>
              <a:spLocks noChangeArrowheads="1"/>
            </p:cNvSpPr>
            <p:nvPr/>
          </p:nvSpPr>
          <p:spPr bwMode="auto">
            <a:xfrm>
              <a:off x="3215" y="156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7" name="Group 66"/>
          <p:cNvGrpSpPr>
            <a:grpSpLocks noChangeAspect="1"/>
          </p:cNvGrpSpPr>
          <p:nvPr/>
        </p:nvGrpSpPr>
        <p:grpSpPr bwMode="auto">
          <a:xfrm>
            <a:off x="285721" y="4206446"/>
            <a:ext cx="3511150" cy="2437264"/>
            <a:chOff x="68" y="2432"/>
            <a:chExt cx="2399" cy="1678"/>
          </a:xfrm>
        </p:grpSpPr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68" y="2432"/>
              <a:ext cx="2222" cy="16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 b="0">
                <a:latin typeface="Tahoma" pitchFamily="34" charset="0"/>
              </a:endParaRPr>
            </a:p>
          </p:txBody>
        </p:sp>
        <p:sp>
          <p:nvSpPr>
            <p:cNvPr id="39" name="Oval 25"/>
            <p:cNvSpPr>
              <a:spLocks noChangeArrowheads="1"/>
            </p:cNvSpPr>
            <p:nvPr/>
          </p:nvSpPr>
          <p:spPr bwMode="auto">
            <a:xfrm>
              <a:off x="748" y="2978"/>
              <a:ext cx="408" cy="40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1655" y="3160"/>
              <a:ext cx="363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H="1">
              <a:off x="748" y="3341"/>
              <a:ext cx="136" cy="1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657" y="2665"/>
              <a:ext cx="343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600" b="0" dirty="0">
                  <a:solidFill>
                    <a:srgbClr val="FF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1474" y="2658"/>
              <a:ext cx="28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FF33CC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340" y="3386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18472F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 flipH="1">
              <a:off x="521" y="3477"/>
              <a:ext cx="227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H="1">
              <a:off x="748" y="3477"/>
              <a:ext cx="0" cy="18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Text Box 35"/>
            <p:cNvSpPr txBox="1">
              <a:spLocks noChangeArrowheads="1"/>
            </p:cNvSpPr>
            <p:nvPr/>
          </p:nvSpPr>
          <p:spPr bwMode="auto">
            <a:xfrm>
              <a:off x="294" y="3610"/>
              <a:ext cx="28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0">
                  <a:solidFill>
                    <a:srgbClr val="FF33CC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48" name="Text Box 36"/>
            <p:cNvSpPr txBox="1">
              <a:spLocks noChangeArrowheads="1"/>
            </p:cNvSpPr>
            <p:nvPr/>
          </p:nvSpPr>
          <p:spPr bwMode="auto">
            <a:xfrm>
              <a:off x="158" y="3114"/>
              <a:ext cx="34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0" dirty="0">
                  <a:solidFill>
                    <a:srgbClr val="33CC33"/>
                  </a:solidFill>
                  <a:latin typeface="Symbol" pitchFamily="18" charset="2"/>
                </a:rPr>
                <a:t>p</a:t>
              </a:r>
              <a:r>
                <a:rPr lang="en-US" altLang="ja-JP" sz="3200" b="0" baseline="30000" dirty="0">
                  <a:solidFill>
                    <a:srgbClr val="33CC33"/>
                  </a:solidFill>
                  <a:latin typeface="Tahoma" pitchFamily="34" charset="0"/>
                </a:rPr>
                <a:t>-</a:t>
              </a:r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113" y="2703"/>
              <a:ext cx="2132" cy="1361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ja-JP">
                <a:solidFill>
                  <a:schemeClr val="tx2"/>
                </a:solidFill>
                <a:latin typeface="Tahoma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88" y="2453"/>
              <a:ext cx="237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0" dirty="0">
                  <a:solidFill>
                    <a:schemeClr val="tx2"/>
                  </a:solidFill>
                  <a:latin typeface="Tahoma" pitchFamily="34" charset="0"/>
                </a:rPr>
                <a:t>Mode to decay charged particles</a:t>
              </a:r>
            </a:p>
          </p:txBody>
        </p:sp>
        <p:sp>
          <p:nvSpPr>
            <p:cNvPr id="51" name="Oval 63"/>
            <p:cNvSpPr>
              <a:spLocks noChangeArrowheads="1"/>
            </p:cNvSpPr>
            <p:nvPr/>
          </p:nvSpPr>
          <p:spPr bwMode="auto">
            <a:xfrm>
              <a:off x="1383" y="2981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2" name="Oval 64"/>
            <p:cNvSpPr>
              <a:spLocks noChangeArrowheads="1"/>
            </p:cNvSpPr>
            <p:nvPr/>
          </p:nvSpPr>
          <p:spPr bwMode="auto">
            <a:xfrm>
              <a:off x="529" y="3643"/>
              <a:ext cx="409" cy="409"/>
            </a:xfrm>
            <a:prstGeom prst="ellipse">
              <a:avLst/>
            </a:prstGeom>
            <a:gradFill rotWithShape="1">
              <a:gsLst>
                <a:gs pos="0">
                  <a:srgbClr val="FF99FF"/>
                </a:gs>
                <a:gs pos="100000">
                  <a:srgbClr val="764776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3" name="Rectangle 20"/>
          <p:cNvSpPr>
            <a:spLocks noChangeAspect="1" noChangeArrowheads="1"/>
          </p:cNvSpPr>
          <p:nvPr/>
        </p:nvSpPr>
        <p:spPr bwMode="auto">
          <a:xfrm>
            <a:off x="463330" y="2017600"/>
            <a:ext cx="2322720" cy="1911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55" name="Group 52"/>
          <p:cNvGrpSpPr>
            <a:grpSpLocks/>
          </p:cNvGrpSpPr>
          <p:nvPr/>
        </p:nvGrpSpPr>
        <p:grpSpPr bwMode="auto">
          <a:xfrm>
            <a:off x="3786183" y="3714752"/>
            <a:ext cx="1659722" cy="641116"/>
            <a:chOff x="2099" y="2124"/>
            <a:chExt cx="1075" cy="455"/>
          </a:xfrm>
        </p:grpSpPr>
        <p:sp>
          <p:nvSpPr>
            <p:cNvPr id="56" name="AutoShape 24"/>
            <p:cNvSpPr>
              <a:spLocks noChangeArrowheads="1"/>
            </p:cNvSpPr>
            <p:nvPr/>
          </p:nvSpPr>
          <p:spPr bwMode="auto">
            <a:xfrm rot="2983643">
              <a:off x="2337" y="1886"/>
              <a:ext cx="363" cy="840"/>
            </a:xfrm>
            <a:prstGeom prst="downArrow">
              <a:avLst>
                <a:gd name="adj1" fmla="val 32685"/>
                <a:gd name="adj2" fmla="val 1080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7" name="Text Box 37"/>
            <p:cNvSpPr txBox="1">
              <a:spLocks noChangeArrowheads="1"/>
            </p:cNvSpPr>
            <p:nvPr/>
          </p:nvSpPr>
          <p:spPr bwMode="auto">
            <a:xfrm>
              <a:off x="2519" y="2251"/>
              <a:ext cx="65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0" dirty="0">
                  <a:solidFill>
                    <a:schemeClr val="hlink"/>
                  </a:solidFill>
                  <a:latin typeface="Tahoma" pitchFamily="34" charset="0"/>
                </a:rPr>
                <a:t>Decay</a:t>
              </a:r>
            </a:p>
          </p:txBody>
        </p:sp>
      </p:grpSp>
      <p:sp>
        <p:nvSpPr>
          <p:cNvPr id="58" name="Text Box 40"/>
          <p:cNvSpPr txBox="1">
            <a:spLocks noChangeArrowheads="1"/>
          </p:cNvSpPr>
          <p:nvPr/>
        </p:nvSpPr>
        <p:spPr bwMode="auto">
          <a:xfrm rot="20212104">
            <a:off x="6795151" y="3293647"/>
            <a:ext cx="2097707" cy="1200329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0" dirty="0">
                <a:solidFill>
                  <a:srgbClr val="33CC33"/>
                </a:solidFill>
                <a:latin typeface="Tahoma" pitchFamily="34" charset="0"/>
              </a:rPr>
              <a:t>Missing mass</a:t>
            </a:r>
          </a:p>
          <a:p>
            <a:pPr algn="ctr"/>
            <a:r>
              <a:rPr lang="en-US" altLang="ja-JP" sz="2400" b="0" dirty="0">
                <a:solidFill>
                  <a:srgbClr val="33CC33"/>
                </a:solidFill>
                <a:latin typeface="Tahoma" pitchFamily="34" charset="0"/>
              </a:rPr>
              <a:t>Spectroscopy</a:t>
            </a:r>
            <a:br>
              <a:rPr lang="en-US" altLang="ja-JP" sz="2400" b="0" dirty="0">
                <a:solidFill>
                  <a:srgbClr val="33CC33"/>
                </a:solidFill>
                <a:latin typeface="Tahoma" pitchFamily="34" charset="0"/>
              </a:rPr>
            </a:br>
            <a:r>
              <a:rPr lang="en-US" altLang="ja-JP" sz="2400" b="0" dirty="0">
                <a:solidFill>
                  <a:srgbClr val="33CC33"/>
                </a:solidFill>
                <a:latin typeface="Tahoma" pitchFamily="34" charset="0"/>
              </a:rPr>
              <a:t>via neutron </a:t>
            </a: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 rot="20111148">
            <a:off x="1811276" y="5579839"/>
            <a:ext cx="2262148" cy="830997"/>
          </a:xfrm>
          <a:prstGeom prst="rect">
            <a:avLst/>
          </a:prstGeom>
          <a:solidFill>
            <a:schemeClr val="tx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0" dirty="0">
                <a:solidFill>
                  <a:srgbClr val="33CC33"/>
                </a:solidFill>
                <a:latin typeface="Tahoma" pitchFamily="34" charset="0"/>
              </a:rPr>
              <a:t>Invariant mass reconstruction 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286248" y="5072074"/>
            <a:ext cx="485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We can observe both the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“Formation” </a:t>
            </a:r>
            <a:r>
              <a:rPr lang="en-US" altLang="ja-JP" sz="2800" dirty="0" smtClean="0"/>
              <a:t>and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“Decay” </a:t>
            </a:r>
          </a:p>
          <a:p>
            <a:r>
              <a:rPr lang="en-US" altLang="ja-JP" sz="2800" dirty="0" smtClean="0"/>
              <a:t>of 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smtClean="0"/>
              <a:t>pp bound state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白棚と切花</Template>
  <TotalTime>5461</TotalTime>
  <Words>943</Words>
  <Application>Microsoft Office PowerPoint</Application>
  <PresentationFormat>画面に合わせる (4:3)</PresentationFormat>
  <Paragraphs>313</Paragraphs>
  <Slides>26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デザインの設定</vt:lpstr>
      <vt:lpstr>1_デザインの設定</vt:lpstr>
      <vt:lpstr>2_デザインの設定</vt:lpstr>
      <vt:lpstr>3_デザインの設定</vt:lpstr>
      <vt:lpstr>アーバン</vt:lpstr>
      <vt:lpstr>The search for deeply bound kaonic nuclear states at J-PARC</vt:lpstr>
      <vt:lpstr>Contents</vt:lpstr>
      <vt:lpstr>Introduction</vt:lpstr>
      <vt:lpstr>Low-energy KN interaction</vt:lpstr>
      <vt:lpstr>Experimental results on K-pp</vt:lpstr>
      <vt:lpstr>Theoretical study on K-pp</vt:lpstr>
      <vt:lpstr>J-PARC E15 Experiment</vt:lpstr>
      <vt:lpstr>J-PARC E15 Collaboration</vt:lpstr>
      <vt:lpstr>J-PARC E15 experiment</vt:lpstr>
      <vt:lpstr>Experimental Setup</vt:lpstr>
      <vt:lpstr>Cylindrical Detector System</vt:lpstr>
      <vt:lpstr>Present status</vt:lpstr>
      <vt:lpstr>Solenoid magnet</vt:lpstr>
      <vt:lpstr>Cylindrical Detector Hodoscope (CDH)</vt:lpstr>
      <vt:lpstr>Cylindrical Drift Chamber (CDC)</vt:lpstr>
      <vt:lpstr>CDC test with cosmic ray</vt:lpstr>
      <vt:lpstr>Current status of CDS</vt:lpstr>
      <vt:lpstr>Liquid 3He target</vt:lpstr>
      <vt:lpstr>Beamline spectrometer</vt:lpstr>
      <vt:lpstr>Neutron counter</vt:lpstr>
      <vt:lpstr>Summary and outlook</vt:lpstr>
      <vt:lpstr>Back up</vt:lpstr>
      <vt:lpstr>Expected mass spectra of K0s</vt:lpstr>
      <vt:lpstr>Expected mass spectra of K-pp (L)</vt:lpstr>
      <vt:lpstr>Momentum resolution</vt:lpstr>
      <vt:lpstr>Z-position dep. of magnetic field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Search for Deeply Bound Kaonic Nuclear States at J-PARC</dc:title>
  <dc:creator>hiraiwa</dc:creator>
  <cp:lastModifiedBy>hiraiwa</cp:lastModifiedBy>
  <cp:revision>321</cp:revision>
  <dcterms:created xsi:type="dcterms:W3CDTF">2009-11-15T07:22:11Z</dcterms:created>
  <dcterms:modified xsi:type="dcterms:W3CDTF">2010-06-11T12:28:11Z</dcterms:modified>
</cp:coreProperties>
</file>