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xls" ContentType="application/vnd.ms-exce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9" r:id="rId1"/>
    <p:sldMasterId id="2147483651" r:id="rId2"/>
    <p:sldMasterId id="2147483652" r:id="rId3"/>
    <p:sldMasterId id="2147483700" r:id="rId4"/>
    <p:sldMasterId id="2147483869" r:id="rId5"/>
    <p:sldMasterId id="2147483894" r:id="rId6"/>
    <p:sldMasterId id="2147483907" r:id="rId7"/>
    <p:sldMasterId id="2147483937" r:id="rId8"/>
    <p:sldMasterId id="2147483953" r:id="rId9"/>
  </p:sldMasterIdLst>
  <p:notesMasterIdLst>
    <p:notesMasterId r:id="rId119"/>
  </p:notesMasterIdLst>
  <p:handoutMasterIdLst>
    <p:handoutMasterId r:id="rId120"/>
  </p:handoutMasterIdLst>
  <p:sldIdLst>
    <p:sldId id="522" r:id="rId10"/>
    <p:sldId id="638" r:id="rId11"/>
    <p:sldId id="491" r:id="rId12"/>
    <p:sldId id="493" r:id="rId13"/>
    <p:sldId id="494" r:id="rId14"/>
    <p:sldId id="510" r:id="rId15"/>
    <p:sldId id="495" r:id="rId16"/>
    <p:sldId id="496" r:id="rId17"/>
    <p:sldId id="497" r:id="rId18"/>
    <p:sldId id="500" r:id="rId19"/>
    <p:sldId id="646" r:id="rId20"/>
    <p:sldId id="631" r:id="rId21"/>
    <p:sldId id="639" r:id="rId22"/>
    <p:sldId id="690" r:id="rId23"/>
    <p:sldId id="453" r:id="rId24"/>
    <p:sldId id="555" r:id="rId25"/>
    <p:sldId id="556" r:id="rId26"/>
    <p:sldId id="691" r:id="rId27"/>
    <p:sldId id="672" r:id="rId28"/>
    <p:sldId id="675" r:id="rId29"/>
    <p:sldId id="689" r:id="rId30"/>
    <p:sldId id="673" r:id="rId31"/>
    <p:sldId id="692" r:id="rId32"/>
    <p:sldId id="681" r:id="rId33"/>
    <p:sldId id="686" r:id="rId34"/>
    <p:sldId id="685" r:id="rId35"/>
    <p:sldId id="683" r:id="rId36"/>
    <p:sldId id="687" r:id="rId37"/>
    <p:sldId id="693" r:id="rId38"/>
    <p:sldId id="652" r:id="rId39"/>
    <p:sldId id="717" r:id="rId40"/>
    <p:sldId id="653" r:id="rId41"/>
    <p:sldId id="699" r:id="rId42"/>
    <p:sldId id="661" r:id="rId43"/>
    <p:sldId id="694" r:id="rId44"/>
    <p:sldId id="666" r:id="rId45"/>
    <p:sldId id="667" r:id="rId46"/>
    <p:sldId id="668" r:id="rId47"/>
    <p:sldId id="669" r:id="rId48"/>
    <p:sldId id="670" r:id="rId49"/>
    <p:sldId id="671" r:id="rId50"/>
    <p:sldId id="695" r:id="rId51"/>
    <p:sldId id="678" r:id="rId52"/>
    <p:sldId id="679" r:id="rId53"/>
    <p:sldId id="680" r:id="rId54"/>
    <p:sldId id="696" r:id="rId55"/>
    <p:sldId id="642" r:id="rId56"/>
    <p:sldId id="582" r:id="rId57"/>
    <p:sldId id="711" r:id="rId58"/>
    <p:sldId id="714" r:id="rId59"/>
    <p:sldId id="589" r:id="rId60"/>
    <p:sldId id="635" r:id="rId61"/>
    <p:sldId id="399" r:id="rId62"/>
    <p:sldId id="658" r:id="rId63"/>
    <p:sldId id="659" r:id="rId64"/>
    <p:sldId id="608" r:id="rId65"/>
    <p:sldId id="609" r:id="rId66"/>
    <p:sldId id="434" r:id="rId67"/>
    <p:sldId id="435" r:id="rId68"/>
    <p:sldId id="436" r:id="rId69"/>
    <p:sldId id="518" r:id="rId70"/>
    <p:sldId id="517" r:id="rId71"/>
    <p:sldId id="558" r:id="rId72"/>
    <p:sldId id="607" r:id="rId73"/>
    <p:sldId id="636" r:id="rId74"/>
    <p:sldId id="559" r:id="rId75"/>
    <p:sldId id="557" r:id="rId76"/>
    <p:sldId id="574" r:id="rId77"/>
    <p:sldId id="575" r:id="rId78"/>
    <p:sldId id="576" r:id="rId79"/>
    <p:sldId id="577" r:id="rId80"/>
    <p:sldId id="587" r:id="rId81"/>
    <p:sldId id="610" r:id="rId82"/>
    <p:sldId id="606" r:id="rId83"/>
    <p:sldId id="698" r:id="rId84"/>
    <p:sldId id="715" r:id="rId85"/>
    <p:sldId id="716" r:id="rId86"/>
    <p:sldId id="697" r:id="rId87"/>
    <p:sldId id="612" r:id="rId88"/>
    <p:sldId id="712" r:id="rId89"/>
    <p:sldId id="713" r:id="rId90"/>
    <p:sldId id="700" r:id="rId91"/>
    <p:sldId id="701" r:id="rId92"/>
    <p:sldId id="702" r:id="rId93"/>
    <p:sldId id="703" r:id="rId94"/>
    <p:sldId id="704" r:id="rId95"/>
    <p:sldId id="705" r:id="rId96"/>
    <p:sldId id="706" r:id="rId97"/>
    <p:sldId id="707" r:id="rId98"/>
    <p:sldId id="708" r:id="rId99"/>
    <p:sldId id="709" r:id="rId100"/>
    <p:sldId id="613" r:id="rId101"/>
    <p:sldId id="614" r:id="rId102"/>
    <p:sldId id="615" r:id="rId103"/>
    <p:sldId id="616" r:id="rId104"/>
    <p:sldId id="617" r:id="rId105"/>
    <p:sldId id="618" r:id="rId106"/>
    <p:sldId id="619" r:id="rId107"/>
    <p:sldId id="620" r:id="rId108"/>
    <p:sldId id="621" r:id="rId109"/>
    <p:sldId id="622" r:id="rId110"/>
    <p:sldId id="623" r:id="rId111"/>
    <p:sldId id="624" r:id="rId112"/>
    <p:sldId id="625" r:id="rId113"/>
    <p:sldId id="626" r:id="rId114"/>
    <p:sldId id="627" r:id="rId115"/>
    <p:sldId id="628" r:id="rId116"/>
    <p:sldId id="629" r:id="rId117"/>
    <p:sldId id="630" r:id="rId118"/>
  </p:sldIdLst>
  <p:sldSz cx="9144000" cy="6858000" type="screen4x3"/>
  <p:notesSz cx="7010400" cy="9296400"/>
  <p:embeddedFontLst>
    <p:embeddedFont>
      <p:font typeface="Times" pitchFamily="18" charset="0"/>
      <p:regular r:id="rId121"/>
      <p:bold r:id="rId122"/>
      <p:italic r:id="rId123"/>
      <p:boldItalic r:id="rId124"/>
    </p:embeddedFont>
    <p:embeddedFont>
      <p:font typeface="Comic Sans MS" pitchFamily="66" charset="0"/>
      <p:regular r:id="rId125"/>
      <p:bold r:id="rId126"/>
    </p:embeddedFont>
    <p:embeddedFont>
      <p:font typeface="Calibri" pitchFamily="34" charset="0"/>
      <p:regular r:id="rId127"/>
      <p:bold r:id="rId128"/>
      <p:italic r:id="rId129"/>
      <p:boldItalic r:id="rId130"/>
    </p:embeddedFont>
    <p:embeddedFont>
      <p:font typeface="Verdana" pitchFamily="34" charset="0"/>
      <p:regular r:id="rId131"/>
      <p:bold r:id="rId132"/>
      <p:italic r:id="rId133"/>
      <p:boldItalic r:id="rId134"/>
    </p:embeddedFont>
    <p:embeddedFont>
      <p:font typeface="Wingdings 2" pitchFamily="18" charset="2"/>
      <p:regular r:id="rId135"/>
    </p:embeddedFont>
    <p:embeddedFont>
      <p:font typeface="Gill Sans MT" pitchFamily="34" charset="0"/>
      <p:regular r:id="rId136"/>
      <p:bold r:id="rId137"/>
      <p:italic r:id="rId138"/>
      <p:boldItalic r:id="rId139"/>
    </p:embeddedFont>
    <p:embeddedFont>
      <p:font typeface="Tahoma" pitchFamily="34" charset="0"/>
      <p:regular r:id="rId140"/>
      <p:bold r:id="rId141"/>
    </p:embeddedFont>
  </p:embeddedFontLst>
  <p:custDataLst>
    <p:tags r:id="rId142"/>
  </p:custDataLst>
  <p:defaultTextStyle>
    <a:defPPr>
      <a:defRPr lang="en-US"/>
    </a:defPPr>
    <a:lvl1pPr algn="l" rtl="0" eaLnBrk="0" fontAlgn="base" hangingPunct="0">
      <a:spcBef>
        <a:spcPct val="0"/>
      </a:spcBef>
      <a:spcAft>
        <a:spcPct val="0"/>
      </a:spcAft>
      <a:defRPr sz="20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0000"/>
    <a:srgbClr val="0000FF"/>
    <a:srgbClr val="008080"/>
    <a:srgbClr val="99FF66"/>
    <a:srgbClr val="990033"/>
    <a:srgbClr val="CC0000"/>
    <a:srgbClr val="8C00BE"/>
    <a:srgbClr val="EBEB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0292" autoAdjust="0"/>
    <p:restoredTop sz="94624" autoAdjust="0"/>
  </p:normalViewPr>
  <p:slideViewPr>
    <p:cSldViewPr showGuides="1">
      <p:cViewPr varScale="1">
        <p:scale>
          <a:sx n="84" d="100"/>
          <a:sy n="84" d="100"/>
        </p:scale>
        <p:origin x="-582" y="-90"/>
      </p:cViewPr>
      <p:guideLst>
        <p:guide orient="horz" pos="3216"/>
        <p:guide pos="2880"/>
      </p:guideLst>
    </p:cSldViewPr>
  </p:slideViewPr>
  <p:outlineViewPr>
    <p:cViewPr>
      <p:scale>
        <a:sx n="50" d="100"/>
        <a:sy n="50" d="100"/>
      </p:scale>
      <p:origin x="0" y="8832"/>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font" Target="fonts/font13.fntdata"/><Relationship Id="rId138" Type="http://schemas.openxmlformats.org/officeDocument/2006/relationships/font" Target="fonts/font18.fntdata"/><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font" Target="fonts/font3.fntdata"/><Relationship Id="rId128" Type="http://schemas.openxmlformats.org/officeDocument/2006/relationships/font" Target="fonts/font8.fntdata"/><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font" Target="fonts/font14.fntdata"/><Relationship Id="rId139" Type="http://schemas.openxmlformats.org/officeDocument/2006/relationships/font" Target="fonts/font19.fntdata"/><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font" Target="fonts/font17.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font" Target="fonts/font12.fntdata"/><Relationship Id="rId140" Type="http://schemas.openxmlformats.org/officeDocument/2006/relationships/font" Target="fonts/font20.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notesMaster" Target="notesMasters/notesMaster1.xml"/><Relationship Id="rId127" Type="http://schemas.openxmlformats.org/officeDocument/2006/relationships/font" Target="fonts/font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handoutMaster" Target="handoutMasters/handoutMaster1.xml"/><Relationship Id="rId125" Type="http://schemas.openxmlformats.org/officeDocument/2006/relationships/font" Target="fonts/font5.fntdata"/><Relationship Id="rId141" Type="http://schemas.openxmlformats.org/officeDocument/2006/relationships/font" Target="fonts/font21.fntdata"/><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1.fntdata"/><Relationship Id="rId142"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61" tIns="46580" rIns="93161" bIns="46580" numCol="1" anchor="t" anchorCtr="0" compatLnSpc="1">
            <a:prstTxWarp prst="textNoShape">
              <a:avLst/>
            </a:prstTxWarp>
          </a:bodyPr>
          <a:lstStyle>
            <a:lvl1pPr defTabSz="931863">
              <a:defRPr sz="1200" b="0">
                <a:latin typeface="Times New Roman" pitchFamily="18" charset="0"/>
              </a:defRPr>
            </a:lvl1pPr>
          </a:lstStyle>
          <a:p>
            <a:pPr>
              <a:defRPr/>
            </a:pPr>
            <a:endParaRPr lang="en-US"/>
          </a:p>
        </p:txBody>
      </p:sp>
      <p:sp>
        <p:nvSpPr>
          <p:cNvPr id="56323"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3161" tIns="46580" rIns="93161" bIns="46580" numCol="1" anchor="t" anchorCtr="0" compatLnSpc="1">
            <a:prstTxWarp prst="textNoShape">
              <a:avLst/>
            </a:prstTxWarp>
          </a:bodyPr>
          <a:lstStyle>
            <a:lvl1pPr algn="r" defTabSz="931863">
              <a:defRPr sz="1200" b="0">
                <a:latin typeface="Times New Roman" pitchFamily="18" charset="0"/>
              </a:defRPr>
            </a:lvl1pPr>
          </a:lstStyle>
          <a:p>
            <a:pPr>
              <a:defRPr/>
            </a:pPr>
            <a:endParaRPr lang="en-US"/>
          </a:p>
        </p:txBody>
      </p:sp>
      <p:sp>
        <p:nvSpPr>
          <p:cNvPr id="56324"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3161" tIns="46580" rIns="93161" bIns="46580" numCol="1" anchor="b" anchorCtr="0" compatLnSpc="1">
            <a:prstTxWarp prst="textNoShape">
              <a:avLst/>
            </a:prstTxWarp>
          </a:bodyPr>
          <a:lstStyle>
            <a:lvl1pPr defTabSz="931863">
              <a:defRPr sz="1200" b="0">
                <a:latin typeface="Times New Roman" pitchFamily="18" charset="0"/>
              </a:defRPr>
            </a:lvl1pPr>
          </a:lstStyle>
          <a:p>
            <a:pPr>
              <a:defRPr/>
            </a:pPr>
            <a:endParaRPr lang="en-US"/>
          </a:p>
        </p:txBody>
      </p:sp>
      <p:sp>
        <p:nvSpPr>
          <p:cNvPr id="56325"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3161" tIns="46580" rIns="93161" bIns="46580" numCol="1" anchor="b" anchorCtr="0" compatLnSpc="1">
            <a:prstTxWarp prst="textNoShape">
              <a:avLst/>
            </a:prstTxWarp>
          </a:bodyPr>
          <a:lstStyle>
            <a:lvl1pPr algn="r" defTabSz="931863">
              <a:defRPr sz="1200" b="0">
                <a:latin typeface="Times New Roman" pitchFamily="18" charset="0"/>
              </a:defRPr>
            </a:lvl1pPr>
          </a:lstStyle>
          <a:p>
            <a:pPr>
              <a:defRPr/>
            </a:pPr>
            <a:fld id="{9A7B722F-2E4C-4C76-B789-8B3E34649BD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54350" cy="457200"/>
          </a:xfrm>
          <a:prstGeom prst="rect">
            <a:avLst/>
          </a:prstGeom>
          <a:noFill/>
          <a:ln w="9525">
            <a:noFill/>
            <a:miter lim="800000"/>
            <a:headEnd/>
            <a:tailEnd/>
          </a:ln>
          <a:effectLst/>
        </p:spPr>
        <p:txBody>
          <a:bodyPr vert="horz" wrap="square" lIns="91585" tIns="45793" rIns="91585" bIns="45793" numCol="1" anchor="t" anchorCtr="0" compatLnSpc="1">
            <a:prstTxWarp prst="textNoShape">
              <a:avLst/>
            </a:prstTxWarp>
          </a:bodyPr>
          <a:lstStyle>
            <a:lvl1pPr defTabSz="915988">
              <a:defRPr sz="1200" b="0">
                <a:latin typeface="Times New Roman" pitchFamily="18" charset="0"/>
              </a:defRPr>
            </a:lvl1pPr>
          </a:lstStyle>
          <a:p>
            <a:pPr>
              <a:defRPr/>
            </a:pPr>
            <a:endParaRPr lang="en-US"/>
          </a:p>
        </p:txBody>
      </p:sp>
      <p:sp>
        <p:nvSpPr>
          <p:cNvPr id="80899" name="Rectangle 3"/>
          <p:cNvSpPr>
            <a:spLocks noGrp="1" noChangeArrowheads="1"/>
          </p:cNvSpPr>
          <p:nvPr>
            <p:ph type="dt" idx="1"/>
          </p:nvPr>
        </p:nvSpPr>
        <p:spPr bwMode="auto">
          <a:xfrm>
            <a:off x="3970338" y="0"/>
            <a:ext cx="3054350" cy="457200"/>
          </a:xfrm>
          <a:prstGeom prst="rect">
            <a:avLst/>
          </a:prstGeom>
          <a:noFill/>
          <a:ln w="9525">
            <a:noFill/>
            <a:miter lim="800000"/>
            <a:headEnd/>
            <a:tailEnd/>
          </a:ln>
          <a:effectLst/>
        </p:spPr>
        <p:txBody>
          <a:bodyPr vert="horz" wrap="square" lIns="91585" tIns="45793" rIns="91585" bIns="45793" numCol="1" anchor="t" anchorCtr="0" compatLnSpc="1">
            <a:prstTxWarp prst="textNoShape">
              <a:avLst/>
            </a:prstTxWarp>
          </a:bodyPr>
          <a:lstStyle>
            <a:lvl1pPr algn="r" defTabSz="915988">
              <a:defRPr sz="1200" b="0">
                <a:latin typeface="Times New Roman" pitchFamily="18" charset="0"/>
              </a:defRPr>
            </a:lvl1pPr>
          </a:lstStyle>
          <a:p>
            <a:pPr>
              <a:defRPr/>
            </a:pPr>
            <a:endParaRPr lang="en-US"/>
          </a:p>
        </p:txBody>
      </p:sp>
      <p:sp>
        <p:nvSpPr>
          <p:cNvPr id="102404" name="Rectangle 4"/>
          <p:cNvSpPr>
            <a:spLocks noGrp="1" noRot="1" noChangeAspect="1" noChangeArrowheads="1" noTextEdit="1"/>
          </p:cNvSpPr>
          <p:nvPr>
            <p:ph type="sldImg" idx="2"/>
          </p:nvPr>
        </p:nvSpPr>
        <p:spPr bwMode="auto">
          <a:xfrm>
            <a:off x="1171575" y="687388"/>
            <a:ext cx="4681538" cy="3509962"/>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7575" y="4425950"/>
            <a:ext cx="5191125" cy="4197350"/>
          </a:xfrm>
          <a:prstGeom prst="rect">
            <a:avLst/>
          </a:prstGeom>
          <a:noFill/>
          <a:ln w="9525">
            <a:noFill/>
            <a:miter lim="800000"/>
            <a:headEnd/>
            <a:tailEnd/>
          </a:ln>
          <a:effectLst/>
        </p:spPr>
        <p:txBody>
          <a:bodyPr vert="horz" wrap="square" lIns="91585" tIns="45793" rIns="91585" bIns="4579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853488"/>
            <a:ext cx="3054350" cy="457200"/>
          </a:xfrm>
          <a:prstGeom prst="rect">
            <a:avLst/>
          </a:prstGeom>
          <a:noFill/>
          <a:ln w="9525">
            <a:noFill/>
            <a:miter lim="800000"/>
            <a:headEnd/>
            <a:tailEnd/>
          </a:ln>
          <a:effectLst/>
        </p:spPr>
        <p:txBody>
          <a:bodyPr vert="horz" wrap="square" lIns="91585" tIns="45793" rIns="91585" bIns="45793" numCol="1" anchor="b" anchorCtr="0" compatLnSpc="1">
            <a:prstTxWarp prst="textNoShape">
              <a:avLst/>
            </a:prstTxWarp>
          </a:bodyPr>
          <a:lstStyle>
            <a:lvl1pPr defTabSz="915988">
              <a:defRPr sz="1200" b="0">
                <a:latin typeface="Times New Roman" pitchFamily="18" charset="0"/>
              </a:defRPr>
            </a:lvl1pPr>
          </a:lstStyle>
          <a:p>
            <a:pPr>
              <a:defRPr/>
            </a:pPr>
            <a:endParaRPr lang="en-US"/>
          </a:p>
        </p:txBody>
      </p:sp>
      <p:sp>
        <p:nvSpPr>
          <p:cNvPr id="80903" name="Rectangle 7"/>
          <p:cNvSpPr>
            <a:spLocks noGrp="1" noChangeArrowheads="1"/>
          </p:cNvSpPr>
          <p:nvPr>
            <p:ph type="sldNum" sz="quarter" idx="5"/>
          </p:nvPr>
        </p:nvSpPr>
        <p:spPr bwMode="auto">
          <a:xfrm>
            <a:off x="3970338" y="8853488"/>
            <a:ext cx="3054350" cy="457200"/>
          </a:xfrm>
          <a:prstGeom prst="rect">
            <a:avLst/>
          </a:prstGeom>
          <a:noFill/>
          <a:ln w="9525">
            <a:noFill/>
            <a:miter lim="800000"/>
            <a:headEnd/>
            <a:tailEnd/>
          </a:ln>
          <a:effectLst/>
        </p:spPr>
        <p:txBody>
          <a:bodyPr vert="horz" wrap="square" lIns="91585" tIns="45793" rIns="91585" bIns="45793" numCol="1" anchor="b" anchorCtr="0" compatLnSpc="1">
            <a:prstTxWarp prst="textNoShape">
              <a:avLst/>
            </a:prstTxWarp>
          </a:bodyPr>
          <a:lstStyle>
            <a:lvl1pPr algn="r" defTabSz="915988">
              <a:defRPr sz="1200" b="0">
                <a:latin typeface="Times New Roman" pitchFamily="18" charset="0"/>
              </a:defRPr>
            </a:lvl1pPr>
          </a:lstStyle>
          <a:p>
            <a:pPr>
              <a:defRPr/>
            </a:pPr>
            <a:fld id="{4A33C095-DDA7-4E3D-A315-D52B12D5B7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75F5CA9-7CA5-4973-9766-0441D93EA5C1}" type="slidenum">
              <a:rPr lang="en-US" smtClean="0">
                <a:solidFill>
                  <a:srgbClr val="000000"/>
                </a:solidFill>
              </a:rPr>
              <a:pPr/>
              <a:t>10</a:t>
            </a:fld>
            <a:endParaRPr lang="en-US" smtClean="0">
              <a:solidFill>
                <a:srgbClr val="000000"/>
              </a:solidFill>
            </a:endParaRPr>
          </a:p>
        </p:txBody>
      </p:sp>
      <p:sp>
        <p:nvSpPr>
          <p:cNvPr id="103427" name="Rectangle 2"/>
          <p:cNvSpPr>
            <a:spLocks noGrp="1" noRot="1" noChangeAspect="1" noChangeArrowheads="1" noTextEdit="1"/>
          </p:cNvSpPr>
          <p:nvPr>
            <p:ph type="sldImg"/>
          </p:nvPr>
        </p:nvSpPr>
        <p:spPr>
          <a:xfrm>
            <a:off x="1173163" y="688975"/>
            <a:ext cx="4678362" cy="3508375"/>
          </a:xfrm>
          <a:ln/>
        </p:spPr>
      </p:sp>
      <p:sp>
        <p:nvSpPr>
          <p:cNvPr id="103428" name="Rectangle 3"/>
          <p:cNvSpPr>
            <a:spLocks noGrp="1" noChangeArrowheads="1"/>
          </p:cNvSpPr>
          <p:nvPr>
            <p:ph type="body" idx="1"/>
          </p:nvPr>
        </p:nvSpPr>
        <p:spPr>
          <a:xfrm>
            <a:off x="919163" y="4427538"/>
            <a:ext cx="5189537" cy="4192587"/>
          </a:xfrm>
          <a:noFill/>
          <a:ln/>
        </p:spPr>
        <p:txBody>
          <a:bodyPr/>
          <a:lstStyle/>
          <a:p>
            <a:pPr eaLnBrk="1" hangingPunct="1"/>
            <a:r>
              <a:rPr lang="en-US" smtClean="0"/>
              <a:t>help 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873626" cy="36560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85" tIns="45643" rIns="91285" bIns="45643"/>
          <a:lstStyle/>
          <a:p>
            <a:fld id="{48FB24F2-74F6-4D0F-928B-7797E557AF2F}" type="slidenum">
              <a:rPr lang="en-US" smtClean="0"/>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873626" cy="36560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85" tIns="45643" rIns="91285" bIns="45643"/>
          <a:lstStyle/>
          <a:p>
            <a:fld id="{48FB24F2-74F6-4D0F-928B-7797E557AF2F}" type="slidenum">
              <a:rPr lang="en-US" smtClean="0"/>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81100" y="696913"/>
            <a:ext cx="4648200" cy="3486150"/>
          </a:xfrm>
          <a:ln/>
        </p:spPr>
      </p:sp>
      <p:sp>
        <p:nvSpPr>
          <p:cNvPr id="111619" name="Rectangle 3"/>
          <p:cNvSpPr>
            <a:spLocks noGrp="1" noChangeArrowheads="1"/>
          </p:cNvSpPr>
          <p:nvPr>
            <p:ph type="body" idx="1"/>
          </p:nvPr>
        </p:nvSpPr>
        <p:spPr>
          <a:xfrm>
            <a:off x="701359" y="4415790"/>
            <a:ext cx="5607684" cy="4183380"/>
          </a:xfrm>
          <a:noFill/>
          <a:ln w="9525"/>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89038" y="708025"/>
            <a:ext cx="4632325" cy="3473450"/>
          </a:xfrm>
          <a:ln/>
        </p:spPr>
      </p:sp>
      <p:sp>
        <p:nvSpPr>
          <p:cNvPr id="78851" name="Rectangle 3"/>
          <p:cNvSpPr>
            <a:spLocks noGrp="1" noChangeArrowheads="1"/>
          </p:cNvSpPr>
          <p:nvPr>
            <p:ph type="body" idx="1"/>
          </p:nvPr>
        </p:nvSpPr>
        <p:spPr>
          <a:xfrm>
            <a:off x="935354" y="4416663"/>
            <a:ext cx="5139692" cy="4178780"/>
          </a:xfrm>
          <a:noFill/>
          <a:ln w="9525"/>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92213" y="703263"/>
            <a:ext cx="4630737" cy="3473450"/>
          </a:xfrm>
          <a:ln/>
        </p:spPr>
      </p:sp>
      <p:sp>
        <p:nvSpPr>
          <p:cNvPr id="116739" name="Rectangle 3"/>
          <p:cNvSpPr>
            <a:spLocks noGrp="1" noChangeArrowheads="1"/>
          </p:cNvSpPr>
          <p:nvPr>
            <p:ph type="body" idx="1"/>
          </p:nvPr>
        </p:nvSpPr>
        <p:spPr>
          <a:xfrm>
            <a:off x="936625" y="4419600"/>
            <a:ext cx="5137150" cy="4178300"/>
          </a:xfrm>
          <a:noFill/>
          <a:ln/>
        </p:spPr>
        <p:txBody>
          <a:bodyPr/>
          <a:lstStyle/>
          <a:p>
            <a:pPr eaLnBrk="1" hangingPunct="1"/>
            <a:r>
              <a:rPr lang="en-US" smtClean="0"/>
              <a:t>Almost half-way between CD1 and CD2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79513" y="695325"/>
            <a:ext cx="4651375" cy="3487738"/>
          </a:xfrm>
          <a:ln/>
        </p:spPr>
      </p:sp>
      <p:sp>
        <p:nvSpPr>
          <p:cNvPr id="106499" name="Rectangle 3"/>
          <p:cNvSpPr>
            <a:spLocks noGrp="1" noChangeArrowheads="1"/>
          </p:cNvSpPr>
          <p:nvPr>
            <p:ph type="body" idx="1"/>
          </p:nvPr>
        </p:nvSpPr>
        <p:spPr>
          <a:xfrm>
            <a:off x="933450" y="4416425"/>
            <a:ext cx="5143500" cy="4184650"/>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79513" y="695325"/>
            <a:ext cx="4651375" cy="3487738"/>
          </a:xfrm>
          <a:ln/>
        </p:spPr>
      </p:sp>
      <p:sp>
        <p:nvSpPr>
          <p:cNvPr id="107523" name="Rectangle 3"/>
          <p:cNvSpPr>
            <a:spLocks noGrp="1" noChangeArrowheads="1"/>
          </p:cNvSpPr>
          <p:nvPr>
            <p:ph type="body" idx="1"/>
          </p:nvPr>
        </p:nvSpPr>
        <p:spPr>
          <a:xfrm>
            <a:off x="933450" y="4416425"/>
            <a:ext cx="5143500" cy="4184650"/>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6F6D08E1-14AF-4774-81AE-C32D7DD21E90}" type="slidenum">
              <a:rPr lang="en-US" smtClean="0"/>
              <a:pPr/>
              <a:t>78</a:t>
            </a:fld>
            <a:endParaRPr lang="en-US" smtClean="0"/>
          </a:p>
        </p:txBody>
      </p:sp>
      <p:sp>
        <p:nvSpPr>
          <p:cNvPr id="112643" name="Rectangle 2"/>
          <p:cNvSpPr>
            <a:spLocks noGrp="1" noRot="1" noChangeAspect="1" noChangeArrowheads="1" noTextEdit="1"/>
          </p:cNvSpPr>
          <p:nvPr>
            <p:ph type="sldImg"/>
          </p:nvPr>
        </p:nvSpPr>
        <p:spPr>
          <a:xfrm>
            <a:off x="1190625" y="701675"/>
            <a:ext cx="4635500" cy="3476625"/>
          </a:xfrm>
          <a:ln/>
        </p:spPr>
      </p:sp>
      <p:sp>
        <p:nvSpPr>
          <p:cNvPr id="112644" name="Rectangle 3"/>
          <p:cNvSpPr>
            <a:spLocks noGrp="1" noChangeArrowheads="1"/>
          </p:cNvSpPr>
          <p:nvPr>
            <p:ph type="body" idx="1"/>
          </p:nvPr>
        </p:nvSpPr>
        <p:spPr>
          <a:xfrm>
            <a:off x="935038" y="4416425"/>
            <a:ext cx="5140325" cy="4181475"/>
          </a:xfrm>
          <a:noFill/>
          <a:ln/>
        </p:spPr>
        <p:txBody>
          <a:bodyPr/>
          <a:lstStyle/>
          <a:p>
            <a:pPr eaLnBrk="1" hangingPunct="1"/>
            <a:r>
              <a:rPr lang="en-US" smtClean="0"/>
              <a:t>Don’t dwell on this too long, they can read it quickly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81100" y="696913"/>
            <a:ext cx="4648200" cy="3486150"/>
          </a:xfrm>
          <a:ln/>
        </p:spPr>
      </p:sp>
      <p:sp>
        <p:nvSpPr>
          <p:cNvPr id="105475" name="Rectangle 3"/>
          <p:cNvSpPr>
            <a:spLocks noGrp="1" noChangeArrowheads="1"/>
          </p:cNvSpPr>
          <p:nvPr>
            <p:ph type="body" idx="1"/>
          </p:nvPr>
        </p:nvSpPr>
        <p:spPr>
          <a:xfrm>
            <a:off x="933450" y="4416425"/>
            <a:ext cx="5143500" cy="4183063"/>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r>
              <a:rPr lang="en-US" smtClean="0"/>
              <a:t>Emphasize complementarity of CLAS and Hall A approaches/information/experimental technique</a:t>
            </a:r>
          </a:p>
          <a:p>
            <a:r>
              <a:rPr lang="en-US" smtClean="0"/>
              <a:t>Identify what will be done after upgrade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148171A-1BFC-4900-B510-9B62C94D7BAD}" type="slidenum">
              <a:rPr lang="en-US" smtClean="0"/>
              <a:pPr/>
              <a:t>12</a:t>
            </a:fld>
            <a:endParaRPr lang="en-US" smtClean="0"/>
          </a:p>
        </p:txBody>
      </p:sp>
      <p:sp>
        <p:nvSpPr>
          <p:cNvPr id="111619" name="Rectangle 2"/>
          <p:cNvSpPr>
            <a:spLocks noGrp="1" noRot="1" noChangeAspect="1" noChangeArrowheads="1" noTextEdit="1"/>
          </p:cNvSpPr>
          <p:nvPr>
            <p:ph type="sldImg"/>
          </p:nvPr>
        </p:nvSpPr>
        <p:spPr>
          <a:xfrm>
            <a:off x="1190625" y="701675"/>
            <a:ext cx="4637088" cy="3478213"/>
          </a:xfrm>
          <a:ln/>
        </p:spPr>
      </p:sp>
      <p:sp>
        <p:nvSpPr>
          <p:cNvPr id="111620" name="Rectangle 3"/>
          <p:cNvSpPr>
            <a:spLocks noGrp="1" noChangeArrowheads="1"/>
          </p:cNvSpPr>
          <p:nvPr>
            <p:ph type="body" idx="1"/>
          </p:nvPr>
        </p:nvSpPr>
        <p:spPr>
          <a:xfrm>
            <a:off x="933450" y="4414838"/>
            <a:ext cx="5143500" cy="4183062"/>
          </a:xfrm>
          <a:noFill/>
          <a:ln/>
        </p:spPr>
        <p:txBody>
          <a:bodyPr/>
          <a:lstStyle/>
          <a:p>
            <a:pPr eaLnBrk="1" hangingPunct="1"/>
            <a:r>
              <a:rPr lang="en-US" smtClean="0"/>
              <a:t>Note BSM not included in project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96975" y="704850"/>
            <a:ext cx="4630738" cy="3473450"/>
          </a:xfrm>
          <a:ln/>
        </p:spPr>
      </p:sp>
      <p:sp>
        <p:nvSpPr>
          <p:cNvPr id="104451" name="Rectangle 3"/>
          <p:cNvSpPr>
            <a:spLocks noGrp="1" noChangeArrowheads="1"/>
          </p:cNvSpPr>
          <p:nvPr>
            <p:ph type="body" idx="1"/>
          </p:nvPr>
        </p:nvSpPr>
        <p:spPr>
          <a:xfrm>
            <a:off x="933450" y="4411663"/>
            <a:ext cx="5143500" cy="4186237"/>
          </a:xfrm>
          <a:noFill/>
          <a:ln/>
        </p:spPr>
        <p:txBody>
          <a:bodyPr/>
          <a:lstStyle/>
          <a:p>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29948E7-6F8E-4170-B49A-5A2082095658}" type="slidenum">
              <a:rPr lang="en-US">
                <a:latin typeface="Arial" pitchFamily="34" charset="0"/>
              </a:rPr>
              <a:pPr/>
              <a:t>21</a:t>
            </a:fld>
            <a:endParaRPr lang="en-US">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mtClean="0">
                <a:latin typeface="Arial" pitchFamily="34" charset="0"/>
              </a:rPr>
              <a:t>Ridurre ad una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0671E95-CE0D-5547-BFC5-2BD3390A563C}" type="slidenum">
              <a:rPr lang="en-US">
                <a:latin typeface="Arial" pitchFamily="-112" charset="0"/>
              </a:rPr>
              <a:pPr/>
              <a:t>25</a:t>
            </a:fld>
            <a:endParaRPr lang="en-US">
              <a:latin typeface="Arial" pitchFamily="-11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a:latin typeface="Arial" pitchFamily="-112" charset="0"/>
                <a:ea typeface="ＭＳ Ｐゴシック" pitchFamily="-112" charset="-128"/>
                <a:cs typeface="ＭＳ Ｐゴシック" pitchFamily="-112" charset="-128"/>
              </a:rPr>
              <a:t>A large number of cross section data on </a:t>
            </a:r>
            <a:r>
              <a:rPr lang="en-US" dirty="0" err="1">
                <a:latin typeface="Arial" pitchFamily="-112" charset="0"/>
                <a:ea typeface="ＭＳ Ｐゴシック" pitchFamily="-112" charset="-128"/>
                <a:cs typeface="ＭＳ Ｐゴシック" pitchFamily="-112" charset="-128"/>
              </a:rPr>
              <a:t>k</a:t>
            </a:r>
            <a:r>
              <a:rPr lang="en-US" dirty="0">
                <a:latin typeface="Arial" pitchFamily="-112" charset="0"/>
                <a:ea typeface="ＭＳ Ｐゴシック" pitchFamily="-112" charset="-128"/>
                <a:cs typeface="ＭＳ Ｐゴシック" pitchFamily="-112" charset="-128"/>
              </a:rPr>
              <a:t>-Lambda and K-Sigma have been published and are being used by various groups for phenomenological analyses. This shows the integrated cross section from CLAS used in a fit by the Bonn-</a:t>
            </a:r>
            <a:r>
              <a:rPr lang="en-US" dirty="0" err="1">
                <a:latin typeface="Arial" pitchFamily="-112" charset="0"/>
                <a:ea typeface="ＭＳ Ｐゴシック" pitchFamily="-112" charset="-128"/>
                <a:cs typeface="ＭＳ Ｐゴシック" pitchFamily="-112" charset="-128"/>
              </a:rPr>
              <a:t>Gatchina</a:t>
            </a:r>
            <a:r>
              <a:rPr lang="en-US" dirty="0">
                <a:latin typeface="Arial" pitchFamily="-112" charset="0"/>
                <a:ea typeface="ＭＳ Ｐゴシック" pitchFamily="-112" charset="-128"/>
                <a:cs typeface="ＭＳ Ｐゴシック" pitchFamily="-112" charset="-128"/>
              </a:rPr>
              <a:t> group. This group finds significant contributions from a P13(1900) 2* state in the PDG. The strongest constraints however come from the</a:t>
            </a:r>
            <a:r>
              <a:rPr lang="en-US" dirty="0" smtClean="0">
                <a:latin typeface="Arial" pitchFamily="-112" charset="0"/>
                <a:ea typeface="ＭＳ Ｐゴシック" pitchFamily="-112" charset="-128"/>
                <a:cs typeface="ＭＳ Ｐゴシック" pitchFamily="-112" charset="-128"/>
              </a:rPr>
              <a:t> CLAS polarization transfer data </a:t>
            </a:r>
            <a:r>
              <a:rPr lang="en-US" dirty="0">
                <a:latin typeface="Arial" pitchFamily="-112" charset="0"/>
                <a:ea typeface="ＭＳ Ｐゴシック" pitchFamily="-112" charset="-128"/>
                <a:cs typeface="ＭＳ Ｐゴシック" pitchFamily="-112" charset="-128"/>
              </a:rPr>
              <a:t>using a circularly polarized photon beam,</a:t>
            </a:r>
            <a:r>
              <a:rPr lang="en-US" dirty="0" smtClean="0">
                <a:latin typeface="Arial" pitchFamily="-112" charset="0"/>
                <a:ea typeface="ＭＳ Ｐゴシック" pitchFamily="-112" charset="-128"/>
                <a:cs typeface="ＭＳ Ｐゴシック" pitchFamily="-112" charset="-128"/>
              </a:rPr>
              <a:t> and measuring the Lambda recoil polarization.</a:t>
            </a:r>
            <a:r>
              <a:rPr lang="en-US" baseline="0" dirty="0" smtClean="0">
                <a:latin typeface="Arial" pitchFamily="-112" charset="0"/>
                <a:ea typeface="ＭＳ Ｐゴシック" pitchFamily="-112" charset="-128"/>
                <a:cs typeface="ＭＳ Ｐゴシック" pitchFamily="-112" charset="-128"/>
              </a:rPr>
              <a:t> The graph shows the BG fit to the CLAS data giving a much better fit than the D13 hypothesis. </a:t>
            </a:r>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w="9525"/>
        </p:spPr>
        <p:txBody>
          <a:bodyPr/>
          <a:lstStyle/>
          <a:p>
            <a:r>
              <a:rPr lang="en-US" b="1" smtClean="0">
                <a:latin typeface="Arial" pitchFamily="34" charset="0"/>
              </a:rPr>
              <a:t>For the first time transition amplitudes for the Roper resonance have been extracted for the Roper resonance</a:t>
            </a:r>
            <a:r>
              <a:rPr lang="en-US" smtClean="0">
                <a:latin typeface="Arial" pitchFamily="34" charset="0"/>
              </a:rPr>
              <a:t>. The transverse amplitude becomes positive and large, at Q^2=2GeV2 exceeding the value at the photon point.  This behavior has been observed both in single pion and 2-pion production. The transverse amplitude becomes positive and large, at Q2=2 exceeding the value at the photon point. The sign change has been observed for both channels. The longitudinal amplitude drops smoothly with Q2. Both amplitudes are qualitatively consistent with LC quark models. However, meson contributions maybe required at low Q2 to explain behavior quantitatively. </a:t>
            </a:r>
          </a:p>
        </p:txBody>
      </p:sp>
      <p:sp>
        <p:nvSpPr>
          <p:cNvPr id="144388" name="Slide Number Placeholder 3"/>
          <p:cNvSpPr>
            <a:spLocks noGrp="1"/>
          </p:cNvSpPr>
          <p:nvPr>
            <p:ph type="sldNum" sz="quarter" idx="4294967295"/>
          </p:nvPr>
        </p:nvSpPr>
        <p:spPr bwMode="auto">
          <a:xfrm>
            <a:off x="3971183" y="8829989"/>
            <a:ext cx="3037628" cy="464820"/>
          </a:xfrm>
          <a:prstGeom prst="rect">
            <a:avLst/>
          </a:prstGeom>
          <a:noFill/>
          <a:ln>
            <a:miter lim="800000"/>
            <a:headEnd/>
            <a:tailEnd/>
          </a:ln>
        </p:spPr>
        <p:txBody>
          <a:bodyPr/>
          <a:lstStyle/>
          <a:p>
            <a:pPr algn="ctr" eaLnBrk="0" hangingPunct="0"/>
            <a:fld id="{8C5B5367-315A-457E-9CDC-6F35AECC7251}" type="slidenum">
              <a:rPr lang="en-US"/>
              <a:pPr algn="ctr" eaLnBrk="0" hangingPunct="0"/>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5E08117-EE03-4D9D-950E-CC37532719CA}" type="slidenum">
              <a:rPr lang="en-US">
                <a:latin typeface="Arial" pitchFamily="34" charset="0"/>
              </a:rPr>
              <a:pPr/>
              <a:t>28</a:t>
            </a:fld>
            <a:endParaRPr lang="en-US">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873626" cy="3656013"/>
          </a:xfrm>
        </p:spPr>
      </p:sp>
      <p:sp>
        <p:nvSpPr>
          <p:cNvPr id="3" name="Notes Placeholder 2"/>
          <p:cNvSpPr>
            <a:spLocks noGrp="1"/>
          </p:cNvSpPr>
          <p:nvPr>
            <p:ph type="body" idx="1"/>
          </p:nvPr>
        </p:nvSpPr>
        <p:spPr/>
        <p:txBody>
          <a:bodyPr>
            <a:normAutofit/>
          </a:bodyPr>
          <a:lstStyle/>
          <a:p>
            <a:pPr>
              <a:buFontTx/>
              <a:buChar char="•"/>
            </a:pPr>
            <a:r>
              <a:rPr lang="en-US" dirty="0" smtClean="0"/>
              <a:t>It will occur earliest in the simplest systems</a:t>
            </a:r>
          </a:p>
          <a:p>
            <a:pPr lvl="1"/>
            <a:r>
              <a:rPr lang="en-US" dirty="0" smtClean="0">
                <a:sym typeface="Wingdings" pitchFamily="2" charset="2"/>
              </a:rPr>
              <a:t> </a:t>
            </a:r>
            <a:r>
              <a:rPr lang="en-US" dirty="0" smtClean="0"/>
              <a:t>the pion form factor </a:t>
            </a:r>
            <a:r>
              <a:rPr lang="en-US" dirty="0" smtClean="0">
                <a:solidFill>
                  <a:schemeClr val="accent2"/>
                </a:solidFill>
              </a:rPr>
              <a:t>F</a:t>
            </a:r>
            <a:r>
              <a:rPr lang="en-US" baseline="-25000" dirty="0" smtClean="0">
                <a:solidFill>
                  <a:schemeClr val="accent2"/>
                </a:solidFill>
                <a:sym typeface="Symbol"/>
              </a:rPr>
              <a:t></a:t>
            </a:r>
            <a:r>
              <a:rPr lang="en-US" dirty="0" smtClean="0">
                <a:solidFill>
                  <a:schemeClr val="accent2"/>
                </a:solidFill>
              </a:rPr>
              <a:t>(Q</a:t>
            </a:r>
            <a:r>
              <a:rPr lang="en-US" baseline="30000" dirty="0" smtClean="0">
                <a:solidFill>
                  <a:schemeClr val="accent2"/>
                </a:solidFill>
              </a:rPr>
              <a:t>2</a:t>
            </a:r>
            <a:r>
              <a:rPr lang="en-US" dirty="0" smtClean="0">
                <a:solidFill>
                  <a:schemeClr val="accent2"/>
                </a:solidFill>
              </a:rPr>
              <a:t>)</a:t>
            </a:r>
            <a:r>
              <a:rPr lang="en-US" dirty="0" smtClean="0"/>
              <a:t> provides our best chance to</a:t>
            </a:r>
          </a:p>
          <a:p>
            <a:pPr lvl="1"/>
            <a:r>
              <a:rPr lang="en-US" dirty="0" smtClean="0"/>
              <a:t>    determine the relevant distance scale experimentally</a:t>
            </a:r>
          </a:p>
          <a:p>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85" tIns="45643" rIns="91285" bIns="45643"/>
          <a:lstStyle/>
          <a:p>
            <a:fld id="{48FB24F2-74F6-4D0F-928B-7797E557AF2F}" type="slidenum">
              <a:rPr lang="en-US" smtClean="0"/>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873626" cy="3656013"/>
          </a:xfrm>
        </p:spPr>
      </p:sp>
      <p:sp>
        <p:nvSpPr>
          <p:cNvPr id="3" name="Notes Placeholder 2"/>
          <p:cNvSpPr>
            <a:spLocks noGrp="1"/>
          </p:cNvSpPr>
          <p:nvPr>
            <p:ph type="body" idx="1"/>
          </p:nvPr>
        </p:nvSpPr>
        <p:spPr/>
        <p:txBody>
          <a:bodyPr>
            <a:normAutofit/>
          </a:bodyPr>
          <a:lstStyle/>
          <a:p>
            <a:pPr>
              <a:buFontTx/>
              <a:buChar char="•"/>
            </a:pPr>
            <a:r>
              <a:rPr lang="en-US" dirty="0" smtClean="0"/>
              <a:t>It will occur earliest in the simplest systems</a:t>
            </a:r>
          </a:p>
          <a:p>
            <a:pPr lvl="1"/>
            <a:r>
              <a:rPr lang="en-US" dirty="0" smtClean="0">
                <a:sym typeface="Wingdings" pitchFamily="2" charset="2"/>
              </a:rPr>
              <a:t> </a:t>
            </a:r>
            <a:r>
              <a:rPr lang="en-US" dirty="0" smtClean="0"/>
              <a:t>the pion form factor </a:t>
            </a:r>
            <a:r>
              <a:rPr lang="en-US" dirty="0" smtClean="0">
                <a:solidFill>
                  <a:schemeClr val="accent2"/>
                </a:solidFill>
              </a:rPr>
              <a:t>F</a:t>
            </a:r>
            <a:r>
              <a:rPr lang="en-US" baseline="-25000" dirty="0" smtClean="0">
                <a:solidFill>
                  <a:schemeClr val="accent2"/>
                </a:solidFill>
                <a:sym typeface="Symbol"/>
              </a:rPr>
              <a:t></a:t>
            </a:r>
            <a:r>
              <a:rPr lang="en-US" dirty="0" smtClean="0">
                <a:solidFill>
                  <a:schemeClr val="accent2"/>
                </a:solidFill>
              </a:rPr>
              <a:t>(Q</a:t>
            </a:r>
            <a:r>
              <a:rPr lang="en-US" baseline="30000" dirty="0" smtClean="0">
                <a:solidFill>
                  <a:schemeClr val="accent2"/>
                </a:solidFill>
              </a:rPr>
              <a:t>2</a:t>
            </a:r>
            <a:r>
              <a:rPr lang="en-US" dirty="0" smtClean="0">
                <a:solidFill>
                  <a:schemeClr val="accent2"/>
                </a:solidFill>
              </a:rPr>
              <a:t>)</a:t>
            </a:r>
            <a:r>
              <a:rPr lang="en-US" dirty="0" smtClean="0"/>
              <a:t> provides our best chance to</a:t>
            </a:r>
          </a:p>
          <a:p>
            <a:pPr lvl="1"/>
            <a:r>
              <a:rPr lang="en-US" dirty="0" smtClean="0"/>
              <a:t>    determine the relevant distance scale experimentally</a:t>
            </a:r>
          </a:p>
          <a:p>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85" tIns="45643" rIns="91285" bIns="45643"/>
          <a:lstStyle/>
          <a:p>
            <a:fld id="{48FB24F2-74F6-4D0F-928B-7797E557AF2F}"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3"/>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0813" cy="1979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3213"/>
            <a:ext cx="7770813"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1513"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7F46F-446A-7C4D-A741-EE07396094D8}" type="datetimeFigureOut">
              <a:rPr lang="en-US" smtClean="0">
                <a:solidFill>
                  <a:prstClr val="black">
                    <a:tint val="75000"/>
                  </a:prstClr>
                </a:solidFill>
              </a:rPr>
              <a:pPr/>
              <a:t>6/15/2010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F4437A-0AF5-E545-9B51-0B29591899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597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8" y="990600"/>
            <a:ext cx="3808412"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08413"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59700" cy="487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7388" y="990600"/>
            <a:ext cx="7769225" cy="4800600"/>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8" y="990600"/>
            <a:ext cx="3808412"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0841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38250"/>
            <a:ext cx="8305800" cy="4933950"/>
          </a:xfrm>
        </p:spPr>
        <p:txBody>
          <a:bodyPr/>
          <a:lstStyle/>
          <a:p>
            <a:pPr lvl="0"/>
            <a:endParaRPr lang="en-US" noProof="0" smtClean="0"/>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endParaRPr lang="fr-FR"/>
          </a:p>
        </p:txBody>
      </p:sp>
      <p:sp>
        <p:nvSpPr>
          <p:cNvPr id="5" name="Footer Placeholder 4"/>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6" name="Slide Number Placeholder 5"/>
          <p:cNvSpPr>
            <a:spLocks noGrp="1"/>
          </p:cNvSpPr>
          <p:nvPr>
            <p:ph type="sldNum" sz="quarter" idx="12"/>
          </p:nvPr>
        </p:nvSpPr>
        <p:spPr/>
        <p:txBody>
          <a:bodyPr/>
          <a:lstStyle>
            <a:lvl1pPr>
              <a:defRPr b="1" smtClean="0">
                <a:latin typeface="Arial" charset="0"/>
              </a:defRPr>
            </a:lvl1pPr>
          </a:lstStyle>
          <a:p>
            <a:pPr>
              <a:defRPr/>
            </a:pPr>
            <a:fld id="{7A76570C-4226-4254-B8B5-6ACB372E63CE}" type="slidenum">
              <a:rPr lang="fr-FR"/>
              <a:pPr>
                <a:defRPr/>
              </a:pPr>
              <a:t>‹#›</a:t>
            </a:fld>
            <a:endParaRPr lang="fr-FR"/>
          </a:p>
        </p:txBody>
      </p:sp>
    </p:spTree>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endParaRPr lang="fr-FR"/>
          </a:p>
        </p:txBody>
      </p:sp>
      <p:sp>
        <p:nvSpPr>
          <p:cNvPr id="5" name="Footer Placeholder 4"/>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6" name="Slide Number Placeholder 5"/>
          <p:cNvSpPr>
            <a:spLocks noGrp="1"/>
          </p:cNvSpPr>
          <p:nvPr>
            <p:ph type="sldNum" sz="quarter" idx="12"/>
          </p:nvPr>
        </p:nvSpPr>
        <p:spPr/>
        <p:txBody>
          <a:bodyPr/>
          <a:lstStyle>
            <a:lvl1pPr>
              <a:defRPr b="1" smtClean="0">
                <a:latin typeface="Arial" charset="0"/>
              </a:defRPr>
            </a:lvl1pPr>
          </a:lstStyle>
          <a:p>
            <a:pPr>
              <a:defRPr/>
            </a:pPr>
            <a:fld id="{80945ADE-BBAA-442D-A583-40A37E15A870}" type="slidenum">
              <a:rPr lang="fr-FR"/>
              <a:pPr>
                <a:defRPr/>
              </a:pPr>
              <a:t>‹#›</a:t>
            </a:fld>
            <a:endParaRPr lang="fr-FR"/>
          </a:p>
        </p:txBody>
      </p:sp>
    </p:spTree>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endParaRPr lang="fr-FR"/>
          </a:p>
        </p:txBody>
      </p:sp>
      <p:sp>
        <p:nvSpPr>
          <p:cNvPr id="5" name="Footer Placeholder 4"/>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6" name="Slide Number Placeholder 5"/>
          <p:cNvSpPr>
            <a:spLocks noGrp="1"/>
          </p:cNvSpPr>
          <p:nvPr>
            <p:ph type="sldNum" sz="quarter" idx="12"/>
          </p:nvPr>
        </p:nvSpPr>
        <p:spPr/>
        <p:txBody>
          <a:bodyPr/>
          <a:lstStyle>
            <a:lvl1pPr>
              <a:defRPr b="1" smtClean="0">
                <a:latin typeface="Arial" charset="0"/>
              </a:defRPr>
            </a:lvl1pPr>
          </a:lstStyle>
          <a:p>
            <a:pPr>
              <a:defRPr/>
            </a:pPr>
            <a:fld id="{F415070C-407D-4841-A5D2-BABF9BC945C1}" type="slidenum">
              <a:rPr lang="fr-FR"/>
              <a:pPr>
                <a:defRPr/>
              </a:pPr>
              <a:t>‹#›</a:t>
            </a:fld>
            <a:endParaRPr lang="fr-FR"/>
          </a:p>
        </p:txBody>
      </p:sp>
    </p:spTree>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smtClean="0">
                <a:latin typeface="Arial" charset="0"/>
              </a:defRPr>
            </a:lvl1pPr>
          </a:lstStyle>
          <a:p>
            <a:pPr>
              <a:defRPr/>
            </a:pPr>
            <a:endParaRPr lang="fr-FR"/>
          </a:p>
        </p:txBody>
      </p:sp>
      <p:sp>
        <p:nvSpPr>
          <p:cNvPr id="6" name="Footer Placeholder 5"/>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7" name="Slide Number Placeholder 6"/>
          <p:cNvSpPr>
            <a:spLocks noGrp="1"/>
          </p:cNvSpPr>
          <p:nvPr>
            <p:ph type="sldNum" sz="quarter" idx="12"/>
          </p:nvPr>
        </p:nvSpPr>
        <p:spPr/>
        <p:txBody>
          <a:bodyPr/>
          <a:lstStyle>
            <a:lvl1pPr>
              <a:defRPr b="1" smtClean="0">
                <a:latin typeface="Arial" charset="0"/>
              </a:defRPr>
            </a:lvl1pPr>
          </a:lstStyle>
          <a:p>
            <a:pPr>
              <a:defRPr/>
            </a:pPr>
            <a:fld id="{7DAAC8C2-80C5-4049-BB88-07B490D14867}" type="slidenum">
              <a:rPr lang="fr-FR"/>
              <a:pPr>
                <a:defRPr/>
              </a:pPr>
              <a:t>‹#›</a:t>
            </a:fld>
            <a:endParaRPr lang="fr-FR"/>
          </a:p>
        </p:txBody>
      </p:sp>
    </p:spTree>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smtClean="0">
                <a:latin typeface="Arial" charset="0"/>
              </a:defRPr>
            </a:lvl1pPr>
          </a:lstStyle>
          <a:p>
            <a:pPr>
              <a:defRPr/>
            </a:pPr>
            <a:endParaRPr lang="fr-FR"/>
          </a:p>
        </p:txBody>
      </p:sp>
      <p:sp>
        <p:nvSpPr>
          <p:cNvPr id="8" name="Footer Placeholder 7"/>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9" name="Slide Number Placeholder 8"/>
          <p:cNvSpPr>
            <a:spLocks noGrp="1"/>
          </p:cNvSpPr>
          <p:nvPr>
            <p:ph type="sldNum" sz="quarter" idx="12"/>
          </p:nvPr>
        </p:nvSpPr>
        <p:spPr/>
        <p:txBody>
          <a:bodyPr/>
          <a:lstStyle>
            <a:lvl1pPr>
              <a:defRPr b="1" smtClean="0">
                <a:latin typeface="Arial" charset="0"/>
              </a:defRPr>
            </a:lvl1pPr>
          </a:lstStyle>
          <a:p>
            <a:pPr>
              <a:defRPr/>
            </a:pPr>
            <a:fld id="{4B1DDA53-BABF-47B2-8639-61CBDB05A4F8}" type="slidenum">
              <a:rPr lang="fr-FR"/>
              <a:pPr>
                <a:defRPr/>
              </a:pPr>
              <a:t>‹#›</a:t>
            </a:fld>
            <a:endParaRPr lang="fr-FR"/>
          </a:p>
        </p:txBody>
      </p:sp>
    </p:spTree>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smtClean="0">
                <a:latin typeface="Arial" charset="0"/>
              </a:defRPr>
            </a:lvl1pPr>
          </a:lstStyle>
          <a:p>
            <a:pPr>
              <a:defRPr/>
            </a:pPr>
            <a:endParaRPr lang="fr-FR"/>
          </a:p>
        </p:txBody>
      </p:sp>
      <p:sp>
        <p:nvSpPr>
          <p:cNvPr id="4" name="Footer Placeholder 3"/>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5" name="Slide Number Placeholder 4"/>
          <p:cNvSpPr>
            <a:spLocks noGrp="1"/>
          </p:cNvSpPr>
          <p:nvPr>
            <p:ph type="sldNum" sz="quarter" idx="12"/>
          </p:nvPr>
        </p:nvSpPr>
        <p:spPr/>
        <p:txBody>
          <a:bodyPr/>
          <a:lstStyle>
            <a:lvl1pPr>
              <a:defRPr b="1" smtClean="0">
                <a:latin typeface="Arial" charset="0"/>
              </a:defRPr>
            </a:lvl1pPr>
          </a:lstStyle>
          <a:p>
            <a:pPr>
              <a:defRPr/>
            </a:pPr>
            <a:fld id="{1DD90901-2D3E-4D0A-9DD9-5CAE07CE5E9B}" type="slidenum">
              <a:rPr lang="fr-FR"/>
              <a:pPr>
                <a:defRPr/>
              </a:pPr>
              <a:t>‹#›</a:t>
            </a:fld>
            <a:endParaRPr lang="fr-FR"/>
          </a:p>
        </p:txBody>
      </p:sp>
    </p:spTree>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smtClean="0">
                <a:latin typeface="Arial" charset="0"/>
              </a:defRPr>
            </a:lvl1pPr>
          </a:lstStyle>
          <a:p>
            <a:pPr>
              <a:defRPr/>
            </a:pPr>
            <a:endParaRPr lang="fr-FR"/>
          </a:p>
        </p:txBody>
      </p:sp>
      <p:sp>
        <p:nvSpPr>
          <p:cNvPr id="3" name="Footer Placeholder 2"/>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4" name="Slide Number Placeholder 3"/>
          <p:cNvSpPr>
            <a:spLocks noGrp="1"/>
          </p:cNvSpPr>
          <p:nvPr>
            <p:ph type="sldNum" sz="quarter" idx="12"/>
          </p:nvPr>
        </p:nvSpPr>
        <p:spPr/>
        <p:txBody>
          <a:bodyPr/>
          <a:lstStyle>
            <a:lvl1pPr>
              <a:defRPr b="1" smtClean="0">
                <a:latin typeface="Arial" charset="0"/>
              </a:defRPr>
            </a:lvl1pPr>
          </a:lstStyle>
          <a:p>
            <a:pPr>
              <a:defRPr/>
            </a:pPr>
            <a:fld id="{DB4FA096-B734-48D3-AAEB-C06E3BABF7B7}" type="slidenum">
              <a:rPr lang="fr-FR"/>
              <a:pPr>
                <a:defRPr/>
              </a:pPr>
              <a:t>‹#›</a:t>
            </a:fld>
            <a:endParaRPr lang="fr-FR"/>
          </a:p>
        </p:txBody>
      </p:sp>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smtClean="0">
                <a:latin typeface="Arial" charset="0"/>
              </a:defRPr>
            </a:lvl1pPr>
          </a:lstStyle>
          <a:p>
            <a:pPr>
              <a:defRPr/>
            </a:pPr>
            <a:endParaRPr lang="fr-FR"/>
          </a:p>
        </p:txBody>
      </p:sp>
      <p:sp>
        <p:nvSpPr>
          <p:cNvPr id="6" name="Footer Placeholder 5"/>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7" name="Slide Number Placeholder 6"/>
          <p:cNvSpPr>
            <a:spLocks noGrp="1"/>
          </p:cNvSpPr>
          <p:nvPr>
            <p:ph type="sldNum" sz="quarter" idx="12"/>
          </p:nvPr>
        </p:nvSpPr>
        <p:spPr/>
        <p:txBody>
          <a:bodyPr/>
          <a:lstStyle>
            <a:lvl1pPr>
              <a:defRPr b="1" smtClean="0">
                <a:latin typeface="Arial" charset="0"/>
              </a:defRPr>
            </a:lvl1pPr>
          </a:lstStyle>
          <a:p>
            <a:pPr>
              <a:defRPr/>
            </a:pPr>
            <a:fld id="{3FAD0760-19EC-4D80-BFBE-A93503C16A7A}" type="slidenum">
              <a:rPr lang="fr-FR"/>
              <a:pPr>
                <a:defRPr/>
              </a:pPr>
              <a:t>‹#›</a:t>
            </a:fld>
            <a:endParaRPr lang="fr-FR"/>
          </a:p>
        </p:txBody>
      </p:sp>
    </p:spTree>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smtClean="0">
                <a:latin typeface="Arial" charset="0"/>
              </a:defRPr>
            </a:lvl1pPr>
          </a:lstStyle>
          <a:p>
            <a:pPr>
              <a:defRPr/>
            </a:pPr>
            <a:endParaRPr lang="fr-FR"/>
          </a:p>
        </p:txBody>
      </p:sp>
      <p:sp>
        <p:nvSpPr>
          <p:cNvPr id="6" name="Footer Placeholder 5"/>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7" name="Slide Number Placeholder 6"/>
          <p:cNvSpPr>
            <a:spLocks noGrp="1"/>
          </p:cNvSpPr>
          <p:nvPr>
            <p:ph type="sldNum" sz="quarter" idx="12"/>
          </p:nvPr>
        </p:nvSpPr>
        <p:spPr/>
        <p:txBody>
          <a:bodyPr/>
          <a:lstStyle>
            <a:lvl1pPr>
              <a:defRPr b="1" smtClean="0">
                <a:latin typeface="Arial" charset="0"/>
              </a:defRPr>
            </a:lvl1pPr>
          </a:lstStyle>
          <a:p>
            <a:pPr>
              <a:defRPr/>
            </a:pPr>
            <a:fld id="{AB3CAE4C-D607-4B03-8615-D386EEFDB848}" type="slidenum">
              <a:rPr lang="fr-FR"/>
              <a:pPr>
                <a:defRPr/>
              </a:pPr>
              <a:t>‹#›</a:t>
            </a:fld>
            <a:endParaRPr lang="fr-FR"/>
          </a:p>
        </p:txBody>
      </p:sp>
    </p:spTree>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endParaRPr lang="fr-FR"/>
          </a:p>
        </p:txBody>
      </p:sp>
      <p:sp>
        <p:nvSpPr>
          <p:cNvPr id="5" name="Footer Placeholder 4"/>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6" name="Slide Number Placeholder 5"/>
          <p:cNvSpPr>
            <a:spLocks noGrp="1"/>
          </p:cNvSpPr>
          <p:nvPr>
            <p:ph type="sldNum" sz="quarter" idx="12"/>
          </p:nvPr>
        </p:nvSpPr>
        <p:spPr/>
        <p:txBody>
          <a:bodyPr/>
          <a:lstStyle>
            <a:lvl1pPr>
              <a:defRPr b="1" smtClean="0">
                <a:latin typeface="Arial" charset="0"/>
              </a:defRPr>
            </a:lvl1pPr>
          </a:lstStyle>
          <a:p>
            <a:pPr>
              <a:defRPr/>
            </a:pPr>
            <a:fld id="{4672DFA6-A042-4118-B751-F2D504EBBC38}" type="slidenum">
              <a:rPr lang="fr-FR"/>
              <a:pPr>
                <a:defRPr/>
              </a:pPr>
              <a:t>‹#›</a:t>
            </a:fld>
            <a:endParaRPr lang="fr-FR"/>
          </a:p>
        </p:txBody>
      </p:sp>
    </p:spTree>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endParaRPr lang="fr-FR"/>
          </a:p>
        </p:txBody>
      </p:sp>
      <p:sp>
        <p:nvSpPr>
          <p:cNvPr id="5" name="Footer Placeholder 4"/>
          <p:cNvSpPr>
            <a:spLocks noGrp="1"/>
          </p:cNvSpPr>
          <p:nvPr>
            <p:ph type="ftr" sz="quarter" idx="11"/>
          </p:nvPr>
        </p:nvSpPr>
        <p:spPr/>
        <p:txBody>
          <a:bodyPr/>
          <a:lstStyle>
            <a:lvl1pPr algn="l">
              <a:defRPr b="1" smtClean="0">
                <a:latin typeface="Arial" charset="0"/>
              </a:defRPr>
            </a:lvl1pPr>
          </a:lstStyle>
          <a:p>
            <a:pPr>
              <a:defRPr/>
            </a:pPr>
            <a:endParaRPr lang="fr-FR"/>
          </a:p>
        </p:txBody>
      </p:sp>
      <p:sp>
        <p:nvSpPr>
          <p:cNvPr id="6" name="Slide Number Placeholder 5"/>
          <p:cNvSpPr>
            <a:spLocks noGrp="1"/>
          </p:cNvSpPr>
          <p:nvPr>
            <p:ph type="sldNum" sz="quarter" idx="12"/>
          </p:nvPr>
        </p:nvSpPr>
        <p:spPr/>
        <p:txBody>
          <a:bodyPr/>
          <a:lstStyle>
            <a:lvl1pPr>
              <a:defRPr b="1" smtClean="0">
                <a:latin typeface="Arial" charset="0"/>
              </a:defRPr>
            </a:lvl1pPr>
          </a:lstStyle>
          <a:p>
            <a:pPr>
              <a:defRPr/>
            </a:pPr>
            <a:fld id="{B3C73379-F766-42D6-B698-2729999CBA48}" type="slidenum">
              <a:rPr lang="fr-FR"/>
              <a:pPr>
                <a:defRPr/>
              </a:pPr>
              <a:t>‹#›</a:t>
            </a:fld>
            <a:endParaRPr lang="fr-FR"/>
          </a:p>
        </p:txBody>
      </p:sp>
    </p:spTree>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38250"/>
            <a:ext cx="8305800" cy="4933950"/>
          </a:xfrm>
        </p:spPr>
        <p:txBody>
          <a:bodyPr/>
          <a:lstStyle/>
          <a:p>
            <a:pPr lvl="0"/>
            <a:endParaRPr lang="en-US" noProof="0" smtClean="0"/>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152400"/>
            <a:ext cx="7759700" cy="487363"/>
          </a:xfrm>
          <a:prstGeom prst="rect">
            <a:avLst/>
          </a:prstGeom>
          <a:noFill/>
          <a:ln w="25400">
            <a:noFill/>
            <a:miter lim="800000"/>
            <a:headEnd/>
            <a:tailEnd/>
          </a:ln>
        </p:spPr>
        <p:txBody>
          <a:bodyPr vert="horz" wrap="square" lIns="91440" tIns="0" rIns="91440" bIns="0" numCol="1" anchor="t" anchorCtr="0" compatLnSpc="1">
            <a:prstTxWarp prst="textNoShape">
              <a:avLst/>
            </a:prstTxWarp>
          </a:bodyPr>
          <a:lstStyle/>
          <a:p>
            <a:pPr lvl="0"/>
            <a:r>
              <a:rPr lang="en-US" smtClean="0"/>
              <a:t>Click </a:t>
            </a:r>
          </a:p>
        </p:txBody>
      </p:sp>
      <p:sp>
        <p:nvSpPr>
          <p:cNvPr id="3075" name="Rectangle 3"/>
          <p:cNvSpPr>
            <a:spLocks noGrp="1" noChangeArrowheads="1"/>
          </p:cNvSpPr>
          <p:nvPr>
            <p:ph type="body" idx="1"/>
          </p:nvPr>
        </p:nvSpPr>
        <p:spPr bwMode="auto">
          <a:xfrm>
            <a:off x="687388" y="990600"/>
            <a:ext cx="7769225"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6180" name="Rectangle 4"/>
          <p:cNvSpPr>
            <a:spLocks noChangeArrowheads="1"/>
          </p:cNvSpPr>
          <p:nvPr/>
        </p:nvSpPr>
        <p:spPr bwMode="auto">
          <a:xfrm>
            <a:off x="6757988" y="6399213"/>
            <a:ext cx="481012" cy="184150"/>
          </a:xfrm>
          <a:prstGeom prst="rect">
            <a:avLst/>
          </a:prstGeom>
          <a:noFill/>
          <a:ln w="9525">
            <a:noFill/>
            <a:miter lim="800000"/>
            <a:headEnd/>
            <a:tailEnd/>
          </a:ln>
          <a:effectLst/>
        </p:spPr>
        <p:txBody>
          <a:bodyPr wrap="none">
            <a:spAutoFit/>
          </a:bodyPr>
          <a:lstStyle/>
          <a:p>
            <a:pPr algn="ctr">
              <a:defRPr/>
            </a:pPr>
            <a:r>
              <a:rPr lang="en-US" altLang="en-US" sz="600">
                <a:solidFill>
                  <a:schemeClr val="bg1"/>
                </a:solidFill>
                <a:latin typeface="Arial" charset="0"/>
              </a:rPr>
              <a:t>Page </a:t>
            </a:r>
            <a:fld id="{F2DE92E8-0902-4229-9F0C-085C438DF932}" type="slidenum">
              <a:rPr lang="en-US" altLang="en-US" sz="600">
                <a:solidFill>
                  <a:schemeClr val="bg1"/>
                </a:solidFill>
                <a:latin typeface="Arial" charset="0"/>
              </a:rPr>
              <a:pPr algn="ctr">
                <a:defRPr/>
              </a:pPr>
              <a:t>‹#›</a:t>
            </a:fld>
            <a:endParaRPr lang="en-US" sz="600">
              <a:solidFill>
                <a:schemeClr val="bg1"/>
              </a:solidFill>
              <a:latin typeface="Arial" charset="0"/>
            </a:endParaRPr>
          </a:p>
        </p:txBody>
      </p:sp>
      <p:sp>
        <p:nvSpPr>
          <p:cNvPr id="306183" name="Rectangle 7"/>
          <p:cNvSpPr>
            <a:spLocks noChangeArrowheads="1"/>
          </p:cNvSpPr>
          <p:nvPr userDrawn="1"/>
        </p:nvSpPr>
        <p:spPr bwMode="auto">
          <a:xfrm>
            <a:off x="6783388" y="6411913"/>
            <a:ext cx="428625" cy="168275"/>
          </a:xfrm>
          <a:prstGeom prst="rect">
            <a:avLst/>
          </a:prstGeom>
          <a:noFill/>
          <a:ln w="9525">
            <a:noFill/>
            <a:miter lim="800000"/>
            <a:headEnd/>
            <a:tailEnd/>
          </a:ln>
          <a:effectLst/>
        </p:spPr>
        <p:txBody>
          <a:bodyPr wrap="none">
            <a:spAutoFit/>
          </a:bodyPr>
          <a:lstStyle/>
          <a:p>
            <a:pPr algn="ctr">
              <a:defRPr/>
            </a:pPr>
            <a:r>
              <a:rPr lang="en-US" altLang="en-US" sz="500">
                <a:solidFill>
                  <a:schemeClr val="bg1"/>
                </a:solidFill>
                <a:latin typeface="Arial" charset="0"/>
              </a:rPr>
              <a:t>Page </a:t>
            </a:r>
            <a:fld id="{2C8A43CD-CCA4-4091-A370-046EEE38EEAA}" type="slidenum">
              <a:rPr lang="en-US" altLang="en-US" sz="500">
                <a:solidFill>
                  <a:schemeClr val="bg1"/>
                </a:solidFill>
                <a:latin typeface="Arial" charset="0"/>
              </a:rPr>
              <a:pPr algn="ctr">
                <a:defRPr/>
              </a:pPr>
              <a:t>‹#›</a:t>
            </a:fld>
            <a:endParaRPr lang="en-US" sz="500">
              <a:solidFill>
                <a:schemeClr val="bg1"/>
              </a:solidFill>
              <a:latin typeface="Arial" charset="0"/>
            </a:endParaRP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FF0000"/>
          </a:solidFill>
          <a:latin typeface="+mj-lt"/>
          <a:ea typeface="+mj-ea"/>
          <a:cs typeface="+mj-cs"/>
        </a:defRPr>
      </a:lvl1pPr>
      <a:lvl2pPr algn="ctr" rtl="0" eaLnBrk="0" fontAlgn="base" hangingPunct="0">
        <a:spcBef>
          <a:spcPct val="0"/>
        </a:spcBef>
        <a:spcAft>
          <a:spcPct val="0"/>
        </a:spcAft>
        <a:defRPr sz="3200" b="1">
          <a:solidFill>
            <a:srgbClr val="FF0000"/>
          </a:solidFill>
          <a:latin typeface="Arial" charset="0"/>
        </a:defRPr>
      </a:lvl2pPr>
      <a:lvl3pPr algn="ctr" rtl="0" eaLnBrk="0" fontAlgn="base" hangingPunct="0">
        <a:spcBef>
          <a:spcPct val="0"/>
        </a:spcBef>
        <a:spcAft>
          <a:spcPct val="0"/>
        </a:spcAft>
        <a:defRPr sz="3200" b="1">
          <a:solidFill>
            <a:srgbClr val="FF0000"/>
          </a:solidFill>
          <a:latin typeface="Arial" charset="0"/>
        </a:defRPr>
      </a:lvl3pPr>
      <a:lvl4pPr algn="ctr" rtl="0" eaLnBrk="0" fontAlgn="base" hangingPunct="0">
        <a:spcBef>
          <a:spcPct val="0"/>
        </a:spcBef>
        <a:spcAft>
          <a:spcPct val="0"/>
        </a:spcAft>
        <a:defRPr sz="3200" b="1">
          <a:solidFill>
            <a:srgbClr val="FF0000"/>
          </a:solidFill>
          <a:latin typeface="Arial" charset="0"/>
        </a:defRPr>
      </a:lvl4pPr>
      <a:lvl5pPr algn="ctr" rtl="0" eaLnBrk="0" fontAlgn="base" hangingPunct="0">
        <a:spcBef>
          <a:spcPct val="0"/>
        </a:spcBef>
        <a:spcAft>
          <a:spcPct val="0"/>
        </a:spcAft>
        <a:defRPr sz="3200" b="1">
          <a:solidFill>
            <a:srgbClr val="FF0000"/>
          </a:solidFill>
          <a:latin typeface="Arial" charset="0"/>
        </a:defRPr>
      </a:lvl5pPr>
      <a:lvl6pPr marL="457200" algn="ctr" rtl="0" fontAlgn="base">
        <a:spcBef>
          <a:spcPct val="0"/>
        </a:spcBef>
        <a:spcAft>
          <a:spcPct val="0"/>
        </a:spcAft>
        <a:defRPr sz="3200" b="1">
          <a:solidFill>
            <a:srgbClr val="FF0000"/>
          </a:solidFill>
          <a:latin typeface="Arial" charset="0"/>
        </a:defRPr>
      </a:lvl6pPr>
      <a:lvl7pPr marL="914400" algn="ctr" rtl="0" fontAlgn="base">
        <a:spcBef>
          <a:spcPct val="0"/>
        </a:spcBef>
        <a:spcAft>
          <a:spcPct val="0"/>
        </a:spcAft>
        <a:defRPr sz="3200" b="1">
          <a:solidFill>
            <a:srgbClr val="FF0000"/>
          </a:solidFill>
          <a:latin typeface="Arial" charset="0"/>
        </a:defRPr>
      </a:lvl7pPr>
      <a:lvl8pPr marL="1371600" algn="ctr" rtl="0" fontAlgn="base">
        <a:spcBef>
          <a:spcPct val="0"/>
        </a:spcBef>
        <a:spcAft>
          <a:spcPct val="0"/>
        </a:spcAft>
        <a:defRPr sz="3200" b="1">
          <a:solidFill>
            <a:srgbClr val="FF0000"/>
          </a:solidFill>
          <a:latin typeface="Arial" charset="0"/>
        </a:defRPr>
      </a:lvl8pPr>
      <a:lvl9pPr marL="1828800" algn="ctr" rtl="0" fontAlgn="base">
        <a:spcBef>
          <a:spcPct val="0"/>
        </a:spcBef>
        <a:spcAft>
          <a:spcPct val="0"/>
        </a:spcAft>
        <a:defRPr sz="3200" b="1">
          <a:solidFill>
            <a:srgbClr val="FF0000"/>
          </a:solidFill>
          <a:latin typeface="Arial" charset="0"/>
        </a:defRPr>
      </a:lvl9pPr>
    </p:titleStyle>
    <p:bodyStyle>
      <a:lvl1pPr marL="228600" indent="-228600" algn="l" rtl="0" eaLnBrk="0" fontAlgn="base" hangingPunct="0">
        <a:spcBef>
          <a:spcPct val="20000"/>
        </a:spcBef>
        <a:spcAft>
          <a:spcPct val="0"/>
        </a:spcAft>
        <a:defRPr sz="2400" b="1">
          <a:solidFill>
            <a:schemeClr val="tx1"/>
          </a:solidFill>
          <a:latin typeface="+mn-lt"/>
          <a:ea typeface="+mn-ea"/>
          <a:cs typeface="+mn-cs"/>
        </a:defRPr>
      </a:lvl1pPr>
      <a:lvl2pPr marL="566738" indent="-223838" algn="l" rtl="0" eaLnBrk="0" fontAlgn="base" hangingPunct="0">
        <a:spcBef>
          <a:spcPct val="20000"/>
        </a:spcBef>
        <a:spcAft>
          <a:spcPct val="0"/>
        </a:spcAft>
        <a:buChar char="•"/>
        <a:defRPr sz="2400" b="1">
          <a:solidFill>
            <a:schemeClr val="tx1"/>
          </a:solidFill>
          <a:latin typeface="+mn-lt"/>
        </a:defRPr>
      </a:lvl2pPr>
      <a:lvl3pPr marL="912813" indent="-231775" algn="l" rtl="0" eaLnBrk="0" fontAlgn="base" hangingPunct="0">
        <a:spcBef>
          <a:spcPct val="20000"/>
        </a:spcBef>
        <a:spcAft>
          <a:spcPct val="0"/>
        </a:spcAft>
        <a:buChar char="•"/>
        <a:defRPr sz="2000" b="1">
          <a:solidFill>
            <a:schemeClr val="tx1"/>
          </a:solidFill>
          <a:latin typeface="+mn-lt"/>
        </a:defRPr>
      </a:lvl3pPr>
      <a:lvl4pPr marL="1255713" indent="-228600" algn="l" rtl="0" eaLnBrk="0" fontAlgn="base" hangingPunct="0">
        <a:spcBef>
          <a:spcPct val="20000"/>
        </a:spcBef>
        <a:spcAft>
          <a:spcPct val="0"/>
        </a:spcAft>
        <a:buChar char="•"/>
        <a:defRPr sz="2000" b="1">
          <a:solidFill>
            <a:schemeClr val="tx1"/>
          </a:solidFill>
          <a:latin typeface="+mn-lt"/>
        </a:defRPr>
      </a:lvl4pPr>
      <a:lvl5pPr marL="1598613" indent="-228600" algn="l" rtl="0" eaLnBrk="0" fontAlgn="base" hangingPunct="0">
        <a:spcBef>
          <a:spcPct val="20000"/>
        </a:spcBef>
        <a:spcAft>
          <a:spcPct val="0"/>
        </a:spcAft>
        <a:buChar char="•"/>
        <a:defRPr sz="2000" b="1">
          <a:solidFill>
            <a:schemeClr val="tx1"/>
          </a:solidFill>
          <a:latin typeface="+mn-lt"/>
        </a:defRPr>
      </a:lvl5pPr>
      <a:lvl6pPr marL="2055813" indent="-228600" algn="l" rtl="0" fontAlgn="base">
        <a:spcBef>
          <a:spcPct val="20000"/>
        </a:spcBef>
        <a:spcAft>
          <a:spcPct val="0"/>
        </a:spcAft>
        <a:buChar char="•"/>
        <a:defRPr sz="2000" b="1">
          <a:solidFill>
            <a:schemeClr val="tx1"/>
          </a:solidFill>
          <a:latin typeface="+mn-lt"/>
        </a:defRPr>
      </a:lvl6pPr>
      <a:lvl7pPr marL="2513013" indent="-228600" algn="l" rtl="0" fontAlgn="base">
        <a:spcBef>
          <a:spcPct val="20000"/>
        </a:spcBef>
        <a:spcAft>
          <a:spcPct val="0"/>
        </a:spcAft>
        <a:buChar char="•"/>
        <a:defRPr sz="2000" b="1">
          <a:solidFill>
            <a:schemeClr val="tx1"/>
          </a:solidFill>
          <a:latin typeface="+mn-lt"/>
        </a:defRPr>
      </a:lvl7pPr>
      <a:lvl8pPr marL="2970213" indent="-228600" algn="l" rtl="0" fontAlgn="base">
        <a:spcBef>
          <a:spcPct val="20000"/>
        </a:spcBef>
        <a:spcAft>
          <a:spcPct val="0"/>
        </a:spcAft>
        <a:buChar char="•"/>
        <a:defRPr sz="2000" b="1">
          <a:solidFill>
            <a:schemeClr val="tx1"/>
          </a:solidFill>
          <a:latin typeface="+mn-lt"/>
        </a:defRPr>
      </a:lvl8pPr>
      <a:lvl9pPr marL="342741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57380" name="Text Box 4"/>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nSpc>
                <a:spcPct val="80000"/>
              </a:lnSpc>
              <a:spcBef>
                <a:spcPct val="50000"/>
              </a:spcBef>
              <a:buFont typeface="Times New Roman" pitchFamily="18" charset="0"/>
              <a:buNone/>
              <a:defRPr/>
            </a:pPr>
            <a:endParaRPr lang="en-US" sz="2400">
              <a:latin typeface="Arial" charset="0"/>
            </a:endParaRP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cs typeface="Arial" charset="0"/>
        </a:defRPr>
      </a:lvl2pPr>
      <a:lvl3pPr algn="ctr" rtl="0" eaLnBrk="0" fontAlgn="base" hangingPunct="0">
        <a:spcBef>
          <a:spcPct val="0"/>
        </a:spcBef>
        <a:spcAft>
          <a:spcPct val="0"/>
        </a:spcAft>
        <a:defRPr sz="3200" b="1">
          <a:solidFill>
            <a:schemeClr val="hlink"/>
          </a:solidFill>
          <a:latin typeface="Arial" charset="0"/>
          <a:cs typeface="Arial" charset="0"/>
        </a:defRPr>
      </a:lvl3pPr>
      <a:lvl4pPr algn="ctr" rtl="0" eaLnBrk="0" fontAlgn="base" hangingPunct="0">
        <a:spcBef>
          <a:spcPct val="0"/>
        </a:spcBef>
        <a:spcAft>
          <a:spcPct val="0"/>
        </a:spcAft>
        <a:defRPr sz="3200" b="1">
          <a:solidFill>
            <a:schemeClr val="hlink"/>
          </a:solidFill>
          <a:latin typeface="Arial" charset="0"/>
          <a:cs typeface="Arial" charset="0"/>
        </a:defRPr>
      </a:lvl4pPr>
      <a:lvl5pPr algn="ctr" rtl="0" eaLnBrk="0" fontAlgn="base" hangingPunct="0">
        <a:spcBef>
          <a:spcPct val="0"/>
        </a:spcBef>
        <a:spcAft>
          <a:spcPct val="0"/>
        </a:spcAft>
        <a:defRPr sz="3200" b="1">
          <a:solidFill>
            <a:schemeClr val="hlink"/>
          </a:solidFill>
          <a:latin typeface="Arial" charset="0"/>
          <a:cs typeface="Arial" charset="0"/>
        </a:defRPr>
      </a:lvl5pPr>
      <a:lvl6pPr marL="457200" algn="ctr" rtl="0" fontAlgn="base">
        <a:spcBef>
          <a:spcPct val="0"/>
        </a:spcBef>
        <a:spcAft>
          <a:spcPct val="0"/>
        </a:spcAft>
        <a:defRPr sz="3200" b="1">
          <a:solidFill>
            <a:schemeClr val="hlink"/>
          </a:solidFill>
          <a:latin typeface="Arial" charset="0"/>
          <a:cs typeface="Arial" charset="0"/>
        </a:defRPr>
      </a:lvl6pPr>
      <a:lvl7pPr marL="914400" algn="ctr" rtl="0" fontAlgn="base">
        <a:spcBef>
          <a:spcPct val="0"/>
        </a:spcBef>
        <a:spcAft>
          <a:spcPct val="0"/>
        </a:spcAft>
        <a:defRPr sz="3200" b="1">
          <a:solidFill>
            <a:schemeClr val="hlink"/>
          </a:solidFill>
          <a:latin typeface="Arial" charset="0"/>
          <a:cs typeface="Arial" charset="0"/>
        </a:defRPr>
      </a:lvl7pPr>
      <a:lvl8pPr marL="1371600" algn="ctr" rtl="0" fontAlgn="base">
        <a:spcBef>
          <a:spcPct val="0"/>
        </a:spcBef>
        <a:spcAft>
          <a:spcPct val="0"/>
        </a:spcAft>
        <a:defRPr sz="3200" b="1">
          <a:solidFill>
            <a:schemeClr val="hlink"/>
          </a:solidFill>
          <a:latin typeface="Arial" charset="0"/>
          <a:cs typeface="Arial" charset="0"/>
        </a:defRPr>
      </a:lvl8pPr>
      <a:lvl9pPr marL="1828800" algn="ctr" rtl="0" fontAlgn="base">
        <a:spcBef>
          <a:spcPct val="0"/>
        </a:spcBef>
        <a:spcAft>
          <a:spcPct val="0"/>
        </a:spcAft>
        <a:defRPr sz="3200" b="1">
          <a:solidFill>
            <a:schemeClr val="hlink"/>
          </a:solidFill>
          <a:latin typeface="Arial" charset="0"/>
          <a:cs typeface="Arial" charset="0"/>
        </a:defRPr>
      </a:lvl9pPr>
    </p:titleStyle>
    <p:bodyStyle>
      <a:lvl1pPr marL="228600" indent="-228600" algn="l" rtl="0" eaLnBrk="0" fontAlgn="base" hangingPunct="0">
        <a:spcBef>
          <a:spcPct val="20000"/>
        </a:spcBef>
        <a:spcAft>
          <a:spcPct val="0"/>
        </a:spcAft>
        <a:buFont typeface="Times New Roman" pitchFamily="18"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New Roman"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5pPr>
      <a:lvl6pPr marL="2514600" indent="-228600" algn="l" rtl="0" fontAlgn="base">
        <a:spcBef>
          <a:spcPct val="20000"/>
        </a:spcBef>
        <a:spcAft>
          <a:spcPct val="0"/>
        </a:spcAft>
        <a:buSzPct val="150000"/>
        <a:buChar char="."/>
        <a:defRPr>
          <a:solidFill>
            <a:schemeClr val="tx1"/>
          </a:solidFill>
          <a:latin typeface="Times New Roman" pitchFamily="18" charset="0"/>
          <a:cs typeface="+mn-cs"/>
        </a:defRPr>
      </a:lvl6pPr>
      <a:lvl7pPr marL="2971800" indent="-228600" algn="l" rtl="0" fontAlgn="base">
        <a:spcBef>
          <a:spcPct val="20000"/>
        </a:spcBef>
        <a:spcAft>
          <a:spcPct val="0"/>
        </a:spcAft>
        <a:buSzPct val="150000"/>
        <a:buChar char="."/>
        <a:defRPr>
          <a:solidFill>
            <a:schemeClr val="tx1"/>
          </a:solidFill>
          <a:latin typeface="Times New Roman" pitchFamily="18" charset="0"/>
          <a:cs typeface="+mn-cs"/>
        </a:defRPr>
      </a:lvl7pPr>
      <a:lvl8pPr marL="3429000" indent="-228600" algn="l" rtl="0" fontAlgn="base">
        <a:spcBef>
          <a:spcPct val="20000"/>
        </a:spcBef>
        <a:spcAft>
          <a:spcPct val="0"/>
        </a:spcAft>
        <a:buSzPct val="150000"/>
        <a:buChar char="."/>
        <a:defRPr>
          <a:solidFill>
            <a:schemeClr val="tx1"/>
          </a:solidFill>
          <a:latin typeface="Times New Roman" pitchFamily="18" charset="0"/>
          <a:cs typeface="+mn-cs"/>
        </a:defRPr>
      </a:lvl8pPr>
      <a:lvl9pPr marL="3886200" indent="-228600" algn="l" rtl="0" fontAlgn="base">
        <a:spcBef>
          <a:spcPct val="20000"/>
        </a:spcBef>
        <a:spcAft>
          <a:spcPct val="0"/>
        </a:spcAft>
        <a:buSzPct val="150000"/>
        <a:buChar char="."/>
        <a:defRPr>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65572" name="Text Box 4"/>
          <p:cNvSpPr txBox="1">
            <a:spLocks noChangeArrowheads="1"/>
          </p:cNvSpPr>
          <p:nvPr userDrawn="1"/>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nSpc>
                <a:spcPct val="80000"/>
              </a:lnSpc>
              <a:spcBef>
                <a:spcPct val="50000"/>
              </a:spcBef>
              <a:buFont typeface="Times New Roman" pitchFamily="18" charset="0"/>
              <a:buNone/>
              <a:defRPr/>
            </a:pPr>
            <a:endParaRPr lang="en-US" sz="2400">
              <a:latin typeface="Arial" charset="0"/>
            </a:endParaRP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922" r:id="rId12"/>
    <p:sldLayoutId id="2147483952" r:id="rId13"/>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cs typeface="Arial" charset="0"/>
        </a:defRPr>
      </a:lvl2pPr>
      <a:lvl3pPr algn="ctr" rtl="0" eaLnBrk="0" fontAlgn="base" hangingPunct="0">
        <a:spcBef>
          <a:spcPct val="0"/>
        </a:spcBef>
        <a:spcAft>
          <a:spcPct val="0"/>
        </a:spcAft>
        <a:defRPr sz="3200" b="1">
          <a:solidFill>
            <a:schemeClr val="hlink"/>
          </a:solidFill>
          <a:latin typeface="Arial" charset="0"/>
          <a:cs typeface="Arial" charset="0"/>
        </a:defRPr>
      </a:lvl3pPr>
      <a:lvl4pPr algn="ctr" rtl="0" eaLnBrk="0" fontAlgn="base" hangingPunct="0">
        <a:spcBef>
          <a:spcPct val="0"/>
        </a:spcBef>
        <a:spcAft>
          <a:spcPct val="0"/>
        </a:spcAft>
        <a:defRPr sz="3200" b="1">
          <a:solidFill>
            <a:schemeClr val="hlink"/>
          </a:solidFill>
          <a:latin typeface="Arial" charset="0"/>
          <a:cs typeface="Arial" charset="0"/>
        </a:defRPr>
      </a:lvl4pPr>
      <a:lvl5pPr algn="ctr" rtl="0" eaLnBrk="0" fontAlgn="base" hangingPunct="0">
        <a:spcBef>
          <a:spcPct val="0"/>
        </a:spcBef>
        <a:spcAft>
          <a:spcPct val="0"/>
        </a:spcAft>
        <a:defRPr sz="3200" b="1">
          <a:solidFill>
            <a:schemeClr val="hlink"/>
          </a:solidFill>
          <a:latin typeface="Arial" charset="0"/>
          <a:cs typeface="Arial" charset="0"/>
        </a:defRPr>
      </a:lvl5pPr>
      <a:lvl6pPr marL="457200" algn="ctr" rtl="0" fontAlgn="base">
        <a:spcBef>
          <a:spcPct val="0"/>
        </a:spcBef>
        <a:spcAft>
          <a:spcPct val="0"/>
        </a:spcAft>
        <a:defRPr sz="3200" b="1">
          <a:solidFill>
            <a:schemeClr val="hlink"/>
          </a:solidFill>
          <a:latin typeface="Arial" charset="0"/>
          <a:cs typeface="Arial" charset="0"/>
        </a:defRPr>
      </a:lvl6pPr>
      <a:lvl7pPr marL="914400" algn="ctr" rtl="0" fontAlgn="base">
        <a:spcBef>
          <a:spcPct val="0"/>
        </a:spcBef>
        <a:spcAft>
          <a:spcPct val="0"/>
        </a:spcAft>
        <a:defRPr sz="3200" b="1">
          <a:solidFill>
            <a:schemeClr val="hlink"/>
          </a:solidFill>
          <a:latin typeface="Arial" charset="0"/>
          <a:cs typeface="Arial" charset="0"/>
        </a:defRPr>
      </a:lvl7pPr>
      <a:lvl8pPr marL="1371600" algn="ctr" rtl="0" fontAlgn="base">
        <a:spcBef>
          <a:spcPct val="0"/>
        </a:spcBef>
        <a:spcAft>
          <a:spcPct val="0"/>
        </a:spcAft>
        <a:defRPr sz="3200" b="1">
          <a:solidFill>
            <a:schemeClr val="hlink"/>
          </a:solidFill>
          <a:latin typeface="Arial" charset="0"/>
          <a:cs typeface="Arial" charset="0"/>
        </a:defRPr>
      </a:lvl8pPr>
      <a:lvl9pPr marL="1828800" algn="ctr" rtl="0" fontAlgn="base">
        <a:spcBef>
          <a:spcPct val="0"/>
        </a:spcBef>
        <a:spcAft>
          <a:spcPct val="0"/>
        </a:spcAft>
        <a:defRPr sz="3200" b="1">
          <a:solidFill>
            <a:schemeClr val="hlink"/>
          </a:solidFill>
          <a:latin typeface="Arial" charset="0"/>
          <a:cs typeface="Arial" charset="0"/>
        </a:defRPr>
      </a:lvl9pPr>
    </p:titleStyle>
    <p:bodyStyle>
      <a:lvl1pPr marL="228600" indent="-228600" algn="l" rtl="0" eaLnBrk="0" fontAlgn="base" hangingPunct="0">
        <a:spcBef>
          <a:spcPct val="20000"/>
        </a:spcBef>
        <a:spcAft>
          <a:spcPct val="0"/>
        </a:spcAft>
        <a:buFont typeface="Times New Roman" pitchFamily="18" charset="0"/>
        <a:buChar char="•"/>
        <a:defRPr sz="22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New Roman"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5pPr>
      <a:lvl6pPr marL="2514600" indent="-228600" algn="l" rtl="0" fontAlgn="base">
        <a:spcBef>
          <a:spcPct val="20000"/>
        </a:spcBef>
        <a:spcAft>
          <a:spcPct val="0"/>
        </a:spcAft>
        <a:buSzPct val="150000"/>
        <a:buChar char="."/>
        <a:defRPr>
          <a:solidFill>
            <a:schemeClr val="tx1"/>
          </a:solidFill>
          <a:latin typeface="Times New Roman" pitchFamily="18" charset="0"/>
          <a:cs typeface="+mn-cs"/>
        </a:defRPr>
      </a:lvl6pPr>
      <a:lvl7pPr marL="2971800" indent="-228600" algn="l" rtl="0" fontAlgn="base">
        <a:spcBef>
          <a:spcPct val="20000"/>
        </a:spcBef>
        <a:spcAft>
          <a:spcPct val="0"/>
        </a:spcAft>
        <a:buSzPct val="150000"/>
        <a:buChar char="."/>
        <a:defRPr>
          <a:solidFill>
            <a:schemeClr val="tx1"/>
          </a:solidFill>
          <a:latin typeface="Times New Roman" pitchFamily="18" charset="0"/>
          <a:cs typeface="+mn-cs"/>
        </a:defRPr>
      </a:lvl7pPr>
      <a:lvl8pPr marL="3429000" indent="-228600" algn="l" rtl="0" fontAlgn="base">
        <a:spcBef>
          <a:spcPct val="20000"/>
        </a:spcBef>
        <a:spcAft>
          <a:spcPct val="0"/>
        </a:spcAft>
        <a:buSzPct val="150000"/>
        <a:buChar char="."/>
        <a:defRPr>
          <a:solidFill>
            <a:schemeClr val="tx1"/>
          </a:solidFill>
          <a:latin typeface="Times New Roman" pitchFamily="18" charset="0"/>
          <a:cs typeface="+mn-cs"/>
        </a:defRPr>
      </a:lvl8pPr>
      <a:lvl9pPr marL="3886200" indent="-228600" algn="l" rtl="0" fontAlgn="base">
        <a:spcBef>
          <a:spcPct val="20000"/>
        </a:spcBef>
        <a:spcAft>
          <a:spcPct val="0"/>
        </a:spcAft>
        <a:buSzPct val="150000"/>
        <a:buChar char="."/>
        <a:defRPr>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6" name="Text Box 4"/>
          <p:cNvSpPr txBox="1">
            <a:spLocks noChangeArrowheads="1"/>
          </p:cNvSpPr>
          <p:nvPr userDrawn="1"/>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nSpc>
                <a:spcPct val="80000"/>
              </a:lnSpc>
              <a:spcBef>
                <a:spcPct val="50000"/>
              </a:spcBef>
              <a:buFont typeface="Times" pitchFamily="18" charset="0"/>
              <a:buNone/>
              <a:defRPr/>
            </a:pPr>
            <a:endParaRPr lang="en-US" sz="2400">
              <a:solidFill>
                <a:srgbClr val="000000"/>
              </a:solidFill>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pitchFamily="34" charset="0"/>
          <a:cs typeface="Arial" pitchFamily="34" charset="0"/>
        </a:defRPr>
      </a:lvl2pPr>
      <a:lvl3pPr algn="ctr" rtl="0" eaLnBrk="0" fontAlgn="base" hangingPunct="0">
        <a:spcBef>
          <a:spcPct val="0"/>
        </a:spcBef>
        <a:spcAft>
          <a:spcPct val="0"/>
        </a:spcAft>
        <a:defRPr sz="3200" b="1">
          <a:solidFill>
            <a:schemeClr val="hlink"/>
          </a:solidFill>
          <a:latin typeface="Arial" pitchFamily="34" charset="0"/>
          <a:cs typeface="Arial" pitchFamily="34" charset="0"/>
        </a:defRPr>
      </a:lvl3pPr>
      <a:lvl4pPr algn="ctr" rtl="0" eaLnBrk="0" fontAlgn="base" hangingPunct="0">
        <a:spcBef>
          <a:spcPct val="0"/>
        </a:spcBef>
        <a:spcAft>
          <a:spcPct val="0"/>
        </a:spcAft>
        <a:defRPr sz="3200" b="1">
          <a:solidFill>
            <a:schemeClr val="hlink"/>
          </a:solidFill>
          <a:latin typeface="Arial" pitchFamily="34" charset="0"/>
          <a:cs typeface="Arial" pitchFamily="34" charset="0"/>
        </a:defRPr>
      </a:lvl4pPr>
      <a:lvl5pPr algn="ctr" rtl="0" eaLnBrk="0" fontAlgn="base" hangingPunct="0">
        <a:spcBef>
          <a:spcPct val="0"/>
        </a:spcBef>
        <a:spcAft>
          <a:spcPct val="0"/>
        </a:spcAft>
        <a:defRPr sz="3200" b="1">
          <a:solidFill>
            <a:schemeClr val="hlink"/>
          </a:solidFill>
          <a:latin typeface="Arial" pitchFamily="34" charset="0"/>
          <a:cs typeface="Arial" pitchFamily="34" charset="0"/>
        </a:defRPr>
      </a:lvl5pPr>
      <a:lvl6pPr marL="457200" algn="ctr" rtl="0" fontAlgn="base">
        <a:spcBef>
          <a:spcPct val="0"/>
        </a:spcBef>
        <a:spcAft>
          <a:spcPct val="0"/>
        </a:spcAft>
        <a:defRPr sz="3200" b="1">
          <a:solidFill>
            <a:schemeClr val="hlink"/>
          </a:solidFill>
          <a:latin typeface="Arial" pitchFamily="34" charset="0"/>
          <a:cs typeface="Arial" pitchFamily="34" charset="0"/>
        </a:defRPr>
      </a:lvl6pPr>
      <a:lvl7pPr marL="914400" algn="ctr" rtl="0" fontAlgn="base">
        <a:spcBef>
          <a:spcPct val="0"/>
        </a:spcBef>
        <a:spcAft>
          <a:spcPct val="0"/>
        </a:spcAft>
        <a:defRPr sz="3200" b="1">
          <a:solidFill>
            <a:schemeClr val="hlink"/>
          </a:solidFill>
          <a:latin typeface="Arial" pitchFamily="34" charset="0"/>
          <a:cs typeface="Arial" pitchFamily="34" charset="0"/>
        </a:defRPr>
      </a:lvl7pPr>
      <a:lvl8pPr marL="1371600" algn="ctr" rtl="0" fontAlgn="base">
        <a:spcBef>
          <a:spcPct val="0"/>
        </a:spcBef>
        <a:spcAft>
          <a:spcPct val="0"/>
        </a:spcAft>
        <a:defRPr sz="3200" b="1">
          <a:solidFill>
            <a:schemeClr val="hlink"/>
          </a:solidFill>
          <a:latin typeface="Arial" pitchFamily="34" charset="0"/>
          <a:cs typeface="Arial" pitchFamily="34" charset="0"/>
        </a:defRPr>
      </a:lvl8pPr>
      <a:lvl9pPr marL="1828800" algn="ctr" rtl="0" fontAlgn="base">
        <a:spcBef>
          <a:spcPct val="0"/>
        </a:spcBef>
        <a:spcAft>
          <a:spcPct val="0"/>
        </a:spcAft>
        <a:defRPr sz="3200" b="1">
          <a:solidFill>
            <a:schemeClr val="hlink"/>
          </a:solidFill>
          <a:latin typeface="Arial" pitchFamily="34" charset="0"/>
          <a:cs typeface="Arial" pitchFamily="34" charset="0"/>
        </a:defRPr>
      </a:lvl9pPr>
    </p:titleStyle>
    <p:bodyStyle>
      <a:lvl1pPr marL="228600" indent="-228600" algn="l" rtl="0" eaLnBrk="0" fontAlgn="base" hangingPunct="0">
        <a:spcBef>
          <a:spcPct val="20000"/>
        </a:spcBef>
        <a:spcAft>
          <a:spcPct val="0"/>
        </a:spcAft>
        <a:buFont typeface="Times" pitchFamily="18" charset="0"/>
        <a:buChar char="•"/>
        <a:defRPr sz="22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pitchFamily="18" charset="0"/>
          <a:cs typeface="+mn-cs"/>
        </a:defRPr>
      </a:lvl5pPr>
      <a:lvl6pPr marL="2514600" indent="-228600" algn="l" rtl="0" fontAlgn="base">
        <a:spcBef>
          <a:spcPct val="20000"/>
        </a:spcBef>
        <a:spcAft>
          <a:spcPct val="0"/>
        </a:spcAft>
        <a:buSzPct val="150000"/>
        <a:buChar char="."/>
        <a:defRPr>
          <a:solidFill>
            <a:schemeClr val="tx1"/>
          </a:solidFill>
          <a:latin typeface="Times" pitchFamily="18" charset="0"/>
          <a:cs typeface="+mn-cs"/>
        </a:defRPr>
      </a:lvl6pPr>
      <a:lvl7pPr marL="2971800" indent="-228600" algn="l" rtl="0" fontAlgn="base">
        <a:spcBef>
          <a:spcPct val="20000"/>
        </a:spcBef>
        <a:spcAft>
          <a:spcPct val="0"/>
        </a:spcAft>
        <a:buSzPct val="150000"/>
        <a:buChar char="."/>
        <a:defRPr>
          <a:solidFill>
            <a:schemeClr val="tx1"/>
          </a:solidFill>
          <a:latin typeface="Times" pitchFamily="18" charset="0"/>
          <a:cs typeface="+mn-cs"/>
        </a:defRPr>
      </a:lvl7pPr>
      <a:lvl8pPr marL="3429000" indent="-228600" algn="l" rtl="0" fontAlgn="base">
        <a:spcBef>
          <a:spcPct val="20000"/>
        </a:spcBef>
        <a:spcAft>
          <a:spcPct val="0"/>
        </a:spcAft>
        <a:buSzPct val="150000"/>
        <a:buChar char="."/>
        <a:defRPr>
          <a:solidFill>
            <a:schemeClr val="tx1"/>
          </a:solidFill>
          <a:latin typeface="Times" pitchFamily="18" charset="0"/>
          <a:cs typeface="+mn-cs"/>
        </a:defRPr>
      </a:lvl8pPr>
      <a:lvl9pPr marL="3886200" indent="-228600" algn="l" rtl="0" fontAlgn="base">
        <a:spcBef>
          <a:spcPct val="20000"/>
        </a:spcBef>
        <a:spcAft>
          <a:spcPct val="0"/>
        </a:spcAft>
        <a:buSzPct val="150000"/>
        <a:buChar char="."/>
        <a:defRPr>
          <a:solidFill>
            <a:schemeClr val="tx1"/>
          </a:solidFill>
          <a:latin typeface="Times"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955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rgbClr val="FFFFFF"/>
                </a:solidFill>
                <a:latin typeface="Times New Roman" pitchFamily="18" charset="0"/>
              </a:defRPr>
            </a:lvl1pPr>
          </a:lstStyle>
          <a:p>
            <a:pPr>
              <a:defRPr/>
            </a:pPr>
            <a:endParaRPr lang="fr-FR"/>
          </a:p>
        </p:txBody>
      </p:sp>
      <p:sp>
        <p:nvSpPr>
          <p:cNvPr id="955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solidFill>
                  <a:srgbClr val="FFFFFF"/>
                </a:solidFill>
                <a:latin typeface="Times New Roman" pitchFamily="18" charset="0"/>
              </a:defRPr>
            </a:lvl1pPr>
          </a:lstStyle>
          <a:p>
            <a:pPr>
              <a:defRPr/>
            </a:pPr>
            <a:endParaRPr lang="fr-FR"/>
          </a:p>
        </p:txBody>
      </p:sp>
      <p:sp>
        <p:nvSpPr>
          <p:cNvPr id="955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FFFFFF"/>
                </a:solidFill>
                <a:latin typeface="Times New Roman" pitchFamily="18" charset="0"/>
              </a:defRPr>
            </a:lvl1pPr>
          </a:lstStyle>
          <a:p>
            <a:pPr>
              <a:defRPr/>
            </a:pPr>
            <a:fld id="{0EA159DD-294C-42EC-8197-0FD39DB87612}"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57380" name="Text Box 4"/>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nSpc>
                <a:spcPct val="80000"/>
              </a:lnSpc>
              <a:spcBef>
                <a:spcPct val="50000"/>
              </a:spcBef>
              <a:buFont typeface="Times New Roman" pitchFamily="18" charset="0"/>
              <a:buNone/>
              <a:defRPr/>
            </a:pPr>
            <a:endParaRPr lang="en-US" sz="24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cs typeface="Arial" charset="0"/>
        </a:defRPr>
      </a:lvl2pPr>
      <a:lvl3pPr algn="ctr" rtl="0" eaLnBrk="0" fontAlgn="base" hangingPunct="0">
        <a:spcBef>
          <a:spcPct val="0"/>
        </a:spcBef>
        <a:spcAft>
          <a:spcPct val="0"/>
        </a:spcAft>
        <a:defRPr sz="3200" b="1">
          <a:solidFill>
            <a:schemeClr val="hlink"/>
          </a:solidFill>
          <a:latin typeface="Arial" charset="0"/>
          <a:cs typeface="Arial" charset="0"/>
        </a:defRPr>
      </a:lvl3pPr>
      <a:lvl4pPr algn="ctr" rtl="0" eaLnBrk="0" fontAlgn="base" hangingPunct="0">
        <a:spcBef>
          <a:spcPct val="0"/>
        </a:spcBef>
        <a:spcAft>
          <a:spcPct val="0"/>
        </a:spcAft>
        <a:defRPr sz="3200" b="1">
          <a:solidFill>
            <a:schemeClr val="hlink"/>
          </a:solidFill>
          <a:latin typeface="Arial" charset="0"/>
          <a:cs typeface="Arial" charset="0"/>
        </a:defRPr>
      </a:lvl4pPr>
      <a:lvl5pPr algn="ctr" rtl="0" eaLnBrk="0" fontAlgn="base" hangingPunct="0">
        <a:spcBef>
          <a:spcPct val="0"/>
        </a:spcBef>
        <a:spcAft>
          <a:spcPct val="0"/>
        </a:spcAft>
        <a:defRPr sz="3200" b="1">
          <a:solidFill>
            <a:schemeClr val="hlink"/>
          </a:solidFill>
          <a:latin typeface="Arial" charset="0"/>
          <a:cs typeface="Arial" charset="0"/>
        </a:defRPr>
      </a:lvl5pPr>
      <a:lvl6pPr marL="457200" algn="ctr" rtl="0" fontAlgn="base">
        <a:spcBef>
          <a:spcPct val="0"/>
        </a:spcBef>
        <a:spcAft>
          <a:spcPct val="0"/>
        </a:spcAft>
        <a:defRPr sz="3200" b="1">
          <a:solidFill>
            <a:schemeClr val="hlink"/>
          </a:solidFill>
          <a:latin typeface="Arial" charset="0"/>
          <a:cs typeface="Arial" charset="0"/>
        </a:defRPr>
      </a:lvl6pPr>
      <a:lvl7pPr marL="914400" algn="ctr" rtl="0" fontAlgn="base">
        <a:spcBef>
          <a:spcPct val="0"/>
        </a:spcBef>
        <a:spcAft>
          <a:spcPct val="0"/>
        </a:spcAft>
        <a:defRPr sz="3200" b="1">
          <a:solidFill>
            <a:schemeClr val="hlink"/>
          </a:solidFill>
          <a:latin typeface="Arial" charset="0"/>
          <a:cs typeface="Arial" charset="0"/>
        </a:defRPr>
      </a:lvl7pPr>
      <a:lvl8pPr marL="1371600" algn="ctr" rtl="0" fontAlgn="base">
        <a:spcBef>
          <a:spcPct val="0"/>
        </a:spcBef>
        <a:spcAft>
          <a:spcPct val="0"/>
        </a:spcAft>
        <a:defRPr sz="3200" b="1">
          <a:solidFill>
            <a:schemeClr val="hlink"/>
          </a:solidFill>
          <a:latin typeface="Arial" charset="0"/>
          <a:cs typeface="Arial" charset="0"/>
        </a:defRPr>
      </a:lvl8pPr>
      <a:lvl9pPr marL="1828800" algn="ctr" rtl="0" fontAlgn="base">
        <a:spcBef>
          <a:spcPct val="0"/>
        </a:spcBef>
        <a:spcAft>
          <a:spcPct val="0"/>
        </a:spcAft>
        <a:defRPr sz="3200" b="1">
          <a:solidFill>
            <a:schemeClr val="hlink"/>
          </a:solidFill>
          <a:latin typeface="Arial" charset="0"/>
          <a:cs typeface="Arial" charset="0"/>
        </a:defRPr>
      </a:lvl9pPr>
    </p:titleStyle>
    <p:bodyStyle>
      <a:lvl1pPr marL="228600" indent="-228600" algn="l" rtl="0" eaLnBrk="0" fontAlgn="base" hangingPunct="0">
        <a:spcBef>
          <a:spcPct val="20000"/>
        </a:spcBef>
        <a:spcAft>
          <a:spcPct val="0"/>
        </a:spcAft>
        <a:buFont typeface="Times New Roman" pitchFamily="18"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New Roman"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5pPr>
      <a:lvl6pPr marL="2514600" indent="-228600" algn="l" rtl="0" fontAlgn="base">
        <a:spcBef>
          <a:spcPct val="20000"/>
        </a:spcBef>
        <a:spcAft>
          <a:spcPct val="0"/>
        </a:spcAft>
        <a:buSzPct val="150000"/>
        <a:buChar char="."/>
        <a:defRPr>
          <a:solidFill>
            <a:schemeClr val="tx1"/>
          </a:solidFill>
          <a:latin typeface="Times New Roman" pitchFamily="18" charset="0"/>
          <a:cs typeface="+mn-cs"/>
        </a:defRPr>
      </a:lvl6pPr>
      <a:lvl7pPr marL="2971800" indent="-228600" algn="l" rtl="0" fontAlgn="base">
        <a:spcBef>
          <a:spcPct val="20000"/>
        </a:spcBef>
        <a:spcAft>
          <a:spcPct val="0"/>
        </a:spcAft>
        <a:buSzPct val="150000"/>
        <a:buChar char="."/>
        <a:defRPr>
          <a:solidFill>
            <a:schemeClr val="tx1"/>
          </a:solidFill>
          <a:latin typeface="Times New Roman" pitchFamily="18" charset="0"/>
          <a:cs typeface="+mn-cs"/>
        </a:defRPr>
      </a:lvl7pPr>
      <a:lvl8pPr marL="3429000" indent="-228600" algn="l" rtl="0" fontAlgn="base">
        <a:spcBef>
          <a:spcPct val="20000"/>
        </a:spcBef>
        <a:spcAft>
          <a:spcPct val="0"/>
        </a:spcAft>
        <a:buSzPct val="150000"/>
        <a:buChar char="."/>
        <a:defRPr>
          <a:solidFill>
            <a:schemeClr val="tx1"/>
          </a:solidFill>
          <a:latin typeface="Times New Roman" pitchFamily="18" charset="0"/>
          <a:cs typeface="+mn-cs"/>
        </a:defRPr>
      </a:lvl8pPr>
      <a:lvl9pPr marL="3886200" indent="-228600" algn="l" rtl="0" fontAlgn="base">
        <a:spcBef>
          <a:spcPct val="20000"/>
        </a:spcBef>
        <a:spcAft>
          <a:spcPct val="0"/>
        </a:spcAft>
        <a:buSzPct val="150000"/>
        <a:buChar char="."/>
        <a:defRPr>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7171"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nSpc>
                <a:spcPct val="80000"/>
              </a:lnSpc>
              <a:spcBef>
                <a:spcPct val="50000"/>
              </a:spcBef>
              <a:buFont typeface="Times" pitchFamily="50" charset="0"/>
              <a:buNone/>
              <a:defRPr/>
            </a:pPr>
            <a:endParaRPr lang="en-US" sz="2400">
              <a:solidFill>
                <a:srgbClr val="000000"/>
              </a:solidFill>
              <a:latin typeface="Arial" charset="0"/>
            </a:endParaRPr>
          </a:p>
        </p:txBody>
      </p:sp>
      <p:sp>
        <p:nvSpPr>
          <p:cNvPr id="5" name="Rectangle 4"/>
          <p:cNvSpPr/>
          <p:nvPr userDrawn="1"/>
        </p:nvSpPr>
        <p:spPr>
          <a:xfrm>
            <a:off x="8618581" y="6568690"/>
            <a:ext cx="309700" cy="190821"/>
          </a:xfrm>
          <a:prstGeom prst="rect">
            <a:avLst/>
          </a:prstGeom>
        </p:spPr>
        <p:txBody>
          <a:bodyPr wrap="none">
            <a:spAutoFit/>
          </a:bodyPr>
          <a:lstStyle/>
          <a:p>
            <a:pPr algn="ctr">
              <a:lnSpc>
                <a:spcPct val="80000"/>
              </a:lnSpc>
              <a:spcBef>
                <a:spcPct val="20000"/>
              </a:spcBef>
              <a:buSzPct val="150000"/>
            </a:pPr>
            <a:fld id="{6C6BAC29-805F-4EB1-A9A5-300A97D9EAAE}" type="slidenum">
              <a:rPr lang="en-US" sz="800" b="0" smtClean="0">
                <a:solidFill>
                  <a:srgbClr val="000000"/>
                </a:solidFill>
                <a:latin typeface="Arial" charset="0"/>
              </a:rPr>
              <a:pPr algn="ctr">
                <a:lnSpc>
                  <a:spcPct val="80000"/>
                </a:lnSpc>
                <a:spcBef>
                  <a:spcPct val="20000"/>
                </a:spcBef>
                <a:buSzPct val="150000"/>
              </a:pPr>
              <a:t>‹#›</a:t>
            </a:fld>
            <a:endParaRPr lang="en-US" sz="800" b="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transition/>
  <p:hf hdr="0" dt="0"/>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5363"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nSpc>
                <a:spcPct val="80000"/>
              </a:lnSpc>
              <a:spcBef>
                <a:spcPct val="50000"/>
              </a:spcBef>
              <a:buFont typeface="Times" pitchFamily="50" charset="0"/>
              <a:buNone/>
              <a:defRPr/>
            </a:pPr>
            <a:endParaRPr lang="en-US" sz="24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Lst>
  <p:transition/>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E507F46F-446A-7C4D-A741-EE07396094D8}" type="datetimeFigureOut">
              <a:rPr lang="en-US" b="0" smtClean="0">
                <a:solidFill>
                  <a:prstClr val="black">
                    <a:tint val="75000"/>
                  </a:prstClr>
                </a:solidFill>
                <a:latin typeface="Calibri"/>
              </a:rPr>
              <a:pPr defTabSz="457200" eaLnBrk="1" fontAlgn="auto" hangingPunct="1">
                <a:spcBef>
                  <a:spcPts val="0"/>
                </a:spcBef>
                <a:spcAft>
                  <a:spcPts val="0"/>
                </a:spcAft>
              </a:pPr>
              <a:t>6/15/2010</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69F4437A-0AF5-E545-9B51-0B295918999E}" type="slidenum">
              <a:rPr lang="en-US" b="0" smtClean="0">
                <a:solidFill>
                  <a:prstClr val="black">
                    <a:tint val="75000"/>
                  </a:prstClr>
                </a:solidFill>
                <a:latin typeface="Calibri"/>
              </a:rPr>
              <a:pPr defTabSz="457200" eaLnBrk="1" fontAlgn="auto" hangingPunct="1">
                <a:spcBef>
                  <a:spcPts val="0"/>
                </a:spcBef>
                <a:spcAft>
                  <a:spcPts val="0"/>
                </a:spcAft>
              </a:pPr>
              <a:t>‹#›</a:t>
            </a:fld>
            <a:endParaRPr lang="en-US"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25.jpeg"/><Relationship Id="rId4" Type="http://schemas.openxmlformats.org/officeDocument/2006/relationships/image" Target="../media/image24.wmf"/></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vmlDrawing" Target="../drawings/vmlDrawing2.vml"/><Relationship Id="rId5" Type="http://schemas.openxmlformats.org/officeDocument/2006/relationships/image" Target="../media/image43.jpe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9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9.xml"/><Relationship Id="rId1" Type="http://schemas.openxmlformats.org/officeDocument/2006/relationships/vmlDrawing" Target="../drawings/vmlDrawing4.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9.xml"/><Relationship Id="rId1" Type="http://schemas.openxmlformats.org/officeDocument/2006/relationships/vmlDrawing" Target="../drawings/vmlDrawing5.v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9.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9.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2.xml"/><Relationship Id="rId1" Type="http://schemas.openxmlformats.org/officeDocument/2006/relationships/tags" Target="../tags/tag2.xml"/><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2.xml"/><Relationship Id="rId1" Type="http://schemas.openxmlformats.org/officeDocument/2006/relationships/tags" Target="../tags/tag3.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Microsoft_Office_Word_97_-_2003_Document2.doc"/></Relationships>
</file>

<file path=ppt/slides/_rels/slide6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7.xml"/><Relationship Id="rId4" Type="http://schemas.openxmlformats.org/officeDocument/2006/relationships/image" Target="../media/image77.wmf"/></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6.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9.xml"/><Relationship Id="rId4" Type="http://schemas.openxmlformats.org/officeDocument/2006/relationships/image" Target="../media/image9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0.xml"/><Relationship Id="rId1" Type="http://schemas.openxmlformats.org/officeDocument/2006/relationships/tags" Target="../tags/tag4.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7.png"/><Relationship Id="rId1" Type="http://schemas.openxmlformats.org/officeDocument/2006/relationships/slideLayout" Target="../slideLayouts/slideLayout70.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0.xml"/><Relationship Id="rId1" Type="http://schemas.openxmlformats.org/officeDocument/2006/relationships/tags" Target="../tags/tag5.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image" Target="../media/image102.jpe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0.xml"/><Relationship Id="rId1" Type="http://schemas.openxmlformats.org/officeDocument/2006/relationships/tags" Target="../tags/tag6.xml"/><Relationship Id="rId5" Type="http://schemas.openxmlformats.org/officeDocument/2006/relationships/image" Target="../media/image60.png"/><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0" y="1444625"/>
            <a:ext cx="9144000" cy="2365375"/>
          </a:xfrm>
        </p:spPr>
        <p:txBody>
          <a:bodyPr/>
          <a:lstStyle/>
          <a:p>
            <a:pPr eaLnBrk="1" hangingPunct="1"/>
            <a:r>
              <a:rPr lang="en-US" sz="4400" dirty="0" smtClean="0"/>
              <a:t>Meson Physics at JLab</a:t>
            </a:r>
            <a:br>
              <a:rPr lang="en-US" sz="4400" dirty="0" smtClean="0"/>
            </a:br>
            <a:r>
              <a:rPr lang="en-US" sz="4400" dirty="0" smtClean="0"/>
              <a:t>Now and at 12 GeV</a:t>
            </a:r>
          </a:p>
        </p:txBody>
      </p:sp>
      <p:sp>
        <p:nvSpPr>
          <p:cNvPr id="44035" name="Rectangle 3"/>
          <p:cNvSpPr>
            <a:spLocks noGrp="1" noChangeArrowheads="1"/>
          </p:cNvSpPr>
          <p:nvPr>
            <p:ph type="subTitle" idx="1"/>
          </p:nvPr>
        </p:nvSpPr>
        <p:spPr>
          <a:xfrm>
            <a:off x="0" y="4648200"/>
            <a:ext cx="9144000" cy="990600"/>
          </a:xfrm>
        </p:spPr>
        <p:txBody>
          <a:bodyPr/>
          <a:lstStyle/>
          <a:p>
            <a:pPr eaLnBrk="1" hangingPunct="1"/>
            <a:r>
              <a:rPr lang="en-US" sz="3200" b="1" dirty="0" smtClean="0"/>
              <a:t>L. Cardman</a:t>
            </a:r>
            <a:endParaRPr lang="en-US" sz="3200" dirty="0" smtClean="0"/>
          </a:p>
          <a:p>
            <a:pPr eaLnBrk="1" hangingPunct="1"/>
            <a:r>
              <a:rPr lang="en-US" sz="3200" dirty="0" smtClean="0"/>
              <a:t>Jefferson Lab and University of Virginia</a:t>
            </a:r>
          </a:p>
          <a:p>
            <a:pPr eaLnBrk="1" hangingPunct="1"/>
            <a:r>
              <a:rPr lang="en-US" sz="3200" dirty="0" smtClean="0"/>
              <a:t>MESON 2010</a:t>
            </a:r>
          </a:p>
          <a:p>
            <a:pPr eaLnBrk="1" hangingPunct="1"/>
            <a:endParaRPr lang="en-US" sz="3200"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1246188" y="990600"/>
            <a:ext cx="2009775" cy="3429000"/>
          </a:xfrm>
          <a:prstGeom prst="line">
            <a:avLst/>
          </a:prstGeom>
          <a:noFill/>
          <a:ln w="38100">
            <a:solidFill>
              <a:srgbClr val="CC0066"/>
            </a:solidFill>
            <a:round/>
            <a:headEnd/>
            <a:tailEnd type="triangle" w="med" len="med"/>
          </a:ln>
        </p:spPr>
        <p:txBody>
          <a:bodyPr wrap="none" anchor="ctr">
            <a:spAutoFit/>
          </a:bodyPr>
          <a:lstStyle/>
          <a:p>
            <a:endParaRPr lang="en-US"/>
          </a:p>
        </p:txBody>
      </p:sp>
      <p:sp>
        <p:nvSpPr>
          <p:cNvPr id="54275" name="Rectangle 3"/>
          <p:cNvSpPr>
            <a:spLocks noChangeArrowheads="1"/>
          </p:cNvSpPr>
          <p:nvPr/>
        </p:nvSpPr>
        <p:spPr bwMode="auto">
          <a:xfrm>
            <a:off x="1031875" y="990600"/>
            <a:ext cx="2563813" cy="3505200"/>
          </a:xfrm>
          <a:prstGeom prst="rect">
            <a:avLst/>
          </a:prstGeom>
          <a:solidFill>
            <a:schemeClr val="bg1"/>
          </a:solidFill>
          <a:ln w="12700">
            <a:noFill/>
            <a:miter lim="800000"/>
            <a:headEnd/>
            <a:tailEnd/>
          </a:ln>
        </p:spPr>
        <p:txBody>
          <a:bodyPr wrap="none" anchor="ctr">
            <a:spAutoFit/>
          </a:bodyPr>
          <a:lstStyle/>
          <a:p>
            <a:endParaRPr lang="en-US">
              <a:solidFill>
                <a:srgbClr val="000000"/>
              </a:solidFill>
            </a:endParaRPr>
          </a:p>
        </p:txBody>
      </p:sp>
      <p:sp>
        <p:nvSpPr>
          <p:cNvPr id="54276" name="Line 4"/>
          <p:cNvSpPr>
            <a:spLocks noChangeShapeType="1"/>
          </p:cNvSpPr>
          <p:nvPr/>
        </p:nvSpPr>
        <p:spPr bwMode="auto">
          <a:xfrm>
            <a:off x="1385888" y="1066800"/>
            <a:ext cx="3186112" cy="990600"/>
          </a:xfrm>
          <a:prstGeom prst="line">
            <a:avLst/>
          </a:prstGeom>
          <a:noFill/>
          <a:ln w="38100">
            <a:solidFill>
              <a:srgbClr val="FF0000"/>
            </a:solidFill>
            <a:round/>
            <a:headEnd/>
            <a:tailEnd type="triangle" w="med" len="med"/>
          </a:ln>
        </p:spPr>
        <p:txBody>
          <a:bodyPr anchor="ctr">
            <a:spAutoFit/>
          </a:bodyPr>
          <a:lstStyle/>
          <a:p>
            <a:endParaRPr lang="en-US"/>
          </a:p>
        </p:txBody>
      </p:sp>
      <p:sp>
        <p:nvSpPr>
          <p:cNvPr id="54277" name="Rectangle 5"/>
          <p:cNvSpPr>
            <a:spLocks noChangeArrowheads="1"/>
          </p:cNvSpPr>
          <p:nvPr/>
        </p:nvSpPr>
        <p:spPr bwMode="auto">
          <a:xfrm>
            <a:off x="1219200" y="1047750"/>
            <a:ext cx="3414713" cy="1447800"/>
          </a:xfrm>
          <a:prstGeom prst="rect">
            <a:avLst/>
          </a:prstGeom>
          <a:solidFill>
            <a:schemeClr val="bg1"/>
          </a:solidFill>
          <a:ln w="12700">
            <a:noFill/>
            <a:miter lim="800000"/>
            <a:headEnd/>
            <a:tailEnd/>
          </a:ln>
        </p:spPr>
        <p:txBody>
          <a:bodyPr anchor="ctr">
            <a:spAutoFit/>
          </a:bodyPr>
          <a:lstStyle/>
          <a:p>
            <a:endParaRPr lang="en-US">
              <a:solidFill>
                <a:srgbClr val="000000"/>
              </a:solidFill>
            </a:endParaRPr>
          </a:p>
        </p:txBody>
      </p:sp>
      <p:sp>
        <p:nvSpPr>
          <p:cNvPr id="54278" name="Text Box 6"/>
          <p:cNvSpPr txBox="1">
            <a:spLocks noChangeArrowheads="1"/>
          </p:cNvSpPr>
          <p:nvPr/>
        </p:nvSpPr>
        <p:spPr bwMode="auto">
          <a:xfrm>
            <a:off x="1143000" y="304800"/>
            <a:ext cx="2971800" cy="579438"/>
          </a:xfrm>
          <a:prstGeom prst="rect">
            <a:avLst/>
          </a:prstGeom>
          <a:solidFill>
            <a:schemeClr val="bg1"/>
          </a:solidFill>
          <a:ln w="19050">
            <a:noFill/>
            <a:miter lim="800000"/>
            <a:headEnd/>
            <a:tailEnd/>
          </a:ln>
        </p:spPr>
        <p:txBody>
          <a:bodyPr>
            <a:spAutoFit/>
          </a:bodyPr>
          <a:lstStyle/>
          <a:p>
            <a:pPr>
              <a:spcBef>
                <a:spcPct val="50000"/>
              </a:spcBef>
            </a:pPr>
            <a:r>
              <a:rPr lang="en-US" sz="3200">
                <a:solidFill>
                  <a:srgbClr val="000000"/>
                </a:solidFill>
              </a:rPr>
              <a:t>6 GeV CEBAF</a:t>
            </a:r>
          </a:p>
        </p:txBody>
      </p:sp>
      <p:pic>
        <p:nvPicPr>
          <p:cNvPr id="307207" name="Picture 7" descr="12_GeV_mods_Arc-10_overlay"/>
          <p:cNvPicPr>
            <a:picLocks noChangeAspect="1" noChangeArrowheads="1"/>
          </p:cNvPicPr>
          <p:nvPr/>
        </p:nvPicPr>
        <p:blipFill>
          <a:blip r:embed="rId3" cstate="print"/>
          <a:srcRect/>
          <a:stretch>
            <a:fillRect/>
          </a:stretch>
        </p:blipFill>
        <p:spPr bwMode="auto">
          <a:xfrm>
            <a:off x="1263650" y="2798763"/>
            <a:ext cx="3079750" cy="1876425"/>
          </a:xfrm>
          <a:prstGeom prst="rect">
            <a:avLst/>
          </a:prstGeom>
          <a:noFill/>
          <a:ln w="9525">
            <a:noFill/>
            <a:miter lim="800000"/>
            <a:headEnd/>
            <a:tailEnd/>
          </a:ln>
        </p:spPr>
      </p:pic>
      <p:pic>
        <p:nvPicPr>
          <p:cNvPr id="307208" name="Picture 8" descr="12_GeV_mods_HallD-beamline_overlay"/>
          <p:cNvPicPr>
            <a:picLocks noChangeAspect="1" noChangeArrowheads="1"/>
          </p:cNvPicPr>
          <p:nvPr/>
        </p:nvPicPr>
        <p:blipFill>
          <a:blip r:embed="rId4" cstate="print"/>
          <a:srcRect/>
          <a:stretch>
            <a:fillRect/>
          </a:stretch>
        </p:blipFill>
        <p:spPr bwMode="auto">
          <a:xfrm>
            <a:off x="4624388" y="871538"/>
            <a:ext cx="879475" cy="1338262"/>
          </a:xfrm>
          <a:prstGeom prst="rect">
            <a:avLst/>
          </a:prstGeom>
          <a:noFill/>
          <a:ln w="9525">
            <a:noFill/>
            <a:miter lim="800000"/>
            <a:headEnd/>
            <a:tailEnd/>
          </a:ln>
        </p:spPr>
      </p:pic>
      <p:sp>
        <p:nvSpPr>
          <p:cNvPr id="307212" name="Text Box 12"/>
          <p:cNvSpPr txBox="1">
            <a:spLocks noChangeArrowheads="1"/>
          </p:cNvSpPr>
          <p:nvPr/>
        </p:nvSpPr>
        <p:spPr bwMode="auto">
          <a:xfrm>
            <a:off x="900113" y="350838"/>
            <a:ext cx="547687" cy="487362"/>
          </a:xfrm>
          <a:prstGeom prst="rect">
            <a:avLst/>
          </a:prstGeom>
          <a:solidFill>
            <a:schemeClr val="bg1"/>
          </a:solidFill>
          <a:ln w="19050">
            <a:noFill/>
            <a:miter lim="800000"/>
            <a:headEnd/>
            <a:tailEnd/>
          </a:ln>
        </p:spPr>
        <p:txBody>
          <a:bodyPr lIns="0" tIns="0" rIns="0" bIns="0">
            <a:spAutoFit/>
          </a:bodyPr>
          <a:lstStyle/>
          <a:p>
            <a:pPr>
              <a:spcBef>
                <a:spcPct val="50000"/>
              </a:spcBef>
            </a:pPr>
            <a:r>
              <a:rPr lang="en-US" sz="3200" u="sng">
                <a:solidFill>
                  <a:srgbClr val="CC0099"/>
                </a:solidFill>
              </a:rPr>
              <a:t>11</a:t>
            </a:r>
          </a:p>
        </p:txBody>
      </p:sp>
      <p:grpSp>
        <p:nvGrpSpPr>
          <p:cNvPr id="2" name="Group 13"/>
          <p:cNvGrpSpPr>
            <a:grpSpLocks/>
          </p:cNvGrpSpPr>
          <p:nvPr/>
        </p:nvGrpSpPr>
        <p:grpSpPr bwMode="auto">
          <a:xfrm>
            <a:off x="5475288" y="128588"/>
            <a:ext cx="1363662" cy="962025"/>
            <a:chOff x="3792" y="74"/>
            <a:chExt cx="945" cy="606"/>
          </a:xfrm>
        </p:grpSpPr>
        <p:pic>
          <p:nvPicPr>
            <p:cNvPr id="54306" name="Picture 14" descr="12_GeV_mods_Hall-D_overlay"/>
            <p:cNvPicPr>
              <a:picLocks noChangeAspect="1" noChangeArrowheads="1"/>
            </p:cNvPicPr>
            <p:nvPr/>
          </p:nvPicPr>
          <p:blipFill>
            <a:blip r:embed="rId5" cstate="print"/>
            <a:srcRect/>
            <a:stretch>
              <a:fillRect/>
            </a:stretch>
          </p:blipFill>
          <p:spPr bwMode="auto">
            <a:xfrm>
              <a:off x="3792" y="74"/>
              <a:ext cx="945" cy="606"/>
            </a:xfrm>
            <a:prstGeom prst="rect">
              <a:avLst/>
            </a:prstGeom>
            <a:noFill/>
            <a:ln w="9525">
              <a:noFill/>
              <a:miter lim="800000"/>
              <a:headEnd/>
              <a:tailEnd/>
            </a:ln>
          </p:spPr>
        </p:pic>
        <p:sp>
          <p:nvSpPr>
            <p:cNvPr id="54307" name="AutoShape 15"/>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p:spPr>
          <p:txBody>
            <a:bodyPr anchor="ctr">
              <a:spAutoFit/>
            </a:bodyPr>
            <a:lstStyle/>
            <a:p>
              <a:endParaRPr lang="en-US">
                <a:solidFill>
                  <a:srgbClr val="000000"/>
                </a:solidFill>
              </a:endParaRPr>
            </a:p>
          </p:txBody>
        </p:sp>
      </p:grpSp>
      <p:sp>
        <p:nvSpPr>
          <p:cNvPr id="307216" name="Freeform 16"/>
          <p:cNvSpPr>
            <a:spLocks/>
          </p:cNvSpPr>
          <p:nvPr/>
        </p:nvSpPr>
        <p:spPr bwMode="auto">
          <a:xfrm>
            <a:off x="5864225" y="573088"/>
            <a:ext cx="438150" cy="206375"/>
          </a:xfrm>
          <a:custGeom>
            <a:avLst/>
            <a:gdLst>
              <a:gd name="T0" fmla="*/ 0 w 304"/>
              <a:gd name="T1" fmla="*/ 2147483647 h 130"/>
              <a:gd name="T2" fmla="*/ 2147483647 w 304"/>
              <a:gd name="T3" fmla="*/ 2147483647 h 130"/>
              <a:gd name="T4" fmla="*/ 2147483647 w 304"/>
              <a:gd name="T5" fmla="*/ 2147483647 h 130"/>
              <a:gd name="T6" fmla="*/ 2147483647 w 304"/>
              <a:gd name="T7" fmla="*/ 2147483647 h 130"/>
              <a:gd name="T8" fmla="*/ 2147483647 w 304"/>
              <a:gd name="T9" fmla="*/ 2147483647 h 130"/>
              <a:gd name="T10" fmla="*/ 2147483647 w 304"/>
              <a:gd name="T11" fmla="*/ 2147483647 h 130"/>
              <a:gd name="T12" fmla="*/ 2147483647 w 304"/>
              <a:gd name="T13" fmla="*/ 2147483647 h 130"/>
              <a:gd name="T14" fmla="*/ 2147483647 w 304"/>
              <a:gd name="T15" fmla="*/ 2147483647 h 130"/>
              <a:gd name="T16" fmla="*/ 2147483647 w 304"/>
              <a:gd name="T17" fmla="*/ 2147483647 h 130"/>
              <a:gd name="T18" fmla="*/ 2147483647 w 304"/>
              <a:gd name="T19" fmla="*/ 2147483647 h 130"/>
              <a:gd name="T20" fmla="*/ 2147483647 w 304"/>
              <a:gd name="T21" fmla="*/ 2147483647 h 130"/>
              <a:gd name="T22" fmla="*/ 2147483647 w 304"/>
              <a:gd name="T23" fmla="*/ 2147483647 h 130"/>
              <a:gd name="T24" fmla="*/ 2147483647 w 304"/>
              <a:gd name="T25" fmla="*/ 2147483647 h 130"/>
              <a:gd name="T26" fmla="*/ 2147483647 w 304"/>
              <a:gd name="T27" fmla="*/ 2147483647 h 130"/>
              <a:gd name="T28" fmla="*/ 2147483647 w 304"/>
              <a:gd name="T29" fmla="*/ 2147483647 h 130"/>
              <a:gd name="T30" fmla="*/ 2147483647 w 304"/>
              <a:gd name="T31" fmla="*/ 2147483647 h 130"/>
              <a:gd name="T32" fmla="*/ 2147483647 w 304"/>
              <a:gd name="T33" fmla="*/ 2147483647 h 130"/>
              <a:gd name="T34" fmla="*/ 2147483647 w 304"/>
              <a:gd name="T35" fmla="*/ 2147483647 h 130"/>
              <a:gd name="T36" fmla="*/ 2147483647 w 304"/>
              <a:gd name="T37" fmla="*/ 2147483647 h 130"/>
              <a:gd name="T38" fmla="*/ 2147483647 w 304"/>
              <a:gd name="T39" fmla="*/ 2147483647 h 130"/>
              <a:gd name="T40" fmla="*/ 2147483647 w 304"/>
              <a:gd name="T41" fmla="*/ 2147483647 h 130"/>
              <a:gd name="T42" fmla="*/ 2147483647 w 304"/>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130"/>
              <a:gd name="T68" fmla="*/ 304 w 304"/>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cap="flat" cmpd="sng">
            <a:solidFill>
              <a:srgbClr val="FFB623"/>
            </a:solidFill>
            <a:prstDash val="solid"/>
            <a:round/>
            <a:headEnd type="none" w="med" len="med"/>
            <a:tailEnd type="none" w="med" len="med"/>
          </a:ln>
        </p:spPr>
        <p:txBody>
          <a:bodyPr wrap="none" anchor="ctr">
            <a:spAutoFit/>
          </a:bodyPr>
          <a:lstStyle/>
          <a:p>
            <a:endParaRPr lang="en-US"/>
          </a:p>
        </p:txBody>
      </p:sp>
      <p:sp>
        <p:nvSpPr>
          <p:cNvPr id="307217" name="Text Box 17"/>
          <p:cNvSpPr txBox="1">
            <a:spLocks noChangeArrowheads="1"/>
          </p:cNvSpPr>
          <p:nvPr/>
        </p:nvSpPr>
        <p:spPr bwMode="auto">
          <a:xfrm>
            <a:off x="900113" y="304800"/>
            <a:ext cx="623887" cy="549275"/>
          </a:xfrm>
          <a:prstGeom prst="rect">
            <a:avLst/>
          </a:prstGeom>
          <a:solidFill>
            <a:schemeClr val="bg1"/>
          </a:solidFill>
          <a:ln w="19050">
            <a:noFill/>
            <a:miter lim="800000"/>
            <a:headEnd/>
            <a:tailEnd/>
          </a:ln>
        </p:spPr>
        <p:txBody>
          <a:bodyPr lIns="0" tIns="0" rIns="0" bIns="0">
            <a:spAutoFit/>
          </a:bodyPr>
          <a:lstStyle/>
          <a:p>
            <a:pPr>
              <a:spcBef>
                <a:spcPct val="50000"/>
              </a:spcBef>
            </a:pPr>
            <a:r>
              <a:rPr lang="en-US" sz="3600" u="sng">
                <a:solidFill>
                  <a:srgbClr val="FF0000"/>
                </a:solidFill>
              </a:rPr>
              <a:t>12</a:t>
            </a:r>
          </a:p>
        </p:txBody>
      </p:sp>
      <p:sp>
        <p:nvSpPr>
          <p:cNvPr id="54285" name="Text Box 18"/>
          <p:cNvSpPr txBox="1">
            <a:spLocks noChangeArrowheads="1"/>
          </p:cNvSpPr>
          <p:nvPr/>
        </p:nvSpPr>
        <p:spPr bwMode="auto">
          <a:xfrm>
            <a:off x="6511925" y="4338638"/>
            <a:ext cx="2646363" cy="461962"/>
          </a:xfrm>
          <a:prstGeom prst="rect">
            <a:avLst/>
          </a:prstGeom>
          <a:noFill/>
          <a:ln w="12700">
            <a:noFill/>
            <a:miter lim="800000"/>
            <a:headEnd/>
            <a:tailEnd/>
          </a:ln>
        </p:spPr>
        <p:txBody>
          <a:bodyPr wrap="none">
            <a:spAutoFit/>
          </a:bodyPr>
          <a:lstStyle/>
          <a:p>
            <a:r>
              <a:rPr lang="en-US" sz="2400" i="1">
                <a:solidFill>
                  <a:srgbClr val="3333CC"/>
                </a:solidFill>
                <a:latin typeface="Times New Roman" pitchFamily="18" charset="0"/>
              </a:rPr>
              <a:t>Two 0.6 GeV linacs</a:t>
            </a:r>
          </a:p>
        </p:txBody>
      </p:sp>
      <p:sp>
        <p:nvSpPr>
          <p:cNvPr id="307219" name="Text Box 19"/>
          <p:cNvSpPr txBox="1">
            <a:spLocks noChangeArrowheads="1"/>
          </p:cNvSpPr>
          <p:nvPr/>
        </p:nvSpPr>
        <p:spPr bwMode="auto">
          <a:xfrm>
            <a:off x="7135813" y="4343400"/>
            <a:ext cx="469900" cy="457200"/>
          </a:xfrm>
          <a:prstGeom prst="rect">
            <a:avLst/>
          </a:prstGeom>
          <a:solidFill>
            <a:schemeClr val="bg1"/>
          </a:solidFill>
          <a:ln w="12700">
            <a:noFill/>
            <a:miter lim="800000"/>
            <a:headEnd/>
            <a:tailEnd/>
          </a:ln>
        </p:spPr>
        <p:txBody>
          <a:bodyPr wrap="none" lIns="45720" rIns="0">
            <a:spAutoFit/>
          </a:bodyPr>
          <a:lstStyle/>
          <a:p>
            <a:pPr>
              <a:spcBef>
                <a:spcPct val="50000"/>
              </a:spcBef>
            </a:pPr>
            <a:r>
              <a:rPr lang="en-US" sz="2400" i="1">
                <a:solidFill>
                  <a:srgbClr val="FF0000"/>
                </a:solidFill>
              </a:rPr>
              <a:t>1.1</a:t>
            </a:r>
          </a:p>
        </p:txBody>
      </p:sp>
      <p:grpSp>
        <p:nvGrpSpPr>
          <p:cNvPr id="54287" name="Group 9"/>
          <p:cNvGrpSpPr>
            <a:grpSpLocks/>
          </p:cNvGrpSpPr>
          <p:nvPr/>
        </p:nvGrpSpPr>
        <p:grpSpPr bwMode="auto">
          <a:xfrm>
            <a:off x="1239838" y="1295400"/>
            <a:ext cx="6096000" cy="4691063"/>
            <a:chOff x="864" y="820"/>
            <a:chExt cx="4224" cy="2955"/>
          </a:xfrm>
        </p:grpSpPr>
        <p:pic>
          <p:nvPicPr>
            <p:cNvPr id="54304" name="Picture 10" descr="6_GeV_Racetrack"/>
            <p:cNvPicPr>
              <a:picLocks noChangeAspect="1" noChangeArrowheads="1"/>
            </p:cNvPicPr>
            <p:nvPr/>
          </p:nvPicPr>
          <p:blipFill>
            <a:blip r:embed="rId6" cstate="print"/>
            <a:srcRect/>
            <a:stretch>
              <a:fillRect/>
            </a:stretch>
          </p:blipFill>
          <p:spPr bwMode="auto">
            <a:xfrm>
              <a:off x="864" y="820"/>
              <a:ext cx="4224" cy="2955"/>
            </a:xfrm>
            <a:prstGeom prst="rect">
              <a:avLst/>
            </a:prstGeom>
            <a:noFill/>
            <a:ln w="9525">
              <a:noFill/>
              <a:miter lim="800000"/>
              <a:headEnd/>
              <a:tailEnd/>
            </a:ln>
          </p:spPr>
        </p:pic>
        <p:sp>
          <p:nvSpPr>
            <p:cNvPr id="54305" name="AutoShape 11"/>
            <p:cNvSpPr>
              <a:spLocks noChangeArrowheads="1"/>
            </p:cNvSpPr>
            <p:nvPr/>
          </p:nvSpPr>
          <p:spPr bwMode="auto">
            <a:xfrm rot="5400000">
              <a:off x="3120" y="1746"/>
              <a:ext cx="336" cy="240"/>
            </a:xfrm>
            <a:prstGeom prst="parallelogram">
              <a:avLst>
                <a:gd name="adj" fmla="val 47911"/>
              </a:avLst>
            </a:prstGeom>
            <a:solidFill>
              <a:schemeClr val="bg1"/>
            </a:solidFill>
            <a:ln w="19050">
              <a:noFill/>
              <a:miter lim="800000"/>
              <a:headEnd/>
              <a:tailEnd/>
            </a:ln>
          </p:spPr>
          <p:txBody>
            <a:bodyPr anchor="ctr">
              <a:spAutoFit/>
            </a:bodyPr>
            <a:lstStyle/>
            <a:p>
              <a:endParaRPr lang="en-US">
                <a:solidFill>
                  <a:srgbClr val="000000"/>
                </a:solidFill>
              </a:endParaRPr>
            </a:p>
          </p:txBody>
        </p:sp>
      </p:grpSp>
      <p:grpSp>
        <p:nvGrpSpPr>
          <p:cNvPr id="4" name="Group 20"/>
          <p:cNvGrpSpPr>
            <a:grpSpLocks/>
          </p:cNvGrpSpPr>
          <p:nvPr/>
        </p:nvGrpSpPr>
        <p:grpSpPr bwMode="auto">
          <a:xfrm>
            <a:off x="3394075" y="838200"/>
            <a:ext cx="5265738" cy="3825875"/>
            <a:chOff x="2138" y="528"/>
            <a:chExt cx="3317" cy="2410"/>
          </a:xfrm>
        </p:grpSpPr>
        <p:pic>
          <p:nvPicPr>
            <p:cNvPr id="54294" name="Picture 21" descr="12_GeV_mods_SL-cryomodules_overlay"/>
            <p:cNvPicPr>
              <a:picLocks noChangeAspect="1" noChangeArrowheads="1"/>
            </p:cNvPicPr>
            <p:nvPr/>
          </p:nvPicPr>
          <p:blipFill>
            <a:blip r:embed="rId7" cstate="print"/>
            <a:srcRect/>
            <a:stretch>
              <a:fillRect/>
            </a:stretch>
          </p:blipFill>
          <p:spPr bwMode="auto">
            <a:xfrm>
              <a:off x="2737" y="2079"/>
              <a:ext cx="1068" cy="859"/>
            </a:xfrm>
            <a:prstGeom prst="rect">
              <a:avLst/>
            </a:prstGeom>
            <a:noFill/>
            <a:ln w="9525">
              <a:noFill/>
              <a:miter lim="800000"/>
              <a:headEnd/>
              <a:tailEnd/>
            </a:ln>
          </p:spPr>
        </p:pic>
        <p:grpSp>
          <p:nvGrpSpPr>
            <p:cNvPr id="54295" name="Group 22"/>
            <p:cNvGrpSpPr>
              <a:grpSpLocks/>
            </p:cNvGrpSpPr>
            <p:nvPr/>
          </p:nvGrpSpPr>
          <p:grpSpPr bwMode="auto">
            <a:xfrm>
              <a:off x="2864" y="1437"/>
              <a:ext cx="574" cy="534"/>
              <a:chOff x="3146" y="1440"/>
              <a:chExt cx="632" cy="534"/>
            </a:xfrm>
          </p:grpSpPr>
          <p:sp>
            <p:nvSpPr>
              <p:cNvPr id="307223" name="Text Box 23"/>
              <p:cNvSpPr txBox="1">
                <a:spLocks noChangeArrowheads="1"/>
              </p:cNvSpPr>
              <p:nvPr/>
            </p:nvSpPr>
            <p:spPr bwMode="auto">
              <a:xfrm>
                <a:off x="3360" y="1440"/>
                <a:ext cx="418" cy="154"/>
              </a:xfrm>
              <a:prstGeom prst="rect">
                <a:avLst/>
              </a:prstGeom>
              <a:noFill/>
              <a:ln w="19050">
                <a:noFill/>
                <a:miter lim="800000"/>
                <a:headEnd/>
                <a:tailEnd/>
              </a:ln>
              <a:effectLst/>
            </p:spPr>
            <p:txBody>
              <a:bodyPr lIns="0" tIns="0" rIns="0" bIns="0">
                <a:spAutoFit/>
              </a:bodyPr>
              <a:lstStyle/>
              <a:p>
                <a:pPr>
                  <a:spcBef>
                    <a:spcPct val="50000"/>
                  </a:spcBef>
                  <a:defRPr/>
                </a:pPr>
                <a:r>
                  <a:rPr lang="en-US" sz="1600" i="1">
                    <a:solidFill>
                      <a:srgbClr val="000000"/>
                    </a:solidFill>
                    <a:effectLst>
                      <a:outerShdw blurRad="38100" dist="38100" dir="2700000" algn="tl">
                        <a:srgbClr val="C0C0C0"/>
                      </a:outerShdw>
                    </a:effectLst>
                    <a:latin typeface="Times New Roman" pitchFamily="18" charset="0"/>
                  </a:rPr>
                  <a:t>CHL-2</a:t>
                </a:r>
              </a:p>
            </p:txBody>
          </p:sp>
          <p:grpSp>
            <p:nvGrpSpPr>
              <p:cNvPr id="54301" name="Group 24"/>
              <p:cNvGrpSpPr>
                <a:grpSpLocks/>
              </p:cNvGrpSpPr>
              <p:nvPr/>
            </p:nvGrpSpPr>
            <p:grpSpPr bwMode="auto">
              <a:xfrm>
                <a:off x="3146" y="1536"/>
                <a:ext cx="406" cy="438"/>
                <a:chOff x="3146" y="1536"/>
                <a:chExt cx="406" cy="438"/>
              </a:xfrm>
            </p:grpSpPr>
            <p:pic>
              <p:nvPicPr>
                <p:cNvPr id="54302" name="Picture 25" descr="12_GeV_mods_CHL_overlay"/>
                <p:cNvPicPr>
                  <a:picLocks noChangeAspect="1" noChangeArrowheads="1"/>
                </p:cNvPicPr>
                <p:nvPr/>
              </p:nvPicPr>
              <p:blipFill>
                <a:blip r:embed="rId8" cstate="print"/>
                <a:srcRect/>
                <a:stretch>
                  <a:fillRect/>
                </a:stretch>
              </p:blipFill>
              <p:spPr bwMode="auto">
                <a:xfrm>
                  <a:off x="3146" y="1707"/>
                  <a:ext cx="184" cy="267"/>
                </a:xfrm>
                <a:prstGeom prst="rect">
                  <a:avLst/>
                </a:prstGeom>
                <a:noFill/>
                <a:ln w="9525">
                  <a:noFill/>
                  <a:miter lim="800000"/>
                  <a:headEnd/>
                  <a:tailEnd/>
                </a:ln>
              </p:spPr>
            </p:pic>
            <p:pic>
              <p:nvPicPr>
                <p:cNvPr id="54303" name="Picture 26" descr="12_GeV_mods_arrow_overlay"/>
                <p:cNvPicPr>
                  <a:picLocks noChangeAspect="1" noChangeArrowheads="1"/>
                </p:cNvPicPr>
                <p:nvPr/>
              </p:nvPicPr>
              <p:blipFill>
                <a:blip r:embed="rId9" cstate="print"/>
                <a:srcRect/>
                <a:stretch>
                  <a:fillRect/>
                </a:stretch>
              </p:blipFill>
              <p:spPr bwMode="auto">
                <a:xfrm>
                  <a:off x="3329" y="1536"/>
                  <a:ext cx="223" cy="288"/>
                </a:xfrm>
                <a:prstGeom prst="rect">
                  <a:avLst/>
                </a:prstGeom>
                <a:noFill/>
                <a:ln w="9525">
                  <a:noFill/>
                  <a:miter lim="800000"/>
                  <a:headEnd/>
                  <a:tailEnd/>
                </a:ln>
              </p:spPr>
            </p:pic>
          </p:grpSp>
        </p:grpSp>
        <p:grpSp>
          <p:nvGrpSpPr>
            <p:cNvPr id="54296" name="Group 27"/>
            <p:cNvGrpSpPr>
              <a:grpSpLocks/>
            </p:cNvGrpSpPr>
            <p:nvPr/>
          </p:nvGrpSpPr>
          <p:grpSpPr bwMode="auto">
            <a:xfrm>
              <a:off x="4145" y="528"/>
              <a:ext cx="1310" cy="732"/>
              <a:chOff x="4560" y="528"/>
              <a:chExt cx="1440" cy="732"/>
            </a:xfrm>
          </p:grpSpPr>
          <p:sp>
            <p:nvSpPr>
              <p:cNvPr id="307228" name="Text Box 28"/>
              <p:cNvSpPr txBox="1">
                <a:spLocks noChangeArrowheads="1"/>
              </p:cNvSpPr>
              <p:nvPr/>
            </p:nvSpPr>
            <p:spPr bwMode="auto">
              <a:xfrm>
                <a:off x="4704" y="528"/>
                <a:ext cx="1296" cy="577"/>
              </a:xfrm>
              <a:prstGeom prst="rect">
                <a:avLst/>
              </a:prstGeom>
              <a:noFill/>
              <a:ln w="19050">
                <a:noFill/>
                <a:miter lim="800000"/>
                <a:headEnd/>
                <a:tailEnd/>
              </a:ln>
              <a:effectLst/>
            </p:spPr>
            <p:txBody>
              <a:bodyPr>
                <a:spAutoFit/>
              </a:bodyPr>
              <a:lstStyle/>
              <a:p>
                <a:pPr algn="ctr">
                  <a:spcBef>
                    <a:spcPct val="50000"/>
                  </a:spcBef>
                  <a:defRPr/>
                </a:pPr>
                <a:r>
                  <a:rPr lang="en-US" i="1">
                    <a:solidFill>
                      <a:srgbClr val="000000"/>
                    </a:solidFill>
                    <a:effectLst>
                      <a:outerShdw blurRad="38100" dist="38100" dir="2700000" algn="tl">
                        <a:srgbClr val="C0C0C0"/>
                      </a:outerShdw>
                    </a:effectLst>
                    <a:latin typeface="Times New Roman" pitchFamily="18" charset="0"/>
                  </a:rPr>
                  <a:t>Upgrade magnets and power supplies</a:t>
                </a:r>
              </a:p>
            </p:txBody>
          </p:sp>
          <p:pic>
            <p:nvPicPr>
              <p:cNvPr id="54299" name="Picture 29" descr="12_GeV_mods_arrow_overlay"/>
              <p:cNvPicPr>
                <a:picLocks noChangeAspect="1" noChangeArrowheads="1"/>
              </p:cNvPicPr>
              <p:nvPr/>
            </p:nvPicPr>
            <p:blipFill>
              <a:blip r:embed="rId9" cstate="print"/>
              <a:srcRect/>
              <a:stretch>
                <a:fillRect/>
              </a:stretch>
            </p:blipFill>
            <p:spPr bwMode="auto">
              <a:xfrm>
                <a:off x="4560" y="864"/>
                <a:ext cx="306" cy="396"/>
              </a:xfrm>
              <a:prstGeom prst="rect">
                <a:avLst/>
              </a:prstGeom>
              <a:noFill/>
              <a:ln w="9525">
                <a:noFill/>
                <a:miter lim="800000"/>
                <a:headEnd/>
                <a:tailEnd/>
              </a:ln>
            </p:spPr>
          </p:pic>
        </p:grpSp>
        <p:pic>
          <p:nvPicPr>
            <p:cNvPr id="54297" name="Picture 30" descr="12_GeV_mods_NL-cryomodules_overlay"/>
            <p:cNvPicPr>
              <a:picLocks noChangeAspect="1" noChangeArrowheads="1"/>
            </p:cNvPicPr>
            <p:nvPr/>
          </p:nvPicPr>
          <p:blipFill>
            <a:blip r:embed="rId10" cstate="print"/>
            <a:srcRect/>
            <a:stretch>
              <a:fillRect/>
            </a:stretch>
          </p:blipFill>
          <p:spPr bwMode="auto">
            <a:xfrm>
              <a:off x="2138" y="816"/>
              <a:ext cx="786" cy="774"/>
            </a:xfrm>
            <a:prstGeom prst="rect">
              <a:avLst/>
            </a:prstGeom>
            <a:noFill/>
            <a:ln w="9525">
              <a:noFill/>
              <a:miter lim="800000"/>
              <a:headEnd/>
              <a:tailEnd/>
            </a:ln>
          </p:spPr>
        </p:pic>
      </p:grpSp>
      <p:grpSp>
        <p:nvGrpSpPr>
          <p:cNvPr id="8" name="Group 31"/>
          <p:cNvGrpSpPr>
            <a:grpSpLocks/>
          </p:cNvGrpSpPr>
          <p:nvPr/>
        </p:nvGrpSpPr>
        <p:grpSpPr bwMode="auto">
          <a:xfrm>
            <a:off x="190500" y="4495800"/>
            <a:ext cx="7915284" cy="1743075"/>
            <a:chOff x="120" y="2849"/>
            <a:chExt cx="4986" cy="1098"/>
          </a:xfrm>
        </p:grpSpPr>
        <p:sp>
          <p:nvSpPr>
            <p:cNvPr id="54290" name="Text Box 32"/>
            <p:cNvSpPr txBox="1">
              <a:spLocks noChangeArrowheads="1"/>
            </p:cNvSpPr>
            <p:nvPr/>
          </p:nvSpPr>
          <p:spPr bwMode="auto">
            <a:xfrm>
              <a:off x="120" y="3297"/>
              <a:ext cx="1468" cy="404"/>
            </a:xfrm>
            <a:prstGeom prst="rect">
              <a:avLst/>
            </a:prstGeom>
            <a:noFill/>
            <a:ln w="12700">
              <a:noFill/>
              <a:miter lim="800000"/>
              <a:headEnd/>
              <a:tailEnd/>
            </a:ln>
          </p:spPr>
          <p:txBody>
            <a:bodyPr wrap="none">
              <a:spAutoFit/>
            </a:bodyPr>
            <a:lstStyle/>
            <a:p>
              <a:pPr algn="ctr"/>
              <a:r>
                <a:rPr lang="en-US" i="1">
                  <a:solidFill>
                    <a:srgbClr val="3333CC"/>
                  </a:solidFill>
                  <a:latin typeface="Times New Roman" pitchFamily="18" charset="0"/>
                </a:rPr>
                <a:t>Enhanced capabilities </a:t>
              </a:r>
            </a:p>
            <a:p>
              <a:pPr algn="ctr"/>
              <a:r>
                <a:rPr lang="en-US" i="1">
                  <a:solidFill>
                    <a:srgbClr val="3333CC"/>
                  </a:solidFill>
                  <a:latin typeface="Times New Roman" pitchFamily="18" charset="0"/>
                </a:rPr>
                <a:t>in existing Halls</a:t>
              </a:r>
            </a:p>
          </p:txBody>
        </p:sp>
        <p:grpSp>
          <p:nvGrpSpPr>
            <p:cNvPr id="54291" name="Group 33"/>
            <p:cNvGrpSpPr>
              <a:grpSpLocks/>
            </p:cNvGrpSpPr>
            <p:nvPr/>
          </p:nvGrpSpPr>
          <p:grpSpPr bwMode="auto">
            <a:xfrm>
              <a:off x="2095" y="2849"/>
              <a:ext cx="3011" cy="1098"/>
              <a:chOff x="2095" y="2849"/>
              <a:chExt cx="3011" cy="1098"/>
            </a:xfrm>
          </p:grpSpPr>
          <p:sp>
            <p:nvSpPr>
              <p:cNvPr id="54292" name="Text Box 34"/>
              <p:cNvSpPr txBox="1">
                <a:spLocks noChangeArrowheads="1"/>
              </p:cNvSpPr>
              <p:nvPr/>
            </p:nvSpPr>
            <p:spPr bwMode="auto">
              <a:xfrm>
                <a:off x="2437" y="3307"/>
                <a:ext cx="2669" cy="640"/>
              </a:xfrm>
              <a:prstGeom prst="rect">
                <a:avLst/>
              </a:prstGeom>
              <a:noFill/>
              <a:ln w="9525">
                <a:noFill/>
                <a:miter lim="800000"/>
                <a:headEnd/>
                <a:tailEnd/>
              </a:ln>
            </p:spPr>
            <p:txBody>
              <a:bodyPr wrap="none">
                <a:spAutoFit/>
              </a:bodyPr>
              <a:lstStyle/>
              <a:p>
                <a:pPr algn="ctr"/>
                <a:r>
                  <a:rPr lang="en-US" i="1" dirty="0" smtClean="0">
                    <a:solidFill>
                      <a:srgbClr val="3333CC"/>
                    </a:solidFill>
                    <a:latin typeface="Times New Roman" pitchFamily="18" charset="0"/>
                  </a:rPr>
                  <a:t>11 </a:t>
                </a:r>
                <a:r>
                  <a:rPr lang="en-US" i="1" dirty="0" err="1" smtClean="0">
                    <a:solidFill>
                      <a:srgbClr val="3333CC"/>
                    </a:solidFill>
                    <a:latin typeface="Times New Roman" pitchFamily="18" charset="0"/>
                  </a:rPr>
                  <a:t>GeV</a:t>
                </a:r>
                <a:r>
                  <a:rPr lang="en-US" i="1" dirty="0" smtClean="0">
                    <a:solidFill>
                      <a:srgbClr val="3333CC"/>
                    </a:solidFill>
                    <a:latin typeface="Times New Roman" pitchFamily="18" charset="0"/>
                  </a:rPr>
                  <a:t> Available to Halls A,  B, and C</a:t>
                </a:r>
              </a:p>
              <a:p>
                <a:pPr algn="ctr"/>
                <a:r>
                  <a:rPr lang="en-US" i="1" dirty="0" smtClean="0">
                    <a:solidFill>
                      <a:srgbClr val="3333CC"/>
                    </a:solidFill>
                    <a:latin typeface="Times New Roman" pitchFamily="18" charset="0"/>
                  </a:rPr>
                  <a:t>Lower </a:t>
                </a:r>
                <a:r>
                  <a:rPr lang="en-US" i="1" dirty="0">
                    <a:solidFill>
                      <a:srgbClr val="3333CC"/>
                    </a:solidFill>
                    <a:latin typeface="Times New Roman" pitchFamily="18" charset="0"/>
                  </a:rPr>
                  <a:t>pass beam energies </a:t>
                </a:r>
              </a:p>
              <a:p>
                <a:pPr algn="ctr"/>
                <a:r>
                  <a:rPr lang="en-US" i="1" dirty="0">
                    <a:solidFill>
                      <a:srgbClr val="3333CC"/>
                    </a:solidFill>
                    <a:latin typeface="Times New Roman" pitchFamily="18" charset="0"/>
                  </a:rPr>
                  <a:t>(2.2, 4.4, 6.6 </a:t>
                </a:r>
                <a:r>
                  <a:rPr lang="en-US" i="1" dirty="0" err="1">
                    <a:solidFill>
                      <a:srgbClr val="3333CC"/>
                    </a:solidFill>
                    <a:latin typeface="Times New Roman" pitchFamily="18" charset="0"/>
                  </a:rPr>
                  <a:t>GeV</a:t>
                </a:r>
                <a:r>
                  <a:rPr lang="en-US" i="1" dirty="0">
                    <a:solidFill>
                      <a:srgbClr val="3333CC"/>
                    </a:solidFill>
                    <a:latin typeface="Times New Roman" pitchFamily="18" charset="0"/>
                  </a:rPr>
                  <a:t>) still available</a:t>
                </a:r>
              </a:p>
            </p:txBody>
          </p:sp>
          <p:sp>
            <p:nvSpPr>
              <p:cNvPr id="54293" name="Line 35"/>
              <p:cNvSpPr>
                <a:spLocks noChangeShapeType="1"/>
              </p:cNvSpPr>
              <p:nvPr/>
            </p:nvSpPr>
            <p:spPr bwMode="auto">
              <a:xfrm flipH="1" flipV="1">
                <a:off x="2095" y="2849"/>
                <a:ext cx="827" cy="503"/>
              </a:xfrm>
              <a:prstGeom prst="line">
                <a:avLst/>
              </a:prstGeom>
              <a:noFill/>
              <a:ln w="19050">
                <a:solidFill>
                  <a:srgbClr val="FF0000"/>
                </a:solidFill>
                <a:round/>
                <a:headEnd/>
                <a:tailEnd type="triangle" w="med" len="med"/>
              </a:ln>
            </p:spPr>
            <p:txBody>
              <a:bodyPr/>
              <a:lstStyle/>
              <a:p>
                <a:endParaRPr lang="en-US"/>
              </a:p>
            </p:txBody>
          </p:sp>
        </p:grpSp>
      </p:grpSp>
      <p:sp>
        <p:nvSpPr>
          <p:cNvPr id="36" name="Rectangle 35"/>
          <p:cNvSpPr/>
          <p:nvPr/>
        </p:nvSpPr>
        <p:spPr>
          <a:xfrm>
            <a:off x="7042277" y="152400"/>
            <a:ext cx="2017091" cy="400110"/>
          </a:xfrm>
          <a:prstGeom prst="rect">
            <a:avLst/>
          </a:prstGeom>
        </p:spPr>
        <p:txBody>
          <a:bodyPr wrap="none">
            <a:spAutoFit/>
          </a:bodyPr>
          <a:lstStyle/>
          <a:p>
            <a:r>
              <a:rPr lang="en-US" i="1" dirty="0" smtClean="0">
                <a:solidFill>
                  <a:srgbClr val="3333CC"/>
                </a:solidFill>
                <a:latin typeface="Times New Roman" pitchFamily="18" charset="0"/>
              </a:rPr>
              <a:t>12 </a:t>
            </a:r>
            <a:r>
              <a:rPr lang="en-US" i="1" dirty="0" err="1" smtClean="0">
                <a:solidFill>
                  <a:srgbClr val="3333CC"/>
                </a:solidFill>
                <a:latin typeface="Times New Roman" pitchFamily="18" charset="0"/>
              </a:rPr>
              <a:t>GeV</a:t>
            </a:r>
            <a:r>
              <a:rPr lang="en-US" i="1" dirty="0" smtClean="0">
                <a:solidFill>
                  <a:srgbClr val="3333CC"/>
                </a:solidFill>
                <a:latin typeface="Times New Roman" pitchFamily="18" charset="0"/>
              </a:rPr>
              <a:t> to Hall D</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2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72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2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2" grpId="0" animBg="1"/>
      <p:bldP spid="307216" grpId="0" animBg="1"/>
      <p:bldP spid="307217" grpId="0" animBg="1"/>
      <p:bldP spid="307219" grpId="0" animBg="1"/>
      <p:bldP spid="3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371600"/>
          <a:ext cx="8991600" cy="5394960"/>
        </p:xfrm>
        <a:graphic>
          <a:graphicData uri="http://schemas.openxmlformats.org/drawingml/2006/table">
            <a:tbl>
              <a:tblPr bandRow="1"/>
              <a:tblGrid>
                <a:gridCol w="1151975"/>
                <a:gridCol w="4105825"/>
                <a:gridCol w="16002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Conditionally approved experiments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12-06-110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Measurement of the Neutron Spin Asymmetry A</a:t>
                      </a:r>
                      <a:r>
                        <a:rPr kumimoji="0" lang="en-US" sz="1400" b="1" i="0" u="none" strike="noStrike" kern="1200" cap="none" normalizeH="0" baseline="-25000" dirty="0" smtClean="0">
                          <a:ln>
                            <a:noFill/>
                          </a:ln>
                          <a:solidFill>
                            <a:srgbClr val="0000FF"/>
                          </a:solidFill>
                          <a:effectLst/>
                          <a:latin typeface="Arial" charset="0"/>
                          <a:ea typeface="Times New Roman" pitchFamily="18" charset="0"/>
                          <a:cs typeface="Arial" charset="0"/>
                        </a:rPr>
                        <a:t>1</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in the Valence Quark Region Using an 11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Beam in Hall 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X.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Zheng</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Camsonne</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G. Cates,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J.P. Chen,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Z.E.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Meziani</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(53)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12-06-113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The Structure of the Free Neutron at Large x-</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Bjorken</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S.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Bueltmann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M.E. Christy,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H.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Fenker</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Griffioen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 Keppel,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S. Kuhn,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W.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Melnitchouk</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V.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Tvaskis</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(40)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12-06-118</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Measurement of the F</a:t>
                      </a:r>
                      <a:r>
                        <a:rPr kumimoji="0" lang="en-US" sz="1400" b="1" i="0" u="none" strike="noStrike" kern="1200" cap="none" normalizeH="0" baseline="-25000" dirty="0" smtClean="0">
                          <a:ln>
                            <a:noFill/>
                          </a:ln>
                          <a:solidFill>
                            <a:srgbClr val="0000FF"/>
                          </a:solidFill>
                          <a:effectLst/>
                          <a:latin typeface="Arial" charset="0"/>
                          <a:ea typeface="Times New Roman" pitchFamily="18" charset="0"/>
                          <a:cs typeface="Arial" charset="0"/>
                        </a:rPr>
                        <a:t>2</a:t>
                      </a:r>
                      <a:r>
                        <a:rPr kumimoji="0" lang="en-US" sz="1400" b="1" i="0" u="none" strike="noStrike" kern="1200" cap="none" normalizeH="0" baseline="30000" dirty="0" smtClean="0">
                          <a:ln>
                            <a:noFill/>
                          </a:ln>
                          <a:solidFill>
                            <a:srgbClr val="0000FF"/>
                          </a:solidFill>
                          <a:effectLst/>
                          <a:latin typeface="Arial" charset="0"/>
                          <a:ea typeface="Times New Roman" pitchFamily="18" charset="0"/>
                          <a:cs typeface="Arial" charset="0"/>
                        </a:rPr>
                        <a:t>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/F</a:t>
                      </a:r>
                      <a:r>
                        <a:rPr kumimoji="0" lang="en-US" sz="1400" b="1" i="0" u="none" strike="noStrike" kern="1200" cap="none" normalizeH="0" baseline="-25000" dirty="0" smtClean="0">
                          <a:ln>
                            <a:noFill/>
                          </a:ln>
                          <a:solidFill>
                            <a:srgbClr val="0000FF"/>
                          </a:solidFill>
                          <a:effectLst/>
                          <a:latin typeface="Arial" charset="0"/>
                          <a:ea typeface="Times New Roman" pitchFamily="18" charset="0"/>
                          <a:cs typeface="Arial" charset="0"/>
                        </a:rPr>
                        <a:t>2</a:t>
                      </a:r>
                      <a:r>
                        <a:rPr kumimoji="0" lang="en-US" sz="1400" b="1" i="0" u="none" strike="noStrike" kern="1200" cap="none" normalizeH="0" baseline="30000" dirty="0" smtClean="0">
                          <a:ln>
                            <a:noFill/>
                          </a:ln>
                          <a:solidFill>
                            <a:srgbClr val="0000FF"/>
                          </a:solidFill>
                          <a:effectLst/>
                          <a:latin typeface="Arial" charset="0"/>
                          <a:ea typeface="Times New Roman" pitchFamily="18" charset="0"/>
                          <a:cs typeface="Arial" charset="0"/>
                        </a:rPr>
                        <a:t>p</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d/u Ratios and A=3 EMC Effect in DIS off the Tritium and Helium Mirror Nuclei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400" b="1" i="1" u="none" strike="noStrike" kern="1200" cap="none" normalizeH="0" baseline="0" dirty="0" smtClean="0">
                          <a:ln>
                            <a:noFill/>
                          </a:ln>
                          <a:solidFill>
                            <a:srgbClr val="0000FF"/>
                          </a:solidFill>
                          <a:effectLst/>
                          <a:latin typeface="Arial" charset="0"/>
                          <a:ea typeface="Times New Roman" pitchFamily="18" charset="0"/>
                          <a:cs typeface="Arial" charset="0"/>
                        </a:rPr>
                        <a:t>G. Petratos</a:t>
                      </a: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b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J. Gomez, </a:t>
                      </a:r>
                      <a:b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R. Holt, </a:t>
                      </a:r>
                      <a:b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R. Ransome</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(31)</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25" name="Rectangle 2"/>
          <p:cNvSpPr>
            <a:spLocks noGrp="1" noChangeArrowheads="1"/>
          </p:cNvSpPr>
          <p:nvPr>
            <p:ph type="title"/>
          </p:nvPr>
        </p:nvSpPr>
        <p:spPr>
          <a:xfrm>
            <a:off x="0" y="0"/>
            <a:ext cx="9144000" cy="746125"/>
          </a:xfrm>
        </p:spPr>
        <p:txBody>
          <a:bodyPr/>
          <a:lstStyle/>
          <a:p>
            <a:r>
              <a:rPr lang="en-US" sz="2800" smtClean="0"/>
              <a:t>The longitudinal structure of the hadrons (cont.) </a:t>
            </a:r>
            <a:br>
              <a:rPr lang="en-US" sz="2800" smtClean="0"/>
            </a:br>
            <a:r>
              <a:rPr lang="en-US" sz="1800" smtClean="0"/>
              <a:t>(Unpolarized and polarized parton distribution functions)</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990600"/>
          <a:ext cx="8991600" cy="5608320"/>
        </p:xfrm>
        <a:graphic>
          <a:graphicData uri="http://schemas.openxmlformats.org/drawingml/2006/table">
            <a:tbl>
              <a:tblPr bandRow="1"/>
              <a:tblGrid>
                <a:gridCol w="1151975"/>
                <a:gridCol w="3801025"/>
                <a:gridCol w="1828800"/>
                <a:gridCol w="685800"/>
                <a:gridCol w="762000"/>
                <a:gridCol w="7620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12-06-108</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Hard Exclusive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Electroproduction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of </a:t>
                      </a:r>
                      <a:r>
                        <a:rPr kumimoji="0" lang="en-US" sz="1400" b="1" i="0" u="none" strike="noStrike" kern="1200" cap="none" normalizeH="0" baseline="0" dirty="0" smtClean="0">
                          <a:ln>
                            <a:noFill/>
                          </a:ln>
                          <a:solidFill>
                            <a:schemeClr val="tx1"/>
                          </a:solidFill>
                          <a:effectLst/>
                          <a:latin typeface="Symbol" pitchFamily="18" charset="2"/>
                          <a:ea typeface="Times New Roman" pitchFamily="18" charset="0"/>
                          <a:cs typeface="Arial" charset="0"/>
                        </a:rPr>
                        <a:t>p</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0</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and </a:t>
                      </a:r>
                      <a:r>
                        <a:rPr kumimoji="0" lang="en-US" sz="1400" b="1" i="0" u="none" strike="noStrike" kern="1200" cap="none" normalizeH="0" baseline="0" dirty="0" smtClean="0">
                          <a:ln>
                            <a:noFill/>
                          </a:ln>
                          <a:solidFill>
                            <a:schemeClr val="tx1"/>
                          </a:solidFill>
                          <a:effectLst/>
                          <a:latin typeface="Symbol" pitchFamily="18" charset="2"/>
                          <a:ea typeface="Times New Roman" pitchFamily="18" charset="0"/>
                          <a:cs typeface="Arial" charset="0"/>
                        </a:rPr>
                        <a:t>h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with CLAS12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P.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Stoler</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Joo</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V.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Kubarovsky</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Ungaro</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 Weiss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12-06-112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Probing the Proton's Quark Dynamics in Semi-Inclusive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Production at 11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i-FI" sz="1400" b="1" i="1" u="none" strike="noStrike" kern="1200" cap="none" normalizeH="0" baseline="0" dirty="0" smtClean="0">
                          <a:ln>
                            <a:noFill/>
                          </a:ln>
                          <a:solidFill>
                            <a:schemeClr val="tx1"/>
                          </a:solidFill>
                          <a:effectLst/>
                          <a:latin typeface="Arial" charset="0"/>
                          <a:ea typeface="Times New Roman" pitchFamily="18" charset="0"/>
                          <a:cs typeface="Arial" charset="0"/>
                        </a:rPr>
                        <a:t>H. Avakian</a:t>
                      </a:r>
                      <a:r>
                        <a:rPr kumimoji="0" lang="fi-FI"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fi-FI"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fi-FI" sz="1400" b="1" i="0" u="none" strike="noStrike" kern="1200" cap="none" normalizeH="0" baseline="0" dirty="0" smtClean="0">
                          <a:ln>
                            <a:noFill/>
                          </a:ln>
                          <a:solidFill>
                            <a:schemeClr val="tx1"/>
                          </a:solidFill>
                          <a:effectLst/>
                          <a:latin typeface="Arial" charset="0"/>
                          <a:ea typeface="Times New Roman" pitchFamily="18" charset="0"/>
                          <a:cs typeface="Arial" charset="0"/>
                        </a:rPr>
                        <a:t>K. Joo,</a:t>
                      </a:r>
                    </a:p>
                    <a:p>
                      <a:pPr marL="0" marR="0" lvl="0" indent="0" algn="l" defTabSz="914400" rtl="0" eaLnBrk="1" fontAlgn="base" latinLnBrk="0" hangingPunct="1">
                        <a:lnSpc>
                          <a:spcPct val="100000"/>
                        </a:lnSpc>
                        <a:spcBef>
                          <a:spcPct val="0"/>
                        </a:spcBef>
                        <a:spcAft>
                          <a:spcPct val="0"/>
                        </a:spcAft>
                        <a:buClrTx/>
                        <a:buSzTx/>
                        <a:buFontTx/>
                        <a:buNone/>
                        <a:tabLst/>
                      </a:pPr>
                      <a:r>
                        <a:rPr kumimoji="0" lang="fi-FI" sz="1400" b="1" i="0" u="none" strike="noStrike" kern="1200" cap="none" normalizeH="0" baseline="0" dirty="0" smtClean="0">
                          <a:ln>
                            <a:noFill/>
                          </a:ln>
                          <a:solidFill>
                            <a:schemeClr val="tx1"/>
                          </a:solidFill>
                          <a:effectLst/>
                          <a:latin typeface="Arial" charset="0"/>
                          <a:ea typeface="Times New Roman" pitchFamily="18" charset="0"/>
                          <a:cs typeface="Arial" charset="0"/>
                        </a:rPr>
                        <a:t>Z.E. Meziani, </a:t>
                      </a:r>
                      <a:br>
                        <a:rPr kumimoji="0" lang="fi-FI"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fi-FI" sz="1400" b="1" i="0" u="none" strike="noStrike" kern="1200" cap="none" normalizeH="0" baseline="0" dirty="0" smtClean="0">
                          <a:ln>
                            <a:noFill/>
                          </a:ln>
                          <a:solidFill>
                            <a:schemeClr val="tx1"/>
                          </a:solidFill>
                          <a:effectLst/>
                          <a:latin typeface="Arial" charset="0"/>
                          <a:ea typeface="Times New Roman" pitchFamily="18" charset="0"/>
                          <a:cs typeface="Arial" charset="0"/>
                        </a:rPr>
                        <a:t>B. Seitz</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(60)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12-06-114</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Measurement of Electron-</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Helicity</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Dependent Cross Sections of Deeply Virtual Compton Scattering with CEBAF at 12 GeV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C. Hyde,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Michel,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 Munoz-Camacho,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Roche</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(100)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12-06-119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Deeply Virtual Compton Scattering with CLAS at 11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F.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Sabatie</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Biselli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Egiyan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D. Ireland,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L.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Elouadhriri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Holtrop</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W. Kim</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(200)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449" name="Rectangle 2"/>
          <p:cNvSpPr>
            <a:spLocks noGrp="1" noChangeArrowheads="1"/>
          </p:cNvSpPr>
          <p:nvPr>
            <p:ph type="title"/>
          </p:nvPr>
        </p:nvSpPr>
        <p:spPr>
          <a:xfrm>
            <a:off x="0" y="0"/>
            <a:ext cx="9144000" cy="746125"/>
          </a:xfrm>
        </p:spPr>
        <p:txBody>
          <a:bodyPr/>
          <a:lstStyle/>
          <a:p>
            <a:r>
              <a:rPr lang="en-US" sz="2800" smtClean="0"/>
              <a:t>The 3D structure of the hadrons</a:t>
            </a:r>
            <a:br>
              <a:rPr lang="en-US" sz="2800" smtClean="0"/>
            </a:br>
            <a:r>
              <a:rPr lang="en-US" sz="1800" smtClean="0"/>
              <a:t>(Generalized Parton Distributions and Transverse Momentum Distributions)</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914400"/>
          <a:ext cx="8991600" cy="4968240"/>
        </p:xfrm>
        <a:graphic>
          <a:graphicData uri="http://schemas.openxmlformats.org/drawingml/2006/table">
            <a:tbl>
              <a:tblPr bandRow="1"/>
              <a:tblGrid>
                <a:gridCol w="1151975"/>
                <a:gridCol w="4182025"/>
                <a:gridCol w="15240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12-07-105</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Scaling Study of the L-T Separated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Electro-production Cross-Section at 11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T. Horn,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Huber</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(42)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12-07-107</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Studies of Spin-Orbit Correlations with Longitudinally Polarized Target</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Avakian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Bosted</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Griffioen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Hafidi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Rossi</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(103)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12-09-007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Studies of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Partonic</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Distributions using Semi-Inclusive Production of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Kaons</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Hafidi</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Avakian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F.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Benmokhtar</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 El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Alaoui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Mirazita</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(159)</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8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12-09-008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Studies of the Boer-</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Mulders</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Asymmetry in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Kaon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Electroproduction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with Hydrogen and Deuterium Targets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Avakian</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Contalbrigo</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Joo</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Z-E.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Meziani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Seitz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(56)</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473" name="Rectangle 2"/>
          <p:cNvSpPr>
            <a:spLocks noGrp="1" noChangeArrowheads="1"/>
          </p:cNvSpPr>
          <p:nvPr>
            <p:ph type="title"/>
          </p:nvPr>
        </p:nvSpPr>
        <p:spPr>
          <a:xfrm>
            <a:off x="0" y="0"/>
            <a:ext cx="9144000" cy="746125"/>
          </a:xfrm>
        </p:spPr>
        <p:txBody>
          <a:bodyPr/>
          <a:lstStyle/>
          <a:p>
            <a:r>
              <a:rPr lang="en-US" sz="2800" smtClean="0"/>
              <a:t>The 3D structure of the hadrons (cont.)</a:t>
            </a:r>
            <a:br>
              <a:rPr lang="en-US" sz="2800" smtClean="0"/>
            </a:br>
            <a:r>
              <a:rPr lang="en-US" sz="1800" smtClean="0"/>
              <a:t>(Generalized Parton Distributions and Transverse Momentum Distributions)</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990600"/>
          <a:ext cx="8991600" cy="3931920"/>
        </p:xfrm>
        <a:graphic>
          <a:graphicData uri="http://schemas.openxmlformats.org/drawingml/2006/table">
            <a:tbl>
              <a:tblPr bandRow="1"/>
              <a:tblGrid>
                <a:gridCol w="1151975"/>
                <a:gridCol w="4258225"/>
                <a:gridCol w="1447800"/>
                <a:gridCol w="685800"/>
                <a:gridCol w="762000"/>
                <a:gridCol w="685800"/>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12-09-009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Studies of Spin-Orbit Correlations in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Kaon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Electroproduction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in DIS with Polarized Hydrogen and Deuterium Targets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Avakian</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Cisbani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Griffioen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Hafidi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Rossi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(103)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12-09-011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Studies of the L-T Separated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Kaon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Electroproduction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Cross Section from 5-11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T. Horn,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Huber,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Markowitz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(38)</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12-10-006</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An update to PR12-09-014: Target Single Spin Asymmetry in Semi-Inclusive Deep-Inelastic Electro </a:t>
                      </a:r>
                      <a:r>
                        <a:rPr kumimoji="0" lang="en-US" sz="1400" b="1" i="0" u="none" strike="noStrike" kern="1200" cap="none" normalizeH="0" baseline="0" dirty="0" err="1">
                          <a:ln>
                            <a:noFill/>
                          </a:ln>
                          <a:solidFill>
                            <a:schemeClr val="tx1"/>
                          </a:solidFill>
                          <a:effectLst/>
                          <a:latin typeface="Arial" charset="0"/>
                          <a:ea typeface="Times New Roman" pitchFamily="18" charset="0"/>
                          <a:cs typeface="Arial" charset="0"/>
                        </a:rPr>
                        <a:t>Pion</a:t>
                      </a: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 Production on a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Transversely </a:t>
                      </a: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Polarized 3He Target at 8.8 and 11 GeV</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Gao</a:t>
                      </a:r>
                      <a:endPar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J-P. Chen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X. Jiang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J-C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Peng</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X.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Qian</a:t>
                      </a:r>
                      <a:endParaRPr kumimoji="0" lang="en-US" sz="1400" b="1" i="1"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(90)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509" name="Rectangle 2"/>
          <p:cNvSpPr>
            <a:spLocks noGrp="1" noChangeArrowheads="1"/>
          </p:cNvSpPr>
          <p:nvPr>
            <p:ph type="title"/>
          </p:nvPr>
        </p:nvSpPr>
        <p:spPr>
          <a:xfrm>
            <a:off x="0" y="0"/>
            <a:ext cx="9144000" cy="746125"/>
          </a:xfrm>
        </p:spPr>
        <p:txBody>
          <a:bodyPr/>
          <a:lstStyle/>
          <a:p>
            <a:r>
              <a:rPr lang="en-US" sz="2800" smtClean="0"/>
              <a:t>The 3D structure of the hadrons (cont.)</a:t>
            </a:r>
            <a:br>
              <a:rPr lang="en-US" sz="2800" smtClean="0"/>
            </a:br>
            <a:r>
              <a:rPr lang="en-US" sz="1800" smtClean="0"/>
              <a:t>(Generalized Parton Distributions and Transverse Momentum Distributions)</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990600"/>
          <a:ext cx="8991600" cy="2983230"/>
        </p:xfrm>
        <a:graphic>
          <a:graphicData uri="http://schemas.openxmlformats.org/drawingml/2006/table">
            <a:tbl>
              <a:tblPr bandRow="1"/>
              <a:tblGrid>
                <a:gridCol w="1151975"/>
                <a:gridCol w="3953425"/>
                <a:gridCol w="1752600"/>
                <a:gridCol w="685800"/>
                <a:gridCol w="762000"/>
                <a:gridCol w="685800"/>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Conditionally approved experiments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28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12-09-017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Transverse Momentum Dependence of Semi-Inclusive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Pion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Production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R.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Ent</a:t>
                      </a: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P.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Bosted</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H.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Mkrtchyan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8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12-09-018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Measurement of the Semi-Inclusive </a:t>
                      </a:r>
                      <a:r>
                        <a:rPr kumimoji="0" lang="en-US" sz="1400" b="1" i="0" u="none" strike="noStrike" kern="1200" cap="none" normalizeH="0" baseline="0" dirty="0" smtClean="0">
                          <a:ln>
                            <a:noFill/>
                          </a:ln>
                          <a:solidFill>
                            <a:srgbClr val="0000FF"/>
                          </a:solidFill>
                          <a:effectLst/>
                          <a:latin typeface="Symbol" pitchFamily="18" charset="2"/>
                          <a:ea typeface="Times New Roman" pitchFamily="18" charset="0"/>
                          <a:cs typeface="Arial" charset="0"/>
                        </a:rPr>
                        <a:t>p</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and K Electro-production in the DIS Regime from a Transversely Polarized </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3</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He Target with the SBS &amp; BB Spectrometers in Hall 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Wojtsekhowski</a:t>
                      </a: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G. Cates,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E.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Cisbani</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G. Franklin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(64)</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509" name="Rectangle 2"/>
          <p:cNvSpPr>
            <a:spLocks noGrp="1" noChangeArrowheads="1"/>
          </p:cNvSpPr>
          <p:nvPr>
            <p:ph type="title"/>
          </p:nvPr>
        </p:nvSpPr>
        <p:spPr>
          <a:xfrm>
            <a:off x="0" y="0"/>
            <a:ext cx="9144000" cy="746125"/>
          </a:xfrm>
        </p:spPr>
        <p:txBody>
          <a:bodyPr/>
          <a:lstStyle/>
          <a:p>
            <a:r>
              <a:rPr lang="en-US" sz="2800" smtClean="0"/>
              <a:t>The 3D structure of the hadrons (cont.)</a:t>
            </a:r>
            <a:br>
              <a:rPr lang="en-US" sz="2800" smtClean="0"/>
            </a:br>
            <a:r>
              <a:rPr lang="en-US" sz="1800" smtClean="0"/>
              <a:t>(Generalized Parton Distributions and Transverse Momentum Distributions)</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392238"/>
          <a:ext cx="8991600" cy="4785360"/>
        </p:xfrm>
        <a:graphic>
          <a:graphicData uri="http://schemas.openxmlformats.org/drawingml/2006/table">
            <a:tbl>
              <a:tblPr bandRow="1"/>
              <a:tblGrid>
                <a:gridCol w="1151975"/>
                <a:gridCol w="4105825"/>
                <a:gridCol w="16002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12-06-105</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Inclusive Scattering from Nuclei at x &gt; 1 in the quasi-elastic and deep-inelastic regimes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D. Day</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Arrington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12-06-106</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Study of Color Transparency in Exclusive Vector Meson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Electroproduction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off Nuclei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1" i="1" u="none" strike="noStrike" kern="1200" cap="none" normalizeH="0" baseline="0" dirty="0" smtClean="0">
                          <a:ln>
                            <a:noFill/>
                          </a:ln>
                          <a:solidFill>
                            <a:schemeClr val="tx1"/>
                          </a:solidFill>
                          <a:effectLst/>
                          <a:latin typeface="Arial" charset="0"/>
                          <a:ea typeface="Times New Roman" pitchFamily="18" charset="0"/>
                          <a:cs typeface="Arial" charset="0"/>
                        </a:rPr>
                        <a:t>K. Hafidi, </a:t>
                      </a:r>
                      <a:r>
                        <a:rPr kumimoji="0" lang="it-IT"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it-IT"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it-IT" sz="1400" b="1" i="0" u="none" strike="noStrike" kern="1200" cap="none" normalizeH="0" baseline="0" dirty="0" smtClean="0">
                          <a:ln>
                            <a:noFill/>
                          </a:ln>
                          <a:solidFill>
                            <a:schemeClr val="tx1"/>
                          </a:solidFill>
                          <a:effectLst/>
                          <a:latin typeface="Arial" charset="0"/>
                          <a:ea typeface="Times New Roman" pitchFamily="18" charset="0"/>
                          <a:cs typeface="Arial" charset="0"/>
                        </a:rPr>
                        <a:t>L. El Fassi, </a:t>
                      </a:r>
                      <a:br>
                        <a:rPr kumimoji="0" lang="it-IT"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it-IT" sz="1400" b="1" i="0" u="none" strike="noStrike" kern="1200" cap="none" normalizeH="0" baseline="0" dirty="0" smtClean="0">
                          <a:ln>
                            <a:noFill/>
                          </a:ln>
                          <a:solidFill>
                            <a:schemeClr val="tx1"/>
                          </a:solidFill>
                          <a:effectLst/>
                          <a:latin typeface="Arial" charset="0"/>
                          <a:ea typeface="Times New Roman" pitchFamily="18" charset="0"/>
                          <a:cs typeface="Arial" charset="0"/>
                        </a:rPr>
                        <a:t>M. Holtrop,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normalizeH="0" baseline="0" dirty="0" smtClean="0">
                          <a:ln>
                            <a:noFill/>
                          </a:ln>
                          <a:solidFill>
                            <a:schemeClr val="tx1"/>
                          </a:solidFill>
                          <a:effectLst/>
                          <a:latin typeface="Arial" charset="0"/>
                          <a:ea typeface="Times New Roman" pitchFamily="18" charset="0"/>
                          <a:cs typeface="Arial" charset="0"/>
                        </a:rPr>
                        <a:t>B. Mustapha, </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(40)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12-06-117</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Quark Propagation and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Hadron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Formation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W. Brooks,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Gilfoyle</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Hakobyan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Hafidi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Hicks,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Holtrop</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Joo</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Niculescu</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I.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Niculescu</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L. Weinstein,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Wood</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(60)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15" name="Rectangle 2"/>
          <p:cNvSpPr>
            <a:spLocks noGrp="1" noChangeArrowheads="1"/>
          </p:cNvSpPr>
          <p:nvPr>
            <p:ph type="title"/>
          </p:nvPr>
        </p:nvSpPr>
        <p:spPr>
          <a:xfrm>
            <a:off x="0" y="152400"/>
            <a:ext cx="9144000" cy="746125"/>
          </a:xfrm>
        </p:spPr>
        <p:txBody>
          <a:bodyPr/>
          <a:lstStyle/>
          <a:p>
            <a:r>
              <a:rPr lang="en-US" sz="2800" smtClean="0"/>
              <a:t>Hadrons and cold nuclear matter</a:t>
            </a:r>
            <a:br>
              <a:rPr lang="en-US" sz="2800" smtClean="0"/>
            </a:br>
            <a:r>
              <a:rPr lang="en-US" sz="1800" smtClean="0"/>
              <a:t>(Medium modification of the nucleons, quark hadronization, N-N correlations,  </a:t>
            </a:r>
            <a:br>
              <a:rPr lang="en-US" sz="1800" smtClean="0"/>
            </a:br>
            <a:r>
              <a:rPr lang="en-US" sz="1800" smtClean="0"/>
              <a:t> 	hypernuclear spectroscopy, few-body experiments)</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392238"/>
          <a:ext cx="8991600" cy="3718560"/>
        </p:xfrm>
        <a:graphic>
          <a:graphicData uri="http://schemas.openxmlformats.org/drawingml/2006/table">
            <a:tbl>
              <a:tblPr bandRow="1"/>
              <a:tblGrid>
                <a:gridCol w="1151975"/>
                <a:gridCol w="4105825"/>
                <a:gridCol w="16002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12-10-001a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Study of light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hypernuclei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by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pionic</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decay at JLab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L. Tang,</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F.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Garabaldi</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LeRose</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Margaryan</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 Nakamura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Reinhold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L. Yuan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(5)</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12-10-003</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Deuteron Electro-Disintegration at very high missing Momentum</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W.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Boeglin</a:t>
                      </a:r>
                      <a:endPar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Jones</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12-10-008</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Detailed studies of the nuclear dependence of F</a:t>
                      </a:r>
                      <a:r>
                        <a:rPr kumimoji="0" lang="en-US" sz="1400" b="1" i="0" u="none" strike="noStrike" kern="1200" cap="none" normalizeH="0" baseline="-25000" dirty="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 in the light nuclei</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A. Daniel,</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Arrington,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D. Gaskell</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15" name="Rectangle 2"/>
          <p:cNvSpPr>
            <a:spLocks noGrp="1" noChangeArrowheads="1"/>
          </p:cNvSpPr>
          <p:nvPr>
            <p:ph type="title"/>
          </p:nvPr>
        </p:nvSpPr>
        <p:spPr>
          <a:xfrm>
            <a:off x="0" y="152400"/>
            <a:ext cx="9144000" cy="746125"/>
          </a:xfrm>
        </p:spPr>
        <p:txBody>
          <a:bodyPr/>
          <a:lstStyle/>
          <a:p>
            <a:r>
              <a:rPr lang="en-US" sz="2800" dirty="0" smtClean="0"/>
              <a:t>Hadrons and cold nuclear matter (cont.)</a:t>
            </a:r>
            <a:br>
              <a:rPr lang="en-US" sz="2800" dirty="0" smtClean="0"/>
            </a:br>
            <a:r>
              <a:rPr lang="en-US" sz="1800" dirty="0" smtClean="0"/>
              <a:t>(Medium modification of the nucleons, quark </a:t>
            </a:r>
            <a:r>
              <a:rPr lang="en-US" sz="1800" dirty="0" err="1" smtClean="0"/>
              <a:t>hadronization</a:t>
            </a:r>
            <a:r>
              <a:rPr lang="en-US" sz="1800" dirty="0" smtClean="0"/>
              <a:t>, N-N correlations,  </a:t>
            </a:r>
            <a:br>
              <a:rPr lang="en-US" sz="1800" dirty="0" smtClean="0"/>
            </a:br>
            <a:r>
              <a:rPr lang="en-US" sz="1800" dirty="0" smtClean="0"/>
              <a:t> 	</a:t>
            </a:r>
            <a:r>
              <a:rPr lang="en-US" sz="1800" dirty="0" err="1" smtClean="0"/>
              <a:t>hypernuclear</a:t>
            </a:r>
            <a:r>
              <a:rPr lang="en-US" sz="1800" dirty="0" smtClean="0"/>
              <a:t> spectroscopy, few-body experiments)</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392238"/>
          <a:ext cx="8991600" cy="5364480"/>
        </p:xfrm>
        <a:graphic>
          <a:graphicData uri="http://schemas.openxmlformats.org/drawingml/2006/table">
            <a:tbl>
              <a:tblPr bandRow="1"/>
              <a:tblGrid>
                <a:gridCol w="1151975"/>
                <a:gridCol w="4258225"/>
                <a:gridCol w="1371600"/>
                <a:gridCol w="685800"/>
                <a:gridCol w="762000"/>
                <a:gridCol w="7620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GeV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Conditionally approved experiments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12-06-107</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The Search for Color Transparency at 12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D.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Dutta</a:t>
                      </a: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R.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Ent</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(26)</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8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12-07-101</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Hadronization</a:t>
                      </a: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 in Nuclei by Deep Inelastic Electron Scattering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1" u="none" strike="noStrike" kern="1200" cap="none" normalizeH="0" baseline="0" dirty="0" smtClean="0">
                          <a:ln>
                            <a:noFill/>
                          </a:ln>
                          <a:solidFill>
                            <a:srgbClr val="0000FF"/>
                          </a:solidFill>
                          <a:effectLst/>
                          <a:latin typeface="Arial" charset="0"/>
                          <a:ea typeface="Times New Roman" pitchFamily="18" charset="0"/>
                          <a:cs typeface="Arial" charset="0"/>
                        </a:rPr>
                        <a:t>B. Norum,</a:t>
                      </a:r>
                      <a:br>
                        <a:rPr kumimoji="0" lang="de-DE" sz="1400" b="1" i="1"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de-DE" sz="1400" b="1" i="0" u="none" strike="noStrike" kern="1200" cap="none" normalizeH="0" baseline="0" dirty="0" smtClean="0">
                          <a:ln>
                            <a:noFill/>
                          </a:ln>
                          <a:solidFill>
                            <a:srgbClr val="0000FF"/>
                          </a:solidFill>
                          <a:effectLst/>
                          <a:latin typeface="Arial" charset="0"/>
                          <a:ea typeface="Times New Roman" pitchFamily="18" charset="0"/>
                          <a:cs typeface="Arial" charset="0"/>
                        </a:rPr>
                        <a:t>J-P. Chen, </a:t>
                      </a:r>
                      <a:br>
                        <a:rPr kumimoji="0" lang="de-DE"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de-DE" sz="1400" b="1" i="0" u="none" strike="noStrike" kern="1200" cap="none" normalizeH="0" baseline="0" dirty="0" smtClean="0">
                          <a:ln>
                            <a:noFill/>
                          </a:ln>
                          <a:solidFill>
                            <a:srgbClr val="0000FF"/>
                          </a:solidFill>
                          <a:effectLst/>
                          <a:latin typeface="Arial" charset="0"/>
                          <a:ea typeface="Times New Roman" pitchFamily="18" charset="0"/>
                          <a:cs typeface="Arial" charset="0"/>
                        </a:rPr>
                        <a:t>H. Lu, </a:t>
                      </a:r>
                      <a:br>
                        <a:rPr kumimoji="0" lang="de-DE"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de-DE" sz="1400" b="1" i="0" u="none" strike="noStrike" kern="1200" cap="none" normalizeH="0" baseline="0" dirty="0" smtClean="0">
                          <a:ln>
                            <a:noFill/>
                          </a:ln>
                          <a:solidFill>
                            <a:srgbClr val="0000FF"/>
                          </a:solidFill>
                          <a:effectLst/>
                          <a:latin typeface="Arial" charset="0"/>
                          <a:ea typeface="Times New Roman" pitchFamily="18" charset="0"/>
                          <a:cs typeface="Arial" charset="0"/>
                        </a:rPr>
                        <a:t>K. Wang</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(15)</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12-07-106</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The A-Dependence of J/</a:t>
                      </a:r>
                      <a:r>
                        <a:rPr kumimoji="0" lang="en-US" sz="1400" b="1" i="0" u="none" strike="noStrike" kern="1200" cap="none" normalizeH="0" baseline="0" dirty="0" smtClean="0">
                          <a:ln>
                            <a:noFill/>
                          </a:ln>
                          <a:solidFill>
                            <a:srgbClr val="0000FF"/>
                          </a:solidFill>
                          <a:effectLst/>
                          <a:latin typeface="Symbol" pitchFamily="18" charset="2"/>
                          <a:ea typeface="Times New Roman" pitchFamily="18" charset="0"/>
                          <a:cs typeface="Arial" charset="0"/>
                        </a:rPr>
                        <a:t>Y</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Photoproduction</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near Threshold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normalizeH="0" baseline="0" dirty="0" smtClean="0">
                          <a:ln>
                            <a:noFill/>
                          </a:ln>
                          <a:solidFill>
                            <a:srgbClr val="0000FF"/>
                          </a:solidFill>
                          <a:effectLst/>
                          <a:latin typeface="Arial" charset="0"/>
                          <a:ea typeface="Times New Roman" pitchFamily="18" charset="0"/>
                          <a:cs typeface="Arial" charset="0"/>
                        </a:rPr>
                        <a:t>E. Chudakov, </a:t>
                      </a:r>
                      <a:r>
                        <a:rPr kumimoji="0" lang="da-DK"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da-DK"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da-DK" sz="1400" b="1" i="0" u="none" strike="noStrike" kern="1200" cap="none" normalizeH="0" baseline="0" dirty="0" smtClean="0">
                          <a:ln>
                            <a:noFill/>
                          </a:ln>
                          <a:solidFill>
                            <a:srgbClr val="0000FF"/>
                          </a:solidFill>
                          <a:effectLst/>
                          <a:latin typeface="Arial" charset="0"/>
                          <a:ea typeface="Times New Roman" pitchFamily="18" charset="0"/>
                          <a:cs typeface="Arial" charset="0"/>
                        </a:rPr>
                        <a:t>P. Bosted, </a:t>
                      </a:r>
                      <a:br>
                        <a:rPr kumimoji="0" lang="da-DK"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da-DK" sz="1400" b="1" i="0" u="none" strike="noStrike" kern="1200" cap="none" normalizeH="0" baseline="0" dirty="0" smtClean="0">
                          <a:ln>
                            <a:noFill/>
                          </a:ln>
                          <a:solidFill>
                            <a:srgbClr val="0000FF"/>
                          </a:solidFill>
                          <a:effectLst/>
                          <a:latin typeface="Arial" charset="0"/>
                          <a:ea typeface="Times New Roman" pitchFamily="18" charset="0"/>
                          <a:cs typeface="Arial" charset="0"/>
                        </a:rPr>
                        <a:t>J. Dunne</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12-10-001b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Study of light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hypernuclei</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by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pionic</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decay at JLab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L. Tang,</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F.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Garabaldi</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J.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LeRose</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Margaryan</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S. Nakamura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J. Reinhold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L. Yuan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(42)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1545" name="Rectangle 2"/>
          <p:cNvSpPr>
            <a:spLocks noGrp="1" noChangeArrowheads="1"/>
          </p:cNvSpPr>
          <p:nvPr>
            <p:ph type="title"/>
          </p:nvPr>
        </p:nvSpPr>
        <p:spPr>
          <a:xfrm>
            <a:off x="0" y="152400"/>
            <a:ext cx="9144000" cy="746125"/>
          </a:xfrm>
        </p:spPr>
        <p:txBody>
          <a:bodyPr/>
          <a:lstStyle/>
          <a:p>
            <a:r>
              <a:rPr lang="en-US" sz="2800" smtClean="0"/>
              <a:t>Hadrons and cold nuclear matter (cont.)</a:t>
            </a:r>
            <a:br>
              <a:rPr lang="en-US" sz="2800" smtClean="0"/>
            </a:br>
            <a:r>
              <a:rPr lang="en-US" sz="1800" smtClean="0"/>
              <a:t>(Medium modification of the nucleons, quark hadronization, N-N correlations,  </a:t>
            </a:r>
            <a:br>
              <a:rPr lang="en-US" sz="1800" smtClean="0"/>
            </a:br>
            <a:r>
              <a:rPr lang="en-US" sz="1800" smtClean="0"/>
              <a:t> 	hypernuclear spectroscopy, few-body experiments)</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392238"/>
          <a:ext cx="8991600" cy="3078480"/>
        </p:xfrm>
        <a:graphic>
          <a:graphicData uri="http://schemas.openxmlformats.org/drawingml/2006/table">
            <a:tbl>
              <a:tblPr bandRow="1"/>
              <a:tblGrid>
                <a:gridCol w="1151975"/>
                <a:gridCol w="4334425"/>
                <a:gridCol w="13716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GeV Proposal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12-09-005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An Ultra-Precise Measurement of the Weak Mixing Angle using Moeller Scattering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K. Kumar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(253)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12-10-007</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Precision Measurement of Parity-violation in Deep Inelastic Scattering Over a Broad Kinematic Range</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P. Souder</a:t>
                      </a:r>
                      <a:endParaRPr kumimoji="0" lang="en-US" sz="1400" b="1" i="1"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(339)</a:t>
                      </a:r>
                      <a:endPar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8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12-10-011</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A Precision Measurement of the eta </a:t>
                      </a:r>
                      <a:r>
                        <a:rPr kumimoji="0" lang="en-US" sz="1400" b="1" i="0" u="none" strike="noStrike" kern="1200" cap="none" normalizeH="0" baseline="0" dirty="0" err="1">
                          <a:ln>
                            <a:noFill/>
                          </a:ln>
                          <a:solidFill>
                            <a:schemeClr val="tx1"/>
                          </a:solidFill>
                          <a:effectLst/>
                          <a:latin typeface="Arial" charset="0"/>
                          <a:ea typeface="Times New Roman" pitchFamily="18" charset="0"/>
                          <a:cs typeface="Arial" charset="0"/>
                        </a:rPr>
                        <a:t>Radiative</a:t>
                      </a: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 Decay Width via the </a:t>
                      </a:r>
                      <a:r>
                        <a:rPr kumimoji="0" lang="en-US" sz="1400" b="1" i="0" u="none" strike="noStrike" kern="1200" cap="none" normalizeH="0" baseline="0" dirty="0" err="1">
                          <a:ln>
                            <a:noFill/>
                          </a:ln>
                          <a:solidFill>
                            <a:schemeClr val="tx1"/>
                          </a:solidFill>
                          <a:effectLst/>
                          <a:latin typeface="Arial" charset="0"/>
                          <a:ea typeface="Times New Roman" pitchFamily="18" charset="0"/>
                          <a:cs typeface="Arial" charset="0"/>
                        </a:rPr>
                        <a:t>Primakoff</a:t>
                      </a: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 Effect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A.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Gasparian</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L.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Gan</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D</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(88)</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581" name="Rectangle 2"/>
          <p:cNvSpPr>
            <a:spLocks noGrp="1" noChangeArrowheads="1"/>
          </p:cNvSpPr>
          <p:nvPr>
            <p:ph type="title"/>
          </p:nvPr>
        </p:nvSpPr>
        <p:spPr>
          <a:xfrm>
            <a:off x="0" y="76200"/>
            <a:ext cx="9144000" cy="1066800"/>
          </a:xfrm>
        </p:spPr>
        <p:txBody>
          <a:bodyPr/>
          <a:lstStyle/>
          <a:p>
            <a:r>
              <a:rPr lang="en-US" sz="2800" smtClean="0"/>
              <a:t>Low-energy tests of the Standard Model and Fundamental Symmetries</a:t>
            </a:r>
            <a:br>
              <a:rPr lang="en-US" sz="2800" smtClean="0"/>
            </a:br>
            <a:r>
              <a:rPr lang="en-US" sz="1800" smtClean="0"/>
              <a:t>(Møller, PVDIS, PRIMEX, …..)</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392238"/>
          <a:ext cx="8991600" cy="4114800"/>
        </p:xfrm>
        <a:graphic>
          <a:graphicData uri="http://schemas.openxmlformats.org/drawingml/2006/table">
            <a:tbl>
              <a:tblPr bandRow="1"/>
              <a:tblGrid>
                <a:gridCol w="1151975"/>
                <a:gridCol w="3953425"/>
                <a:gridCol w="17526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8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Conditionally approved experiments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12-07-102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Precision Measurement of the Parity-Violating Asymmetry in DIS off Deuterium Using baseline 12-GeV Equipment in Hall C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P. Reimer,</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Paschke</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X.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Zheng</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(36)</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5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12-09-002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Precise Measurement of </a:t>
                      </a:r>
                      <a:r>
                        <a:rPr kumimoji="0" lang="en-US" sz="1400" b="1" i="0" u="none" strike="noStrike" kern="1200" cap="none" normalizeH="0" baseline="0" dirty="0" smtClean="0">
                          <a:ln>
                            <a:noFill/>
                          </a:ln>
                          <a:solidFill>
                            <a:srgbClr val="0000FF"/>
                          </a:solidFill>
                          <a:effectLst/>
                          <a:latin typeface="Symbol" pitchFamily="18" charset="2"/>
                          <a:ea typeface="Times New Roman" pitchFamily="18" charset="0"/>
                          <a:cs typeface="Arial" charset="0"/>
                        </a:rPr>
                        <a:t>p</a:t>
                      </a:r>
                      <a:r>
                        <a:rPr kumimoji="0" lang="en-US" sz="1400" b="1" i="0" u="none" strike="noStrike" kern="1200" cap="none" normalizeH="0" baseline="30000" dirty="0" smtClean="0">
                          <a:ln>
                            <a:noFill/>
                          </a:ln>
                          <a:solidFill>
                            <a:srgbClr val="0000FF"/>
                          </a:solidFill>
                          <a:effectLst/>
                          <a:latin typeface="Arial" charset="0"/>
                          <a:ea typeface="Times New Roman" pitchFamily="18" charset="0"/>
                          <a:cs typeface="Arial" charset="0"/>
                        </a:rPr>
                        <a:t>+</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t>
                      </a:r>
                      <a:r>
                        <a:rPr kumimoji="0" lang="en-US" sz="1400" b="1" i="0" u="none" strike="noStrike" kern="1200" cap="none" normalizeH="0" baseline="0" dirty="0" smtClean="0">
                          <a:ln>
                            <a:noFill/>
                          </a:ln>
                          <a:solidFill>
                            <a:srgbClr val="0000FF"/>
                          </a:solidFill>
                          <a:effectLst/>
                          <a:latin typeface="Symbol" pitchFamily="18" charset="2"/>
                          <a:ea typeface="Times New Roman" pitchFamily="18" charset="0"/>
                          <a:cs typeface="Arial" charset="0"/>
                        </a:rPr>
                        <a:t>p</a:t>
                      </a:r>
                      <a:r>
                        <a:rPr kumimoji="0" lang="en-US" sz="1400" b="1" i="0" u="none" strike="noStrike" kern="1200" cap="none" normalizeH="0" baseline="30000" dirty="0" smtClean="0">
                          <a:ln>
                            <a:noFill/>
                          </a:ln>
                          <a:solidFill>
                            <a:srgbClr val="0000FF"/>
                          </a:solidFill>
                          <a:effectLst/>
                          <a:latin typeface="Arial" charset="0"/>
                          <a:ea typeface="Times New Roman" pitchFamily="18" charset="0"/>
                          <a:cs typeface="Arial" charset="0"/>
                        </a:rPr>
                        <a:t>-</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Ratios in Semi-Inclusive Deep Inelastic Scattering: Charge Symmetry Violating Quark Distributions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K.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Hafidi</a:t>
                      </a: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D.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Dutta</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D. Gaskell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(17)</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5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12-10-009</a:t>
                      </a:r>
                      <a:endPar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rPr>
                        <a:t>Search for new Vector Boson </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 Decaying </a:t>
                      </a:r>
                      <a:r>
                        <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rPr>
                        <a:t>to </a:t>
                      </a:r>
                      <a:r>
                        <a:rPr kumimoji="0" lang="en-US" sz="1400" b="1" i="0" u="none" strike="noStrike" kern="1200" cap="none" normalizeH="0" baseline="0" dirty="0" err="1">
                          <a:ln>
                            <a:noFill/>
                          </a:ln>
                          <a:solidFill>
                            <a:srgbClr val="0000FF"/>
                          </a:solidFill>
                          <a:effectLst/>
                          <a:latin typeface="Arial" charset="0"/>
                          <a:ea typeface="Times New Roman" pitchFamily="18" charset="0"/>
                          <a:cs typeface="Arial" charset="0"/>
                        </a:rPr>
                        <a:t>e</a:t>
                      </a:r>
                      <a:r>
                        <a:rPr kumimoji="0" lang="en-US" sz="1400" b="1" i="0" u="none" strike="noStrike" kern="1200" cap="none" normalizeH="0" baseline="30000" dirty="0" err="1">
                          <a:ln>
                            <a:noFill/>
                          </a:ln>
                          <a:solidFill>
                            <a:srgbClr val="0000FF"/>
                          </a:solidFill>
                          <a:effectLst/>
                          <a:latin typeface="Arial" charset="0"/>
                          <a:ea typeface="Times New Roman" pitchFamily="18" charset="0"/>
                          <a:cs typeface="Arial" charset="0"/>
                        </a:rPr>
                        <a:t>+</a:t>
                      </a:r>
                      <a:r>
                        <a:rPr kumimoji="0" lang="en-US" sz="1400" b="1" i="0" u="none" strike="noStrike" kern="1200" cap="none" normalizeH="0" baseline="0" dirty="0" err="1">
                          <a:ln>
                            <a:noFill/>
                          </a:ln>
                          <a:solidFill>
                            <a:srgbClr val="0000FF"/>
                          </a:solidFill>
                          <a:effectLst/>
                          <a:latin typeface="Arial" charset="0"/>
                          <a:ea typeface="Times New Roman" pitchFamily="18" charset="0"/>
                          <a:cs typeface="Arial" charset="0"/>
                        </a:rPr>
                        <a:t>e</a:t>
                      </a:r>
                      <a:r>
                        <a:rPr kumimoji="0" lang="en-US" sz="1400" b="1" i="0" u="none" strike="noStrike" kern="1200" cap="none" normalizeH="0" baseline="30000" dirty="0">
                          <a:ln>
                            <a:noFill/>
                          </a:ln>
                          <a:solidFill>
                            <a:srgbClr val="0000FF"/>
                          </a:solidFill>
                          <a:effectLst/>
                          <a:latin typeface="Arial" charset="0"/>
                          <a:ea typeface="Times New Roman" pitchFamily="18" charset="0"/>
                          <a:cs typeface="Arial" charset="0"/>
                        </a:rPr>
                        <a:t>-</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rgbClr val="0000FF"/>
                          </a:solidFill>
                          <a:effectLst/>
                          <a:latin typeface="Arial" charset="0"/>
                          <a:ea typeface="Times New Roman" pitchFamily="18" charset="0"/>
                          <a:cs typeface="Arial" charset="0"/>
                        </a:rPr>
                        <a:t>Wojtsekhowski</a:t>
                      </a: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N. Toro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P. Schuster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R. </a:t>
                      </a:r>
                      <a:r>
                        <a:rPr kumimoji="0" lang="en-US" sz="1400" b="1" i="0" u="none" strike="noStrike" kern="1200" cap="none" normalizeH="0" baseline="0" smtClean="0">
                          <a:ln>
                            <a:noFill/>
                          </a:ln>
                          <a:solidFill>
                            <a:srgbClr val="0000FF"/>
                          </a:solidFill>
                          <a:effectLst/>
                          <a:latin typeface="Arial" charset="0"/>
                          <a:ea typeface="Times New Roman" pitchFamily="18" charset="0"/>
                          <a:cs typeface="Arial" charset="0"/>
                        </a:rPr>
                        <a:t>Essig</a:t>
                      </a:r>
                      <a:endPar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(33)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581" name="Rectangle 2"/>
          <p:cNvSpPr>
            <a:spLocks noGrp="1" noChangeArrowheads="1"/>
          </p:cNvSpPr>
          <p:nvPr>
            <p:ph type="title"/>
          </p:nvPr>
        </p:nvSpPr>
        <p:spPr>
          <a:xfrm>
            <a:off x="0" y="76200"/>
            <a:ext cx="9144000" cy="1066800"/>
          </a:xfrm>
        </p:spPr>
        <p:txBody>
          <a:bodyPr/>
          <a:lstStyle/>
          <a:p>
            <a:r>
              <a:rPr lang="en-US" sz="2800" smtClean="0"/>
              <a:t>Low-energy tests of the Standard Model and Fundamental Symmetries</a:t>
            </a:r>
            <a:br>
              <a:rPr lang="en-US" sz="2800" smtClean="0"/>
            </a:br>
            <a:r>
              <a:rPr lang="en-US" sz="1800" smtClean="0"/>
              <a:t>(Møller, PVDIS, PRIMEX,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7939088" cy="609600"/>
          </a:xfrm>
        </p:spPr>
        <p:txBody>
          <a:bodyPr/>
          <a:lstStyle/>
          <a:p>
            <a:pPr eaLnBrk="1" hangingPunct="1"/>
            <a:r>
              <a:rPr lang="en-US" dirty="0" smtClean="0"/>
              <a:t>CEBAF:  Now and After the Upgrade</a:t>
            </a:r>
            <a:endParaRPr lang="en-US" dirty="0" smtClean="0">
              <a:solidFill>
                <a:srgbClr val="FF7517"/>
              </a:solidFill>
            </a:endParaRPr>
          </a:p>
        </p:txBody>
      </p:sp>
      <p:pic>
        <p:nvPicPr>
          <p:cNvPr id="64515" name="Picture 56"/>
          <p:cNvPicPr>
            <a:picLocks noChangeAspect="1" noChangeArrowheads="1"/>
          </p:cNvPicPr>
          <p:nvPr/>
        </p:nvPicPr>
        <p:blipFill>
          <a:blip r:embed="rId2" cstate="print"/>
          <a:srcRect/>
          <a:stretch>
            <a:fillRect/>
          </a:stretch>
        </p:blipFill>
        <p:spPr bwMode="auto">
          <a:xfrm>
            <a:off x="536575" y="1219200"/>
            <a:ext cx="7772400" cy="4824412"/>
          </a:xfrm>
          <a:prstGeom prst="rect">
            <a:avLst/>
          </a:prstGeom>
          <a:noFill/>
          <a:ln w="9525">
            <a:noFill/>
            <a:miter lim="800000"/>
            <a:headEnd/>
            <a:tailEnd/>
          </a:ln>
        </p:spPr>
      </p:pic>
      <p:sp>
        <p:nvSpPr>
          <p:cNvPr id="8" name="TextBox 7"/>
          <p:cNvSpPr txBox="1"/>
          <p:nvPr/>
        </p:nvSpPr>
        <p:spPr>
          <a:xfrm>
            <a:off x="706438" y="6261100"/>
            <a:ext cx="7372350" cy="368300"/>
          </a:xfrm>
          <a:prstGeom prst="rect">
            <a:avLst/>
          </a:prstGeom>
          <a:noFill/>
        </p:spPr>
        <p:txBody>
          <a:bodyPr wrap="none">
            <a:spAutoFit/>
          </a:bodyPr>
          <a:lstStyle/>
          <a:p>
            <a:pPr>
              <a:defRPr/>
            </a:pPr>
            <a:r>
              <a:rPr lang="en-US" sz="1800" b="0" i="1" dirty="0">
                <a:solidFill>
                  <a:srgbClr val="0033CC"/>
                </a:solidFill>
                <a:latin typeface="+mj-lt"/>
              </a:rPr>
              <a:t>Routinely provide beam polarization of ~85% now, same in 12 </a:t>
            </a:r>
            <a:r>
              <a:rPr lang="en-US" sz="1800" b="0" i="1" dirty="0" err="1">
                <a:solidFill>
                  <a:srgbClr val="0033CC"/>
                </a:solidFill>
                <a:latin typeface="+mj-lt"/>
              </a:rPr>
              <a:t>GeV</a:t>
            </a:r>
            <a:r>
              <a:rPr lang="en-US" sz="1800" b="0" i="1" dirty="0">
                <a:solidFill>
                  <a:srgbClr val="0033CC"/>
                </a:solidFill>
                <a:latin typeface="+mj-lt"/>
              </a:rPr>
              <a:t> era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715000" y="685800"/>
            <a:ext cx="3019425" cy="2190750"/>
            <a:chOff x="3712" y="560"/>
            <a:chExt cx="1811" cy="1067"/>
          </a:xfrm>
        </p:grpSpPr>
        <p:pic>
          <p:nvPicPr>
            <p:cNvPr id="74763" name="Picture 5" descr="a"/>
            <p:cNvPicPr>
              <a:picLocks noChangeAspect="1" noChangeArrowheads="1"/>
            </p:cNvPicPr>
            <p:nvPr/>
          </p:nvPicPr>
          <p:blipFill>
            <a:blip r:embed="rId3" cstate="print"/>
            <a:srcRect l="15855"/>
            <a:stretch>
              <a:fillRect/>
            </a:stretch>
          </p:blipFill>
          <p:spPr bwMode="auto">
            <a:xfrm rot="5400000">
              <a:off x="4125" y="230"/>
              <a:ext cx="1019" cy="1776"/>
            </a:xfrm>
            <a:prstGeom prst="rect">
              <a:avLst/>
            </a:prstGeom>
            <a:noFill/>
            <a:ln w="9525">
              <a:noFill/>
              <a:miter lim="800000"/>
              <a:headEnd/>
              <a:tailEnd/>
            </a:ln>
          </p:spPr>
        </p:pic>
        <p:sp>
          <p:nvSpPr>
            <p:cNvPr id="74764" name="Rectangle 6"/>
            <p:cNvSpPr>
              <a:spLocks noChangeArrowheads="1"/>
            </p:cNvSpPr>
            <p:nvPr/>
          </p:nvSpPr>
          <p:spPr bwMode="auto">
            <a:xfrm>
              <a:off x="3712" y="560"/>
              <a:ext cx="336" cy="384"/>
            </a:xfrm>
            <a:prstGeom prst="rect">
              <a:avLst/>
            </a:prstGeom>
            <a:solidFill>
              <a:schemeClr val="bg1"/>
            </a:solidFill>
            <a:ln w="9525">
              <a:noFill/>
              <a:miter lim="800000"/>
              <a:headEnd/>
              <a:tailEnd/>
            </a:ln>
          </p:spPr>
          <p:txBody>
            <a:bodyPr wrap="none" anchor="ctr"/>
            <a:lstStyle/>
            <a:p>
              <a:endParaRPr lang="en-US"/>
            </a:p>
          </p:txBody>
        </p:sp>
        <p:sp>
          <p:nvSpPr>
            <p:cNvPr id="74765" name="Rectangle 7"/>
            <p:cNvSpPr>
              <a:spLocks noChangeArrowheads="1"/>
            </p:cNvSpPr>
            <p:nvPr/>
          </p:nvSpPr>
          <p:spPr bwMode="auto">
            <a:xfrm>
              <a:off x="3714" y="1362"/>
              <a:ext cx="312" cy="173"/>
            </a:xfrm>
            <a:prstGeom prst="rect">
              <a:avLst/>
            </a:prstGeom>
            <a:solidFill>
              <a:schemeClr val="bg1"/>
            </a:solidFill>
            <a:ln w="9525">
              <a:noFill/>
              <a:miter lim="800000"/>
              <a:headEnd/>
              <a:tailEnd/>
            </a:ln>
          </p:spPr>
          <p:txBody>
            <a:bodyPr wrap="none" anchor="ctr"/>
            <a:lstStyle/>
            <a:p>
              <a:endParaRPr lang="en-US"/>
            </a:p>
          </p:txBody>
        </p:sp>
      </p:grpSp>
      <p:sp>
        <p:nvSpPr>
          <p:cNvPr id="74755" name="Text Box 2"/>
          <p:cNvSpPr txBox="1">
            <a:spLocks noChangeArrowheads="1"/>
          </p:cNvSpPr>
          <p:nvPr/>
        </p:nvSpPr>
        <p:spPr bwMode="auto">
          <a:xfrm>
            <a:off x="0" y="9525"/>
            <a:ext cx="9144000" cy="579438"/>
          </a:xfrm>
          <a:prstGeom prst="rect">
            <a:avLst/>
          </a:prstGeom>
          <a:noFill/>
          <a:ln w="9525">
            <a:noFill/>
            <a:miter lim="800000"/>
            <a:headEnd/>
            <a:tailEnd/>
          </a:ln>
        </p:spPr>
        <p:txBody>
          <a:bodyPr>
            <a:spAutoFit/>
          </a:bodyPr>
          <a:lstStyle/>
          <a:p>
            <a:pPr algn="ctr"/>
            <a:r>
              <a:rPr lang="en-US" sz="3200" dirty="0">
                <a:solidFill>
                  <a:srgbClr val="FF0000"/>
                </a:solidFill>
              </a:rPr>
              <a:t>12 GeV Upgrade Physics Instrumentation</a:t>
            </a:r>
          </a:p>
        </p:txBody>
      </p:sp>
      <p:sp>
        <p:nvSpPr>
          <p:cNvPr id="74756" name="Rectangle 3"/>
          <p:cNvSpPr>
            <a:spLocks noChangeArrowheads="1"/>
          </p:cNvSpPr>
          <p:nvPr/>
        </p:nvSpPr>
        <p:spPr bwMode="auto">
          <a:xfrm>
            <a:off x="762000" y="914400"/>
            <a:ext cx="5105400" cy="762000"/>
          </a:xfrm>
          <a:prstGeom prst="rect">
            <a:avLst/>
          </a:prstGeom>
          <a:noFill/>
          <a:ln w="9525">
            <a:noFill/>
            <a:miter lim="800000"/>
            <a:headEnd/>
            <a:tailEnd/>
          </a:ln>
        </p:spPr>
        <p:txBody>
          <a:bodyPr/>
          <a:lstStyle/>
          <a:p>
            <a:pPr algn="r" eaLnBrk="1" hangingPunct="1"/>
            <a:r>
              <a:rPr lang="en-US" sz="2400" i="1" u="sng" dirty="0" err="1">
                <a:solidFill>
                  <a:srgbClr val="FF0000"/>
                </a:solidFill>
              </a:rPr>
              <a:t>GLUEx</a:t>
            </a:r>
            <a:r>
              <a:rPr lang="en-US" sz="2400" i="1" u="sng" dirty="0">
                <a:solidFill>
                  <a:srgbClr val="FF0000"/>
                </a:solidFill>
              </a:rPr>
              <a:t> (Hall D):</a:t>
            </a:r>
            <a:r>
              <a:rPr lang="en-US" dirty="0">
                <a:solidFill>
                  <a:srgbClr val="FF0000"/>
                </a:solidFill>
              </a:rPr>
              <a:t> </a:t>
            </a:r>
            <a:r>
              <a:rPr lang="en-US" dirty="0"/>
              <a:t>exploring origin of confinement by studying</a:t>
            </a:r>
            <a:r>
              <a:rPr lang="en-US" dirty="0">
                <a:solidFill>
                  <a:schemeClr val="hlink"/>
                </a:solidFill>
              </a:rPr>
              <a:t> </a:t>
            </a:r>
            <a:r>
              <a:rPr lang="en-US" dirty="0">
                <a:solidFill>
                  <a:srgbClr val="0000FF"/>
                </a:solidFill>
              </a:rPr>
              <a:t>hybrid mesons</a:t>
            </a:r>
          </a:p>
        </p:txBody>
      </p:sp>
      <p:sp>
        <p:nvSpPr>
          <p:cNvPr id="74757" name="Rectangle 8"/>
          <p:cNvSpPr>
            <a:spLocks noChangeArrowheads="1"/>
          </p:cNvSpPr>
          <p:nvPr/>
        </p:nvSpPr>
        <p:spPr bwMode="auto">
          <a:xfrm>
            <a:off x="2590800" y="2971800"/>
            <a:ext cx="5791200" cy="762000"/>
          </a:xfrm>
          <a:prstGeom prst="rect">
            <a:avLst/>
          </a:prstGeom>
          <a:noFill/>
          <a:ln w="9525">
            <a:noFill/>
            <a:miter lim="800000"/>
            <a:headEnd/>
            <a:tailEnd/>
          </a:ln>
        </p:spPr>
        <p:txBody>
          <a:bodyPr/>
          <a:lstStyle/>
          <a:p>
            <a:pPr eaLnBrk="1" hangingPunct="1"/>
            <a:r>
              <a:rPr lang="en-US" sz="2400" i="1" u="sng" dirty="0">
                <a:solidFill>
                  <a:srgbClr val="FF0000"/>
                </a:solidFill>
              </a:rPr>
              <a:t>CLAS12 (Hall B):</a:t>
            </a:r>
            <a:r>
              <a:rPr lang="en-US" i="1" dirty="0">
                <a:solidFill>
                  <a:srgbClr val="FF0000"/>
                </a:solidFill>
              </a:rPr>
              <a:t>  </a:t>
            </a:r>
            <a:r>
              <a:rPr lang="en-US" dirty="0"/>
              <a:t>understanding nucleon structure via</a:t>
            </a:r>
            <a:r>
              <a:rPr lang="en-US" dirty="0">
                <a:solidFill>
                  <a:schemeClr val="hlink"/>
                </a:solidFill>
              </a:rPr>
              <a:t> </a:t>
            </a:r>
            <a:r>
              <a:rPr lang="en-US" dirty="0">
                <a:solidFill>
                  <a:srgbClr val="0000FF"/>
                </a:solidFill>
              </a:rPr>
              <a:t>generalized </a:t>
            </a:r>
            <a:r>
              <a:rPr lang="en-US" dirty="0" err="1">
                <a:solidFill>
                  <a:srgbClr val="0000FF"/>
                </a:solidFill>
              </a:rPr>
              <a:t>parton</a:t>
            </a:r>
            <a:r>
              <a:rPr lang="en-US" dirty="0">
                <a:solidFill>
                  <a:srgbClr val="0000FF"/>
                </a:solidFill>
              </a:rPr>
              <a:t> distributions</a:t>
            </a:r>
          </a:p>
        </p:txBody>
      </p:sp>
      <p:sp>
        <p:nvSpPr>
          <p:cNvPr id="74758" name="Rectangle 10"/>
          <p:cNvSpPr>
            <a:spLocks noChangeArrowheads="1"/>
          </p:cNvSpPr>
          <p:nvPr/>
        </p:nvSpPr>
        <p:spPr bwMode="auto">
          <a:xfrm>
            <a:off x="533400" y="3886200"/>
            <a:ext cx="6035675" cy="762000"/>
          </a:xfrm>
          <a:prstGeom prst="rect">
            <a:avLst/>
          </a:prstGeom>
          <a:noFill/>
          <a:ln w="9525">
            <a:noFill/>
            <a:miter lim="800000"/>
            <a:headEnd/>
            <a:tailEnd/>
          </a:ln>
        </p:spPr>
        <p:txBody>
          <a:bodyPr/>
          <a:lstStyle/>
          <a:p>
            <a:pPr algn="r" eaLnBrk="1" hangingPunct="1"/>
            <a:r>
              <a:rPr lang="en-US" sz="2400" i="1" u="sng" dirty="0">
                <a:solidFill>
                  <a:srgbClr val="FF0000"/>
                </a:solidFill>
              </a:rPr>
              <a:t>SHMS (Hall C):</a:t>
            </a:r>
            <a:r>
              <a:rPr lang="en-US" dirty="0">
                <a:solidFill>
                  <a:srgbClr val="FF0000"/>
                </a:solidFill>
              </a:rPr>
              <a:t>  </a:t>
            </a:r>
            <a:r>
              <a:rPr lang="en-US" dirty="0"/>
              <a:t>precision determination of </a:t>
            </a:r>
            <a:br>
              <a:rPr lang="en-US" dirty="0"/>
            </a:br>
            <a:r>
              <a:rPr lang="en-US" dirty="0">
                <a:solidFill>
                  <a:srgbClr val="0000FF"/>
                </a:solidFill>
              </a:rPr>
              <a:t>valence quark properties</a:t>
            </a:r>
            <a:r>
              <a:rPr lang="en-US" dirty="0">
                <a:solidFill>
                  <a:schemeClr val="hlink"/>
                </a:solidFill>
              </a:rPr>
              <a:t> </a:t>
            </a:r>
            <a:r>
              <a:rPr lang="en-US" dirty="0"/>
              <a:t>in nucleons and nuclei</a:t>
            </a:r>
          </a:p>
        </p:txBody>
      </p:sp>
      <p:sp>
        <p:nvSpPr>
          <p:cNvPr id="381963" name="Rectangle 11"/>
          <p:cNvSpPr>
            <a:spLocks noChangeArrowheads="1"/>
          </p:cNvSpPr>
          <p:nvPr/>
        </p:nvSpPr>
        <p:spPr bwMode="auto">
          <a:xfrm>
            <a:off x="2667000" y="5943600"/>
            <a:ext cx="6248400" cy="762000"/>
          </a:xfrm>
          <a:prstGeom prst="rect">
            <a:avLst/>
          </a:prstGeom>
          <a:noFill/>
          <a:ln w="9525">
            <a:noFill/>
            <a:miter lim="800000"/>
            <a:headEnd/>
            <a:tailEnd/>
          </a:ln>
          <a:effectLst/>
        </p:spPr>
        <p:txBody>
          <a:bodyPr/>
          <a:lstStyle/>
          <a:p>
            <a:pPr eaLnBrk="1" hangingPunct="1">
              <a:defRPr/>
            </a:pPr>
            <a:r>
              <a:rPr lang="en-US" sz="2400" i="1" u="sng" dirty="0">
                <a:solidFill>
                  <a:srgbClr val="FF0000"/>
                </a:solidFill>
                <a:latin typeface="Arial" charset="0"/>
              </a:rPr>
              <a:t>Hall A:</a:t>
            </a:r>
            <a:r>
              <a:rPr lang="en-US" dirty="0">
                <a:solidFill>
                  <a:srgbClr val="FF0000"/>
                </a:solidFill>
                <a:effectLst>
                  <a:outerShdw blurRad="38100" dist="38100" dir="2700000" algn="tl">
                    <a:srgbClr val="C0C0C0"/>
                  </a:outerShdw>
                </a:effectLst>
                <a:latin typeface="Arial" charset="0"/>
              </a:rPr>
              <a:t> </a:t>
            </a:r>
            <a:r>
              <a:rPr lang="en-US" dirty="0">
                <a:latin typeface="Arial" charset="0"/>
              </a:rPr>
              <a:t>short range correlations, form factors, </a:t>
            </a:r>
            <a:r>
              <a:rPr lang="en-US" dirty="0" err="1">
                <a:latin typeface="Arial" charset="0"/>
              </a:rPr>
              <a:t>hypernuclear</a:t>
            </a:r>
            <a:r>
              <a:rPr lang="en-US" dirty="0">
                <a:latin typeface="Arial" charset="0"/>
              </a:rPr>
              <a:t> physics,</a:t>
            </a:r>
            <a:r>
              <a:rPr lang="en-US" dirty="0">
                <a:solidFill>
                  <a:schemeClr val="hlink"/>
                </a:solidFill>
                <a:latin typeface="Arial" charset="0"/>
              </a:rPr>
              <a:t> </a:t>
            </a:r>
            <a:r>
              <a:rPr lang="en-US" i="1" dirty="0">
                <a:solidFill>
                  <a:srgbClr val="0000FF"/>
                </a:solidFill>
                <a:latin typeface="Arial" charset="0"/>
              </a:rPr>
              <a:t>&amp; future new experiments</a:t>
            </a:r>
          </a:p>
        </p:txBody>
      </p:sp>
      <p:pic>
        <p:nvPicPr>
          <p:cNvPr id="74760" name="Picture 12" descr="HallCnew1"/>
          <p:cNvPicPr>
            <a:picLocks noChangeAspect="1" noChangeArrowheads="1"/>
          </p:cNvPicPr>
          <p:nvPr/>
        </p:nvPicPr>
        <p:blipFill>
          <a:blip r:embed="rId4" cstate="print"/>
          <a:srcRect/>
          <a:stretch>
            <a:fillRect/>
          </a:stretch>
        </p:blipFill>
        <p:spPr bwMode="auto">
          <a:xfrm>
            <a:off x="6692900" y="3781425"/>
            <a:ext cx="2459038" cy="1849438"/>
          </a:xfrm>
          <a:prstGeom prst="rect">
            <a:avLst/>
          </a:prstGeom>
          <a:noFill/>
          <a:ln w="9525">
            <a:noFill/>
            <a:miter lim="800000"/>
            <a:headEnd/>
            <a:tailEnd/>
          </a:ln>
        </p:spPr>
      </p:pic>
      <p:pic>
        <p:nvPicPr>
          <p:cNvPr id="74761" name="Picture 13" descr="hallacombo"/>
          <p:cNvPicPr>
            <a:picLocks noChangeAspect="1" noChangeArrowheads="1"/>
          </p:cNvPicPr>
          <p:nvPr/>
        </p:nvPicPr>
        <p:blipFill>
          <a:blip r:embed="rId5" cstate="print"/>
          <a:srcRect/>
          <a:stretch>
            <a:fillRect/>
          </a:stretch>
        </p:blipFill>
        <p:spPr bwMode="auto">
          <a:xfrm>
            <a:off x="76200" y="4945063"/>
            <a:ext cx="2505075" cy="1836737"/>
          </a:xfrm>
          <a:prstGeom prst="rect">
            <a:avLst/>
          </a:prstGeom>
          <a:noFill/>
          <a:ln w="9525">
            <a:noFill/>
            <a:miter lim="800000"/>
            <a:headEnd/>
            <a:tailEnd/>
          </a:ln>
        </p:spPr>
      </p:pic>
      <p:pic>
        <p:nvPicPr>
          <p:cNvPr id="74762" name="Picture 14" descr="Detectors"/>
          <p:cNvPicPr>
            <a:picLocks noChangeAspect="1" noChangeArrowheads="1"/>
          </p:cNvPicPr>
          <p:nvPr/>
        </p:nvPicPr>
        <p:blipFill>
          <a:blip r:embed="rId6" cstate="print"/>
          <a:srcRect/>
          <a:stretch>
            <a:fillRect/>
          </a:stretch>
        </p:blipFill>
        <p:spPr bwMode="auto">
          <a:xfrm>
            <a:off x="76200" y="1828800"/>
            <a:ext cx="2486025" cy="188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solidFill>
                  <a:srgbClr val="FF0000"/>
                </a:solidFill>
              </a:rPr>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76200"/>
            <a:ext cx="9144000" cy="736600"/>
          </a:xfrm>
        </p:spPr>
        <p:txBody>
          <a:bodyPr/>
          <a:lstStyle/>
          <a:p>
            <a:pPr eaLnBrk="1" hangingPunct="1"/>
            <a:r>
              <a:rPr lang="en-US" sz="2800" dirty="0" smtClean="0"/>
              <a:t>The Science Motivating the 12 </a:t>
            </a:r>
            <a:r>
              <a:rPr lang="en-US" sz="2800" dirty="0" err="1" smtClean="0"/>
              <a:t>GeV</a:t>
            </a:r>
            <a:r>
              <a:rPr lang="en-US" sz="2800" dirty="0" smtClean="0"/>
              <a:t> Upgrade</a:t>
            </a:r>
          </a:p>
        </p:txBody>
      </p:sp>
      <p:sp>
        <p:nvSpPr>
          <p:cNvPr id="358403" name="Rectangle 3"/>
          <p:cNvSpPr>
            <a:spLocks noGrp="1" noChangeArrowheads="1"/>
          </p:cNvSpPr>
          <p:nvPr>
            <p:ph type="body" sz="half" idx="1"/>
          </p:nvPr>
        </p:nvSpPr>
        <p:spPr>
          <a:xfrm>
            <a:off x="0" y="1295400"/>
            <a:ext cx="5410200" cy="4933950"/>
          </a:xfrm>
        </p:spPr>
        <p:txBody>
          <a:bodyPr/>
          <a:lstStyle/>
          <a:p>
            <a:pPr eaLnBrk="1" hangingPunct="1"/>
            <a:r>
              <a:rPr lang="en-US" sz="2000" b="1" dirty="0" smtClean="0"/>
              <a:t>The experimental study of the confinement of quarks – one of the outstanding questions of the 21</a:t>
            </a:r>
            <a:r>
              <a:rPr lang="en-US" sz="2000" b="1" baseline="30000" dirty="0" smtClean="0"/>
              <a:t>st </a:t>
            </a:r>
            <a:r>
              <a:rPr lang="en-US" sz="2000" b="1" dirty="0" smtClean="0"/>
              <a:t>century physics </a:t>
            </a:r>
            <a:r>
              <a:rPr lang="en-US" sz="2000" b="1" dirty="0" smtClean="0">
                <a:solidFill>
                  <a:srgbClr val="0000FF"/>
                </a:solidFill>
              </a:rPr>
              <a:t>(Hybrid Meson Program)</a:t>
            </a:r>
          </a:p>
          <a:p>
            <a:pPr eaLnBrk="1" hangingPunct="1"/>
            <a:r>
              <a:rPr lang="en-US" sz="2000" b="1" dirty="0" smtClean="0"/>
              <a:t>Dramatic improvements in our knowledge of the fundamental quark-gluon structure of the nuclear building blocks </a:t>
            </a:r>
            <a:r>
              <a:rPr lang="en-US" sz="2000" b="1" dirty="0" smtClean="0">
                <a:solidFill>
                  <a:srgbClr val="0000FF"/>
                </a:solidFill>
              </a:rPr>
              <a:t>(GPDs and Valence PDFs)</a:t>
            </a:r>
          </a:p>
          <a:p>
            <a:pPr eaLnBrk="1" hangingPunct="1"/>
            <a:r>
              <a:rPr lang="en-US" sz="2000" b="1" dirty="0" smtClean="0"/>
              <a:t>Further exploration of the </a:t>
            </a:r>
            <a:r>
              <a:rPr lang="en-US" sz="2000" b="1" dirty="0" smtClean="0">
                <a:solidFill>
                  <a:srgbClr val="0000FF"/>
                </a:solidFill>
              </a:rPr>
              <a:t>limits of our understanding of nuclei</a:t>
            </a:r>
            <a:r>
              <a:rPr lang="en-US" sz="2000" b="1" dirty="0" smtClean="0"/>
              <a:t> in terms of nucleons and the </a:t>
            </a:r>
            <a:r>
              <a:rPr lang="en-US" sz="2000" b="1" i="1" dirty="0" smtClean="0"/>
              <a:t>N-N</a:t>
            </a:r>
            <a:r>
              <a:rPr lang="en-US" sz="2000" b="1" dirty="0" smtClean="0"/>
              <a:t> force</a:t>
            </a:r>
          </a:p>
          <a:p>
            <a:pPr eaLnBrk="1" hangingPunct="1"/>
            <a:r>
              <a:rPr lang="en-US" sz="2000" b="1" dirty="0" smtClean="0"/>
              <a:t>Precision experiments with sensitivity to </a:t>
            </a:r>
            <a:r>
              <a:rPr lang="en-US" sz="2000" b="1" dirty="0" err="1" smtClean="0"/>
              <a:t>TeV</a:t>
            </a:r>
            <a:r>
              <a:rPr lang="en-US" sz="2000" b="1" dirty="0" smtClean="0"/>
              <a:t> scale </a:t>
            </a:r>
            <a:r>
              <a:rPr lang="en-US" sz="2000" b="1" dirty="0" smtClean="0">
                <a:solidFill>
                  <a:srgbClr val="0000FF"/>
                </a:solidFill>
              </a:rPr>
              <a:t>physics beyond the Standard Model</a:t>
            </a:r>
          </a:p>
          <a:p>
            <a:pPr eaLnBrk="1" hangingPunct="1"/>
            <a:r>
              <a:rPr lang="en-US" b="1" dirty="0" smtClean="0">
                <a:solidFill>
                  <a:srgbClr val="0000FF"/>
                </a:solidFill>
              </a:rPr>
              <a:t>And other science we can’t foresee</a:t>
            </a:r>
          </a:p>
        </p:txBody>
      </p:sp>
      <p:pic>
        <p:nvPicPr>
          <p:cNvPr id="358404" name="Picture 4" descr="spddt2"/>
          <p:cNvPicPr>
            <a:picLocks noGrp="1" noChangeAspect="1" noChangeArrowheads="1"/>
          </p:cNvPicPr>
          <p:nvPr>
            <p:ph sz="quarter" idx="3"/>
          </p:nvPr>
        </p:nvPicPr>
        <p:blipFill>
          <a:blip r:embed="rId2" cstate="print"/>
          <a:srcRect/>
          <a:stretch>
            <a:fillRect/>
          </a:stretch>
        </p:blipFill>
        <p:spPr>
          <a:xfrm>
            <a:off x="5410200" y="3705225"/>
            <a:ext cx="3716338" cy="2390775"/>
          </a:xfrm>
          <a:noFill/>
        </p:spPr>
      </p:pic>
      <p:pic>
        <p:nvPicPr>
          <p:cNvPr id="57349" name="Picture 5" descr="CSSMcover1280x1024lattice"/>
          <p:cNvPicPr>
            <a:picLocks noChangeAspect="1" noChangeArrowheads="1"/>
          </p:cNvPicPr>
          <p:nvPr/>
        </p:nvPicPr>
        <p:blipFill>
          <a:blip r:embed="rId3" cstate="print"/>
          <a:srcRect/>
          <a:stretch>
            <a:fillRect/>
          </a:stretch>
        </p:blipFill>
        <p:spPr bwMode="auto">
          <a:xfrm>
            <a:off x="5791200" y="1219200"/>
            <a:ext cx="3048000" cy="2438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0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5840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58403">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58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914400" y="1727200"/>
            <a:ext cx="3657600" cy="2616200"/>
          </a:xfrm>
          <a:prstGeom prst="rect">
            <a:avLst/>
          </a:prstGeom>
          <a:noFill/>
          <a:ln w="9525">
            <a:noFill/>
            <a:miter lim="800000"/>
            <a:headEnd/>
            <a:tailEnd/>
          </a:ln>
        </p:spPr>
      </p:pic>
      <p:sp>
        <p:nvSpPr>
          <p:cNvPr id="58371" name="Rectangle 3"/>
          <p:cNvSpPr>
            <a:spLocks noGrp="1" noChangeArrowheads="1"/>
          </p:cNvSpPr>
          <p:nvPr>
            <p:ph type="title" idx="4294967295"/>
          </p:nvPr>
        </p:nvSpPr>
        <p:spPr>
          <a:xfrm>
            <a:off x="-381000" y="152400"/>
            <a:ext cx="9906000" cy="457200"/>
          </a:xfrm>
        </p:spPr>
        <p:txBody>
          <a:bodyPr/>
          <a:lstStyle/>
          <a:p>
            <a:r>
              <a:rPr lang="en-US" sz="3000" smtClean="0"/>
              <a:t>Gluonic</a:t>
            </a:r>
            <a:r>
              <a:rPr lang="en-US" sz="2400" smtClean="0"/>
              <a:t> </a:t>
            </a:r>
            <a:r>
              <a:rPr lang="en-US" sz="3000" smtClean="0"/>
              <a:t>Excitations</a:t>
            </a:r>
            <a:r>
              <a:rPr lang="en-US" sz="2400" smtClean="0"/>
              <a:t> </a:t>
            </a:r>
            <a:r>
              <a:rPr lang="en-US" sz="3000" smtClean="0"/>
              <a:t>and</a:t>
            </a:r>
            <a:r>
              <a:rPr lang="en-US" sz="2400" smtClean="0"/>
              <a:t> </a:t>
            </a:r>
            <a:r>
              <a:rPr lang="en-US" sz="3000" smtClean="0"/>
              <a:t>the</a:t>
            </a:r>
            <a:r>
              <a:rPr lang="en-US" sz="2400" smtClean="0"/>
              <a:t> </a:t>
            </a:r>
            <a:r>
              <a:rPr lang="en-US" sz="3000" smtClean="0"/>
              <a:t>Origin</a:t>
            </a:r>
            <a:r>
              <a:rPr lang="en-US" sz="2400" smtClean="0"/>
              <a:t> </a:t>
            </a:r>
            <a:r>
              <a:rPr lang="en-US" sz="3000" smtClean="0"/>
              <a:t>of</a:t>
            </a:r>
            <a:r>
              <a:rPr lang="en-US" sz="2400" smtClean="0"/>
              <a:t> </a:t>
            </a:r>
            <a:r>
              <a:rPr lang="en-US" sz="3000" smtClean="0"/>
              <a:t>Confinement</a:t>
            </a:r>
            <a:endParaRPr lang="en-US" sz="3000" smtClean="0">
              <a:solidFill>
                <a:schemeClr val="accent2"/>
              </a:solidFill>
            </a:endParaRPr>
          </a:p>
        </p:txBody>
      </p:sp>
      <p:sp>
        <p:nvSpPr>
          <p:cNvPr id="58372" name="Rectangle 4"/>
          <p:cNvSpPr>
            <a:spLocks noChangeArrowheads="1"/>
          </p:cNvSpPr>
          <p:nvPr/>
        </p:nvSpPr>
        <p:spPr bwMode="auto">
          <a:xfrm>
            <a:off x="457200" y="685800"/>
            <a:ext cx="5410200" cy="1077913"/>
          </a:xfrm>
          <a:prstGeom prst="rect">
            <a:avLst/>
          </a:prstGeom>
          <a:noFill/>
          <a:ln w="9525">
            <a:noFill/>
            <a:miter lim="800000"/>
            <a:headEnd/>
            <a:tailEnd/>
          </a:ln>
        </p:spPr>
        <p:txBody>
          <a:bodyPr>
            <a:spAutoFit/>
          </a:bodyPr>
          <a:lstStyle/>
          <a:p>
            <a:r>
              <a:rPr lang="en-US" sz="1600"/>
              <a:t>Theoretical studies of QCD suggest that confinement is due to the formation of “Flux tubes” arising from the self-interaction of the glue, leading to a linear potential (and therefore a constant force)</a:t>
            </a:r>
          </a:p>
        </p:txBody>
      </p:sp>
      <p:sp>
        <p:nvSpPr>
          <p:cNvPr id="58373" name="Rectangle 5"/>
          <p:cNvSpPr>
            <a:spLocks noChangeArrowheads="1"/>
          </p:cNvSpPr>
          <p:nvPr/>
        </p:nvSpPr>
        <p:spPr bwMode="auto">
          <a:xfrm>
            <a:off x="2819400" y="2895600"/>
            <a:ext cx="1443038" cy="304800"/>
          </a:xfrm>
          <a:prstGeom prst="rect">
            <a:avLst/>
          </a:prstGeom>
          <a:noFill/>
          <a:ln w="9525">
            <a:noFill/>
            <a:miter lim="800000"/>
            <a:headEnd/>
            <a:tailEnd/>
          </a:ln>
        </p:spPr>
        <p:txBody>
          <a:bodyPr wrap="none">
            <a:spAutoFit/>
          </a:bodyPr>
          <a:lstStyle/>
          <a:p>
            <a:r>
              <a:rPr lang="en-US" sz="1400">
                <a:solidFill>
                  <a:srgbClr val="18605A"/>
                </a:solidFill>
              </a:rPr>
              <a:t>linear potential</a:t>
            </a:r>
            <a:endParaRPr lang="en-US" sz="1400">
              <a:solidFill>
                <a:srgbClr val="ED181E"/>
              </a:solidFill>
            </a:endParaRPr>
          </a:p>
        </p:txBody>
      </p:sp>
      <p:sp>
        <p:nvSpPr>
          <p:cNvPr id="58374" name="Text Box 6"/>
          <p:cNvSpPr txBox="1">
            <a:spLocks noChangeArrowheads="1"/>
          </p:cNvSpPr>
          <p:nvPr/>
        </p:nvSpPr>
        <p:spPr bwMode="auto">
          <a:xfrm>
            <a:off x="3048000" y="1981200"/>
            <a:ext cx="1143000" cy="274638"/>
          </a:xfrm>
          <a:prstGeom prst="rect">
            <a:avLst/>
          </a:prstGeom>
          <a:noFill/>
          <a:ln w="9525">
            <a:noFill/>
            <a:miter lim="800000"/>
            <a:headEnd/>
            <a:tailEnd/>
          </a:ln>
        </p:spPr>
        <p:txBody>
          <a:bodyPr>
            <a:spAutoFit/>
          </a:bodyPr>
          <a:lstStyle/>
          <a:p>
            <a:pPr>
              <a:spcBef>
                <a:spcPct val="50000"/>
              </a:spcBef>
            </a:pPr>
            <a:r>
              <a:rPr lang="en-US" sz="1200" i="1">
                <a:latin typeface="Times" pitchFamily="18" charset="0"/>
              </a:rPr>
              <a:t>From G. Bali</a:t>
            </a:r>
            <a:endParaRPr lang="en-US" sz="2400">
              <a:latin typeface="Times" pitchFamily="18" charset="0"/>
            </a:endParaRPr>
          </a:p>
        </p:txBody>
      </p:sp>
      <p:pic>
        <p:nvPicPr>
          <p:cNvPr id="1514503" name="Picture 7" descr="Flux_tube_ideal"/>
          <p:cNvPicPr>
            <a:picLocks noChangeAspect="1" noChangeArrowheads="1"/>
          </p:cNvPicPr>
          <p:nvPr/>
        </p:nvPicPr>
        <p:blipFill>
          <a:blip r:embed="rId4" cstate="print"/>
          <a:srcRect b="72974"/>
          <a:stretch>
            <a:fillRect/>
          </a:stretch>
        </p:blipFill>
        <p:spPr bwMode="auto">
          <a:xfrm>
            <a:off x="990600" y="5489575"/>
            <a:ext cx="3276600" cy="682625"/>
          </a:xfrm>
          <a:prstGeom prst="rect">
            <a:avLst/>
          </a:prstGeom>
          <a:noFill/>
          <a:ln w="9525">
            <a:noFill/>
            <a:miter lim="800000"/>
            <a:headEnd/>
            <a:tailEnd/>
          </a:ln>
        </p:spPr>
      </p:pic>
      <p:pic>
        <p:nvPicPr>
          <p:cNvPr id="1514504" name="Picture 8" descr="Flux_tube_ideal"/>
          <p:cNvPicPr>
            <a:picLocks noChangeAspect="1" noChangeArrowheads="1"/>
          </p:cNvPicPr>
          <p:nvPr/>
        </p:nvPicPr>
        <p:blipFill>
          <a:blip r:embed="rId4" cstate="print"/>
          <a:srcRect t="24324"/>
          <a:stretch>
            <a:fillRect/>
          </a:stretch>
        </p:blipFill>
        <p:spPr bwMode="auto">
          <a:xfrm>
            <a:off x="5715000" y="4419600"/>
            <a:ext cx="3857625" cy="2255838"/>
          </a:xfrm>
          <a:prstGeom prst="rect">
            <a:avLst/>
          </a:prstGeom>
          <a:noFill/>
          <a:ln w="9525">
            <a:noFill/>
            <a:miter lim="800000"/>
            <a:headEnd/>
            <a:tailEnd/>
          </a:ln>
        </p:spPr>
      </p:pic>
      <p:sp>
        <p:nvSpPr>
          <p:cNvPr id="1514505" name="Text Box 9"/>
          <p:cNvSpPr txBox="1">
            <a:spLocks noChangeArrowheads="1"/>
          </p:cNvSpPr>
          <p:nvPr/>
        </p:nvSpPr>
        <p:spPr bwMode="auto">
          <a:xfrm>
            <a:off x="457200" y="4495800"/>
            <a:ext cx="5221288" cy="287338"/>
          </a:xfrm>
          <a:prstGeom prst="rect">
            <a:avLst/>
          </a:prstGeom>
          <a:noFill/>
          <a:ln w="12700" algn="ctr">
            <a:noFill/>
            <a:miter lim="800000"/>
            <a:headEnd/>
            <a:tailEnd/>
          </a:ln>
        </p:spPr>
        <p:txBody>
          <a:bodyPr lIns="90487" tIns="44450" rIns="90487" bIns="44450">
            <a:spAutoFit/>
          </a:bodyPr>
          <a:lstStyle/>
          <a:p>
            <a:pPr>
              <a:lnSpc>
                <a:spcPct val="80000"/>
              </a:lnSpc>
              <a:spcBef>
                <a:spcPct val="20000"/>
              </a:spcBef>
              <a:buSzPct val="150000"/>
            </a:pPr>
            <a:r>
              <a:rPr lang="en-US" sz="1600"/>
              <a:t>Experimentally, we want to “pluck” the flux tube </a:t>
            </a:r>
          </a:p>
        </p:txBody>
      </p:sp>
      <p:sp>
        <p:nvSpPr>
          <p:cNvPr id="1514506" name="Text Box 10"/>
          <p:cNvSpPr txBox="1">
            <a:spLocks noChangeArrowheads="1"/>
          </p:cNvSpPr>
          <p:nvPr/>
        </p:nvSpPr>
        <p:spPr bwMode="auto">
          <a:xfrm>
            <a:off x="533400" y="4800600"/>
            <a:ext cx="4713288" cy="287338"/>
          </a:xfrm>
          <a:prstGeom prst="rect">
            <a:avLst/>
          </a:prstGeom>
          <a:noFill/>
          <a:ln w="12700" algn="ctr">
            <a:noFill/>
            <a:miter lim="800000"/>
            <a:headEnd/>
            <a:tailEnd/>
          </a:ln>
        </p:spPr>
        <p:txBody>
          <a:bodyPr wrap="none" lIns="90487" tIns="44450" rIns="90487" bIns="44450">
            <a:spAutoFit/>
          </a:bodyPr>
          <a:lstStyle/>
          <a:p>
            <a:pPr marL="342900" indent="-342900">
              <a:lnSpc>
                <a:spcPct val="80000"/>
              </a:lnSpc>
              <a:spcBef>
                <a:spcPct val="20000"/>
              </a:spcBef>
              <a:buSzPct val="150000"/>
            </a:pPr>
            <a:r>
              <a:rPr lang="en-US" sz="1600"/>
              <a:t>(wiggle the hot dog?) and see how it responds</a:t>
            </a:r>
          </a:p>
        </p:txBody>
      </p:sp>
      <p:sp>
        <p:nvSpPr>
          <p:cNvPr id="1514507" name="Line 11"/>
          <p:cNvSpPr>
            <a:spLocks noChangeShapeType="1"/>
          </p:cNvSpPr>
          <p:nvPr/>
        </p:nvSpPr>
        <p:spPr bwMode="auto">
          <a:xfrm>
            <a:off x="3352800" y="5105400"/>
            <a:ext cx="2286000" cy="381000"/>
          </a:xfrm>
          <a:prstGeom prst="line">
            <a:avLst/>
          </a:prstGeom>
          <a:noFill/>
          <a:ln w="28575">
            <a:solidFill>
              <a:schemeClr val="tx1"/>
            </a:solidFill>
            <a:round/>
            <a:headEnd/>
            <a:tailEnd type="triangle" w="lg" len="lg"/>
          </a:ln>
        </p:spPr>
        <p:txBody>
          <a:bodyPr lIns="90487" tIns="44450" rIns="90487" bIns="44450">
            <a:spAutoFit/>
          </a:bodyPr>
          <a:lstStyle/>
          <a:p>
            <a:endParaRPr lang="en-US"/>
          </a:p>
        </p:txBody>
      </p:sp>
      <p:pic>
        <p:nvPicPr>
          <p:cNvPr id="58380" name="Picture 12" descr="CSSMcover1280x1024lattice"/>
          <p:cNvPicPr>
            <a:picLocks noChangeAspect="1" noChangeArrowheads="1"/>
          </p:cNvPicPr>
          <p:nvPr/>
        </p:nvPicPr>
        <p:blipFill>
          <a:blip r:embed="rId5" cstate="print"/>
          <a:srcRect/>
          <a:stretch>
            <a:fillRect/>
          </a:stretch>
        </p:blipFill>
        <p:spPr bwMode="auto">
          <a:xfrm>
            <a:off x="5791200" y="1584325"/>
            <a:ext cx="3276600" cy="26209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45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45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45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4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505" grpId="0"/>
      <p:bldP spid="1514506" grpId="0"/>
      <p:bldP spid="151450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6688" y="-1588"/>
            <a:ext cx="8748712" cy="736601"/>
          </a:xfrm>
        </p:spPr>
        <p:txBody>
          <a:bodyPr/>
          <a:lstStyle/>
          <a:p>
            <a:r>
              <a:rPr lang="en-US" smtClean="0"/>
              <a:t>Glueballs and Hybrid Mesons</a:t>
            </a:r>
          </a:p>
        </p:txBody>
      </p:sp>
      <p:pic>
        <p:nvPicPr>
          <p:cNvPr id="59395" name="Picture 3"/>
          <p:cNvPicPr>
            <a:picLocks noChangeAspect="1" noChangeArrowheads="1"/>
          </p:cNvPicPr>
          <p:nvPr/>
        </p:nvPicPr>
        <p:blipFill>
          <a:blip r:embed="rId2" cstate="print"/>
          <a:srcRect/>
          <a:stretch>
            <a:fillRect/>
          </a:stretch>
        </p:blipFill>
        <p:spPr bwMode="auto">
          <a:xfrm>
            <a:off x="1013460" y="1407795"/>
            <a:ext cx="7063740" cy="5297805"/>
          </a:xfrm>
          <a:prstGeom prst="rect">
            <a:avLst/>
          </a:prstGeom>
          <a:noFill/>
          <a:ln w="9525">
            <a:noFill/>
            <a:miter lim="800000"/>
            <a:headEnd/>
            <a:tailEnd/>
          </a:ln>
        </p:spPr>
      </p:pic>
      <p:sp>
        <p:nvSpPr>
          <p:cNvPr id="59396" name="Text Box 4"/>
          <p:cNvSpPr txBox="1">
            <a:spLocks noChangeArrowheads="1"/>
          </p:cNvSpPr>
          <p:nvPr/>
        </p:nvSpPr>
        <p:spPr bwMode="auto">
          <a:xfrm>
            <a:off x="228600" y="6248400"/>
            <a:ext cx="3505200" cy="425450"/>
          </a:xfrm>
          <a:prstGeom prst="rect">
            <a:avLst/>
          </a:prstGeom>
          <a:noFill/>
          <a:ln w="9525">
            <a:noFill/>
            <a:miter lim="800000"/>
            <a:headEnd/>
            <a:tailEnd/>
          </a:ln>
        </p:spPr>
        <p:txBody>
          <a:bodyPr>
            <a:spAutoFit/>
          </a:bodyPr>
          <a:lstStyle/>
          <a:p>
            <a:pPr eaLnBrk="1" hangingPunct="1">
              <a:lnSpc>
                <a:spcPct val="90000"/>
              </a:lnSpc>
            </a:pPr>
            <a:r>
              <a:rPr lang="en-US" sz="1800" b="0" baseline="-25000">
                <a:solidFill>
                  <a:schemeClr val="accent2"/>
                </a:solidFill>
                <a:latin typeface="Comic Sans MS" pitchFamily="66" charset="0"/>
              </a:rPr>
              <a:t>Colin Morningstar:</a:t>
            </a:r>
          </a:p>
          <a:p>
            <a:pPr eaLnBrk="1" hangingPunct="1">
              <a:lnSpc>
                <a:spcPct val="90000"/>
              </a:lnSpc>
            </a:pPr>
            <a:r>
              <a:rPr lang="en-US" sz="1800" b="0" baseline="-25000">
                <a:solidFill>
                  <a:schemeClr val="accent2"/>
                </a:solidFill>
                <a:latin typeface="Comic Sans MS" pitchFamily="66" charset="0"/>
              </a:rPr>
              <a:t>Gluonic Excitations workshop, 2003 (Jlab)</a:t>
            </a:r>
          </a:p>
        </p:txBody>
      </p:sp>
      <p:sp>
        <p:nvSpPr>
          <p:cNvPr id="6" name="Rectangle 5"/>
          <p:cNvSpPr/>
          <p:nvPr/>
        </p:nvSpPr>
        <p:spPr>
          <a:xfrm>
            <a:off x="152400" y="685800"/>
            <a:ext cx="8839200" cy="830263"/>
          </a:xfrm>
          <a:prstGeom prst="rect">
            <a:avLst/>
          </a:prstGeom>
        </p:spPr>
        <p:txBody>
          <a:bodyPr>
            <a:spAutoFit/>
          </a:bodyPr>
          <a:lstStyle/>
          <a:p>
            <a:pPr>
              <a:defRPr/>
            </a:pPr>
            <a:r>
              <a:rPr lang="en-US" sz="1600" dirty="0">
                <a:solidFill>
                  <a:srgbClr val="0F1D4C"/>
                </a:solidFill>
                <a:latin typeface="+mj-lt"/>
                <a:sym typeface="Myriad Roman" charset="0"/>
              </a:rPr>
              <a:t>QCD predicts a rich spectrum of as yet to be discovered </a:t>
            </a:r>
            <a:r>
              <a:rPr lang="en-US" sz="1600" dirty="0" err="1">
                <a:solidFill>
                  <a:srgbClr val="0F1D4C"/>
                </a:solidFill>
                <a:latin typeface="+mj-lt"/>
                <a:sym typeface="Myriad Roman" charset="0"/>
              </a:rPr>
              <a:t>gluonic</a:t>
            </a:r>
            <a:r>
              <a:rPr lang="en-US" sz="1600" dirty="0">
                <a:solidFill>
                  <a:srgbClr val="0F1D4C"/>
                </a:solidFill>
                <a:latin typeface="+mj-lt"/>
                <a:sym typeface="Myriad Roman" charset="0"/>
              </a:rPr>
              <a:t> excitations - whose experimental verification is crucial for our understanding of QCD in the confinement regime.</a:t>
            </a:r>
            <a:endParaRPr lang="en-US" sz="1600"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LQCD Developing Firm Predictions</a:t>
            </a:r>
            <a:endParaRPr lang="en-US" dirty="0"/>
          </a:p>
        </p:txBody>
      </p:sp>
      <p:pic>
        <p:nvPicPr>
          <p:cNvPr id="779266" name="Picture 2"/>
          <p:cNvPicPr>
            <a:picLocks noChangeAspect="1" noChangeArrowheads="1"/>
          </p:cNvPicPr>
          <p:nvPr/>
        </p:nvPicPr>
        <p:blipFill>
          <a:blip r:embed="rId2" cstate="print"/>
          <a:srcRect/>
          <a:stretch>
            <a:fillRect/>
          </a:stretch>
        </p:blipFill>
        <p:spPr bwMode="auto">
          <a:xfrm>
            <a:off x="76203" y="838203"/>
            <a:ext cx="4688872" cy="352682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724400" y="4353306"/>
            <a:ext cx="4308539" cy="2352294"/>
          </a:xfrm>
          <a:prstGeom prst="rect">
            <a:avLst/>
          </a:prstGeom>
          <a:noFill/>
          <a:ln w="9525">
            <a:noFill/>
            <a:miter lim="800000"/>
            <a:headEnd/>
            <a:tailEnd/>
          </a:ln>
        </p:spPr>
      </p:pic>
      <p:sp>
        <p:nvSpPr>
          <p:cNvPr id="6" name="TextBox 10"/>
          <p:cNvSpPr txBox="1">
            <a:spLocks noChangeArrowheads="1"/>
          </p:cNvSpPr>
          <p:nvPr/>
        </p:nvSpPr>
        <p:spPr bwMode="auto">
          <a:xfrm>
            <a:off x="5181600" y="1027013"/>
            <a:ext cx="3886200" cy="1487587"/>
          </a:xfrm>
          <a:prstGeom prst="rect">
            <a:avLst/>
          </a:prstGeom>
          <a:noFill/>
          <a:ln w="9525">
            <a:noFill/>
            <a:miter lim="800000"/>
            <a:headEnd/>
            <a:tailEnd/>
          </a:ln>
        </p:spPr>
        <p:txBody>
          <a:bodyPr>
            <a:spAutoFit/>
          </a:bodyPr>
          <a:lstStyle/>
          <a:p>
            <a:pPr defTabSz="457200"/>
            <a:r>
              <a:rPr lang="en-US" dirty="0">
                <a:solidFill>
                  <a:srgbClr val="000000"/>
                </a:solidFill>
              </a:rPr>
              <a:t>Major challenge for lattice calculations: </a:t>
            </a:r>
            <a:r>
              <a:rPr lang="en-US" i="1" dirty="0">
                <a:solidFill>
                  <a:srgbClr val="000000"/>
                </a:solidFill>
              </a:rPr>
              <a:t>the excited spectrum with quantum numbers of states identified. </a:t>
            </a:r>
            <a:endParaRPr lang="en-US" i="1" baseline="30000" dirty="0">
              <a:solidFill>
                <a:srgbClr val="000000"/>
              </a:solidFill>
            </a:endParaRPr>
          </a:p>
          <a:p>
            <a:pPr defTabSz="457200"/>
            <a:endParaRPr lang="en-US" sz="1600" baseline="30000" dirty="0">
              <a:solidFill>
                <a:srgbClr val="000000"/>
              </a:solidFill>
              <a:latin typeface="Calibri" pitchFamily="34" charset="0"/>
            </a:endParaRPr>
          </a:p>
        </p:txBody>
      </p:sp>
      <p:sp>
        <p:nvSpPr>
          <p:cNvPr id="7" name="TextBox 12"/>
          <p:cNvSpPr txBox="1">
            <a:spLocks noChangeArrowheads="1"/>
          </p:cNvSpPr>
          <p:nvPr/>
        </p:nvSpPr>
        <p:spPr bwMode="auto">
          <a:xfrm>
            <a:off x="4648200" y="3705003"/>
            <a:ext cx="4808538" cy="584775"/>
          </a:xfrm>
          <a:prstGeom prst="rect">
            <a:avLst/>
          </a:prstGeom>
          <a:noFill/>
          <a:ln w="9525">
            <a:noFill/>
            <a:miter lim="800000"/>
            <a:headEnd/>
            <a:tailEnd/>
          </a:ln>
        </p:spPr>
        <p:txBody>
          <a:bodyPr>
            <a:spAutoFit/>
          </a:bodyPr>
          <a:lstStyle/>
          <a:p>
            <a:pPr defTabSz="457200"/>
            <a:r>
              <a:rPr lang="en-US" sz="1600" i="1" dirty="0">
                <a:solidFill>
                  <a:srgbClr val="000090"/>
                </a:solidFill>
              </a:rPr>
              <a:t>Spectrum of </a:t>
            </a:r>
            <a:r>
              <a:rPr lang="en-US" sz="1600" i="1" dirty="0" err="1">
                <a:solidFill>
                  <a:srgbClr val="000090"/>
                </a:solidFill>
              </a:rPr>
              <a:t>iso</a:t>
            </a:r>
            <a:r>
              <a:rPr lang="en-US" sz="1600" i="1" dirty="0">
                <a:solidFill>
                  <a:srgbClr val="000090"/>
                </a:solidFill>
              </a:rPr>
              <a:t>-vector mesons composed of strange quark and </a:t>
            </a:r>
            <a:r>
              <a:rPr lang="en-US" sz="1600" i="1" dirty="0" err="1">
                <a:solidFill>
                  <a:srgbClr val="000090"/>
                </a:solidFill>
              </a:rPr>
              <a:t>antiquark</a:t>
            </a:r>
            <a:r>
              <a:rPr lang="en-US" sz="1600" i="1" dirty="0">
                <a:solidFill>
                  <a:srgbClr val="000090"/>
                </a:solidFill>
              </a:rPr>
              <a:t>, in units of M</a:t>
            </a:r>
            <a:r>
              <a:rPr lang="en-US" sz="1600" i="1" baseline="-25000" dirty="0">
                <a:solidFill>
                  <a:srgbClr val="000090"/>
                </a:solidFill>
              </a:rPr>
              <a:t>Ω</a:t>
            </a:r>
            <a:endParaRPr lang="en-US" sz="1600" i="1" dirty="0">
              <a:solidFill>
                <a:srgbClr val="000090"/>
              </a:solidFill>
            </a:endParaRPr>
          </a:p>
        </p:txBody>
      </p:sp>
      <p:sp>
        <p:nvSpPr>
          <p:cNvPr id="8" name="TextBox 13"/>
          <p:cNvSpPr txBox="1">
            <a:spLocks noChangeArrowheads="1"/>
          </p:cNvSpPr>
          <p:nvPr/>
        </p:nvSpPr>
        <p:spPr bwMode="auto">
          <a:xfrm>
            <a:off x="457200" y="5181600"/>
            <a:ext cx="3624263" cy="1201738"/>
          </a:xfrm>
          <a:prstGeom prst="rect">
            <a:avLst/>
          </a:prstGeom>
          <a:noFill/>
          <a:ln w="9525">
            <a:noFill/>
            <a:miter lim="800000"/>
            <a:headEnd/>
            <a:tailEnd/>
          </a:ln>
        </p:spPr>
        <p:txBody>
          <a:bodyPr>
            <a:spAutoFit/>
          </a:bodyPr>
          <a:lstStyle/>
          <a:p>
            <a:pPr defTabSz="457200"/>
            <a:r>
              <a:rPr lang="en-US" sz="1800" dirty="0">
                <a:solidFill>
                  <a:srgbClr val="000000"/>
                </a:solidFill>
              </a:rPr>
              <a:t>Mass of 1</a:t>
            </a:r>
            <a:r>
              <a:rPr lang="en-US" sz="1800" baseline="30000" dirty="0">
                <a:solidFill>
                  <a:srgbClr val="000000"/>
                </a:solidFill>
              </a:rPr>
              <a:t>-+</a:t>
            </a:r>
            <a:r>
              <a:rPr lang="en-US" sz="1800" dirty="0">
                <a:solidFill>
                  <a:srgbClr val="000000"/>
                </a:solidFill>
              </a:rPr>
              <a:t>, the lightest expected exotic: </a:t>
            </a:r>
            <a:r>
              <a:rPr lang="en-US" sz="1800" i="1" dirty="0">
                <a:solidFill>
                  <a:srgbClr val="000090"/>
                </a:solidFill>
              </a:rPr>
              <a:t>ground-breaking advance in precision, laying groundwork for calculations for </a:t>
            </a:r>
            <a:r>
              <a:rPr lang="en-US" sz="1800" i="1" dirty="0" err="1">
                <a:solidFill>
                  <a:srgbClr val="000090"/>
                </a:solidFill>
              </a:rPr>
              <a:t>GlueX</a:t>
            </a:r>
            <a:endParaRPr lang="en-US" sz="1800" i="1" dirty="0">
              <a:solidFill>
                <a:srgbClr val="000090"/>
              </a:solidFill>
            </a:endParaRPr>
          </a:p>
        </p:txBody>
      </p:sp>
      <p:sp>
        <p:nvSpPr>
          <p:cNvPr id="9" name="Oval 8"/>
          <p:cNvSpPr/>
          <p:nvPr/>
        </p:nvSpPr>
        <p:spPr>
          <a:xfrm>
            <a:off x="6826426" y="4719637"/>
            <a:ext cx="576263" cy="2857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cxnSp>
        <p:nvCxnSpPr>
          <p:cNvPr id="10" name="Straight Connector 9"/>
          <p:cNvCxnSpPr>
            <a:stCxn id="9" idx="3"/>
          </p:cNvCxnSpPr>
          <p:nvPr/>
        </p:nvCxnSpPr>
        <p:spPr>
          <a:xfrm rot="5400000">
            <a:off x="4706320" y="4044156"/>
            <a:ext cx="1284287" cy="3124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7"/>
          <p:cNvSpPr txBox="1">
            <a:spLocks noChangeArrowheads="1"/>
          </p:cNvSpPr>
          <p:nvPr/>
        </p:nvSpPr>
        <p:spPr bwMode="auto">
          <a:xfrm>
            <a:off x="0" y="6596390"/>
            <a:ext cx="4634602" cy="261610"/>
          </a:xfrm>
          <a:prstGeom prst="rect">
            <a:avLst/>
          </a:prstGeom>
          <a:noFill/>
          <a:ln w="9525">
            <a:noFill/>
            <a:miter lim="800000"/>
            <a:headEnd/>
            <a:tailEnd/>
          </a:ln>
        </p:spPr>
        <p:txBody>
          <a:bodyPr wrap="none">
            <a:spAutoFit/>
          </a:bodyPr>
          <a:lstStyle/>
          <a:p>
            <a:pPr defTabSz="457200"/>
            <a:r>
              <a:rPr lang="en-US" sz="1100" dirty="0" err="1">
                <a:solidFill>
                  <a:srgbClr val="008000"/>
                </a:solidFill>
              </a:rPr>
              <a:t>Dudek</a:t>
            </a:r>
            <a:r>
              <a:rPr lang="en-US" sz="1100" dirty="0">
                <a:solidFill>
                  <a:srgbClr val="008000"/>
                </a:solidFill>
              </a:rPr>
              <a:t>, Edwards, </a:t>
            </a:r>
            <a:r>
              <a:rPr lang="en-US" sz="1100" dirty="0" err="1">
                <a:solidFill>
                  <a:srgbClr val="008000"/>
                </a:solidFill>
              </a:rPr>
              <a:t>Peardon</a:t>
            </a:r>
            <a:r>
              <a:rPr lang="en-US" sz="1100" dirty="0">
                <a:solidFill>
                  <a:srgbClr val="008000"/>
                </a:solidFill>
              </a:rPr>
              <a:t>, Richards, Thomas, PRL103, 262001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463"/>
            <a:ext cx="8915400" cy="736600"/>
          </a:xfrm>
        </p:spPr>
        <p:txBody>
          <a:bodyPr/>
          <a:lstStyle/>
          <a:p>
            <a:r>
              <a:rPr lang="en-US" sz="3000" dirty="0" smtClean="0"/>
              <a:t>Experimental Evidence for Exotic Hybrids 1</a:t>
            </a:r>
            <a:r>
              <a:rPr lang="en-US" sz="3000" baseline="30000" dirty="0" smtClean="0"/>
              <a:t>−+</a:t>
            </a:r>
            <a:endParaRPr lang="en-US" sz="3000" baseline="30000" dirty="0"/>
          </a:p>
        </p:txBody>
      </p:sp>
      <p:pic>
        <p:nvPicPr>
          <p:cNvPr id="542722" name="Picture 2"/>
          <p:cNvPicPr>
            <a:picLocks noChangeAspect="1" noChangeArrowheads="1"/>
          </p:cNvPicPr>
          <p:nvPr/>
        </p:nvPicPr>
        <p:blipFill>
          <a:blip r:embed="rId2" cstate="print"/>
          <a:srcRect/>
          <a:stretch>
            <a:fillRect/>
          </a:stretch>
        </p:blipFill>
        <p:spPr bwMode="auto">
          <a:xfrm>
            <a:off x="409575" y="750711"/>
            <a:ext cx="8505825" cy="5962650"/>
          </a:xfrm>
          <a:prstGeom prst="rect">
            <a:avLst/>
          </a:prstGeom>
          <a:noFill/>
          <a:ln w="9525">
            <a:noFill/>
            <a:miter lim="800000"/>
            <a:headEnd/>
            <a:tailEnd/>
          </a:ln>
        </p:spPr>
      </p:pic>
      <p:cxnSp>
        <p:nvCxnSpPr>
          <p:cNvPr id="4" name="Straight Connector 3"/>
          <p:cNvCxnSpPr/>
          <p:nvPr/>
        </p:nvCxnSpPr>
        <p:spPr bwMode="auto">
          <a:xfrm rot="16200000" flipH="1">
            <a:off x="-2556934" y="3711222"/>
            <a:ext cx="5943600" cy="0"/>
          </a:xfrm>
          <a:prstGeom prst="line">
            <a:avLst/>
          </a:prstGeom>
          <a:noFill/>
          <a:ln w="12700"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sz="2400" b="1" dirty="0" smtClean="0"/>
              <a:t>What is JLab today, and how will that change with the 12 GeV Upgrade</a:t>
            </a:r>
          </a:p>
          <a:p>
            <a:r>
              <a:rPr lang="en-US" sz="2400" b="1" dirty="0" smtClean="0"/>
              <a:t>Examples from the physics program relevant to Meson Physics</a:t>
            </a:r>
          </a:p>
          <a:p>
            <a:pPr lvl="1"/>
            <a:r>
              <a:rPr lang="en-US" sz="2200" dirty="0" smtClean="0"/>
              <a:t>Meson spectroscopy / hybrids</a:t>
            </a:r>
          </a:p>
          <a:p>
            <a:pPr lvl="1"/>
            <a:r>
              <a:rPr lang="en-US" sz="2200" dirty="0" smtClean="0"/>
              <a:t>Nucleon spectroscopy via meson decay channels</a:t>
            </a:r>
          </a:p>
          <a:p>
            <a:pPr lvl="1"/>
            <a:r>
              <a:rPr lang="en-US" sz="2200" dirty="0" smtClean="0"/>
              <a:t>Meson form factors</a:t>
            </a:r>
          </a:p>
          <a:p>
            <a:pPr lvl="1"/>
            <a:r>
              <a:rPr lang="en-US" sz="2200" dirty="0" smtClean="0"/>
              <a:t>Mesons as a probe of strongly interacting matter and mesons in medium</a:t>
            </a:r>
          </a:p>
          <a:p>
            <a:pPr lvl="1"/>
            <a:r>
              <a:rPr lang="en-US" sz="2200" dirty="0" err="1" smtClean="0"/>
              <a:t>Hypernuclear</a:t>
            </a:r>
            <a:r>
              <a:rPr lang="en-US" sz="2200" dirty="0" smtClean="0"/>
              <a:t> physics</a:t>
            </a:r>
          </a:p>
          <a:p>
            <a:pPr lvl="1"/>
            <a:r>
              <a:rPr lang="en-US" sz="2200" dirty="0" smtClean="0"/>
              <a:t>Symmetry tests in nuclear physics w/ mesons, ….</a:t>
            </a:r>
          </a:p>
          <a:p>
            <a:r>
              <a:rPr lang="en-US" sz="2400" b="1" dirty="0" smtClean="0"/>
              <a:t>Other Physics Motivating the 12 GeV Upgrade</a:t>
            </a:r>
          </a:p>
          <a:p>
            <a:pPr lvl="1"/>
            <a:endParaRPr lang="en-US"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463"/>
            <a:ext cx="8915400" cy="736600"/>
          </a:xfrm>
        </p:spPr>
        <p:txBody>
          <a:bodyPr/>
          <a:lstStyle/>
          <a:p>
            <a:r>
              <a:rPr lang="en-US" sz="3000" dirty="0" smtClean="0"/>
              <a:t>Experimental Evidence for Exotic Hybrids 1</a:t>
            </a:r>
            <a:r>
              <a:rPr lang="en-US" sz="3000" baseline="30000" dirty="0" smtClean="0"/>
              <a:t>−+</a:t>
            </a:r>
            <a:endParaRPr lang="en-US" sz="3000" baseline="30000" dirty="0"/>
          </a:p>
        </p:txBody>
      </p:sp>
      <p:pic>
        <p:nvPicPr>
          <p:cNvPr id="543746" name="Picture 2"/>
          <p:cNvPicPr>
            <a:picLocks noChangeAspect="1" noChangeArrowheads="1"/>
          </p:cNvPicPr>
          <p:nvPr/>
        </p:nvPicPr>
        <p:blipFill>
          <a:blip r:embed="rId2" cstate="print"/>
          <a:srcRect l="1079"/>
          <a:stretch>
            <a:fillRect/>
          </a:stretch>
        </p:blipFill>
        <p:spPr bwMode="auto">
          <a:xfrm>
            <a:off x="453390" y="714375"/>
            <a:ext cx="8385810" cy="5991225"/>
          </a:xfrm>
          <a:prstGeom prst="rect">
            <a:avLst/>
          </a:prstGeom>
          <a:noFill/>
          <a:ln w="9525">
            <a:noFill/>
            <a:miter lim="800000"/>
            <a:headEnd/>
            <a:tailEnd/>
          </a:ln>
        </p:spPr>
      </p:pic>
      <p:cxnSp>
        <p:nvCxnSpPr>
          <p:cNvPr id="5" name="Straight Connector 4"/>
          <p:cNvCxnSpPr/>
          <p:nvPr/>
        </p:nvCxnSpPr>
        <p:spPr bwMode="auto">
          <a:xfrm rot="16200000" flipH="1">
            <a:off x="-2556934" y="3711222"/>
            <a:ext cx="5943600" cy="0"/>
          </a:xfrm>
          <a:prstGeom prst="line">
            <a:avLst/>
          </a:prstGeom>
          <a:noFill/>
          <a:ln w="1270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rot="16200000" flipH="1">
            <a:off x="-1524001" y="3886200"/>
            <a:ext cx="5486400" cy="0"/>
          </a:xfrm>
          <a:prstGeom prst="line">
            <a:avLst/>
          </a:prstGeom>
          <a:noFill/>
          <a:ln w="1270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rot="10800000">
            <a:off x="2895601" y="3505200"/>
            <a:ext cx="5650523" cy="0"/>
          </a:xfrm>
          <a:prstGeom prst="line">
            <a:avLst/>
          </a:prstGeom>
          <a:noFill/>
          <a:ln w="12700"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a:grpSpLocks/>
          </p:cNvGrpSpPr>
          <p:nvPr/>
        </p:nvGrpSpPr>
        <p:grpSpPr bwMode="auto">
          <a:xfrm>
            <a:off x="463550" y="4027311"/>
            <a:ext cx="8858250" cy="2849563"/>
            <a:chOff x="292" y="2304"/>
            <a:chExt cx="5580" cy="1795"/>
          </a:xfrm>
        </p:grpSpPr>
        <p:sp>
          <p:nvSpPr>
            <p:cNvPr id="18448" name="Rectangle 28"/>
            <p:cNvSpPr>
              <a:spLocks noChangeArrowheads="1"/>
            </p:cNvSpPr>
            <p:nvPr/>
          </p:nvSpPr>
          <p:spPr bwMode="auto">
            <a:xfrm>
              <a:off x="292" y="2304"/>
              <a:ext cx="5268" cy="1795"/>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8449" name="Picture 29"/>
            <p:cNvPicPr>
              <a:picLocks noChangeAspect="1" noChangeArrowheads="1"/>
            </p:cNvPicPr>
            <p:nvPr/>
          </p:nvPicPr>
          <p:blipFill>
            <a:blip r:embed="rId3" cstate="print"/>
            <a:srcRect/>
            <a:stretch>
              <a:fillRect/>
            </a:stretch>
          </p:blipFill>
          <p:spPr bwMode="auto">
            <a:xfrm>
              <a:off x="621" y="2812"/>
              <a:ext cx="2560" cy="983"/>
            </a:xfrm>
            <a:prstGeom prst="rect">
              <a:avLst/>
            </a:prstGeom>
            <a:noFill/>
            <a:ln w="9525">
              <a:noFill/>
              <a:round/>
              <a:headEnd/>
              <a:tailEnd/>
            </a:ln>
          </p:spPr>
        </p:pic>
        <p:sp>
          <p:nvSpPr>
            <p:cNvPr id="18450" name="Text Box 30"/>
            <p:cNvSpPr txBox="1">
              <a:spLocks noChangeArrowheads="1"/>
            </p:cNvSpPr>
            <p:nvPr/>
          </p:nvSpPr>
          <p:spPr bwMode="auto">
            <a:xfrm>
              <a:off x="371" y="2615"/>
              <a:ext cx="3107" cy="140"/>
            </a:xfrm>
            <a:prstGeom prst="rect">
              <a:avLst/>
            </a:prstGeom>
            <a:noFill/>
            <a:ln w="9525">
              <a:noFill/>
              <a:round/>
              <a:headEnd/>
              <a:tailEnd/>
            </a:ln>
          </p:spPr>
          <p:txBody>
            <a:bodyPr lIns="0" tIns="5670" rIns="0" bIns="0"/>
            <a:lstStyle/>
            <a:p>
              <a:pPr defTabSz="457200" hangingPunct="0">
                <a:lnSpc>
                  <a:spcPct val="98000"/>
                </a:lnSpc>
                <a:buClr>
                  <a:srgbClr val="FF0000"/>
                </a:buClr>
                <a:buFont typeface="Wingdings 2" pitchFamily="18" charset="2"/>
                <a:buChar char="Ù"/>
                <a:tabLst>
                  <a:tab pos="723900" algn="l"/>
                  <a:tab pos="1447800" algn="l"/>
                  <a:tab pos="2171700" algn="l"/>
                  <a:tab pos="2895600" algn="l"/>
                  <a:tab pos="3619500" algn="l"/>
                  <a:tab pos="4343400" algn="l"/>
                </a:tabLst>
              </a:pPr>
              <a:r>
                <a:rPr lang="en-US" sz="1500" b="1" dirty="0">
                  <a:solidFill>
                    <a:srgbClr val="000000"/>
                  </a:solidFill>
                  <a:latin typeface="Verdana" pitchFamily="34" charset="0"/>
                </a:rPr>
                <a:t> </a:t>
              </a:r>
              <a:r>
                <a:rPr lang="en-US" sz="1500" b="1" dirty="0">
                  <a:solidFill>
                    <a:srgbClr val="FF0000"/>
                  </a:solidFill>
                  <a:latin typeface="Verdana" pitchFamily="34" charset="0"/>
                </a:rPr>
                <a:t>Eliminate</a:t>
              </a:r>
              <a:r>
                <a:rPr lang="en-US" sz="1500" b="1" dirty="0">
                  <a:solidFill>
                    <a:srgbClr val="000000"/>
                  </a:solidFill>
                  <a:latin typeface="Verdana" pitchFamily="34" charset="0"/>
                </a:rPr>
                <a:t> </a:t>
              </a:r>
              <a:r>
                <a:rPr lang="en-US" sz="1500" b="1" i="1" dirty="0">
                  <a:solidFill>
                    <a:srgbClr val="000000"/>
                  </a:solidFill>
                  <a:latin typeface="Verdana" pitchFamily="34" charset="0"/>
                </a:rPr>
                <a:t>s-channel</a:t>
              </a:r>
              <a:r>
                <a:rPr lang="en-US" sz="1500" b="1" dirty="0">
                  <a:solidFill>
                    <a:srgbClr val="000000"/>
                  </a:solidFill>
                  <a:latin typeface="Verdana" pitchFamily="34" charset="0"/>
                </a:rPr>
                <a:t> resonance </a:t>
              </a:r>
              <a:r>
                <a:rPr lang="en-US" sz="1500" b="1" dirty="0">
                  <a:solidFill>
                    <a:srgbClr val="FF0000"/>
                  </a:solidFill>
                  <a:latin typeface="Verdana" pitchFamily="34" charset="0"/>
                </a:rPr>
                <a:t>background</a:t>
              </a:r>
            </a:p>
          </p:txBody>
        </p:sp>
        <p:sp>
          <p:nvSpPr>
            <p:cNvPr id="18451" name="Text Box 31"/>
            <p:cNvSpPr txBox="1">
              <a:spLocks noChangeArrowheads="1"/>
            </p:cNvSpPr>
            <p:nvPr/>
          </p:nvSpPr>
          <p:spPr bwMode="auto">
            <a:xfrm>
              <a:off x="371" y="3920"/>
              <a:ext cx="5501" cy="140"/>
            </a:xfrm>
            <a:prstGeom prst="rect">
              <a:avLst/>
            </a:prstGeom>
            <a:noFill/>
            <a:ln w="9525">
              <a:noFill/>
              <a:round/>
              <a:headEnd/>
              <a:tailEnd/>
            </a:ln>
          </p:spPr>
          <p:txBody>
            <a:bodyPr lIns="0" tIns="5670" rIns="0" bIns="0"/>
            <a:lstStyle/>
            <a:p>
              <a:pPr defTabSz="457200" hangingPunct="0">
                <a:lnSpc>
                  <a:spcPct val="98000"/>
                </a:lnSpc>
                <a:buClr>
                  <a:srgbClr val="FF0000"/>
                </a:buClr>
                <a:buFont typeface="Wingdings 2" pitchFamily="18" charset="2"/>
                <a:buChar char="Ù"/>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500" b="1">
                  <a:solidFill>
                    <a:srgbClr val="000000"/>
                  </a:solidFill>
                  <a:latin typeface="Verdana" pitchFamily="34" charset="0"/>
                </a:rPr>
                <a:t> </a:t>
              </a:r>
              <a:r>
                <a:rPr lang="en-US" sz="1500" b="1">
                  <a:solidFill>
                    <a:srgbClr val="FF0000"/>
                  </a:solidFill>
                  <a:latin typeface="Verdana" pitchFamily="34" charset="0"/>
                </a:rPr>
                <a:t>Simpler PWA</a:t>
              </a:r>
              <a:r>
                <a:rPr lang="en-US" sz="1500" b="1">
                  <a:solidFill>
                    <a:srgbClr val="000000"/>
                  </a:solidFill>
                  <a:latin typeface="Verdana" pitchFamily="34" charset="0"/>
                </a:rPr>
                <a:t>: </a:t>
              </a:r>
              <a:r>
                <a:rPr lang="en-US" sz="1400" b="1">
                  <a:solidFill>
                    <a:srgbClr val="000000"/>
                  </a:solidFill>
                  <a:latin typeface="Verdana" pitchFamily="34" charset="0"/>
                </a:rPr>
                <a:t>S=I=0 target acts as spin and parity filter for final state mesons</a:t>
              </a:r>
            </a:p>
          </p:txBody>
        </p:sp>
        <p:sp>
          <p:nvSpPr>
            <p:cNvPr id="18452" name="Text Box 32"/>
            <p:cNvSpPr txBox="1">
              <a:spLocks noChangeArrowheads="1"/>
            </p:cNvSpPr>
            <p:nvPr/>
          </p:nvSpPr>
          <p:spPr bwMode="auto">
            <a:xfrm>
              <a:off x="345" y="2392"/>
              <a:ext cx="2605" cy="169"/>
            </a:xfrm>
            <a:prstGeom prst="rect">
              <a:avLst/>
            </a:prstGeom>
            <a:noFill/>
            <a:ln w="9525">
              <a:noFill/>
              <a:round/>
              <a:headEnd/>
              <a:tailEnd/>
            </a:ln>
          </p:spPr>
          <p:txBody>
            <a:bodyPr lIns="0" tIns="5670" rIns="0" bIns="0"/>
            <a:lstStyle/>
            <a:p>
              <a:pPr defTabSz="457200" hangingPunct="0">
                <a:lnSpc>
                  <a:spcPct val="98000"/>
                </a:lnSpc>
                <a:buClr>
                  <a:srgbClr val="FF0000"/>
                </a:buClr>
                <a:buFont typeface="Wingdings 2" pitchFamily="18" charset="2"/>
                <a:buNone/>
                <a:tabLst>
                  <a:tab pos="723900" algn="l"/>
                  <a:tab pos="1447800" algn="l"/>
                  <a:tab pos="2171700" algn="l"/>
                  <a:tab pos="2895600" algn="l"/>
                  <a:tab pos="3619500" algn="l"/>
                  <a:tab pos="4343400" algn="l"/>
                  <a:tab pos="5067300" algn="l"/>
                  <a:tab pos="5791200" algn="l"/>
                  <a:tab pos="6515100" algn="l"/>
                  <a:tab pos="7239000" algn="l"/>
                </a:tabLst>
              </a:pPr>
              <a:r>
                <a:rPr lang="en-US" sz="1600" b="1">
                  <a:solidFill>
                    <a:srgbClr val="FF0000"/>
                  </a:solidFill>
                  <a:latin typeface="Verdana" pitchFamily="34" charset="0"/>
                </a:rPr>
                <a:t> Coherent Production on </a:t>
              </a:r>
              <a:r>
                <a:rPr lang="en-US" sz="1600" b="1" baseline="30000">
                  <a:solidFill>
                    <a:srgbClr val="FF0000"/>
                  </a:solidFill>
                  <a:latin typeface="Verdana" pitchFamily="34" charset="0"/>
                </a:rPr>
                <a:t>4</a:t>
              </a:r>
              <a:r>
                <a:rPr lang="en-US" sz="1600" b="1">
                  <a:solidFill>
                    <a:srgbClr val="FF0000"/>
                  </a:solidFill>
                  <a:latin typeface="Verdana" pitchFamily="34" charset="0"/>
                </a:rPr>
                <a:t>He</a:t>
              </a:r>
            </a:p>
          </p:txBody>
        </p:sp>
        <p:grpSp>
          <p:nvGrpSpPr>
            <p:cNvPr id="3" name="Group 33"/>
            <p:cNvGrpSpPr>
              <a:grpSpLocks/>
            </p:cNvGrpSpPr>
            <p:nvPr/>
          </p:nvGrpSpPr>
          <p:grpSpPr bwMode="auto">
            <a:xfrm>
              <a:off x="3572" y="2574"/>
              <a:ext cx="1862" cy="1310"/>
              <a:chOff x="3547" y="622"/>
              <a:chExt cx="1862" cy="1310"/>
            </a:xfrm>
          </p:grpSpPr>
          <p:pic>
            <p:nvPicPr>
              <p:cNvPr id="18454" name="Picture 34"/>
              <p:cNvPicPr>
                <a:picLocks noChangeAspect="1" noChangeArrowheads="1"/>
              </p:cNvPicPr>
              <p:nvPr/>
            </p:nvPicPr>
            <p:blipFill>
              <a:blip r:embed="rId4" cstate="print"/>
              <a:srcRect/>
              <a:stretch>
                <a:fillRect/>
              </a:stretch>
            </p:blipFill>
            <p:spPr bwMode="auto">
              <a:xfrm>
                <a:off x="3547" y="622"/>
                <a:ext cx="1853" cy="1237"/>
              </a:xfrm>
              <a:prstGeom prst="rect">
                <a:avLst/>
              </a:prstGeom>
              <a:noFill/>
              <a:ln w="9525">
                <a:noFill/>
                <a:round/>
                <a:headEnd/>
                <a:tailEnd/>
              </a:ln>
            </p:spPr>
          </p:pic>
          <p:sp>
            <p:nvSpPr>
              <p:cNvPr id="18455" name="Rectangle 35"/>
              <p:cNvSpPr>
                <a:spLocks noChangeArrowheads="1"/>
              </p:cNvSpPr>
              <p:nvPr/>
            </p:nvSpPr>
            <p:spPr bwMode="auto">
              <a:xfrm>
                <a:off x="4627" y="1701"/>
                <a:ext cx="782" cy="231"/>
              </a:xfrm>
              <a:prstGeom prst="rect">
                <a:avLst/>
              </a:prstGeom>
              <a:noFill/>
              <a:ln w="9525">
                <a:noFill/>
                <a:miter lim="800000"/>
                <a:headEnd/>
                <a:tailEnd/>
              </a:ln>
            </p:spPr>
            <p:txBody>
              <a:bodyPr wrap="none">
                <a:spAutoFit/>
              </a:bodyPr>
              <a:lstStyle/>
              <a:p>
                <a:r>
                  <a:rPr lang="en-US">
                    <a:latin typeface="Symbol" pitchFamily="18" charset="2"/>
                  </a:rPr>
                  <a:t>g</a:t>
                </a:r>
                <a:r>
                  <a:rPr lang="en-US" sz="1400">
                    <a:latin typeface="Verdana" pitchFamily="34" charset="0"/>
                  </a:rPr>
                  <a:t>p</a:t>
                </a:r>
                <a:r>
                  <a:rPr lang="en-US" sz="1600">
                    <a:latin typeface="Verdana" pitchFamily="34" charset="0"/>
                  </a:rPr>
                  <a:t> </a:t>
                </a:r>
                <a:r>
                  <a:rPr lang="en-US" sz="1600">
                    <a:latin typeface="Symbol" pitchFamily="18" charset="2"/>
                    <a:sym typeface="Symbol" pitchFamily="18" charset="2"/>
                  </a:rPr>
                  <a:t> </a:t>
                </a:r>
                <a:r>
                  <a:rPr lang="en-US" sz="1400">
                    <a:latin typeface="Verdana" pitchFamily="34" charset="0"/>
                    <a:sym typeface="Symbol" pitchFamily="18" charset="2"/>
                  </a:rPr>
                  <a:t>p</a:t>
                </a:r>
                <a:r>
                  <a:rPr lang="en-US">
                    <a:latin typeface="Symbol" pitchFamily="18" charset="2"/>
                    <a:sym typeface="Symbol" pitchFamily="18" charset="2"/>
                  </a:rPr>
                  <a:t>p</a:t>
                </a:r>
                <a:r>
                  <a:rPr lang="en-US" baseline="30000">
                    <a:latin typeface="Symbol" pitchFamily="18" charset="2"/>
                    <a:sym typeface="Symbol" pitchFamily="18" charset="2"/>
                  </a:rPr>
                  <a:t>+</a:t>
                </a:r>
                <a:r>
                  <a:rPr lang="en-US">
                    <a:latin typeface="Symbol" pitchFamily="18" charset="2"/>
                    <a:sym typeface="Symbol" pitchFamily="18" charset="2"/>
                  </a:rPr>
                  <a:t>p</a:t>
                </a:r>
                <a:r>
                  <a:rPr lang="en-US" baseline="30000">
                    <a:latin typeface="Symbol" pitchFamily="18" charset="2"/>
                    <a:sym typeface="Symbol" pitchFamily="18" charset="2"/>
                  </a:rPr>
                  <a:t>-</a:t>
                </a:r>
              </a:p>
            </p:txBody>
          </p:sp>
        </p:grpSp>
      </p:grpSp>
      <p:sp>
        <p:nvSpPr>
          <p:cNvPr id="18436" name="Rectangle 2"/>
          <p:cNvSpPr>
            <a:spLocks noGrp="1" noChangeArrowheads="1"/>
          </p:cNvSpPr>
          <p:nvPr>
            <p:ph type="title"/>
          </p:nvPr>
        </p:nvSpPr>
        <p:spPr>
          <a:xfrm>
            <a:off x="512763" y="0"/>
            <a:ext cx="8229600" cy="1143000"/>
          </a:xfrm>
        </p:spPr>
        <p:txBody>
          <a:bodyPr>
            <a:normAutofit/>
          </a:bodyPr>
          <a:lstStyle/>
          <a:p>
            <a:pPr eaLnBrk="1" hangingPunct="1"/>
            <a:r>
              <a:rPr lang="en-US" sz="3200" b="1" dirty="0" smtClean="0">
                <a:solidFill>
                  <a:srgbClr val="FF0000"/>
                </a:solidFill>
              </a:rPr>
              <a:t>Multiple Searches in Progress at JLab Today</a:t>
            </a:r>
          </a:p>
        </p:txBody>
      </p:sp>
      <p:sp>
        <p:nvSpPr>
          <p:cNvPr id="59439" name="Rectangle 47"/>
          <p:cNvSpPr>
            <a:spLocks noChangeArrowheads="1"/>
          </p:cNvSpPr>
          <p:nvPr/>
        </p:nvSpPr>
        <p:spPr bwMode="auto">
          <a:xfrm>
            <a:off x="228600" y="991612"/>
            <a:ext cx="4953000" cy="1323439"/>
          </a:xfrm>
          <a:prstGeom prst="rect">
            <a:avLst/>
          </a:prstGeom>
          <a:noFill/>
          <a:ln w="9525">
            <a:noFill/>
            <a:miter lim="800000"/>
            <a:headEnd/>
            <a:tailEnd/>
          </a:ln>
        </p:spPr>
        <p:txBody>
          <a:bodyPr wrap="square">
            <a:spAutoFit/>
          </a:bodyPr>
          <a:lstStyle/>
          <a:p>
            <a:r>
              <a:rPr lang="en-US" sz="1600" dirty="0" smtClean="0">
                <a:latin typeface="Verdana" pitchFamily="34" charset="0"/>
              </a:rPr>
              <a:t>Multiple Experiments have studied meson </a:t>
            </a:r>
            <a:r>
              <a:rPr lang="en-US" sz="1600" dirty="0" err="1" smtClean="0">
                <a:latin typeface="Verdana" pitchFamily="34" charset="0"/>
              </a:rPr>
              <a:t>photoproduction</a:t>
            </a:r>
            <a:r>
              <a:rPr lang="en-US" sz="1600" dirty="0" smtClean="0">
                <a:latin typeface="Verdana" pitchFamily="34" charset="0"/>
              </a:rPr>
              <a:t> using CLAS:</a:t>
            </a:r>
          </a:p>
          <a:p>
            <a:pPr marL="169863" indent="-169863">
              <a:buFontTx/>
              <a:buChar char="•"/>
            </a:pPr>
            <a:r>
              <a:rPr lang="en-US" sz="1600" dirty="0" smtClean="0">
                <a:latin typeface="Verdana" pitchFamily="34" charset="0"/>
              </a:rPr>
              <a:t>Huge amount of data “in the can”,</a:t>
            </a:r>
            <a:br>
              <a:rPr lang="en-US" sz="1600" dirty="0" smtClean="0">
                <a:latin typeface="Verdana" pitchFamily="34" charset="0"/>
              </a:rPr>
            </a:br>
            <a:r>
              <a:rPr lang="en-US" sz="1600" dirty="0" smtClean="0">
                <a:latin typeface="Verdana" pitchFamily="34" charset="0"/>
              </a:rPr>
              <a:t>analysis in progress (Weygand, </a:t>
            </a:r>
            <a:r>
              <a:rPr lang="en-US" sz="1600" dirty="0" err="1" smtClean="0">
                <a:latin typeface="Verdana" pitchFamily="34" charset="0"/>
              </a:rPr>
              <a:t>Burkert</a:t>
            </a:r>
            <a:r>
              <a:rPr lang="en-US" sz="1600" dirty="0" smtClean="0">
                <a:latin typeface="Verdana" pitchFamily="34" charset="0"/>
              </a:rPr>
              <a:t> talks)</a:t>
            </a:r>
          </a:p>
        </p:txBody>
      </p:sp>
      <p:grpSp>
        <p:nvGrpSpPr>
          <p:cNvPr id="14" name="Group 13"/>
          <p:cNvGrpSpPr/>
          <p:nvPr/>
        </p:nvGrpSpPr>
        <p:grpSpPr>
          <a:xfrm>
            <a:off x="5324475" y="1066800"/>
            <a:ext cx="3895725" cy="2676525"/>
            <a:chOff x="4616450" y="1127125"/>
            <a:chExt cx="3895725" cy="2676525"/>
          </a:xfrm>
        </p:grpSpPr>
        <p:pic>
          <p:nvPicPr>
            <p:cNvPr id="15" name="Picture 23" descr="pipieta"/>
            <p:cNvPicPr>
              <a:picLocks noChangeAspect="1" noChangeArrowheads="1"/>
            </p:cNvPicPr>
            <p:nvPr/>
          </p:nvPicPr>
          <p:blipFill>
            <a:blip r:embed="rId5" cstate="print"/>
            <a:srcRect/>
            <a:stretch>
              <a:fillRect/>
            </a:stretch>
          </p:blipFill>
          <p:spPr bwMode="auto">
            <a:xfrm>
              <a:off x="4616450" y="1127125"/>
              <a:ext cx="3895725" cy="2676525"/>
            </a:xfrm>
            <a:prstGeom prst="rect">
              <a:avLst/>
            </a:prstGeom>
            <a:noFill/>
            <a:ln w="9525">
              <a:noFill/>
              <a:miter lim="800000"/>
              <a:headEnd/>
              <a:tailEnd/>
            </a:ln>
          </p:spPr>
        </p:pic>
        <p:sp>
          <p:nvSpPr>
            <p:cNvPr id="16" name="Rectangle 24"/>
            <p:cNvSpPr>
              <a:spLocks noChangeArrowheads="1"/>
            </p:cNvSpPr>
            <p:nvPr/>
          </p:nvSpPr>
          <p:spPr bwMode="auto">
            <a:xfrm>
              <a:off x="5035550" y="1406525"/>
              <a:ext cx="1393825" cy="396875"/>
            </a:xfrm>
            <a:prstGeom prst="rect">
              <a:avLst/>
            </a:prstGeom>
            <a:noFill/>
            <a:ln w="9525">
              <a:noFill/>
              <a:miter lim="800000"/>
              <a:headEnd/>
              <a:tailEnd/>
            </a:ln>
          </p:spPr>
          <p:txBody>
            <a:bodyPr wrap="none">
              <a:spAutoFit/>
            </a:bodyPr>
            <a:lstStyle/>
            <a:p>
              <a:r>
                <a:rPr lang="en-US" sz="2000">
                  <a:latin typeface="Symbol" pitchFamily="18" charset="2"/>
                </a:rPr>
                <a:t>g</a:t>
              </a:r>
              <a:r>
                <a:rPr lang="en-US" sz="2000">
                  <a:latin typeface="Calibri" pitchFamily="34" charset="0"/>
                </a:rPr>
                <a:t>p</a:t>
              </a:r>
              <a:r>
                <a:rPr lang="en-US">
                  <a:latin typeface="Symbol" pitchFamily="18" charset="2"/>
                  <a:sym typeface="Symbol" pitchFamily="18" charset="2"/>
                </a:rPr>
                <a:t></a:t>
              </a:r>
              <a:r>
                <a:rPr lang="en-US" sz="2000">
                  <a:latin typeface="Symbol" pitchFamily="18" charset="2"/>
                  <a:sym typeface="Symbol" pitchFamily="18" charset="2"/>
                </a:rPr>
                <a:t>p</a:t>
              </a:r>
              <a:r>
                <a:rPr lang="en-US" sz="2000" baseline="30000">
                  <a:latin typeface="Symbol" pitchFamily="18" charset="2"/>
                  <a:sym typeface="Symbol" pitchFamily="18" charset="2"/>
                </a:rPr>
                <a:t>+</a:t>
              </a:r>
              <a:r>
                <a:rPr lang="en-US" sz="2000">
                  <a:latin typeface="Symbol" pitchFamily="18" charset="2"/>
                  <a:sym typeface="Symbol" pitchFamily="18" charset="2"/>
                </a:rPr>
                <a:t>p</a:t>
              </a:r>
              <a:r>
                <a:rPr lang="en-US" sz="2000" baseline="30000">
                  <a:latin typeface="Symbol" pitchFamily="18" charset="2"/>
                  <a:sym typeface="Symbol" pitchFamily="18" charset="2"/>
                </a:rPr>
                <a:t>+</a:t>
              </a:r>
              <a:r>
                <a:rPr lang="en-US" sz="2000">
                  <a:latin typeface="Symbol" pitchFamily="18" charset="2"/>
                  <a:sym typeface="Symbol" pitchFamily="18" charset="2"/>
                </a:rPr>
                <a:t>h</a:t>
              </a:r>
              <a:r>
                <a:rPr lang="en-US" sz="2000">
                  <a:latin typeface="Calibri" pitchFamily="34" charset="0"/>
                  <a:sym typeface="Symbol" pitchFamily="18" charset="2"/>
                </a:rPr>
                <a:t>p</a:t>
              </a:r>
              <a:endParaRPr lang="en-US" sz="2000">
                <a:latin typeface="Calibri" pitchFamily="34" charset="0"/>
              </a:endParaRPr>
            </a:p>
          </p:txBody>
        </p:sp>
        <p:sp>
          <p:nvSpPr>
            <p:cNvPr id="17" name="Text Box 26"/>
            <p:cNvSpPr txBox="1">
              <a:spLocks noChangeArrowheads="1"/>
            </p:cNvSpPr>
            <p:nvPr/>
          </p:nvSpPr>
          <p:spPr bwMode="auto">
            <a:xfrm>
              <a:off x="6769100" y="1724025"/>
              <a:ext cx="901700" cy="336550"/>
            </a:xfrm>
            <a:prstGeom prst="rect">
              <a:avLst/>
            </a:prstGeom>
            <a:noFill/>
            <a:ln w="9525">
              <a:noFill/>
              <a:miter lim="800000"/>
              <a:headEnd/>
              <a:tailEnd/>
            </a:ln>
          </p:spPr>
          <p:txBody>
            <a:bodyPr>
              <a:spAutoFit/>
            </a:bodyPr>
            <a:lstStyle/>
            <a:p>
              <a:r>
                <a:rPr lang="en-US" sz="1600">
                  <a:latin typeface="Calibri" pitchFamily="34" charset="0"/>
                </a:rPr>
                <a:t>a</a:t>
              </a:r>
              <a:r>
                <a:rPr lang="en-US" sz="1600" baseline="-25000">
                  <a:latin typeface="Calibri" pitchFamily="34" charset="0"/>
                </a:rPr>
                <a:t>2</a:t>
              </a:r>
              <a:r>
                <a:rPr lang="en-US" sz="1600">
                  <a:latin typeface="Calibri" pitchFamily="34" charset="0"/>
                </a:rPr>
                <a:t>(1320)</a:t>
              </a:r>
            </a:p>
          </p:txBody>
        </p:sp>
        <p:sp>
          <p:nvSpPr>
            <p:cNvPr id="18" name="Text Box 27"/>
            <p:cNvSpPr txBox="1">
              <a:spLocks noChangeArrowheads="1"/>
            </p:cNvSpPr>
            <p:nvPr/>
          </p:nvSpPr>
          <p:spPr bwMode="auto">
            <a:xfrm>
              <a:off x="5354638" y="2085975"/>
              <a:ext cx="901700" cy="336550"/>
            </a:xfrm>
            <a:prstGeom prst="rect">
              <a:avLst/>
            </a:prstGeom>
            <a:noFill/>
            <a:ln w="9525">
              <a:noFill/>
              <a:miter lim="800000"/>
              <a:headEnd/>
              <a:tailEnd/>
            </a:ln>
          </p:spPr>
          <p:txBody>
            <a:bodyPr>
              <a:spAutoFit/>
            </a:bodyPr>
            <a:lstStyle/>
            <a:p>
              <a:r>
                <a:rPr lang="en-US" sz="1600" dirty="0">
                  <a:latin typeface="Calibri" pitchFamily="34" charset="0"/>
                </a:rPr>
                <a:t>a</a:t>
              </a:r>
              <a:r>
                <a:rPr lang="en-US" sz="1600" baseline="-25000" dirty="0">
                  <a:latin typeface="Calibri" pitchFamily="34" charset="0"/>
                </a:rPr>
                <a:t>0</a:t>
              </a:r>
              <a:r>
                <a:rPr lang="en-US" sz="1600" dirty="0">
                  <a:latin typeface="Calibri" pitchFamily="34" charset="0"/>
                </a:rPr>
                <a:t>(980)</a:t>
              </a:r>
            </a:p>
          </p:txBody>
        </p:sp>
      </p:grpSp>
      <p:sp>
        <p:nvSpPr>
          <p:cNvPr id="19" name="Rectangle 47"/>
          <p:cNvSpPr>
            <a:spLocks noChangeArrowheads="1"/>
          </p:cNvSpPr>
          <p:nvPr/>
        </p:nvSpPr>
        <p:spPr bwMode="auto">
          <a:xfrm>
            <a:off x="228600" y="2638961"/>
            <a:ext cx="4953000" cy="1323439"/>
          </a:xfrm>
          <a:prstGeom prst="rect">
            <a:avLst/>
          </a:prstGeom>
          <a:noFill/>
          <a:ln w="9525">
            <a:noFill/>
            <a:miter lim="800000"/>
            <a:headEnd/>
            <a:tailEnd/>
          </a:ln>
        </p:spPr>
        <p:txBody>
          <a:bodyPr wrap="square">
            <a:spAutoFit/>
          </a:bodyPr>
          <a:lstStyle/>
          <a:p>
            <a:r>
              <a:rPr lang="en-US" sz="1600" dirty="0" smtClean="0">
                <a:latin typeface="Verdana" pitchFamily="34" charset="0"/>
              </a:rPr>
              <a:t>A novel additional experiment (eg6) studied coherent </a:t>
            </a:r>
            <a:r>
              <a:rPr lang="en-US" sz="1600" dirty="0" err="1" smtClean="0">
                <a:latin typeface="Verdana" pitchFamily="34" charset="0"/>
              </a:rPr>
              <a:t>photoproduction</a:t>
            </a:r>
            <a:r>
              <a:rPr lang="en-US" sz="1600" dirty="0" smtClean="0">
                <a:latin typeface="Verdana" pitchFamily="34" charset="0"/>
              </a:rPr>
              <a:t> on </a:t>
            </a:r>
            <a:r>
              <a:rPr lang="en-US" sz="1600" baseline="30000" dirty="0" smtClean="0">
                <a:latin typeface="Verdana" pitchFamily="34" charset="0"/>
              </a:rPr>
              <a:t>4</a:t>
            </a:r>
            <a:r>
              <a:rPr lang="en-US" sz="1600" dirty="0" smtClean="0">
                <a:latin typeface="Verdana" pitchFamily="34" charset="0"/>
              </a:rPr>
              <a:t>He to provide a complementary approach:</a:t>
            </a:r>
          </a:p>
          <a:p>
            <a:pPr marL="169863" indent="-169863">
              <a:buFontTx/>
              <a:buChar char="•"/>
            </a:pPr>
            <a:r>
              <a:rPr lang="en-US" sz="1600" dirty="0" smtClean="0">
                <a:latin typeface="Verdana" pitchFamily="34" charset="0"/>
              </a:rPr>
              <a:t>search </a:t>
            </a:r>
            <a:r>
              <a:rPr lang="en-US" sz="1600" dirty="0">
                <a:latin typeface="Verdana" pitchFamily="34" charset="0"/>
              </a:rPr>
              <a:t>for exotics in </a:t>
            </a:r>
            <a:r>
              <a:rPr lang="en-US" sz="1600" dirty="0">
                <a:latin typeface="Symbol" pitchFamily="18" charset="2"/>
              </a:rPr>
              <a:t>ph</a:t>
            </a:r>
            <a:r>
              <a:rPr lang="en-US" sz="1600" dirty="0">
                <a:latin typeface="Verdana" pitchFamily="34" charset="0"/>
              </a:rPr>
              <a:t>, </a:t>
            </a:r>
            <a:r>
              <a:rPr lang="en-US" sz="1600" dirty="0">
                <a:latin typeface="Symbol" pitchFamily="18" charset="2"/>
              </a:rPr>
              <a:t>ph</a:t>
            </a:r>
            <a:r>
              <a:rPr lang="en-US" sz="1600" baseline="30000" dirty="0">
                <a:latin typeface="Verdana" pitchFamily="34" charset="0"/>
              </a:rPr>
              <a:t>’</a:t>
            </a:r>
            <a:r>
              <a:rPr lang="en-US" sz="1600" dirty="0">
                <a:latin typeface="Verdana" pitchFamily="34" charset="0"/>
              </a:rPr>
              <a:t> final </a:t>
            </a:r>
            <a:r>
              <a:rPr lang="en-US" sz="1600" dirty="0" smtClean="0">
                <a:latin typeface="Verdana" pitchFamily="34" charset="0"/>
              </a:rPr>
              <a:t>states</a:t>
            </a:r>
          </a:p>
          <a:p>
            <a:pPr marL="169863" indent="-169863">
              <a:buFontTx/>
              <a:buChar char="•"/>
            </a:pPr>
            <a:r>
              <a:rPr lang="en-US" sz="1600" dirty="0" smtClean="0">
                <a:latin typeface="Verdana" pitchFamily="34" charset="0"/>
              </a:rPr>
              <a:t>recoiling nucleus detected in Radial TPC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2"/>
            <a:ext cx="9144000" cy="1430337"/>
          </a:xfrm>
        </p:spPr>
        <p:txBody>
          <a:bodyPr/>
          <a:lstStyle/>
          <a:p>
            <a:r>
              <a:rPr lang="en-US" sz="2800" dirty="0" err="1" smtClean="0"/>
              <a:t>GlueX</a:t>
            </a:r>
            <a:r>
              <a:rPr lang="en-US" sz="2800" dirty="0" smtClean="0"/>
              <a:t> Experiment:  a </a:t>
            </a:r>
            <a:r>
              <a:rPr lang="en-US" sz="2800" dirty="0" smtClean="0"/>
              <a:t>Major Part </a:t>
            </a:r>
            <a:r>
              <a:rPr lang="en-US" sz="2800" dirty="0" smtClean="0"/>
              <a:t>of the 12 GeV Upgrade, is </a:t>
            </a:r>
            <a:r>
              <a:rPr lang="en-US" sz="2800" dirty="0" smtClean="0"/>
              <a:t>Being Built </a:t>
            </a:r>
            <a:r>
              <a:rPr lang="en-US" sz="2800" dirty="0" smtClean="0"/>
              <a:t>from the </a:t>
            </a:r>
            <a:r>
              <a:rPr lang="en-US" sz="2800" dirty="0" smtClean="0"/>
              <a:t>Start </a:t>
            </a:r>
            <a:r>
              <a:rPr lang="en-US" sz="2800" dirty="0" smtClean="0"/>
              <a:t>for </a:t>
            </a:r>
            <a:r>
              <a:rPr lang="en-US" sz="2800" dirty="0" smtClean="0"/>
              <a:t/>
            </a:r>
            <a:br>
              <a:rPr lang="en-US" sz="2800" dirty="0" smtClean="0"/>
            </a:br>
            <a:r>
              <a:rPr lang="en-US" sz="2800" dirty="0" smtClean="0"/>
              <a:t>the </a:t>
            </a:r>
            <a:r>
              <a:rPr lang="en-US" sz="2800" dirty="0" smtClean="0"/>
              <a:t>Hybrid </a:t>
            </a:r>
            <a:r>
              <a:rPr lang="en-US" sz="2800" dirty="0" smtClean="0"/>
              <a:t>Meson </a:t>
            </a:r>
            <a:r>
              <a:rPr lang="en-US" sz="2800" dirty="0" smtClean="0"/>
              <a:t>search</a:t>
            </a:r>
            <a:endParaRPr lang="en-US" sz="2800" dirty="0"/>
          </a:p>
        </p:txBody>
      </p:sp>
      <p:pic>
        <p:nvPicPr>
          <p:cNvPr id="547841" name="Picture 1"/>
          <p:cNvPicPr>
            <a:picLocks noChangeAspect="1" noChangeArrowheads="1"/>
          </p:cNvPicPr>
          <p:nvPr/>
        </p:nvPicPr>
        <p:blipFill>
          <a:blip r:embed="rId2" cstate="print"/>
          <a:srcRect/>
          <a:stretch>
            <a:fillRect/>
          </a:stretch>
        </p:blipFill>
        <p:spPr bwMode="auto">
          <a:xfrm>
            <a:off x="3733800" y="1619250"/>
            <a:ext cx="5410200" cy="4400550"/>
          </a:xfrm>
          <a:prstGeom prst="rect">
            <a:avLst/>
          </a:prstGeom>
          <a:noFill/>
          <a:ln w="9525">
            <a:noFill/>
            <a:miter lim="800000"/>
            <a:headEnd/>
            <a:tailEnd/>
          </a:ln>
        </p:spPr>
      </p:pic>
      <p:sp>
        <p:nvSpPr>
          <p:cNvPr id="4" name="TextBox 3"/>
          <p:cNvSpPr txBox="1"/>
          <p:nvPr/>
        </p:nvSpPr>
        <p:spPr>
          <a:xfrm>
            <a:off x="152400" y="1838265"/>
            <a:ext cx="3810000" cy="5324535"/>
          </a:xfrm>
          <a:prstGeom prst="rect">
            <a:avLst/>
          </a:prstGeom>
          <a:noFill/>
        </p:spPr>
        <p:txBody>
          <a:bodyPr wrap="square" rtlCol="0">
            <a:spAutoFit/>
          </a:bodyPr>
          <a:lstStyle/>
          <a:p>
            <a:r>
              <a:rPr lang="en-US" dirty="0" smtClean="0"/>
              <a:t>Key Features Include:</a:t>
            </a:r>
          </a:p>
          <a:p>
            <a:pPr marL="169863" indent="-169863">
              <a:buFont typeface="Arial" pitchFamily="34" charset="0"/>
              <a:buChar char="•"/>
            </a:pPr>
            <a:r>
              <a:rPr lang="en-US" dirty="0" smtClean="0"/>
              <a:t>Tagged, linearly polarized photons</a:t>
            </a:r>
          </a:p>
          <a:p>
            <a:pPr marL="169863" indent="-169863">
              <a:buFont typeface="Arial" pitchFamily="34" charset="0"/>
              <a:buChar char="•"/>
            </a:pPr>
            <a:r>
              <a:rPr lang="en-US" dirty="0" smtClean="0"/>
              <a:t>Extremely high data rates</a:t>
            </a:r>
          </a:p>
          <a:p>
            <a:pPr marL="169863" indent="-169863">
              <a:buFont typeface="Arial" pitchFamily="34" charset="0"/>
              <a:buChar char="•"/>
            </a:pPr>
            <a:r>
              <a:rPr lang="en-US" dirty="0" smtClean="0"/>
              <a:t>Hermetic detector with excellent particle ID</a:t>
            </a:r>
          </a:p>
          <a:p>
            <a:pPr marL="169863" indent="-169863">
              <a:buFont typeface="Arial" pitchFamily="34" charset="0"/>
              <a:buChar char="•"/>
            </a:pPr>
            <a:r>
              <a:rPr lang="en-US" dirty="0" smtClean="0"/>
              <a:t>Planning from the start for analysis and interpretation</a:t>
            </a:r>
          </a:p>
          <a:p>
            <a:pPr marL="169863" indent="-169863">
              <a:buFont typeface="Arial" pitchFamily="34" charset="0"/>
              <a:buChar char="•"/>
            </a:pPr>
            <a:endParaRPr lang="en-US" dirty="0" smtClean="0"/>
          </a:p>
          <a:p>
            <a:pPr marL="169863" indent="-169863"/>
            <a:r>
              <a:rPr lang="en-US" dirty="0" smtClean="0"/>
              <a:t>Physics to begin in 2015:</a:t>
            </a:r>
          </a:p>
          <a:p>
            <a:pPr marL="169863" indent="-169863">
              <a:buFont typeface="Arial" pitchFamily="34" charset="0"/>
              <a:buChar char="•"/>
            </a:pPr>
            <a:r>
              <a:rPr lang="en-US" dirty="0" smtClean="0"/>
              <a:t>The goal is to identify J</a:t>
            </a:r>
            <a:r>
              <a:rPr lang="en-US" baseline="30000" dirty="0" smtClean="0"/>
              <a:t>PC</a:t>
            </a:r>
            <a:r>
              <a:rPr lang="en-US" dirty="0" smtClean="0"/>
              <a:t> unambiguously and </a:t>
            </a:r>
            <a:r>
              <a:rPr lang="en-US" dirty="0" smtClean="0">
                <a:solidFill>
                  <a:srgbClr val="FF0000"/>
                </a:solidFill>
              </a:rPr>
              <a:t>map out the predicted hybrid </a:t>
            </a:r>
            <a:r>
              <a:rPr lang="en-US" dirty="0" err="1" smtClean="0">
                <a:solidFill>
                  <a:srgbClr val="FF0000"/>
                </a:solidFill>
              </a:rPr>
              <a:t>nonets</a:t>
            </a:r>
            <a:r>
              <a:rPr lang="en-US" dirty="0" smtClean="0">
                <a:solidFill>
                  <a:srgbClr val="FF0000"/>
                </a:solidFill>
              </a:rPr>
              <a:t> to provide important information on the character of glue </a:t>
            </a:r>
            <a:endParaRPr lang="en-US" dirty="0" smtClean="0">
              <a:solidFill>
                <a:srgbClr val="FF0000"/>
              </a:solidFill>
            </a:endParaRPr>
          </a:p>
          <a:p>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solidFill>
                  <a:srgbClr val="FF0000"/>
                </a:solidFill>
              </a:rPr>
              <a:t>Nucleon spectroscopy via meson decay channels </a:t>
            </a:r>
          </a:p>
          <a:p>
            <a:pPr lvl="1"/>
            <a:r>
              <a:rPr lang="en-US" b="1" dirty="0" smtClean="0">
                <a:solidFill>
                  <a:srgbClr val="FF0000"/>
                </a:solidFill>
              </a:rPr>
              <a:t>Now – mainly </a:t>
            </a:r>
            <a:r>
              <a:rPr lang="en-US" b="1" dirty="0" smtClean="0">
                <a:solidFill>
                  <a:srgbClr val="FF0000"/>
                </a:solidFill>
                <a:latin typeface="Symbol" pitchFamily="18" charset="2"/>
              </a:rPr>
              <a:t>p</a:t>
            </a:r>
            <a:r>
              <a:rPr lang="en-US" b="1" dirty="0" smtClean="0">
                <a:solidFill>
                  <a:srgbClr val="FF0000"/>
                </a:solidFill>
              </a:rPr>
              <a:t>, </a:t>
            </a:r>
            <a:r>
              <a:rPr lang="en-US" b="1" dirty="0" smtClean="0">
                <a:solidFill>
                  <a:srgbClr val="FF0000"/>
                </a:solidFill>
                <a:latin typeface="Symbol" pitchFamily="18" charset="2"/>
              </a:rPr>
              <a:t>w, h,</a:t>
            </a:r>
            <a:r>
              <a:rPr lang="en-US" b="1" dirty="0" smtClean="0">
                <a:solidFill>
                  <a:srgbClr val="FF0000"/>
                </a:solidFill>
              </a:rPr>
              <a:t> 2</a:t>
            </a:r>
            <a:r>
              <a:rPr lang="en-US" b="1" dirty="0" smtClean="0">
                <a:solidFill>
                  <a:srgbClr val="FF0000"/>
                </a:solidFill>
                <a:latin typeface="Symbol" pitchFamily="18" charset="2"/>
              </a:rPr>
              <a:t>p</a:t>
            </a:r>
            <a:r>
              <a:rPr lang="en-US" b="1" dirty="0" smtClean="0">
                <a:solidFill>
                  <a:srgbClr val="FF0000"/>
                </a:solidFill>
              </a:rPr>
              <a:t>, ….; </a:t>
            </a:r>
          </a:p>
          <a:p>
            <a:pPr lvl="1"/>
            <a:r>
              <a:rPr lang="en-US" b="1" dirty="0" smtClean="0">
                <a:solidFill>
                  <a:srgbClr val="FF0000"/>
                </a:solidFill>
              </a:rPr>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22238"/>
            <a:ext cx="9098280" cy="639762"/>
          </a:xfrm>
        </p:spPr>
        <p:txBody>
          <a:bodyPr>
            <a:noAutofit/>
          </a:bodyPr>
          <a:lstStyle/>
          <a:p>
            <a:r>
              <a:rPr lang="en-US" sz="3600" dirty="0" smtClean="0">
                <a:cs typeface="Comic Sans MS"/>
              </a:rPr>
              <a:t>Why do we study excited baryons?</a:t>
            </a:r>
            <a:endParaRPr lang="en-US" sz="3600" dirty="0">
              <a:cs typeface="Comic Sans MS"/>
            </a:endParaRPr>
          </a:p>
        </p:txBody>
      </p:sp>
      <p:sp>
        <p:nvSpPr>
          <p:cNvPr id="3" name="Content Placeholder 2"/>
          <p:cNvSpPr>
            <a:spLocks noGrp="1"/>
          </p:cNvSpPr>
          <p:nvPr>
            <p:ph idx="1"/>
          </p:nvPr>
        </p:nvSpPr>
        <p:spPr>
          <a:xfrm>
            <a:off x="304800" y="990600"/>
            <a:ext cx="8458200" cy="5181600"/>
          </a:xfrm>
        </p:spPr>
        <p:txBody>
          <a:bodyPr wrap="square">
            <a:noAutofit/>
          </a:bodyPr>
          <a:lstStyle/>
          <a:p>
            <a:r>
              <a:rPr lang="en-US" sz="2200" dirty="0" smtClean="0"/>
              <a:t>The N* spectrum is a direct reflection of the underlying degrees of freedom of the nucleon.</a:t>
            </a:r>
          </a:p>
          <a:p>
            <a:pPr lvl="1"/>
            <a:endParaRPr lang="en-US" sz="1730" i="1" dirty="0" smtClean="0"/>
          </a:p>
          <a:p>
            <a:pPr lvl="1"/>
            <a:endParaRPr lang="en-US" sz="1730" dirty="0" smtClean="0"/>
          </a:p>
          <a:p>
            <a:pPr lvl="1"/>
            <a:endParaRPr lang="en-US" sz="1730" dirty="0" smtClean="0"/>
          </a:p>
          <a:p>
            <a:pPr lvl="1"/>
            <a:r>
              <a:rPr lang="en-US" sz="1800" i="1" dirty="0" smtClean="0"/>
              <a:t>Resonance transition amplitudes probe the relevant degrees of freedom at varying distance scales and can reveal the short distance nature</a:t>
            </a:r>
          </a:p>
          <a:p>
            <a:pPr lvl="1"/>
            <a:r>
              <a:rPr lang="en-US" sz="1800" i="1" dirty="0" smtClean="0"/>
              <a:t>Many states predicted in most accepted quark model with SU(6) symmetry have not been observed in elastic πN scattering</a:t>
            </a:r>
          </a:p>
          <a:p>
            <a:pPr lvl="1"/>
            <a:r>
              <a:rPr lang="en-US" sz="1800" i="1" dirty="0" smtClean="0"/>
              <a:t>Electromagnetic probe and other decay channels may be more sensitive to undiscovered states</a:t>
            </a:r>
          </a:p>
          <a:p>
            <a:r>
              <a:rPr lang="en-US" sz="2200" dirty="0" smtClean="0"/>
              <a:t>Two main components of the experimental N* program </a:t>
            </a:r>
            <a:endParaRPr lang="en-US" sz="1800" dirty="0" smtClean="0"/>
          </a:p>
          <a:p>
            <a:pPr lvl="1"/>
            <a:r>
              <a:rPr lang="en-US" sz="1800" i="1" dirty="0" smtClean="0"/>
              <a:t>The search for new states (and confirmation of already “discovered” states) in an unbiased way  </a:t>
            </a:r>
          </a:p>
          <a:p>
            <a:pPr lvl="1"/>
            <a:r>
              <a:rPr lang="en-US" sz="1800" i="1" dirty="0" smtClean="0"/>
              <a:t>Study of transition form factors of prominent resonances to reveal their structure at different distance scales</a:t>
            </a:r>
          </a:p>
          <a:p>
            <a:endParaRPr lang="en-US" sz="1800" dirty="0" smtClean="0"/>
          </a:p>
        </p:txBody>
      </p:sp>
      <p:pic>
        <p:nvPicPr>
          <p:cNvPr id="5" name="Picture 4"/>
          <p:cNvPicPr>
            <a:picLocks noChangeAspect="1"/>
          </p:cNvPicPr>
          <p:nvPr/>
        </p:nvPicPr>
        <p:blipFill>
          <a:blip r:embed="rId2" cstate="print"/>
          <a:srcRect l="10426" t="36549" r="6670" b="44933"/>
          <a:stretch>
            <a:fillRect/>
          </a:stretch>
        </p:blipFill>
        <p:spPr>
          <a:xfrm>
            <a:off x="990600" y="1676400"/>
            <a:ext cx="5486400" cy="945931"/>
          </a:xfrm>
          <a:prstGeom prst="rect">
            <a:avLst/>
          </a:prstGeom>
          <a:solidFill>
            <a:srgbClr val="FFFFFF"/>
          </a:solidFill>
        </p:spPr>
      </p:pic>
      <p:grpSp>
        <p:nvGrpSpPr>
          <p:cNvPr id="4" name="Group 10"/>
          <p:cNvGrpSpPr/>
          <p:nvPr/>
        </p:nvGrpSpPr>
        <p:grpSpPr>
          <a:xfrm>
            <a:off x="6553200" y="1752600"/>
            <a:ext cx="914400" cy="685800"/>
            <a:chOff x="6553200" y="2514600"/>
            <a:chExt cx="914400" cy="685800"/>
          </a:xfrm>
        </p:grpSpPr>
        <p:sp>
          <p:nvSpPr>
            <p:cNvPr id="9" name="Oval 8"/>
            <p:cNvSpPr/>
            <p:nvPr/>
          </p:nvSpPr>
          <p:spPr>
            <a:xfrm>
              <a:off x="6553200" y="2514600"/>
              <a:ext cx="685800" cy="685800"/>
            </a:xfrm>
            <a:prstGeom prst="ellipse">
              <a:avLst/>
            </a:prstGeom>
            <a:solidFill>
              <a:schemeClr val="bg1">
                <a:lumMod val="75000"/>
              </a:schemeClr>
            </a:solidFill>
            <a:effectLst>
              <a:glow rad="12700">
                <a:schemeClr val="tx1">
                  <a:lumMod val="65000"/>
                  <a:lumOff val="35000"/>
                </a:schemeClr>
              </a:glow>
              <a:softEdge rad="50800"/>
            </a:effectLst>
            <a:scene3d>
              <a:camera prst="orthographicFront"/>
              <a:lightRig rig="threePt" dir="t"/>
            </a:scene3d>
            <a:sp3d prstMaterial="flat">
              <a:bevelT w="0" h="0"/>
              <a:bevelB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31182" y="2611582"/>
              <a:ext cx="436418" cy="436418"/>
            </a:xfrm>
            <a:prstGeom prst="ellipse">
              <a:avLst/>
            </a:prstGeom>
            <a:solidFill>
              <a:srgbClr val="FF6600"/>
            </a:solidFill>
            <a:effectLst>
              <a:glow rad="381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8001000" y="1981200"/>
            <a:ext cx="184666" cy="400110"/>
          </a:xfrm>
          <a:prstGeom prst="rect">
            <a:avLst/>
          </a:prstGeom>
          <a:noFill/>
        </p:spPr>
        <p:txBody>
          <a:bodyPr wrap="none" rtlCol="0">
            <a:spAutoFit/>
          </a:bodyPr>
          <a:lstStyle/>
          <a:p>
            <a:endParaRPr lang="en-US" dirty="0"/>
          </a:p>
        </p:txBody>
      </p:sp>
      <p:sp>
        <p:nvSpPr>
          <p:cNvPr id="13" name="TextBox 12"/>
          <p:cNvSpPr txBox="1"/>
          <p:nvPr/>
        </p:nvSpPr>
        <p:spPr>
          <a:xfrm>
            <a:off x="7543800" y="1748135"/>
            <a:ext cx="1211114" cy="461665"/>
          </a:xfrm>
          <a:prstGeom prst="rect">
            <a:avLst/>
          </a:prstGeom>
          <a:noFill/>
        </p:spPr>
        <p:txBody>
          <a:bodyPr wrap="none" rtlCol="0">
            <a:spAutoFit/>
          </a:bodyPr>
          <a:lstStyle/>
          <a:p>
            <a:r>
              <a:rPr lang="en-US" sz="1200" b="1" i="1" dirty="0" smtClean="0">
                <a:solidFill>
                  <a:srgbClr val="D82A1A"/>
                </a:solidFill>
                <a:latin typeface="+mn-lt"/>
              </a:rPr>
              <a:t>Nucleon-meson</a:t>
            </a:r>
          </a:p>
          <a:p>
            <a:r>
              <a:rPr lang="en-US" sz="1200" b="1" i="1" dirty="0" smtClean="0">
                <a:solidFill>
                  <a:srgbClr val="D82A1A"/>
                </a:solidFill>
                <a:latin typeface="+mn-lt"/>
              </a:rPr>
              <a:t>system</a:t>
            </a:r>
            <a:endParaRPr lang="en-US" sz="1200" b="1" i="1" dirty="0">
              <a:solidFill>
                <a:srgbClr val="D82A1A"/>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3488" y="-12700"/>
            <a:ext cx="9130511" cy="952500"/>
          </a:xfrm>
        </p:spPr>
        <p:txBody>
          <a:bodyPr>
            <a:normAutofit fontScale="90000"/>
          </a:bodyPr>
          <a:lstStyle/>
          <a:p>
            <a:r>
              <a:rPr lang="en-US" sz="3600" dirty="0" smtClean="0">
                <a:ea typeface="ＭＳ Ｐゴシック" pitchFamily="-112" charset="-128"/>
                <a:cs typeface="ＭＳ Ｐゴシック" pitchFamily="-112" charset="-128"/>
              </a:rPr>
              <a:t>Example from the present program w/ CLAS:  Polarization transfer </a:t>
            </a:r>
            <a:r>
              <a:rPr lang="en-US" dirty="0" err="1" smtClean="0">
                <a:solidFill>
                  <a:srgbClr val="FF0000"/>
                </a:solidFill>
                <a:latin typeface="Symbol" charset="2"/>
                <a:cs typeface="Symbol" charset="2"/>
              </a:rPr>
              <a:t>g</a:t>
            </a:r>
            <a:r>
              <a:rPr lang="en-US" sz="3600" dirty="0" err="1" smtClean="0">
                <a:solidFill>
                  <a:srgbClr val="FF0000"/>
                </a:solidFill>
                <a:ea typeface="ＭＳ Ｐゴシック" pitchFamily="-112" charset="-128"/>
                <a:cs typeface="ＭＳ Ｐゴシック" pitchFamily="-112" charset="-128"/>
              </a:rPr>
              <a:t>p</a:t>
            </a:r>
            <a:r>
              <a:rPr lang="en-US" dirty="0" smtClean="0">
                <a:solidFill>
                  <a:srgbClr val="FF0000"/>
                </a:solidFill>
                <a:ea typeface="ＭＳ Ｐゴシック" pitchFamily="-112" charset="-128"/>
                <a:cs typeface="ＭＳ Ｐゴシック" pitchFamily="-112" charset="-128"/>
              </a:rPr>
              <a:t>     </a:t>
            </a:r>
            <a:r>
              <a:rPr lang="en-US" sz="3600" dirty="0" smtClean="0">
                <a:solidFill>
                  <a:srgbClr val="FF0000"/>
                </a:solidFill>
                <a:ea typeface="ＭＳ Ｐゴシック" pitchFamily="-112" charset="-128"/>
                <a:cs typeface="ＭＳ Ｐゴシック" pitchFamily="-112" charset="-128"/>
              </a:rPr>
              <a:t>K</a:t>
            </a:r>
            <a:r>
              <a:rPr lang="en-US" sz="3600" baseline="30000" dirty="0">
                <a:solidFill>
                  <a:srgbClr val="FF0000"/>
                </a:solidFill>
                <a:ea typeface="ＭＳ Ｐゴシック" pitchFamily="-112" charset="-128"/>
                <a:cs typeface="ＭＳ Ｐゴシック" pitchFamily="-112" charset="-128"/>
              </a:rPr>
              <a:t>+</a:t>
            </a:r>
            <a:r>
              <a:rPr lang="el-GR" sz="3600" dirty="0" smtClean="0">
                <a:solidFill>
                  <a:srgbClr val="FF0000"/>
                </a:solidFill>
                <a:ea typeface="ＭＳ Ｐゴシック" pitchFamily="-112" charset="-128"/>
                <a:cs typeface="ＭＳ Ｐゴシック" pitchFamily="-112" charset="-128"/>
              </a:rPr>
              <a:t>Λ</a:t>
            </a:r>
            <a:endParaRPr lang="el-GR" sz="3600" baseline="30000" dirty="0">
              <a:solidFill>
                <a:srgbClr val="FF0000"/>
              </a:solidFill>
              <a:ea typeface="ＭＳ Ｐゴシック" pitchFamily="-112" charset="-128"/>
              <a:cs typeface="ＭＳ Ｐゴシック" pitchFamily="-112" charset="-128"/>
            </a:endParaRPr>
          </a:p>
        </p:txBody>
      </p:sp>
      <p:sp>
        <p:nvSpPr>
          <p:cNvPr id="17" name="TextBox 16"/>
          <p:cNvSpPr txBox="1"/>
          <p:nvPr/>
        </p:nvSpPr>
        <p:spPr>
          <a:xfrm>
            <a:off x="4389120" y="2055216"/>
            <a:ext cx="687388" cy="369332"/>
          </a:xfrm>
          <a:prstGeom prst="rect">
            <a:avLst/>
          </a:prstGeom>
          <a:solidFill>
            <a:srgbClr val="FFFFFF"/>
          </a:solidFill>
        </p:spPr>
        <p:txBody>
          <a:bodyPr wrap="square" rtlCol="0">
            <a:spAutoFit/>
          </a:bodyPr>
          <a:lstStyle/>
          <a:p>
            <a:endParaRPr lang="en-US" dirty="0">
              <a:solidFill>
                <a:srgbClr val="FFFFFF"/>
              </a:solidFill>
            </a:endParaRPr>
          </a:p>
        </p:txBody>
      </p:sp>
      <p:sp>
        <p:nvSpPr>
          <p:cNvPr id="19" name="Text Box 20"/>
          <p:cNvSpPr txBox="1">
            <a:spLocks noChangeArrowheads="1"/>
          </p:cNvSpPr>
          <p:nvPr/>
        </p:nvSpPr>
        <p:spPr bwMode="auto">
          <a:xfrm>
            <a:off x="3733800" y="990600"/>
            <a:ext cx="2748216" cy="461665"/>
          </a:xfrm>
          <a:prstGeom prst="rect">
            <a:avLst/>
          </a:prstGeom>
          <a:noFill/>
          <a:ln w="9525">
            <a:noFill/>
            <a:miter lim="800000"/>
            <a:headEnd/>
            <a:tailEnd/>
          </a:ln>
        </p:spPr>
        <p:txBody>
          <a:bodyPr wrap="square">
            <a:prstTxWarp prst="textNoShape">
              <a:avLst/>
            </a:prstTxWarp>
            <a:spAutoFit/>
          </a:bodyPr>
          <a:lstStyle/>
          <a:p>
            <a:r>
              <a:rPr lang="en-US" sz="1200" i="1" dirty="0" smtClean="0">
                <a:latin typeface="+mn-lt"/>
                <a:cs typeface="Arial"/>
              </a:rPr>
              <a:t>Fit: BG Model - A.K. </a:t>
            </a:r>
            <a:r>
              <a:rPr lang="en-US" sz="1200" i="1" dirty="0" err="1" smtClean="0">
                <a:latin typeface="+mn-lt"/>
                <a:cs typeface="Arial"/>
              </a:rPr>
              <a:t>Nikonov</a:t>
            </a:r>
            <a:r>
              <a:rPr lang="en-US" sz="1200" i="1" dirty="0" smtClean="0">
                <a:latin typeface="+mn-lt"/>
                <a:cs typeface="Arial"/>
              </a:rPr>
              <a:t>  et al., </a:t>
            </a:r>
            <a:r>
              <a:rPr lang="en-US" sz="1200" i="1" dirty="0" smtClean="0">
                <a:latin typeface="+mn-lt"/>
              </a:rPr>
              <a:t>Phys.Lett.B662:245-251, 2008</a:t>
            </a:r>
            <a:r>
              <a:rPr lang="en-US" sz="1200" b="1" i="1" dirty="0" smtClean="0"/>
              <a:t>. </a:t>
            </a:r>
            <a:endParaRPr lang="en-US" sz="1200" i="1" dirty="0">
              <a:latin typeface="Arial"/>
              <a:cs typeface="Arial"/>
            </a:endParaRPr>
          </a:p>
        </p:txBody>
      </p:sp>
      <p:sp>
        <p:nvSpPr>
          <p:cNvPr id="38" name="TextBox 37"/>
          <p:cNvSpPr txBox="1"/>
          <p:nvPr/>
        </p:nvSpPr>
        <p:spPr>
          <a:xfrm>
            <a:off x="1143000" y="6044625"/>
            <a:ext cx="7010400" cy="584775"/>
          </a:xfrm>
          <a:prstGeom prst="rect">
            <a:avLst/>
          </a:prstGeom>
          <a:solidFill>
            <a:srgbClr val="CCFFCC"/>
          </a:solidFill>
          <a:ln>
            <a:solidFill>
              <a:schemeClr val="tx1"/>
            </a:solidFill>
          </a:ln>
        </p:spPr>
        <p:txBody>
          <a:bodyPr wrap="square" rtlCol="0">
            <a:spAutoFit/>
          </a:bodyPr>
          <a:lstStyle/>
          <a:p>
            <a:r>
              <a:rPr lang="en-US" sz="1600" dirty="0" smtClean="0">
                <a:solidFill>
                  <a:srgbClr val="FF0000"/>
                </a:solidFill>
                <a:latin typeface="+mn-lt"/>
              </a:rPr>
              <a:t>➪</a:t>
            </a:r>
            <a:r>
              <a:rPr lang="en-US" sz="1600" dirty="0" smtClean="0">
                <a:latin typeface="+mn-lt"/>
              </a:rPr>
              <a:t> Double polarization measurements can directly discriminate between J=1/2 and J=3/2 states, and clarify the status of the state.</a:t>
            </a:r>
            <a:endParaRPr lang="en-US" sz="1600" dirty="0">
              <a:latin typeface="+mn-lt"/>
            </a:endParaRPr>
          </a:p>
        </p:txBody>
      </p:sp>
      <p:sp>
        <p:nvSpPr>
          <p:cNvPr id="34" name="Text Box 14"/>
          <p:cNvSpPr txBox="1">
            <a:spLocks noChangeArrowheads="1"/>
          </p:cNvSpPr>
          <p:nvPr/>
        </p:nvSpPr>
        <p:spPr bwMode="auto">
          <a:xfrm>
            <a:off x="6341515" y="2362200"/>
            <a:ext cx="2726285" cy="2893100"/>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pPr marL="169863" indent="-169863">
              <a:buClr>
                <a:srgbClr val="FF0000"/>
              </a:buClr>
              <a:buFont typeface="Wingdings" charset="2"/>
              <a:buChar char="§"/>
            </a:pPr>
            <a:r>
              <a:rPr lang="en-US" sz="1800" dirty="0" smtClean="0">
                <a:latin typeface="+mn-lt"/>
                <a:cs typeface="Arial"/>
              </a:rPr>
              <a:t>Strong </a:t>
            </a:r>
            <a:r>
              <a:rPr lang="en-US" sz="1800" dirty="0">
                <a:latin typeface="+mn-lt"/>
                <a:cs typeface="Arial"/>
              </a:rPr>
              <a:t>preference </a:t>
            </a:r>
            <a:r>
              <a:rPr lang="en-US" sz="1800" dirty="0" smtClean="0">
                <a:latin typeface="+mn-lt"/>
                <a:cs typeface="Arial"/>
              </a:rPr>
              <a:t>for</a:t>
            </a:r>
            <a:r>
              <a:rPr lang="en-US" sz="1800" dirty="0" smtClean="0">
                <a:solidFill>
                  <a:srgbClr val="FF0000"/>
                </a:solidFill>
                <a:latin typeface="+mn-lt"/>
                <a:cs typeface="Arial"/>
              </a:rPr>
              <a:t> </a:t>
            </a:r>
            <a:r>
              <a:rPr lang="en-US" sz="1800" dirty="0">
                <a:solidFill>
                  <a:srgbClr val="FF0000"/>
                </a:solidFill>
                <a:latin typeface="+mn-lt"/>
                <a:cs typeface="Arial"/>
              </a:rPr>
              <a:t>P</a:t>
            </a:r>
            <a:r>
              <a:rPr lang="en-US" sz="1800" baseline="-25000" dirty="0">
                <a:solidFill>
                  <a:srgbClr val="FF0000"/>
                </a:solidFill>
                <a:latin typeface="+mn-lt"/>
                <a:cs typeface="Arial"/>
              </a:rPr>
              <a:t>13</a:t>
            </a:r>
            <a:r>
              <a:rPr lang="en-US" sz="1800" dirty="0">
                <a:latin typeface="+mn-lt"/>
                <a:cs typeface="Arial"/>
              </a:rPr>
              <a:t> </a:t>
            </a:r>
            <a:r>
              <a:rPr lang="en-US" sz="1800" dirty="0" smtClean="0">
                <a:latin typeface="+mn-lt"/>
                <a:cs typeface="Arial"/>
              </a:rPr>
              <a:t>state in BG analysis. </a:t>
            </a:r>
          </a:p>
          <a:p>
            <a:pPr marL="169863" indent="-169863">
              <a:buClr>
                <a:srgbClr val="FF0000"/>
              </a:buClr>
              <a:buFont typeface="Wingdings" charset="2"/>
              <a:buChar char="§"/>
            </a:pPr>
            <a:endParaRPr lang="en-US" sz="1800" dirty="0" smtClean="0">
              <a:latin typeface="+mn-lt"/>
              <a:cs typeface="Arial"/>
            </a:endParaRPr>
          </a:p>
          <a:p>
            <a:pPr marL="169863" indent="-169863">
              <a:buClr>
                <a:srgbClr val="FF0000"/>
              </a:buClr>
              <a:buFont typeface="Wingdings" charset="2"/>
              <a:buChar char="§"/>
            </a:pPr>
            <a:r>
              <a:rPr lang="en-US" sz="1800" dirty="0" smtClean="0">
                <a:latin typeface="+mn-lt"/>
                <a:cs typeface="Arial"/>
              </a:rPr>
              <a:t>Existence </a:t>
            </a:r>
            <a:r>
              <a:rPr lang="en-US" sz="1800" dirty="0">
                <a:latin typeface="+mn-lt"/>
                <a:cs typeface="Arial"/>
              </a:rPr>
              <a:t>of</a:t>
            </a:r>
            <a:r>
              <a:rPr lang="en-US" sz="1800" dirty="0" smtClean="0">
                <a:latin typeface="+mn-lt"/>
                <a:cs typeface="Arial"/>
              </a:rPr>
              <a:t> </a:t>
            </a:r>
            <a:r>
              <a:rPr lang="en-US" sz="1800" dirty="0" smtClean="0">
                <a:solidFill>
                  <a:srgbClr val="FF0000"/>
                </a:solidFill>
                <a:latin typeface="+mn-lt"/>
                <a:cs typeface="Arial"/>
              </a:rPr>
              <a:t>N(1900)P</a:t>
            </a:r>
            <a:r>
              <a:rPr lang="en-US" sz="1800" baseline="-25000" dirty="0" smtClean="0">
                <a:solidFill>
                  <a:srgbClr val="FF0000"/>
                </a:solidFill>
                <a:latin typeface="+mn-lt"/>
                <a:cs typeface="Arial"/>
              </a:rPr>
              <a:t>13</a:t>
            </a:r>
            <a:r>
              <a:rPr lang="en-US" sz="1800" dirty="0" smtClean="0">
                <a:latin typeface="+mn-lt"/>
                <a:cs typeface="Arial"/>
              </a:rPr>
              <a:t> would be </a:t>
            </a:r>
            <a:r>
              <a:rPr lang="en-US" sz="1800" dirty="0">
                <a:latin typeface="+mn-lt"/>
                <a:cs typeface="Arial"/>
              </a:rPr>
              <a:t>evidence </a:t>
            </a:r>
            <a:r>
              <a:rPr lang="en-US" sz="1800" dirty="0" smtClean="0">
                <a:latin typeface="+mn-lt"/>
                <a:cs typeface="Arial"/>
              </a:rPr>
              <a:t>against q(</a:t>
            </a:r>
            <a:r>
              <a:rPr lang="en-US" sz="1800" dirty="0" err="1" smtClean="0">
                <a:latin typeface="+mn-lt"/>
                <a:cs typeface="Arial"/>
              </a:rPr>
              <a:t>qq</a:t>
            </a:r>
            <a:r>
              <a:rPr lang="en-US" sz="1800" dirty="0" smtClean="0">
                <a:latin typeface="+mn-lt"/>
                <a:cs typeface="Arial"/>
              </a:rPr>
              <a:t>) model with tightly bound (</a:t>
            </a:r>
            <a:r>
              <a:rPr lang="en-US" sz="1800" dirty="0" err="1" smtClean="0">
                <a:latin typeface="+mn-lt"/>
                <a:cs typeface="Arial"/>
              </a:rPr>
              <a:t>qq</a:t>
            </a:r>
            <a:r>
              <a:rPr lang="en-US" sz="1800" dirty="0" smtClean="0">
                <a:latin typeface="+mn-lt"/>
                <a:cs typeface="Arial"/>
              </a:rPr>
              <a:t>) </a:t>
            </a:r>
            <a:r>
              <a:rPr lang="en-US" sz="1800" dirty="0" err="1" smtClean="0">
                <a:latin typeface="+mn-lt"/>
                <a:cs typeface="Arial"/>
              </a:rPr>
              <a:t>diquark</a:t>
            </a:r>
            <a:r>
              <a:rPr lang="en-US" dirty="0" smtClean="0">
                <a:latin typeface="+mn-lt"/>
                <a:cs typeface="Arial"/>
              </a:rPr>
              <a:t>.</a:t>
            </a:r>
            <a:endParaRPr lang="en-US" dirty="0" smtClean="0">
              <a:latin typeface="Comic Sans MS" pitchFamily="-112" charset="0"/>
            </a:endParaRPr>
          </a:p>
        </p:txBody>
      </p:sp>
      <p:cxnSp>
        <p:nvCxnSpPr>
          <p:cNvPr id="40" name="Straight Arrow Connector 39"/>
          <p:cNvCxnSpPr/>
          <p:nvPr/>
        </p:nvCxnSpPr>
        <p:spPr>
          <a:xfrm flipV="1">
            <a:off x="7134594" y="521317"/>
            <a:ext cx="299139" cy="79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990600"/>
            <a:ext cx="3552825" cy="461665"/>
          </a:xfrm>
          <a:prstGeom prst="rect">
            <a:avLst/>
          </a:prstGeom>
          <a:noFill/>
        </p:spPr>
        <p:txBody>
          <a:bodyPr wrap="square" rtlCol="0">
            <a:spAutoFit/>
          </a:bodyPr>
          <a:lstStyle/>
          <a:p>
            <a:r>
              <a:rPr lang="en-US" sz="1200" i="1" dirty="0" smtClean="0">
                <a:latin typeface="+mn-lt"/>
              </a:rPr>
              <a:t>R. Bradford et al., Phys.Rev.C75:035205,2007</a:t>
            </a:r>
          </a:p>
          <a:p>
            <a:r>
              <a:rPr lang="en-US" sz="1200" i="1" dirty="0" smtClean="0">
                <a:latin typeface="+mn-lt"/>
              </a:rPr>
              <a:t>R. Bradford et al., Phys.Rev.C73:035202,2006    </a:t>
            </a:r>
            <a:endParaRPr lang="en-US" sz="1200" i="1" dirty="0">
              <a:latin typeface="+mn-lt"/>
            </a:endParaRPr>
          </a:p>
        </p:txBody>
      </p:sp>
      <p:cxnSp>
        <p:nvCxnSpPr>
          <p:cNvPr id="18" name="Straight Arrow Connector 17"/>
          <p:cNvCxnSpPr/>
          <p:nvPr/>
        </p:nvCxnSpPr>
        <p:spPr>
          <a:xfrm flipV="1">
            <a:off x="5729112" y="609600"/>
            <a:ext cx="274320" cy="79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250521" y="749123"/>
            <a:ext cx="390168"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178961" y="1915985"/>
            <a:ext cx="3175000" cy="3799015"/>
            <a:chOff x="178961" y="1699061"/>
            <a:chExt cx="3175000" cy="3799015"/>
          </a:xfrm>
        </p:grpSpPr>
        <p:pic>
          <p:nvPicPr>
            <p:cNvPr id="70659" name="Picture 4"/>
            <p:cNvPicPr>
              <a:picLocks noChangeAspect="1" noChangeArrowheads="1"/>
            </p:cNvPicPr>
            <p:nvPr/>
          </p:nvPicPr>
          <p:blipFill>
            <a:blip r:embed="rId3" cstate="print"/>
            <a:srcRect l="877" t="3892" r="49123"/>
            <a:stretch>
              <a:fillRect/>
            </a:stretch>
          </p:blipFill>
          <p:spPr bwMode="auto">
            <a:xfrm>
              <a:off x="178961" y="1699061"/>
              <a:ext cx="3175000" cy="3799015"/>
            </a:xfrm>
            <a:prstGeom prst="rect">
              <a:avLst/>
            </a:prstGeom>
            <a:noFill/>
            <a:ln w="9525">
              <a:noFill/>
              <a:miter lim="800000"/>
              <a:headEnd/>
              <a:tailEnd/>
            </a:ln>
          </p:spPr>
        </p:pic>
        <p:sp>
          <p:nvSpPr>
            <p:cNvPr id="35" name="Rectangle 34"/>
            <p:cNvSpPr/>
            <p:nvPr/>
          </p:nvSpPr>
          <p:spPr>
            <a:xfrm>
              <a:off x="2278767" y="2215001"/>
              <a:ext cx="976674" cy="8668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smtClean="0">
                  <a:solidFill>
                    <a:schemeClr val="tx1"/>
                  </a:solidFill>
                </a:rPr>
                <a:t>Predicted   </a:t>
              </a:r>
            </a:p>
            <a:p>
              <a:pPr algn="ctr"/>
              <a:r>
                <a:rPr lang="en-US" sz="1200" dirty="0" smtClean="0">
                  <a:solidFill>
                    <a:schemeClr val="tx1"/>
                  </a:solidFill>
                </a:rPr>
                <a:t>in CQM</a:t>
              </a:r>
            </a:p>
            <a:p>
              <a:pPr algn="ctr"/>
              <a:endParaRPr lang="en-US" sz="1200" dirty="0">
                <a:solidFill>
                  <a:schemeClr val="tx1"/>
                </a:solidFill>
              </a:endParaRPr>
            </a:p>
          </p:txBody>
        </p:sp>
        <p:sp>
          <p:nvSpPr>
            <p:cNvPr id="36" name="Rectangle 35"/>
            <p:cNvSpPr/>
            <p:nvPr/>
          </p:nvSpPr>
          <p:spPr>
            <a:xfrm>
              <a:off x="2490261" y="1700648"/>
              <a:ext cx="523875" cy="2275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1546578" y="1807051"/>
              <a:ext cx="1708658" cy="402750"/>
            </a:xfrm>
            <a:prstGeom prst="rect">
              <a:avLst/>
            </a:prstGeom>
            <a:solidFill>
              <a:srgbClr val="FFFFFF"/>
            </a:solidFill>
            <a:ln>
              <a:solidFill>
                <a:srgbClr val="000000"/>
              </a:solidFill>
            </a:ln>
          </p:spPr>
          <p:txBody>
            <a:bodyPr wrap="square" rtlCol="0">
              <a:noAutofit/>
            </a:bodyPr>
            <a:lstStyle/>
            <a:p>
              <a:r>
                <a:rPr lang="en-US" sz="1800" dirty="0" smtClean="0">
                  <a:latin typeface="+mn-lt"/>
                </a:rPr>
                <a:t>D</a:t>
              </a:r>
              <a:r>
                <a:rPr lang="en-US" sz="1800" baseline="-25000" dirty="0" smtClean="0">
                  <a:latin typeface="+mn-lt"/>
                </a:rPr>
                <a:t>13</a:t>
              </a:r>
              <a:r>
                <a:rPr lang="en-US" sz="1800" dirty="0" smtClean="0">
                  <a:latin typeface="+mn-lt"/>
                </a:rPr>
                <a:t>, P</a:t>
              </a:r>
              <a:r>
                <a:rPr lang="en-US" sz="1800" baseline="-25000" dirty="0" smtClean="0">
                  <a:latin typeface="+mn-lt"/>
                </a:rPr>
                <a:t>11</a:t>
              </a:r>
              <a:r>
                <a:rPr lang="en-US" sz="1800" dirty="0" smtClean="0">
                  <a:latin typeface="+mn-lt"/>
                </a:rPr>
                <a:t>,</a:t>
              </a:r>
              <a:r>
                <a:rPr lang="en-US" sz="1800" baseline="-25000" dirty="0" smtClean="0">
                  <a:latin typeface="+mn-lt"/>
                </a:rPr>
                <a:t>  </a:t>
              </a:r>
              <a:r>
                <a:rPr lang="en-US" sz="1800" dirty="0" smtClean="0">
                  <a:latin typeface="+mn-lt"/>
                </a:rPr>
                <a:t>P</a:t>
              </a:r>
              <a:r>
                <a:rPr lang="en-US" sz="1800" baseline="-25000" dirty="0" smtClean="0">
                  <a:latin typeface="+mn-lt"/>
                </a:rPr>
                <a:t>13  </a:t>
              </a:r>
              <a:r>
                <a:rPr lang="en-US" sz="1800" dirty="0" smtClean="0">
                  <a:latin typeface="+mn-lt"/>
                </a:rPr>
                <a:t>?</a:t>
              </a:r>
              <a:endParaRPr lang="en-US" sz="1800" dirty="0">
                <a:latin typeface="+mn-lt"/>
              </a:endParaRPr>
            </a:p>
          </p:txBody>
        </p:sp>
        <p:cxnSp>
          <p:nvCxnSpPr>
            <p:cNvPr id="44" name="Straight Arrow Connector 43"/>
            <p:cNvCxnSpPr/>
            <p:nvPr/>
          </p:nvCxnSpPr>
          <p:spPr>
            <a:xfrm rot="10800000" flipV="1">
              <a:off x="1600214" y="2176383"/>
              <a:ext cx="640252" cy="370931"/>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16200000" flipV="1">
              <a:off x="2661454" y="2251780"/>
              <a:ext cx="248170" cy="135471"/>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38400" y="2971800"/>
              <a:ext cx="609600" cy="276999"/>
            </a:xfrm>
            <a:prstGeom prst="rect">
              <a:avLst/>
            </a:prstGeom>
            <a:noFill/>
            <a:ln>
              <a:solidFill>
                <a:srgbClr val="800000"/>
              </a:solidFill>
            </a:ln>
          </p:spPr>
          <p:txBody>
            <a:bodyPr wrap="square" rtlCol="0">
              <a:spAutoFit/>
            </a:bodyPr>
            <a:lstStyle/>
            <a:p>
              <a:r>
                <a:rPr lang="en-US" sz="1200" dirty="0" smtClean="0">
                  <a:latin typeface="+mn-lt"/>
                </a:rPr>
                <a:t>CLAS</a:t>
              </a:r>
              <a:endParaRPr lang="en-US" sz="1200" dirty="0">
                <a:latin typeface="+mn-lt"/>
              </a:endParaRPr>
            </a:p>
          </p:txBody>
        </p:sp>
        <p:cxnSp>
          <p:nvCxnSpPr>
            <p:cNvPr id="25" name="Straight Arrow Connector 24"/>
            <p:cNvCxnSpPr/>
            <p:nvPr/>
          </p:nvCxnSpPr>
          <p:spPr>
            <a:xfrm rot="10800000">
              <a:off x="2367010" y="2195431"/>
              <a:ext cx="418531" cy="292617"/>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3539036" y="1795519"/>
            <a:ext cx="2937964" cy="3843281"/>
            <a:chOff x="3539036" y="1527795"/>
            <a:chExt cx="2937964" cy="3843281"/>
          </a:xfrm>
        </p:grpSpPr>
        <p:pic>
          <p:nvPicPr>
            <p:cNvPr id="24" name="Picture 23"/>
            <p:cNvPicPr>
              <a:picLocks noChangeAspect="1"/>
            </p:cNvPicPr>
            <p:nvPr/>
          </p:nvPicPr>
          <p:blipFill>
            <a:blip r:embed="rId4" cstate="print"/>
            <a:srcRect l="53963" t="13839" r="9924" b="20921"/>
            <a:stretch>
              <a:fillRect/>
            </a:stretch>
          </p:blipFill>
          <p:spPr>
            <a:xfrm>
              <a:off x="3539036" y="1527795"/>
              <a:ext cx="2738979" cy="3843281"/>
            </a:xfrm>
            <a:prstGeom prst="rect">
              <a:avLst/>
            </a:prstGeom>
            <a:solidFill>
              <a:srgbClr val="FFFFFF"/>
            </a:solidFill>
          </p:spPr>
        </p:pic>
        <p:sp>
          <p:nvSpPr>
            <p:cNvPr id="23" name="TextBox 22"/>
            <p:cNvSpPr txBox="1"/>
            <p:nvPr/>
          </p:nvSpPr>
          <p:spPr>
            <a:xfrm>
              <a:off x="5867400" y="1676400"/>
              <a:ext cx="609600" cy="276999"/>
            </a:xfrm>
            <a:prstGeom prst="rect">
              <a:avLst/>
            </a:prstGeom>
            <a:solidFill>
              <a:srgbClr val="FFFFFF"/>
            </a:solidFill>
            <a:ln>
              <a:solidFill>
                <a:srgbClr val="800000"/>
              </a:solidFill>
            </a:ln>
          </p:spPr>
          <p:txBody>
            <a:bodyPr wrap="square" rtlCol="0">
              <a:spAutoFit/>
            </a:bodyPr>
            <a:lstStyle/>
            <a:p>
              <a:r>
                <a:rPr lang="en-US" sz="1200" dirty="0" smtClean="0">
                  <a:latin typeface="+mn-lt"/>
                </a:rPr>
                <a:t>CLAS</a:t>
              </a:r>
              <a:endParaRPr lang="en-US" sz="1200" dirty="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8"/>
          <p:cNvSpPr txBox="1">
            <a:spLocks noChangeArrowheads="1"/>
          </p:cNvSpPr>
          <p:nvPr/>
        </p:nvSpPr>
        <p:spPr bwMode="auto">
          <a:xfrm>
            <a:off x="381000" y="5229225"/>
            <a:ext cx="8153400" cy="1323975"/>
          </a:xfrm>
          <a:prstGeom prst="rect">
            <a:avLst/>
          </a:prstGeom>
          <a:noFill/>
          <a:ln w="9525">
            <a:noFill/>
            <a:miter lim="800000"/>
            <a:headEnd/>
            <a:tailEnd/>
          </a:ln>
        </p:spPr>
        <p:txBody>
          <a:bodyPr wrap="square">
            <a:spAutoFit/>
          </a:bodyPr>
          <a:lstStyle/>
          <a:p>
            <a:pPr marL="285750" indent="-285750">
              <a:buSzPct val="150000"/>
              <a:buFont typeface="Arial" pitchFamily="34" charset="0"/>
              <a:buChar char="•"/>
            </a:pPr>
            <a:r>
              <a:rPr lang="en-US" sz="2000" dirty="0">
                <a:solidFill>
                  <a:srgbClr val="000000"/>
                </a:solidFill>
                <a:latin typeface="Arial" pitchFamily="34" charset="0"/>
                <a:ea typeface="Comic Sans MS" pitchFamily="66" charset="0"/>
                <a:cs typeface="Comic Sans MS" pitchFamily="66" charset="0"/>
              </a:rPr>
              <a:t>First sign change of a nucleon transition amplitude, seen in both N</a:t>
            </a:r>
            <a:r>
              <a:rPr lang="en-US" sz="2000" dirty="0">
                <a:solidFill>
                  <a:srgbClr val="000000"/>
                </a:solidFill>
                <a:latin typeface="Arial" pitchFamily="34" charset="0"/>
                <a:sym typeface="Symbol" pitchFamily="18" charset="2"/>
              </a:rPr>
              <a:t></a:t>
            </a:r>
            <a:r>
              <a:rPr lang="en-US" sz="2000" dirty="0">
                <a:solidFill>
                  <a:srgbClr val="000000"/>
                </a:solidFill>
                <a:latin typeface="Arial" pitchFamily="34" charset="0"/>
                <a:ea typeface="Comic Sans MS" pitchFamily="66" charset="0"/>
                <a:cs typeface="Comic Sans MS" pitchFamily="66" charset="0"/>
              </a:rPr>
              <a:t> and N</a:t>
            </a:r>
            <a:r>
              <a:rPr lang="en-US" sz="2000" dirty="0">
                <a:solidFill>
                  <a:srgbClr val="000000"/>
                </a:solidFill>
                <a:latin typeface="Arial" pitchFamily="34" charset="0"/>
                <a:sym typeface="Symbol" pitchFamily="18" charset="2"/>
              </a:rPr>
              <a:t></a:t>
            </a:r>
            <a:r>
              <a:rPr lang="en-US" sz="2000" dirty="0">
                <a:solidFill>
                  <a:srgbClr val="000000"/>
                </a:solidFill>
                <a:latin typeface="Arial" pitchFamily="34" charset="0"/>
                <a:ea typeface="Comic Sans MS" pitchFamily="66" charset="0"/>
                <a:cs typeface="Comic Sans MS" pitchFamily="66" charset="0"/>
              </a:rPr>
              <a:t> electro-production analysis. </a:t>
            </a:r>
          </a:p>
          <a:p>
            <a:pPr marL="285750" indent="-285750">
              <a:buSzPct val="150000"/>
              <a:buFont typeface="Arial" pitchFamily="34" charset="0"/>
              <a:buChar char="•"/>
            </a:pPr>
            <a:r>
              <a:rPr lang="en-US" sz="2000" dirty="0">
                <a:solidFill>
                  <a:srgbClr val="000000"/>
                </a:solidFill>
                <a:latin typeface="Arial" pitchFamily="34" charset="0"/>
                <a:ea typeface="Comic Sans MS" pitchFamily="66" charset="0"/>
                <a:cs typeface="Comic Sans MS" pitchFamily="66" charset="0"/>
              </a:rPr>
              <a:t>Consistent with radial excitation of the nucleon in LCQM. </a:t>
            </a:r>
          </a:p>
          <a:p>
            <a:pPr marL="285750" indent="-285750">
              <a:buSzPct val="150000"/>
              <a:buFont typeface="Arial" pitchFamily="34" charset="0"/>
              <a:buChar char="•"/>
            </a:pPr>
            <a:r>
              <a:rPr lang="en-US" sz="2000" dirty="0">
                <a:solidFill>
                  <a:srgbClr val="000000"/>
                </a:solidFill>
                <a:latin typeface="Arial" pitchFamily="34" charset="0"/>
                <a:ea typeface="Comic Sans MS" pitchFamily="66" charset="0"/>
                <a:cs typeface="Comic Sans MS" pitchFamily="66" charset="0"/>
              </a:rPr>
              <a:t>Excludes hybrid baryon assignment for the Roper</a:t>
            </a:r>
          </a:p>
        </p:txBody>
      </p:sp>
      <p:grpSp>
        <p:nvGrpSpPr>
          <p:cNvPr id="19" name="Group 18"/>
          <p:cNvGrpSpPr/>
          <p:nvPr/>
        </p:nvGrpSpPr>
        <p:grpSpPr>
          <a:xfrm>
            <a:off x="990600" y="1728788"/>
            <a:ext cx="6967530" cy="3300412"/>
            <a:chOff x="1084263" y="1133475"/>
            <a:chExt cx="6967530" cy="3300412"/>
          </a:xfrm>
        </p:grpSpPr>
        <p:pic>
          <p:nvPicPr>
            <p:cNvPr id="65538" name="Picture 4"/>
            <p:cNvPicPr>
              <a:picLocks noChangeAspect="1"/>
            </p:cNvPicPr>
            <p:nvPr/>
          </p:nvPicPr>
          <p:blipFill>
            <a:blip r:embed="rId3" cstate="print"/>
            <a:srcRect/>
            <a:stretch>
              <a:fillRect/>
            </a:stretch>
          </p:blipFill>
          <p:spPr bwMode="auto">
            <a:xfrm>
              <a:off x="1084263" y="1133475"/>
              <a:ext cx="6942137" cy="3300412"/>
            </a:xfrm>
            <a:prstGeom prst="rect">
              <a:avLst/>
            </a:prstGeom>
            <a:noFill/>
            <a:ln w="9525">
              <a:noFill/>
              <a:miter lim="800000"/>
              <a:headEnd/>
              <a:tailEnd/>
            </a:ln>
          </p:spPr>
        </p:pic>
        <p:grpSp>
          <p:nvGrpSpPr>
            <p:cNvPr id="2" name="Group 16"/>
            <p:cNvGrpSpPr>
              <a:grpSpLocks/>
            </p:cNvGrpSpPr>
            <p:nvPr/>
          </p:nvGrpSpPr>
          <p:grpSpPr bwMode="auto">
            <a:xfrm>
              <a:off x="6750047" y="1296988"/>
              <a:ext cx="1301746" cy="960437"/>
              <a:chOff x="6986606" y="1183303"/>
              <a:chExt cx="1300864" cy="959822"/>
            </a:xfrm>
          </p:grpSpPr>
          <p:sp>
            <p:nvSpPr>
              <p:cNvPr id="10" name="Rectangle 9"/>
              <p:cNvSpPr/>
              <p:nvPr/>
            </p:nvSpPr>
            <p:spPr>
              <a:xfrm>
                <a:off x="7010400" y="1600548"/>
                <a:ext cx="152297" cy="15230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solidFill>
                    <a:srgbClr val="FFFFFF"/>
                  </a:solidFill>
                </a:endParaRPr>
              </a:p>
            </p:txBody>
          </p:sp>
          <p:sp>
            <p:nvSpPr>
              <p:cNvPr id="12" name="Oval 11"/>
              <p:cNvSpPr/>
              <p:nvPr/>
            </p:nvSpPr>
            <p:spPr>
              <a:xfrm>
                <a:off x="7010400" y="1295943"/>
                <a:ext cx="152297" cy="15230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solidFill>
                    <a:srgbClr val="FFFFFF"/>
                  </a:solidFill>
                </a:endParaRPr>
              </a:p>
            </p:txBody>
          </p:sp>
          <p:sp>
            <p:nvSpPr>
              <p:cNvPr id="65552" name="TextBox 12"/>
              <p:cNvSpPr txBox="1">
                <a:spLocks noChangeArrowheads="1"/>
              </p:cNvSpPr>
              <p:nvPr/>
            </p:nvSpPr>
            <p:spPr bwMode="auto">
              <a:xfrm>
                <a:off x="7246910" y="1183303"/>
                <a:ext cx="477946" cy="369332"/>
              </a:xfrm>
              <a:prstGeom prst="rect">
                <a:avLst/>
              </a:prstGeom>
              <a:noFill/>
              <a:ln w="9525">
                <a:noFill/>
                <a:miter lim="800000"/>
                <a:headEnd/>
                <a:tailEnd/>
              </a:ln>
            </p:spPr>
            <p:txBody>
              <a:bodyPr wrap="none">
                <a:spAutoFit/>
              </a:bodyPr>
              <a:lstStyle/>
              <a:p>
                <a:pPr algn="ctr"/>
                <a:r>
                  <a:rPr lang="en-US">
                    <a:solidFill>
                      <a:srgbClr val="FF3300"/>
                    </a:solidFill>
                    <a:latin typeface="Arial" pitchFamily="34" charset="0"/>
                  </a:rPr>
                  <a:t>N</a:t>
                </a:r>
                <a:r>
                  <a:rPr lang="en-US">
                    <a:solidFill>
                      <a:srgbClr val="FF3300"/>
                    </a:solidFill>
                    <a:latin typeface="Arial" pitchFamily="34" charset="0"/>
                    <a:sym typeface="Symbol" pitchFamily="18" charset="2"/>
                  </a:rPr>
                  <a:t></a:t>
                </a:r>
                <a:endParaRPr lang="en-US">
                  <a:solidFill>
                    <a:srgbClr val="FF3300"/>
                  </a:solidFill>
                  <a:latin typeface="Arial" pitchFamily="34" charset="0"/>
                </a:endParaRPr>
              </a:p>
            </p:txBody>
          </p:sp>
          <p:sp>
            <p:nvSpPr>
              <p:cNvPr id="65553" name="TextBox 13"/>
              <p:cNvSpPr txBox="1">
                <a:spLocks noChangeArrowheads="1"/>
              </p:cNvSpPr>
              <p:nvPr/>
            </p:nvSpPr>
            <p:spPr bwMode="auto">
              <a:xfrm>
                <a:off x="7254133" y="1488103"/>
                <a:ext cx="604566" cy="369332"/>
              </a:xfrm>
              <a:prstGeom prst="rect">
                <a:avLst/>
              </a:prstGeom>
              <a:noFill/>
              <a:ln w="9525">
                <a:noFill/>
                <a:miter lim="800000"/>
                <a:headEnd/>
                <a:tailEnd/>
              </a:ln>
            </p:spPr>
            <p:txBody>
              <a:bodyPr wrap="none">
                <a:spAutoFit/>
              </a:bodyPr>
              <a:lstStyle/>
              <a:p>
                <a:pPr algn="ctr"/>
                <a:r>
                  <a:rPr lang="en-US">
                    <a:solidFill>
                      <a:srgbClr val="FF3300"/>
                    </a:solidFill>
                    <a:latin typeface="Arial" pitchFamily="34" charset="0"/>
                  </a:rPr>
                  <a:t>N</a:t>
                </a:r>
                <a:r>
                  <a:rPr lang="en-US">
                    <a:solidFill>
                      <a:srgbClr val="FF3300"/>
                    </a:solidFill>
                    <a:latin typeface="Arial" pitchFamily="34" charset="0"/>
                    <a:sym typeface="Symbol" pitchFamily="18" charset="2"/>
                  </a:rPr>
                  <a:t></a:t>
                </a:r>
                <a:endParaRPr lang="en-US">
                  <a:solidFill>
                    <a:srgbClr val="FF3300"/>
                  </a:solidFill>
                  <a:latin typeface="Arial" pitchFamily="34" charset="0"/>
                </a:endParaRPr>
              </a:p>
            </p:txBody>
          </p:sp>
          <p:sp>
            <p:nvSpPr>
              <p:cNvPr id="65554" name="TextBox 15"/>
              <p:cNvSpPr txBox="1">
                <a:spLocks noChangeArrowheads="1"/>
              </p:cNvSpPr>
              <p:nvPr/>
            </p:nvSpPr>
            <p:spPr bwMode="auto">
              <a:xfrm>
                <a:off x="7261376" y="1773793"/>
                <a:ext cx="1026094" cy="369332"/>
              </a:xfrm>
              <a:prstGeom prst="rect">
                <a:avLst/>
              </a:prstGeom>
              <a:noFill/>
              <a:ln w="9525">
                <a:noFill/>
                <a:miter lim="800000"/>
                <a:headEnd/>
                <a:tailEnd/>
              </a:ln>
            </p:spPr>
            <p:txBody>
              <a:bodyPr wrap="none">
                <a:spAutoFit/>
              </a:bodyPr>
              <a:lstStyle/>
              <a:p>
                <a:pPr algn="ctr"/>
                <a:r>
                  <a:rPr lang="en-US">
                    <a:solidFill>
                      <a:srgbClr val="FF3300"/>
                    </a:solidFill>
                    <a:latin typeface="Arial" pitchFamily="34" charset="0"/>
                  </a:rPr>
                  <a:t>N</a:t>
                </a:r>
                <a:r>
                  <a:rPr lang="en-US">
                    <a:solidFill>
                      <a:srgbClr val="FF3300"/>
                    </a:solidFill>
                    <a:latin typeface="Arial" pitchFamily="34" charset="0"/>
                    <a:sym typeface="Symbol" pitchFamily="18" charset="2"/>
                  </a:rPr>
                  <a:t></a:t>
                </a:r>
                <a:r>
                  <a:rPr lang="en-US">
                    <a:solidFill>
                      <a:srgbClr val="FF3300"/>
                    </a:solidFill>
                    <a:latin typeface="Arial" pitchFamily="34" charset="0"/>
                  </a:rPr>
                  <a:t>, N</a:t>
                </a:r>
                <a:r>
                  <a:rPr lang="en-US">
                    <a:solidFill>
                      <a:srgbClr val="FF3300"/>
                    </a:solidFill>
                    <a:latin typeface="Arial" pitchFamily="34" charset="0"/>
                    <a:sym typeface="Symbol" pitchFamily="18" charset="2"/>
                  </a:rPr>
                  <a:t></a:t>
                </a:r>
                <a:endParaRPr lang="en-US">
                  <a:solidFill>
                    <a:srgbClr val="FF3300"/>
                  </a:solidFill>
                  <a:latin typeface="Arial" pitchFamily="34" charset="0"/>
                </a:endParaRPr>
              </a:p>
            </p:txBody>
          </p:sp>
          <p:sp>
            <p:nvSpPr>
              <p:cNvPr id="20" name="Rectangle 19"/>
              <p:cNvSpPr/>
              <p:nvPr/>
            </p:nvSpPr>
            <p:spPr>
              <a:xfrm>
                <a:off x="6986606" y="1905152"/>
                <a:ext cx="152297" cy="152302"/>
              </a:xfrm>
              <a:prstGeom prst="rect">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solidFill>
                    <a:srgbClr val="FFFFFF"/>
                  </a:solidFill>
                </a:endParaRPr>
              </a:p>
            </p:txBody>
          </p:sp>
        </p:grpSp>
        <p:cxnSp>
          <p:nvCxnSpPr>
            <p:cNvPr id="28" name="Straight Connector 27"/>
            <p:cNvCxnSpPr/>
            <p:nvPr/>
          </p:nvCxnSpPr>
          <p:spPr>
            <a:xfrm>
              <a:off x="3246438" y="2867025"/>
              <a:ext cx="533400" cy="1588"/>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246438" y="3019425"/>
              <a:ext cx="533400" cy="1588"/>
            </a:xfrm>
            <a:prstGeom prst="line">
              <a:avLst/>
            </a:prstGeom>
            <a:ln w="19050" cap="flat" cmpd="sng" algn="ctr">
              <a:solidFill>
                <a:srgbClr val="00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246438" y="3221038"/>
              <a:ext cx="533400" cy="1587"/>
            </a:xfrm>
            <a:prstGeom prst="line">
              <a:avLst/>
            </a:prstGeom>
            <a:ln w="28575" cap="flat" cmpd="sng" algn="ctr">
              <a:solidFill>
                <a:srgbClr val="3AEE3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52600" y="2533650"/>
              <a:ext cx="2806700"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5547" name="TextBox 18"/>
            <p:cNvSpPr txBox="1">
              <a:spLocks noChangeArrowheads="1"/>
            </p:cNvSpPr>
            <p:nvPr/>
          </p:nvSpPr>
          <p:spPr bwMode="auto">
            <a:xfrm>
              <a:off x="3856038" y="2711450"/>
              <a:ext cx="703262" cy="307975"/>
            </a:xfrm>
            <a:prstGeom prst="rect">
              <a:avLst/>
            </a:prstGeom>
            <a:noFill/>
            <a:ln w="9525">
              <a:noFill/>
              <a:miter lim="800000"/>
              <a:headEnd/>
              <a:tailEnd/>
            </a:ln>
          </p:spPr>
          <p:txBody>
            <a:bodyPr wrap="none">
              <a:spAutoFit/>
            </a:bodyPr>
            <a:lstStyle/>
            <a:p>
              <a:pPr algn="ctr"/>
              <a:r>
                <a:rPr lang="en-US" sz="1400">
                  <a:solidFill>
                    <a:srgbClr val="FF3300"/>
                  </a:solidFill>
                  <a:latin typeface="Arial" pitchFamily="34" charset="0"/>
                </a:rPr>
                <a:t>LCQM</a:t>
              </a:r>
            </a:p>
          </p:txBody>
        </p:sp>
        <p:sp>
          <p:nvSpPr>
            <p:cNvPr id="65548" name="TextBox 31"/>
            <p:cNvSpPr txBox="1">
              <a:spLocks noChangeArrowheads="1"/>
            </p:cNvSpPr>
            <p:nvPr/>
          </p:nvSpPr>
          <p:spPr bwMode="auto">
            <a:xfrm>
              <a:off x="3856038" y="3067050"/>
              <a:ext cx="503237" cy="307975"/>
            </a:xfrm>
            <a:prstGeom prst="rect">
              <a:avLst/>
            </a:prstGeom>
            <a:noFill/>
            <a:ln w="9525">
              <a:noFill/>
              <a:miter lim="800000"/>
              <a:headEnd/>
              <a:tailEnd/>
            </a:ln>
          </p:spPr>
          <p:txBody>
            <a:bodyPr wrap="none">
              <a:spAutoFit/>
            </a:bodyPr>
            <a:lstStyle/>
            <a:p>
              <a:pPr algn="ctr"/>
              <a:r>
                <a:rPr lang="en-US" sz="1400">
                  <a:solidFill>
                    <a:srgbClr val="FF3300"/>
                  </a:solidFill>
                  <a:latin typeface="Arial" pitchFamily="34" charset="0"/>
                </a:rPr>
                <a:t>Q</a:t>
              </a:r>
              <a:r>
                <a:rPr lang="en-US" sz="1400" baseline="30000">
                  <a:solidFill>
                    <a:srgbClr val="FF3300"/>
                  </a:solidFill>
                  <a:latin typeface="Arial" pitchFamily="34" charset="0"/>
                </a:rPr>
                <a:t>3</a:t>
              </a:r>
              <a:r>
                <a:rPr lang="en-US" sz="1400">
                  <a:solidFill>
                    <a:srgbClr val="FF3300"/>
                  </a:solidFill>
                  <a:latin typeface="Arial" pitchFamily="34" charset="0"/>
                </a:rPr>
                <a:t>G</a:t>
              </a:r>
            </a:p>
          </p:txBody>
        </p:sp>
      </p:grpSp>
      <p:sp>
        <p:nvSpPr>
          <p:cNvPr id="65549" name="TextBox 25"/>
          <p:cNvSpPr txBox="1">
            <a:spLocks noChangeArrowheads="1"/>
          </p:cNvSpPr>
          <p:nvPr/>
        </p:nvSpPr>
        <p:spPr bwMode="auto">
          <a:xfrm>
            <a:off x="4535488" y="6550025"/>
            <a:ext cx="3627437" cy="307975"/>
          </a:xfrm>
          <a:prstGeom prst="rect">
            <a:avLst/>
          </a:prstGeom>
          <a:noFill/>
          <a:ln w="9525">
            <a:noFill/>
            <a:miter lim="800000"/>
            <a:headEnd/>
            <a:tailEnd/>
          </a:ln>
        </p:spPr>
        <p:txBody>
          <a:bodyPr wrap="none">
            <a:spAutoFit/>
          </a:bodyPr>
          <a:lstStyle/>
          <a:p>
            <a:pPr algn="ctr"/>
            <a:r>
              <a:rPr lang="en-US" sz="1400" i="1">
                <a:solidFill>
                  <a:srgbClr val="FF3300"/>
                </a:solidFill>
                <a:latin typeface="Arial" pitchFamily="34" charset="0"/>
              </a:rPr>
              <a:t>I. Aznauryan et al., PRC78:045209,2008</a:t>
            </a:r>
          </a:p>
        </p:txBody>
      </p:sp>
      <p:sp>
        <p:nvSpPr>
          <p:cNvPr id="21" name="Rectangle 2"/>
          <p:cNvSpPr>
            <a:spLocks noGrp="1" noChangeArrowheads="1"/>
          </p:cNvSpPr>
          <p:nvPr>
            <p:ph type="title"/>
          </p:nvPr>
        </p:nvSpPr>
        <p:spPr>
          <a:xfrm>
            <a:off x="152400" y="330200"/>
            <a:ext cx="8991600" cy="736600"/>
          </a:xfrm>
        </p:spPr>
        <p:txBody>
          <a:bodyPr/>
          <a:lstStyle/>
          <a:p>
            <a:r>
              <a:rPr lang="en-US" sz="2800" dirty="0"/>
              <a:t>and </a:t>
            </a:r>
            <a:r>
              <a:rPr lang="en-US" sz="2800" dirty="0" smtClean="0"/>
              <a:t>an example of the additional insights obtained through the use of (</a:t>
            </a:r>
            <a:r>
              <a:rPr lang="en-US" sz="2800" dirty="0" err="1" smtClean="0"/>
              <a:t>e,e’x</a:t>
            </a:r>
            <a:r>
              <a:rPr lang="en-US" sz="2800" dirty="0" smtClean="0"/>
              <a:t>) to extract </a:t>
            </a:r>
            <a:r>
              <a:rPr lang="en-US" sz="2800" dirty="0"/>
              <a:t>the Nucleon’s Transition Form Factors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wrap="none">
            <a:noAutofit/>
          </a:bodyPr>
          <a:lstStyle/>
          <a:p>
            <a:pPr algn="l"/>
            <a:r>
              <a:rPr lang="en-US" sz="2000" dirty="0" smtClean="0"/>
              <a:t>Search for S=0 states in single meson production on protons &amp; neutrons  </a:t>
            </a:r>
            <a:br>
              <a:rPr lang="en-US" sz="2000" dirty="0" smtClean="0"/>
            </a:br>
            <a:r>
              <a:rPr lang="en-US" sz="2000" dirty="0" smtClean="0"/>
              <a:t>        </a:t>
            </a:r>
            <a:r>
              <a:rPr lang="en-US" sz="2000" dirty="0" smtClean="0">
                <a:solidFill>
                  <a:srgbClr val="FF0000"/>
                </a:solidFill>
                <a:latin typeface="Zapf Dingbats"/>
                <a:ea typeface="Zapf Dingbats"/>
                <a:cs typeface="Zapf Dingbats"/>
              </a:rPr>
              <a:t>✔ </a:t>
            </a:r>
            <a:r>
              <a:rPr lang="en-US" sz="2000" dirty="0" smtClean="0">
                <a:solidFill>
                  <a:srgbClr val="FF0000"/>
                </a:solidFill>
                <a:latin typeface="+mn-lt"/>
                <a:ea typeface="Zapf Dingbats"/>
                <a:cs typeface="Zapf Dingbats"/>
              </a:rPr>
              <a:t>-</a:t>
            </a:r>
            <a:r>
              <a:rPr lang="en-US" sz="2000" dirty="0" smtClean="0">
                <a:solidFill>
                  <a:srgbClr val="FF0000"/>
                </a:solidFill>
                <a:latin typeface="Zapf Dingbats"/>
                <a:ea typeface="Zapf Dingbats"/>
                <a:cs typeface="Zapf Dingbats"/>
              </a:rPr>
              <a:t> </a:t>
            </a:r>
            <a:r>
              <a:rPr lang="en-US" sz="2000" dirty="0" smtClean="0">
                <a:solidFill>
                  <a:srgbClr val="000000"/>
                </a:solidFill>
                <a:latin typeface="+mn-lt"/>
                <a:ea typeface="Zapf Dingbats"/>
                <a:cs typeface="Zapf Dingbats"/>
              </a:rPr>
              <a:t>published</a:t>
            </a:r>
            <a:r>
              <a:rPr lang="en-US" sz="2000" dirty="0" smtClean="0"/>
              <a:t>, </a:t>
            </a:r>
            <a:r>
              <a:rPr lang="en-US" sz="2000" dirty="0" smtClean="0">
                <a:solidFill>
                  <a:srgbClr val="000000"/>
                </a:solidFill>
              </a:rPr>
              <a:t> </a:t>
            </a:r>
            <a:r>
              <a:rPr lang="en-US" sz="2000" dirty="0" smtClean="0">
                <a:latin typeface="Zapf Dingbats"/>
                <a:ea typeface="Zapf Dingbats"/>
                <a:cs typeface="Zapf Dingbats"/>
              </a:rPr>
              <a:t>✔</a:t>
            </a:r>
            <a:r>
              <a:rPr lang="en-US" sz="2000" dirty="0" smtClean="0">
                <a:solidFill>
                  <a:srgbClr val="4F6228"/>
                </a:solidFill>
                <a:latin typeface="Zapf Dingbats"/>
                <a:ea typeface="Zapf Dingbats"/>
                <a:cs typeface="Zapf Dingbats"/>
              </a:rPr>
              <a:t> </a:t>
            </a:r>
            <a:r>
              <a:rPr lang="en-US" sz="2000" dirty="0" smtClean="0">
                <a:solidFill>
                  <a:srgbClr val="000000"/>
                </a:solidFill>
                <a:latin typeface="+mn-lt"/>
                <a:ea typeface="Zapf Dingbats"/>
                <a:cs typeface="Zapf Dingbats"/>
              </a:rPr>
              <a:t>- acquired</a:t>
            </a:r>
            <a:r>
              <a:rPr lang="en-US" sz="2000" dirty="0" smtClean="0"/>
              <a:t>, </a:t>
            </a:r>
            <a:r>
              <a:rPr lang="en-US" sz="2000" dirty="0" smtClean="0">
                <a:ln>
                  <a:solidFill>
                    <a:srgbClr val="0000FF"/>
                  </a:solidFill>
                </a:ln>
                <a:solidFill>
                  <a:srgbClr val="0000FF"/>
                </a:solidFill>
                <a:latin typeface="Zapf Dingbats"/>
                <a:ea typeface="Zapf Dingbats"/>
                <a:cs typeface="Zapf Dingbats"/>
              </a:rPr>
              <a:t>✔</a:t>
            </a:r>
            <a:r>
              <a:rPr lang="en-US" sz="2000" dirty="0" smtClean="0">
                <a:ln>
                  <a:solidFill>
                    <a:srgbClr val="0000FF"/>
                  </a:solidFill>
                </a:ln>
                <a:latin typeface="Zapf Dingbats"/>
                <a:ea typeface="Zapf Dingbats"/>
                <a:cs typeface="Zapf Dingbats"/>
              </a:rPr>
              <a:t> </a:t>
            </a:r>
            <a:r>
              <a:rPr lang="en-US" sz="2000" dirty="0" smtClean="0">
                <a:ln>
                  <a:solidFill>
                    <a:srgbClr val="0000FF"/>
                  </a:solidFill>
                </a:ln>
                <a:solidFill>
                  <a:srgbClr val="000000"/>
                </a:solidFill>
                <a:latin typeface="+mn-lt"/>
                <a:ea typeface="Zapf Dingbats"/>
                <a:cs typeface="Zapf Dingbats"/>
              </a:rPr>
              <a:t>- </a:t>
            </a:r>
            <a:r>
              <a:rPr lang="en-US" sz="2000" dirty="0" smtClean="0"/>
              <a:t>in progress, </a:t>
            </a:r>
            <a:r>
              <a:rPr lang="en-US" sz="2000" dirty="0" smtClean="0">
                <a:solidFill>
                  <a:srgbClr val="00D700"/>
                </a:solidFill>
                <a:latin typeface="Zapf Dingbats"/>
                <a:ea typeface="Zapf Dingbats"/>
                <a:cs typeface="Zapf Dingbats"/>
              </a:rPr>
              <a:t>✔</a:t>
            </a:r>
            <a:r>
              <a:rPr lang="en-US" sz="2000" dirty="0" smtClean="0">
                <a:ln>
                  <a:solidFill>
                    <a:srgbClr val="0000FF"/>
                  </a:solidFill>
                </a:ln>
                <a:latin typeface="Zapf Dingbats"/>
                <a:ea typeface="Zapf Dingbats"/>
                <a:cs typeface="Zapf Dingbats"/>
              </a:rPr>
              <a:t> </a:t>
            </a:r>
            <a:r>
              <a:rPr lang="en-US" sz="2000" dirty="0" smtClean="0">
                <a:solidFill>
                  <a:srgbClr val="00D700"/>
                </a:solidFill>
                <a:ea typeface="Zapf Dingbats"/>
                <a:cs typeface="Zapf Dingbats"/>
              </a:rPr>
              <a:t>-</a:t>
            </a:r>
            <a:r>
              <a:rPr lang="en-US" sz="2000" dirty="0" smtClean="0">
                <a:ln>
                  <a:solidFill>
                    <a:srgbClr val="0000FF"/>
                  </a:solidFill>
                </a:ln>
                <a:solidFill>
                  <a:srgbClr val="000000"/>
                </a:solidFill>
                <a:ea typeface="Zapf Dingbats"/>
                <a:cs typeface="Zapf Dingbats"/>
              </a:rPr>
              <a:t> </a:t>
            </a:r>
            <a:r>
              <a:rPr lang="en-US" sz="2000" dirty="0" smtClean="0"/>
              <a:t>planned</a:t>
            </a:r>
            <a:endParaRPr lang="en-US" sz="2000" dirty="0">
              <a:ln>
                <a:solidFill>
                  <a:srgbClr val="0000FF"/>
                </a:solidFill>
              </a:ln>
              <a:solidFill>
                <a:srgbClr val="000000"/>
              </a:solidFill>
            </a:endParaRPr>
          </a:p>
        </p:txBody>
      </p:sp>
      <p:graphicFrame>
        <p:nvGraphicFramePr>
          <p:cNvPr id="7" name="Content Placeholder 6"/>
          <p:cNvGraphicFramePr>
            <a:graphicFrameLocks noGrp="1"/>
          </p:cNvGraphicFramePr>
          <p:nvPr>
            <p:ph idx="1"/>
          </p:nvPr>
        </p:nvGraphicFramePr>
        <p:xfrm>
          <a:off x="838201" y="1066800"/>
          <a:ext cx="7467599" cy="4806356"/>
        </p:xfrm>
        <a:graphic>
          <a:graphicData uri="http://schemas.openxmlformats.org/drawingml/2006/table">
            <a:tbl>
              <a:tblPr firstRow="1" bandRow="1">
                <a:tableStyleId>{8A107856-5554-42FB-B03E-39F5DBC370BA}</a:tableStyleId>
              </a:tblPr>
              <a:tblGrid>
                <a:gridCol w="609602"/>
                <a:gridCol w="381001"/>
                <a:gridCol w="381001"/>
                <a:gridCol w="495298"/>
                <a:gridCol w="419104"/>
                <a:gridCol w="393696"/>
                <a:gridCol w="508000"/>
                <a:gridCol w="469907"/>
                <a:gridCol w="380990"/>
                <a:gridCol w="533412"/>
                <a:gridCol w="457201"/>
                <a:gridCol w="457201"/>
                <a:gridCol w="457201"/>
                <a:gridCol w="380985"/>
                <a:gridCol w="381000"/>
                <a:gridCol w="381000"/>
                <a:gridCol w="381000"/>
              </a:tblGrid>
              <a:tr h="283122">
                <a:tc>
                  <a:txBody>
                    <a:bodyPr/>
                    <a:lstStyle/>
                    <a:p>
                      <a:endParaRPr lang="en-US" sz="1200" b="0" dirty="0">
                        <a:latin typeface="Calibri"/>
                        <a:cs typeface="Calibri"/>
                      </a:endParaRPr>
                    </a:p>
                  </a:txBody>
                  <a:tcPr/>
                </a:tc>
                <a:tc>
                  <a:txBody>
                    <a:bodyPr/>
                    <a:lstStyle/>
                    <a:p>
                      <a:r>
                        <a:rPr lang="en-US" sz="1200" b="0" dirty="0" err="1" smtClean="0">
                          <a:latin typeface="Calibri"/>
                          <a:cs typeface="Calibri"/>
                        </a:rPr>
                        <a:t>σ</a:t>
                      </a:r>
                      <a:endParaRPr lang="en-US" sz="1200" b="0" dirty="0">
                        <a:latin typeface="Calibri"/>
                        <a:cs typeface="Calibri"/>
                      </a:endParaRPr>
                    </a:p>
                  </a:txBody>
                  <a:tcPr/>
                </a:tc>
                <a:tc>
                  <a:txBody>
                    <a:bodyPr/>
                    <a:lstStyle/>
                    <a:p>
                      <a:r>
                        <a:rPr lang="en-US" sz="1200" b="0" dirty="0" err="1" smtClean="0">
                          <a:latin typeface="Calibri"/>
                          <a:cs typeface="Calibri"/>
                        </a:rPr>
                        <a:t>Σ</a:t>
                      </a:r>
                      <a:endParaRPr lang="en-US" sz="1200" b="0" dirty="0">
                        <a:latin typeface="Calibri"/>
                        <a:cs typeface="Calibri"/>
                      </a:endParaRPr>
                    </a:p>
                  </a:txBody>
                  <a:tcPr/>
                </a:tc>
                <a:tc>
                  <a:txBody>
                    <a:bodyPr/>
                    <a:lstStyle/>
                    <a:p>
                      <a:r>
                        <a:rPr lang="en-US" sz="1200" b="0" dirty="0" smtClean="0">
                          <a:latin typeface="Calibri"/>
                          <a:cs typeface="Calibri"/>
                        </a:rPr>
                        <a:t>T</a:t>
                      </a:r>
                      <a:endParaRPr lang="en-US" sz="1200" b="0" dirty="0">
                        <a:latin typeface="Calibri"/>
                        <a:cs typeface="Calibri"/>
                      </a:endParaRPr>
                    </a:p>
                  </a:txBody>
                  <a:tcPr/>
                </a:tc>
                <a:tc>
                  <a:txBody>
                    <a:bodyPr/>
                    <a:lstStyle/>
                    <a:p>
                      <a:r>
                        <a:rPr lang="en-US" sz="1200" b="0" dirty="0" smtClean="0">
                          <a:latin typeface="Calibri"/>
                          <a:cs typeface="Calibri"/>
                        </a:rPr>
                        <a:t>P</a:t>
                      </a:r>
                      <a:endParaRPr lang="en-US" sz="1200" b="0" dirty="0">
                        <a:latin typeface="Calibri"/>
                        <a:cs typeface="Calibri"/>
                      </a:endParaRPr>
                    </a:p>
                  </a:txBody>
                  <a:tcPr/>
                </a:tc>
                <a:tc>
                  <a:txBody>
                    <a:bodyPr/>
                    <a:lstStyle/>
                    <a:p>
                      <a:r>
                        <a:rPr lang="en-US" sz="1200" b="0" dirty="0" smtClean="0">
                          <a:latin typeface="Calibri"/>
                          <a:cs typeface="Calibri"/>
                        </a:rPr>
                        <a:t>E</a:t>
                      </a:r>
                      <a:endParaRPr lang="en-US" sz="1200" b="0" dirty="0">
                        <a:latin typeface="Calibri"/>
                        <a:cs typeface="Calibri"/>
                      </a:endParaRPr>
                    </a:p>
                  </a:txBody>
                  <a:tcPr/>
                </a:tc>
                <a:tc>
                  <a:txBody>
                    <a:bodyPr/>
                    <a:lstStyle/>
                    <a:p>
                      <a:r>
                        <a:rPr lang="en-US" sz="1200" b="0" dirty="0" smtClean="0">
                          <a:latin typeface="Calibri"/>
                          <a:cs typeface="Calibri"/>
                        </a:rPr>
                        <a:t>F</a:t>
                      </a:r>
                      <a:endParaRPr lang="en-US" sz="1200" b="0" dirty="0">
                        <a:latin typeface="Calibri"/>
                        <a:cs typeface="Calibri"/>
                      </a:endParaRPr>
                    </a:p>
                  </a:txBody>
                  <a:tcPr/>
                </a:tc>
                <a:tc>
                  <a:txBody>
                    <a:bodyPr/>
                    <a:lstStyle/>
                    <a:p>
                      <a:r>
                        <a:rPr lang="en-US" sz="1200" b="0" dirty="0" smtClean="0">
                          <a:latin typeface="Calibri"/>
                          <a:cs typeface="Calibri"/>
                        </a:rPr>
                        <a:t>G</a:t>
                      </a:r>
                      <a:endParaRPr lang="en-US" sz="1200" b="0" dirty="0">
                        <a:latin typeface="Calibri"/>
                        <a:cs typeface="Calibri"/>
                      </a:endParaRPr>
                    </a:p>
                  </a:txBody>
                  <a:tcPr/>
                </a:tc>
                <a:tc>
                  <a:txBody>
                    <a:bodyPr/>
                    <a:lstStyle/>
                    <a:p>
                      <a:r>
                        <a:rPr lang="en-US" sz="1200" b="0" dirty="0" smtClean="0">
                          <a:latin typeface="Calibri"/>
                          <a:cs typeface="Calibri"/>
                        </a:rPr>
                        <a:t>H</a:t>
                      </a:r>
                      <a:endParaRPr lang="en-US" sz="1200" b="0" dirty="0">
                        <a:latin typeface="Calibri"/>
                        <a:cs typeface="Calibri"/>
                      </a:endParaRPr>
                    </a:p>
                  </a:txBody>
                  <a:tcPr/>
                </a:tc>
                <a:tc>
                  <a:txBody>
                    <a:bodyPr/>
                    <a:lstStyle/>
                    <a:p>
                      <a:r>
                        <a:rPr lang="en-US" sz="1200" b="0" dirty="0" err="1" smtClean="0">
                          <a:latin typeface="Calibri"/>
                          <a:cs typeface="Calibri"/>
                        </a:rPr>
                        <a:t>T</a:t>
                      </a:r>
                      <a:r>
                        <a:rPr lang="en-US" sz="1200" b="0" baseline="-25000" dirty="0" err="1"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T</a:t>
                      </a:r>
                      <a:r>
                        <a:rPr lang="en-US" sz="1200" b="0" baseline="-25000" dirty="0" err="1" smtClean="0">
                          <a:latin typeface="Calibri"/>
                          <a:cs typeface="Calibri"/>
                        </a:rPr>
                        <a:t>z</a:t>
                      </a:r>
                      <a:endParaRPr lang="en-US" sz="1200" b="0" baseline="-25000" dirty="0">
                        <a:latin typeface="Calibri"/>
                        <a:cs typeface="Calibri"/>
                      </a:endParaRPr>
                    </a:p>
                  </a:txBody>
                  <a:tcPr/>
                </a:tc>
                <a:tc>
                  <a:txBody>
                    <a:bodyPr/>
                    <a:lstStyle/>
                    <a:p>
                      <a:r>
                        <a:rPr lang="en-US" sz="1200" b="0" dirty="0" smtClean="0">
                          <a:latin typeface="Calibri"/>
                          <a:cs typeface="Calibri"/>
                        </a:rPr>
                        <a:t>L</a:t>
                      </a:r>
                      <a:r>
                        <a:rPr lang="en-US" sz="1200" b="0" baseline="-25000" dirty="0"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L</a:t>
                      </a:r>
                      <a:r>
                        <a:rPr lang="en-US" sz="1200" b="0" baseline="-25000" dirty="0" err="1" smtClean="0">
                          <a:latin typeface="Calibri"/>
                          <a:cs typeface="Calibri"/>
                        </a:rPr>
                        <a:t>z</a:t>
                      </a:r>
                      <a:endParaRPr lang="en-US" sz="1200" b="0" baseline="-25000" dirty="0">
                        <a:latin typeface="Calibri"/>
                        <a:cs typeface="Calibri"/>
                      </a:endParaRPr>
                    </a:p>
                  </a:txBody>
                  <a:tcPr/>
                </a:tc>
                <a:tc>
                  <a:txBody>
                    <a:bodyPr/>
                    <a:lstStyle/>
                    <a:p>
                      <a:r>
                        <a:rPr lang="en-US" sz="1200" b="0" dirty="0" smtClean="0">
                          <a:latin typeface="Calibri"/>
                          <a:cs typeface="Calibri"/>
                        </a:rPr>
                        <a:t>O</a:t>
                      </a:r>
                      <a:r>
                        <a:rPr lang="en-US" sz="1200" b="0" baseline="-25000" dirty="0" smtClean="0">
                          <a:latin typeface="Calibri"/>
                          <a:cs typeface="Calibri"/>
                        </a:rPr>
                        <a:t>x</a:t>
                      </a:r>
                      <a:endParaRPr lang="en-US" sz="1200" b="0" baseline="-25000" dirty="0">
                        <a:latin typeface="Calibri"/>
                        <a:cs typeface="Calibri"/>
                      </a:endParaRPr>
                    </a:p>
                  </a:txBody>
                  <a:tcPr/>
                </a:tc>
                <a:tc>
                  <a:txBody>
                    <a:bodyPr/>
                    <a:lstStyle/>
                    <a:p>
                      <a:r>
                        <a:rPr lang="en-US" sz="1200" b="0" dirty="0" smtClean="0">
                          <a:latin typeface="Calibri"/>
                          <a:cs typeface="Calibri"/>
                        </a:rPr>
                        <a:t>O</a:t>
                      </a:r>
                      <a:r>
                        <a:rPr lang="en-US" sz="1200" b="0" baseline="-25000" dirty="0" smtClean="0">
                          <a:latin typeface="Calibri"/>
                          <a:cs typeface="Calibri"/>
                        </a:rPr>
                        <a:t>z</a:t>
                      </a:r>
                      <a:endParaRPr lang="en-US" sz="1200" b="0" baseline="-25000" dirty="0">
                        <a:latin typeface="Calibri"/>
                        <a:cs typeface="Calibri"/>
                      </a:endParaRPr>
                    </a:p>
                  </a:txBody>
                  <a:tcPr/>
                </a:tc>
                <a:tc>
                  <a:txBody>
                    <a:bodyPr/>
                    <a:lstStyle/>
                    <a:p>
                      <a:r>
                        <a:rPr lang="en-US" sz="1200" b="0" dirty="0" err="1" smtClean="0">
                          <a:latin typeface="Calibri"/>
                          <a:cs typeface="Calibri"/>
                        </a:rPr>
                        <a:t>C</a:t>
                      </a:r>
                      <a:r>
                        <a:rPr lang="en-US" sz="1200" b="0" baseline="-25000" dirty="0" err="1"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C</a:t>
                      </a:r>
                      <a:r>
                        <a:rPr lang="en-US" sz="1200" b="0" baseline="-25000" dirty="0" err="1" smtClean="0">
                          <a:latin typeface="Calibri"/>
                          <a:cs typeface="Calibri"/>
                        </a:rPr>
                        <a:t>z</a:t>
                      </a:r>
                      <a:endParaRPr lang="en-US" sz="1200" b="0" baseline="-25000" dirty="0">
                        <a:latin typeface="Calibri"/>
                        <a:cs typeface="Calibri"/>
                      </a:endParaRPr>
                    </a:p>
                  </a:txBody>
                  <a:tcPr/>
                </a:tc>
              </a:tr>
              <a:tr h="283122">
                <a:tc gridSpan="17">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r>
              <a:tr h="283122">
                <a:tc>
                  <a:txBody>
                    <a:bodyPr/>
                    <a:lstStyle/>
                    <a:p>
                      <a:r>
                        <a:rPr lang="en-US" sz="1200" dirty="0" smtClean="0">
                          <a:latin typeface="+mn-lt"/>
                          <a:cs typeface="Calibri"/>
                        </a:rPr>
                        <a:t>pπ</a:t>
                      </a:r>
                      <a:r>
                        <a:rPr lang="en-US" sz="1200" baseline="30000" dirty="0" smtClean="0">
                          <a:latin typeface="+mn-lt"/>
                          <a:cs typeface="Calibri"/>
                        </a:rPr>
                        <a:t>0</a:t>
                      </a:r>
                      <a:endParaRPr lang="en-US" sz="1200" baseline="30000" dirty="0">
                        <a:latin typeface="+mn-lt"/>
                        <a:cs typeface="Calibri"/>
                      </a:endParaRPr>
                    </a:p>
                  </a:txBody>
                  <a:tcPr>
                    <a:solidFill>
                      <a:srgbClr val="CCFFCC"/>
                    </a:solidFill>
                  </a:tcPr>
                </a:tc>
                <a:tc>
                  <a:txBody>
                    <a:bodyPr/>
                    <a:lstStyle/>
                    <a:p>
                      <a:pPr>
                        <a:buClrTx/>
                        <a:buSzPct val="120000"/>
                        <a:buFont typeface="Wingdings" charset="2"/>
                        <a:buNone/>
                      </a:pPr>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dirty="0">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r>
              <a:tr h="283122">
                <a:tc>
                  <a:txBody>
                    <a:bodyPr/>
                    <a:lstStyle/>
                    <a:p>
                      <a:r>
                        <a:rPr lang="en-US" sz="1200" dirty="0" err="1" smtClean="0">
                          <a:latin typeface="+mn-lt"/>
                          <a:cs typeface="Calibri"/>
                        </a:rPr>
                        <a:t>nπ</a:t>
                      </a:r>
                      <a:r>
                        <a:rPr lang="en-US" sz="1200" baseline="30000" dirty="0" smtClean="0">
                          <a:latin typeface="+mn-lt"/>
                          <a:cs typeface="Calibri"/>
                        </a:rPr>
                        <a:t>+</a:t>
                      </a:r>
                      <a:endParaRPr lang="en-US" sz="1200" baseline="30000" dirty="0">
                        <a:latin typeface="+mn-lt"/>
                        <a:cs typeface="Calibri"/>
                      </a:endParaRPr>
                    </a:p>
                  </a:txBody>
                  <a:tcPr>
                    <a:solidFill>
                      <a:srgbClr val="CCFFCC"/>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CCFFCC"/>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dirty="0">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r>
              <a:tr h="283122">
                <a:tc>
                  <a:txBody>
                    <a:bodyPr/>
                    <a:lstStyle/>
                    <a:p>
                      <a:r>
                        <a:rPr lang="en-US" sz="1200" dirty="0" err="1" smtClean="0">
                          <a:latin typeface="+mn-lt"/>
                          <a:cs typeface="Calibri"/>
                        </a:rPr>
                        <a:t>pη</a:t>
                      </a:r>
                      <a:endParaRPr lang="en-US" sz="1200" dirty="0">
                        <a:latin typeface="+mn-lt"/>
                        <a:cs typeface="Calibri"/>
                      </a:endParaRPr>
                    </a:p>
                  </a:txBody>
                  <a:tcPr>
                    <a:solidFill>
                      <a:srgbClr val="CCFFCC"/>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CCFFCC"/>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r>
              <a:tr h="283122">
                <a:tc>
                  <a:txBody>
                    <a:bodyPr/>
                    <a:lstStyle/>
                    <a:p>
                      <a:r>
                        <a:rPr lang="en-US" sz="1200" dirty="0" err="1" smtClean="0">
                          <a:latin typeface="+mn-lt"/>
                          <a:cs typeface="Calibri"/>
                        </a:rPr>
                        <a:t>pη</a:t>
                      </a:r>
                      <a:r>
                        <a:rPr lang="en-US" sz="1200" dirty="0" smtClean="0">
                          <a:latin typeface="+mn-lt"/>
                          <a:cs typeface="Calibri"/>
                        </a:rPr>
                        <a:t>’</a:t>
                      </a:r>
                      <a:endParaRPr lang="en-US" sz="1200" dirty="0">
                        <a:latin typeface="+mn-lt"/>
                        <a:cs typeface="Calibri"/>
                      </a:endParaRPr>
                    </a:p>
                  </a:txBody>
                  <a:tcPr>
                    <a:solidFill>
                      <a:srgbClr val="CCFFCC"/>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CCFFCC"/>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r>
              <a:tr h="283122">
                <a:tc>
                  <a:txBody>
                    <a:bodyPr/>
                    <a:lstStyle/>
                    <a:p>
                      <a:r>
                        <a:rPr lang="en-US" sz="1200" dirty="0" err="1" smtClean="0">
                          <a:latin typeface="+mn-lt"/>
                          <a:cs typeface="Calibri"/>
                        </a:rPr>
                        <a:t>pω</a:t>
                      </a:r>
                      <a:endParaRPr lang="en-US" sz="1200" dirty="0">
                        <a:latin typeface="+mn-lt"/>
                        <a:cs typeface="Calibri"/>
                      </a:endParaRPr>
                    </a:p>
                  </a:txBody>
                  <a:tcPr>
                    <a:solidFill>
                      <a:srgbClr val="CCFFCC"/>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CCFFCC"/>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CCFFCC"/>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CCFFCC"/>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c>
                  <a:txBody>
                    <a:bodyPr/>
                    <a:lstStyle/>
                    <a:p>
                      <a:endParaRPr lang="en-US" sz="1200" dirty="0">
                        <a:latin typeface="Calibri"/>
                        <a:cs typeface="Calibri"/>
                      </a:endParaRPr>
                    </a:p>
                  </a:txBody>
                  <a:tcPr>
                    <a:solidFill>
                      <a:srgbClr val="FFFFFF"/>
                    </a:solidFill>
                  </a:tcPr>
                </a:tc>
              </a:tr>
              <a:tr h="285206">
                <a:tc>
                  <a:txBody>
                    <a:bodyPr/>
                    <a:lstStyle/>
                    <a:p>
                      <a:r>
                        <a:rPr lang="en-US" sz="1200" dirty="0" smtClean="0">
                          <a:latin typeface="+mn-lt"/>
                          <a:cs typeface="Calibri"/>
                        </a:rPr>
                        <a:t>K</a:t>
                      </a:r>
                      <a:r>
                        <a:rPr lang="en-US" sz="1200" baseline="30000" dirty="0" smtClean="0">
                          <a:latin typeface="+mn-lt"/>
                          <a:cs typeface="Calibri"/>
                        </a:rPr>
                        <a:t>+</a:t>
                      </a:r>
                      <a:r>
                        <a:rPr lang="en-US" sz="1200" dirty="0" smtClean="0">
                          <a:latin typeface="+mn-lt"/>
                          <a:cs typeface="Calibri"/>
                        </a:rPr>
                        <a:t>Λ</a:t>
                      </a:r>
                      <a:endParaRPr lang="en-US" sz="1200" dirty="0">
                        <a:latin typeface="+mn-lt"/>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r>
              <a:tr h="283122">
                <a:tc>
                  <a:txBody>
                    <a:bodyPr/>
                    <a:lstStyle/>
                    <a:p>
                      <a:r>
                        <a:rPr lang="en-US" sz="1200" dirty="0" smtClean="0">
                          <a:latin typeface="+mn-lt"/>
                          <a:cs typeface="Calibri"/>
                        </a:rPr>
                        <a:t>K</a:t>
                      </a:r>
                      <a:r>
                        <a:rPr lang="en-US" sz="1200" baseline="30000" dirty="0" smtClean="0">
                          <a:latin typeface="+mn-lt"/>
                          <a:cs typeface="Calibri"/>
                        </a:rPr>
                        <a:t>+</a:t>
                      </a:r>
                      <a:r>
                        <a:rPr lang="en-US" sz="1200" dirty="0" smtClean="0">
                          <a:latin typeface="+mn-lt"/>
                          <a:cs typeface="Calibri"/>
                        </a:rPr>
                        <a:t>Σ</a:t>
                      </a:r>
                      <a:r>
                        <a:rPr lang="en-US" sz="1200" baseline="30000" dirty="0" smtClean="0">
                          <a:latin typeface="+mn-lt"/>
                          <a:cs typeface="Calibri"/>
                        </a:rPr>
                        <a:t>0</a:t>
                      </a:r>
                      <a:endParaRPr lang="en-US" sz="1200" baseline="30000" dirty="0">
                        <a:latin typeface="+mn-lt"/>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c>
                  <a:txBody>
                    <a:bodyPr/>
                    <a:lstStyle/>
                    <a:p>
                      <a:r>
                        <a:rPr lang="en-US" sz="1200" b="0" dirty="0" smtClean="0">
                          <a:solidFill>
                            <a:srgbClr val="000000"/>
                          </a:solidFill>
                          <a:latin typeface="Calibri"/>
                          <a:ea typeface="Zapf Dingbats"/>
                          <a:cs typeface="Calibri"/>
                        </a:rPr>
                        <a:t>✓</a:t>
                      </a:r>
                      <a:endParaRPr lang="en-US" sz="1200" b="0" dirty="0">
                        <a:solidFill>
                          <a:srgbClr val="000000"/>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FF"/>
                          </a:solidFill>
                          <a:latin typeface="Calibri"/>
                          <a:ea typeface="Zapf Dingbats"/>
                          <a:cs typeface="Calibri"/>
                        </a:rPr>
                        <a:t>✓</a:t>
                      </a:r>
                      <a:endParaRPr lang="en-US" sz="1200" dirty="0">
                        <a:solidFill>
                          <a:srgbClr val="0000FF"/>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solidFill>
                      <a:srgbClr val="FFFBB0"/>
                    </a:solidFill>
                  </a:tcPr>
                </a:tc>
              </a:tr>
              <a:tr h="269218">
                <a:tc>
                  <a:txBody>
                    <a:bodyPr/>
                    <a:lstStyle/>
                    <a:p>
                      <a:r>
                        <a:rPr lang="en-US" sz="1200" dirty="0" smtClean="0">
                          <a:latin typeface="+mn-lt"/>
                          <a:cs typeface="Calibri"/>
                        </a:rPr>
                        <a:t>K</a:t>
                      </a:r>
                      <a:r>
                        <a:rPr lang="en-US" sz="1200" baseline="30000" dirty="0" smtClean="0">
                          <a:latin typeface="+mn-lt"/>
                          <a:cs typeface="Calibri"/>
                        </a:rPr>
                        <a:t>0*</a:t>
                      </a:r>
                      <a:r>
                        <a:rPr lang="en-US" sz="1200" dirty="0" err="1" smtClean="0">
                          <a:latin typeface="+mn-lt"/>
                          <a:cs typeface="Calibri"/>
                        </a:rPr>
                        <a:t>Σ</a:t>
                      </a:r>
                      <a:r>
                        <a:rPr lang="en-US" sz="1200" baseline="30000" dirty="0" smtClean="0">
                          <a:latin typeface="+mn-lt"/>
                          <a:cs typeface="Calibri"/>
                        </a:rPr>
                        <a:t>+</a:t>
                      </a:r>
                      <a:endParaRPr lang="en-US" sz="1200" baseline="30000" dirty="0">
                        <a:latin typeface="+mn-lt"/>
                        <a:cs typeface="Calibri"/>
                      </a:endParaRPr>
                    </a:p>
                  </a:txBody>
                  <a:tcPr/>
                </a:tc>
                <a:tc>
                  <a:txBody>
                    <a:bodyPr/>
                    <a:lstStyle/>
                    <a:p>
                      <a:r>
                        <a:rPr lang="en-US" sz="1200" dirty="0" smtClean="0">
                          <a:solidFill>
                            <a:srgbClr val="FF0000"/>
                          </a:solidFill>
                          <a:latin typeface="Calibri"/>
                          <a:ea typeface="Zapf Dingbats"/>
                          <a:cs typeface="Calibri"/>
                        </a:rPr>
                        <a:t>✔</a:t>
                      </a:r>
                      <a:endParaRPr lang="en-US" sz="1200" dirty="0">
                        <a:solidFill>
                          <a:srgbClr val="FF0000"/>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latin typeface="+mn-lt"/>
                          <a:ea typeface="Zapf Dingbats"/>
                          <a:cs typeface="Calibri"/>
                        </a:rPr>
                        <a:t>✓</a:t>
                      </a:r>
                      <a:endParaRPr lang="en-US" sz="1200" b="0" dirty="0" smtClean="0">
                        <a:solidFill>
                          <a:srgbClr val="000000"/>
                        </a:solidFill>
                        <a:latin typeface="+mn-lt"/>
                        <a:cs typeface="Calibri"/>
                      </a:endParaRPr>
                    </a:p>
                  </a:txBody>
                  <a:tcPr/>
                </a:tc>
                <a:tc>
                  <a:txBody>
                    <a:bodyPr/>
                    <a:lstStyle/>
                    <a:p>
                      <a:endParaRPr lang="en-US" sz="1200" dirty="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dirty="0">
                        <a:solidFill>
                          <a:srgbClr val="000000"/>
                        </a:solidFill>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dirty="0">
                        <a:latin typeface="Calibri"/>
                        <a:cs typeface="Calibri"/>
                      </a:endParaRPr>
                    </a:p>
                  </a:txBody>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tc>
                <a:tc>
                  <a:txBody>
                    <a:bodyPr/>
                    <a:lstStyle/>
                    <a:p>
                      <a:r>
                        <a:rPr lang="en-US" sz="1200" dirty="0" smtClean="0">
                          <a:solidFill>
                            <a:srgbClr val="000000"/>
                          </a:solidFill>
                          <a:latin typeface="Calibri"/>
                          <a:ea typeface="Zapf Dingbats"/>
                          <a:cs typeface="Calibri"/>
                        </a:rPr>
                        <a:t>✓</a:t>
                      </a:r>
                      <a:endParaRPr lang="en-US" sz="1200" dirty="0">
                        <a:solidFill>
                          <a:srgbClr val="000000"/>
                        </a:solidFill>
                        <a:latin typeface="Calibri"/>
                        <a:cs typeface="Calibri"/>
                      </a:endParaRPr>
                    </a:p>
                  </a:txBody>
                  <a:tcPr/>
                </a:tc>
                <a:tc>
                  <a:txBody>
                    <a:bodyPr/>
                    <a:lstStyle/>
                    <a:p>
                      <a:endParaRPr lang="en-US" sz="1200" dirty="0">
                        <a:solidFill>
                          <a:srgbClr val="000000"/>
                        </a:solidFill>
                        <a:latin typeface="Calibri"/>
                        <a:cs typeface="Calibri"/>
                      </a:endParaRPr>
                    </a:p>
                  </a:txBody>
                  <a:tcPr/>
                </a:tc>
                <a:tc>
                  <a:txBody>
                    <a:bodyPr/>
                    <a:lstStyle/>
                    <a:p>
                      <a:endParaRPr lang="en-US" sz="1200" dirty="0">
                        <a:solidFill>
                          <a:srgbClr val="000000"/>
                        </a:solidFill>
                        <a:latin typeface="Calibri"/>
                        <a:cs typeface="Calibri"/>
                      </a:endParaRPr>
                    </a:p>
                  </a:txBody>
                  <a:tcPr/>
                </a:tc>
                <a:tc>
                  <a:txBody>
                    <a:bodyPr/>
                    <a:lstStyle/>
                    <a:p>
                      <a:endParaRPr lang="en-US" sz="1200" dirty="0"/>
                    </a:p>
                  </a:txBody>
                  <a:tcPr/>
                </a:tc>
                <a:tc>
                  <a:txBody>
                    <a:bodyPr/>
                    <a:lstStyle/>
                    <a:p>
                      <a:endParaRPr lang="en-US" sz="1200" dirty="0"/>
                    </a:p>
                  </a:txBody>
                  <a:tcPr/>
                </a:tc>
              </a:tr>
              <a:tr h="283122">
                <a:tc gridSpan="17">
                  <a:txBody>
                    <a:bodyPr/>
                    <a:lstStyle/>
                    <a:p>
                      <a:endParaRPr lang="en-US" sz="1200" baseline="30000" dirty="0">
                        <a:latin typeface="+mn-lt"/>
                        <a:cs typeface="Calibri"/>
                      </a:endParaRPr>
                    </a:p>
                  </a:txBody>
                  <a:tcPr>
                    <a:solidFill>
                      <a:schemeClr val="bg1"/>
                    </a:solidFill>
                  </a:tcPr>
                </a:tc>
                <a:tc hMerge="1">
                  <a:txBody>
                    <a:bodyPr/>
                    <a:lstStyle/>
                    <a:p>
                      <a:endParaRPr lang="en-US" sz="1200" dirty="0">
                        <a:solidFill>
                          <a:srgbClr val="FF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r>
              <a:tr h="283122">
                <a:tc>
                  <a:txBody>
                    <a:bodyPr/>
                    <a:lstStyle/>
                    <a:p>
                      <a:r>
                        <a:rPr lang="en-US" sz="1200" dirty="0" err="1" smtClean="0">
                          <a:latin typeface="+mn-lt"/>
                          <a:cs typeface="Times New Roman"/>
                        </a:rPr>
                        <a:t>pπ</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pPr>
                        <a:buClrTx/>
                        <a:buSzPct val="120000"/>
                        <a:buFont typeface="Wingdings" charset="2"/>
                        <a:buNone/>
                      </a:pPr>
                      <a:r>
                        <a:rPr lang="en-US" sz="1200" b="1" dirty="0" smtClean="0">
                          <a:solidFill>
                            <a:srgbClr val="FF0000"/>
                          </a:solidFill>
                          <a:latin typeface="Zapf Dingbats"/>
                          <a:ea typeface="Zapf Dingbats"/>
                          <a:cs typeface="Zapf Dingbats"/>
                        </a:rPr>
                        <a:t>✔</a:t>
                      </a:r>
                      <a:endParaRPr lang="en-US" sz="1200" b="1" dirty="0">
                        <a:solidFill>
                          <a:srgbClr val="FF0000"/>
                        </a:solidFill>
                        <a:latin typeface="Times New Roman"/>
                        <a:cs typeface="Times New Roman"/>
                      </a:endParaRPr>
                    </a:p>
                  </a:txBody>
                  <a:tcPr>
                    <a:solidFill>
                      <a:srgbClr val="CCFFCC"/>
                    </a:solidFill>
                  </a:tcPr>
                </a:tc>
                <a:tc>
                  <a:txBody>
                    <a:bodyPr/>
                    <a:lstStyle/>
                    <a:p>
                      <a:r>
                        <a:rPr lang="en-US" sz="1200" dirty="0" smtClean="0">
                          <a:latin typeface="Zapf Dingbats"/>
                          <a:ea typeface="Zapf Dingbats"/>
                          <a:cs typeface="Zapf Dingbats"/>
                        </a:rPr>
                        <a:t>✓</a:t>
                      </a:r>
                      <a:endParaRPr lang="en-US" sz="1200" dirty="0"/>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endParaRPr lang="en-US" sz="1200" dirty="0">
                        <a:solidFill>
                          <a:srgbClr val="0000FF"/>
                        </a:solidFill>
                        <a:latin typeface="Times New Roman"/>
                        <a:cs typeface="Times New Roman"/>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p>
                  </a:txBody>
                  <a:tcPr>
                    <a:noFill/>
                  </a:tcPr>
                </a:tc>
                <a:tc>
                  <a:txBody>
                    <a:bodyPr/>
                    <a:lstStyle/>
                    <a:p>
                      <a:endParaRPr lang="en-US" sz="1200" dirty="0"/>
                    </a:p>
                  </a:txBody>
                  <a:tcPr>
                    <a:noFill/>
                  </a:tcPr>
                </a:tc>
                <a:tc>
                  <a:txBody>
                    <a:bodyPr/>
                    <a:lstStyle/>
                    <a:p>
                      <a:endParaRPr lang="en-US" sz="1200" dirty="0">
                        <a:latin typeface="Times New Roman"/>
                        <a:cs typeface="Times New Roman"/>
                      </a:endParaRPr>
                    </a:p>
                  </a:txBody>
                  <a:tcPr>
                    <a:noFill/>
                  </a:tcPr>
                </a:tc>
                <a:tc>
                  <a:txBody>
                    <a:bodyPr/>
                    <a:lstStyle/>
                    <a:p>
                      <a:endParaRPr lang="en-US" sz="1200" dirty="0">
                        <a:latin typeface="Times New Roman"/>
                        <a:cs typeface="Times New Roman"/>
                      </a:endParaRPr>
                    </a:p>
                  </a:txBody>
                  <a:tcPr>
                    <a:noFill/>
                  </a:tcPr>
                </a:tc>
              </a:tr>
              <a:tr h="283122">
                <a:tc>
                  <a:txBody>
                    <a:bodyPr/>
                    <a:lstStyle/>
                    <a:p>
                      <a:r>
                        <a:rPr lang="en-US" sz="1200" baseline="0" dirty="0" err="1" smtClean="0">
                          <a:latin typeface="+mn-lt"/>
                          <a:cs typeface="Times New Roman"/>
                        </a:rPr>
                        <a:t>pρ</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r>
                        <a:rPr lang="en-US" sz="1200" dirty="0" smtClean="0">
                          <a:latin typeface="Zapf Dingbats"/>
                          <a:ea typeface="Zapf Dingbats"/>
                          <a:cs typeface="Zapf Dingbats"/>
                        </a:rPr>
                        <a:t>✓</a:t>
                      </a:r>
                      <a:endParaRPr lang="en-US" sz="1200" dirty="0"/>
                    </a:p>
                  </a:txBody>
                  <a:tcPr>
                    <a:solidFill>
                      <a:srgbClr val="CCFFCC"/>
                    </a:solidFill>
                  </a:tcPr>
                </a:tc>
                <a:tc>
                  <a:txBody>
                    <a:bodyPr/>
                    <a:lstStyle/>
                    <a:p>
                      <a:r>
                        <a:rPr lang="en-US" sz="1200" dirty="0" smtClean="0">
                          <a:latin typeface="Zapf Dingbats"/>
                          <a:ea typeface="Zapf Dingbats"/>
                          <a:cs typeface="Zapf Dingbats"/>
                        </a:rPr>
                        <a:t>✓</a:t>
                      </a:r>
                      <a:endParaRPr lang="en-US" sz="1200" dirty="0"/>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endParaRPr lang="en-US" sz="1200" dirty="0">
                        <a:solidFill>
                          <a:srgbClr val="0000FF"/>
                        </a:solidFill>
                        <a:latin typeface="Times New Roman"/>
                        <a:cs typeface="Times New Roman"/>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p>
                  </a:txBody>
                  <a:tcPr>
                    <a:noFill/>
                  </a:tcPr>
                </a:tc>
                <a:tc>
                  <a:txBody>
                    <a:bodyPr/>
                    <a:lstStyle/>
                    <a:p>
                      <a:endParaRPr lang="en-US" sz="1200" dirty="0"/>
                    </a:p>
                  </a:txBody>
                  <a:tcPr>
                    <a:noFill/>
                  </a:tcPr>
                </a:tc>
                <a:tc>
                  <a:txBody>
                    <a:bodyPr/>
                    <a:lstStyle/>
                    <a:p>
                      <a:endParaRPr lang="en-US" sz="1200" dirty="0"/>
                    </a:p>
                  </a:txBody>
                  <a:tcPr>
                    <a:noFill/>
                  </a:tcPr>
                </a:tc>
                <a:tc>
                  <a:txBody>
                    <a:bodyPr/>
                    <a:lstStyle/>
                    <a:p>
                      <a:endParaRPr lang="en-US" sz="1200" dirty="0"/>
                    </a:p>
                  </a:txBody>
                  <a:tcPr>
                    <a:noFill/>
                  </a:tcPr>
                </a:tc>
              </a:tr>
              <a:tr h="283122">
                <a:tc>
                  <a:txBody>
                    <a:bodyPr/>
                    <a:lstStyle/>
                    <a:p>
                      <a:r>
                        <a:rPr lang="en-US" sz="1200" baseline="0" dirty="0" smtClean="0">
                          <a:latin typeface="+mn-lt"/>
                          <a:cs typeface="Times New Roman"/>
                        </a:rPr>
                        <a:t>K</a:t>
                      </a:r>
                      <a:r>
                        <a:rPr lang="en-US" sz="1200" baseline="30000" dirty="0" smtClean="0">
                          <a:latin typeface="+mn-lt"/>
                          <a:cs typeface="Times New Roman"/>
                        </a:rPr>
                        <a:t>-</a:t>
                      </a:r>
                      <a:r>
                        <a:rPr lang="en-US" sz="1200" baseline="0" dirty="0" smtClean="0">
                          <a:latin typeface="+mn-lt"/>
                          <a:cs typeface="Times New Roman"/>
                        </a:rPr>
                        <a:t>Σ</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r>
                        <a:rPr lang="en-US" sz="1200" dirty="0" smtClean="0">
                          <a:latin typeface="Zapf Dingbats"/>
                          <a:ea typeface="Zapf Dingbats"/>
                          <a:cs typeface="Zapf Dingbats"/>
                        </a:rPr>
                        <a:t>✓</a:t>
                      </a:r>
                      <a:endParaRPr lang="en-US" sz="1200" dirty="0"/>
                    </a:p>
                  </a:txBody>
                  <a:tcPr>
                    <a:solidFill>
                      <a:srgbClr val="CCFFCC"/>
                    </a:solidFill>
                  </a:tcPr>
                </a:tc>
                <a:tc>
                  <a:txBody>
                    <a:bodyPr/>
                    <a:lstStyle/>
                    <a:p>
                      <a:r>
                        <a:rPr lang="en-US" sz="1200" dirty="0" smtClean="0">
                          <a:latin typeface="Zapf Dingbats"/>
                          <a:ea typeface="Zapf Dingbats"/>
                          <a:cs typeface="Zapf Dingbats"/>
                        </a:rPr>
                        <a:t>✓</a:t>
                      </a:r>
                      <a:endParaRPr lang="en-US" sz="1200" dirty="0"/>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endParaRPr lang="en-US" sz="1200" dirty="0">
                        <a:solidFill>
                          <a:srgbClr val="0000FF"/>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CCFFCC"/>
                    </a:solid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solidFill>
                          <a:srgbClr val="00D700"/>
                        </a:solidFill>
                      </a:endParaRPr>
                    </a:p>
                  </a:txBody>
                  <a:tcPr>
                    <a:noFill/>
                  </a:tcPr>
                </a:tc>
                <a:tc>
                  <a:txBody>
                    <a:bodyPr/>
                    <a:lstStyle/>
                    <a:p>
                      <a:endParaRPr lang="en-US" sz="1200" dirty="0"/>
                    </a:p>
                  </a:txBody>
                  <a:tcPr>
                    <a:noFill/>
                  </a:tcPr>
                </a:tc>
                <a:tc>
                  <a:txBody>
                    <a:bodyPr/>
                    <a:lstStyle/>
                    <a:p>
                      <a:endParaRPr lang="en-US" sz="1200" dirty="0"/>
                    </a:p>
                  </a:txBody>
                  <a:tcPr>
                    <a:noFill/>
                  </a:tcPr>
                </a:tc>
                <a:tc>
                  <a:txBody>
                    <a:bodyPr/>
                    <a:lstStyle/>
                    <a:p>
                      <a:endParaRPr lang="en-US" sz="1200" dirty="0"/>
                    </a:p>
                  </a:txBody>
                  <a:tcPr>
                    <a:noFill/>
                  </a:tcPr>
                </a:tc>
                <a:tc>
                  <a:txBody>
                    <a:bodyPr/>
                    <a:lstStyle/>
                    <a:p>
                      <a:endParaRPr lang="en-US" sz="1200" dirty="0"/>
                    </a:p>
                  </a:txBody>
                  <a:tcPr>
                    <a:noFill/>
                  </a:tcPr>
                </a:tc>
              </a:tr>
              <a:tr h="283122">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Λ</a:t>
                      </a:r>
                      <a:endParaRPr lang="en-US" sz="1200" dirty="0">
                        <a:latin typeface="+mn-lt"/>
                        <a:cs typeface="Times New Roman"/>
                      </a:endParaRPr>
                    </a:p>
                  </a:txBody>
                  <a:tcPr>
                    <a:solidFill>
                      <a:srgbClr val="FFFBB0"/>
                    </a:solidFill>
                  </a:tcPr>
                </a:tc>
                <a:tc>
                  <a:txBody>
                    <a:bodyPr/>
                    <a:lstStyle/>
                    <a:p>
                      <a:r>
                        <a:rPr lang="en-US" sz="1200" dirty="0" smtClean="0">
                          <a:latin typeface="Zapf Dingbats"/>
                          <a:ea typeface="Zapf Dingbats"/>
                          <a:cs typeface="Zapf Dingbats"/>
                        </a:rPr>
                        <a:t>✓</a:t>
                      </a:r>
                      <a:endParaRPr lang="en-US" sz="1200" dirty="0"/>
                    </a:p>
                  </a:txBody>
                  <a:tcPr>
                    <a:solidFill>
                      <a:srgbClr val="FFFBB0"/>
                    </a:solidFill>
                  </a:tcPr>
                </a:tc>
                <a:tc>
                  <a:txBody>
                    <a:bodyPr/>
                    <a:lstStyle/>
                    <a:p>
                      <a:r>
                        <a:rPr lang="en-US" sz="1200" dirty="0" smtClean="0">
                          <a:latin typeface="Zapf Dingbats"/>
                          <a:ea typeface="Zapf Dingbats"/>
                          <a:cs typeface="Zapf Dingbats"/>
                        </a:rPr>
                        <a:t>✓</a:t>
                      </a:r>
                      <a:endParaRPr lang="en-US" sz="1200" dirty="0"/>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latin typeface="Zapf Dingbats"/>
                          <a:ea typeface="Zapf Dingbats"/>
                          <a:cs typeface="Zapf Dingbats"/>
                        </a:rPr>
                        <a:t>✓</a:t>
                      </a:r>
                      <a:endParaRPr lang="en-US" sz="1200" dirty="0"/>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r>
              <a:tr h="283122">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Σ</a:t>
                      </a:r>
                      <a:r>
                        <a:rPr lang="en-US" sz="1200" baseline="30000" dirty="0" smtClean="0">
                          <a:latin typeface="+mn-lt"/>
                          <a:cs typeface="Times New Roman"/>
                        </a:rPr>
                        <a:t>0</a:t>
                      </a:r>
                      <a:endParaRPr lang="en-US" sz="1200" baseline="30000" dirty="0">
                        <a:latin typeface="+mn-lt"/>
                        <a:cs typeface="Times New Roman"/>
                      </a:endParaRPr>
                    </a:p>
                  </a:txBody>
                  <a:tcPr>
                    <a:solidFill>
                      <a:srgbClr val="FFFBB0"/>
                    </a:solidFill>
                  </a:tcPr>
                </a:tc>
                <a:tc>
                  <a:txBody>
                    <a:bodyPr/>
                    <a:lstStyle/>
                    <a:p>
                      <a:r>
                        <a:rPr lang="en-US" sz="1200" dirty="0" smtClean="0">
                          <a:latin typeface="Zapf Dingbats"/>
                          <a:ea typeface="Zapf Dingbats"/>
                          <a:cs typeface="Zapf Dingbats"/>
                        </a:rPr>
                        <a:t>✓</a:t>
                      </a:r>
                      <a:endParaRPr lang="en-US" sz="1200" dirty="0"/>
                    </a:p>
                  </a:txBody>
                  <a:tcPr>
                    <a:solidFill>
                      <a:srgbClr val="FFFBB0"/>
                    </a:solidFill>
                  </a:tcPr>
                </a:tc>
                <a:tc>
                  <a:txBody>
                    <a:bodyPr/>
                    <a:lstStyle/>
                    <a:p>
                      <a:r>
                        <a:rPr lang="en-US" sz="1200" dirty="0" smtClean="0">
                          <a:latin typeface="Zapf Dingbats"/>
                          <a:ea typeface="Zapf Dingbats"/>
                          <a:cs typeface="Zapf Dingbats"/>
                        </a:rPr>
                        <a:t>✓</a:t>
                      </a:r>
                      <a:endParaRPr lang="en-US" sz="1200" dirty="0"/>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latin typeface="Zapf Dingbats"/>
                          <a:ea typeface="Zapf Dingbats"/>
                          <a:cs typeface="Zapf Dingbats"/>
                        </a:rPr>
                        <a:t>✓</a:t>
                      </a:r>
                      <a:endParaRPr lang="en-US" sz="1200" dirty="0"/>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rgbClr val="00D700"/>
                          </a:solidFill>
                          <a:latin typeface="Zapf Dingbats"/>
                          <a:ea typeface="Zapf Dingbats"/>
                          <a:cs typeface="Zapf Dingbats"/>
                        </a:rPr>
                        <a:t>✓</a:t>
                      </a:r>
                      <a:endParaRPr lang="en-US" sz="1200" dirty="0">
                        <a:solidFill>
                          <a:srgbClr val="00D700"/>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c>
                  <a:txBody>
                    <a:bodyPr/>
                    <a:lstStyle/>
                    <a:p>
                      <a:r>
                        <a:rPr lang="en-US" sz="1200" dirty="0" smtClean="0">
                          <a:solidFill>
                            <a:schemeClr val="tx1"/>
                          </a:solidFill>
                          <a:latin typeface="Zapf Dingbats"/>
                          <a:ea typeface="Zapf Dingbats"/>
                          <a:cs typeface="Zapf Dingbats"/>
                        </a:rPr>
                        <a:t>✓</a:t>
                      </a:r>
                      <a:endParaRPr lang="en-US" sz="1200" dirty="0">
                        <a:solidFill>
                          <a:schemeClr val="tx1"/>
                        </a:solidFill>
                      </a:endParaRPr>
                    </a:p>
                  </a:txBody>
                  <a:tcPr>
                    <a:solidFill>
                      <a:srgbClr val="FFFBB0"/>
                    </a:solidFill>
                  </a:tcPr>
                </a:tc>
              </a:tr>
              <a:tr h="283122">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Σ</a:t>
                      </a:r>
                      <a:r>
                        <a:rPr lang="en-US" sz="1200" baseline="30000" dirty="0" smtClean="0">
                          <a:latin typeface="+mn-lt"/>
                          <a:cs typeface="Times New Roman"/>
                        </a:rPr>
                        <a:t>0</a:t>
                      </a:r>
                      <a:endParaRPr lang="en-US" sz="1200" baseline="30000" dirty="0">
                        <a:latin typeface="+mn-lt"/>
                        <a:cs typeface="Times New Roman"/>
                      </a:endParaRPr>
                    </a:p>
                  </a:txBody>
                  <a:tcPr/>
                </a:tc>
                <a:tc>
                  <a:txBody>
                    <a:bodyPr/>
                    <a:lstStyle/>
                    <a:p>
                      <a:r>
                        <a:rPr lang="en-US" sz="1200" dirty="0" smtClean="0">
                          <a:latin typeface="Zapf Dingbats"/>
                          <a:ea typeface="Zapf Dingbats"/>
                          <a:cs typeface="Zapf Dingbats"/>
                        </a:rPr>
                        <a:t>✓</a:t>
                      </a:r>
                      <a:endParaRPr lang="en-US" sz="1200" dirty="0"/>
                    </a:p>
                  </a:txBody>
                  <a:tcPr/>
                </a:tc>
                <a:tc>
                  <a:txBody>
                    <a:bodyPr/>
                    <a:lstStyle/>
                    <a:p>
                      <a:r>
                        <a:rPr lang="en-US" sz="1200" dirty="0" smtClean="0">
                          <a:latin typeface="Zapf Dingbats"/>
                          <a:ea typeface="Zapf Dingbats"/>
                          <a:cs typeface="Zapf Dingbats"/>
                        </a:rPr>
                        <a:t>✓</a:t>
                      </a:r>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r>
            </a:tbl>
          </a:graphicData>
        </a:graphic>
      </p:graphicFrame>
      <p:sp>
        <p:nvSpPr>
          <p:cNvPr id="18" name="TextBox 17"/>
          <p:cNvSpPr txBox="1"/>
          <p:nvPr/>
        </p:nvSpPr>
        <p:spPr>
          <a:xfrm>
            <a:off x="838200" y="6096000"/>
            <a:ext cx="7467600" cy="584775"/>
          </a:xfrm>
          <a:prstGeom prst="rect">
            <a:avLst/>
          </a:prstGeom>
          <a:solidFill>
            <a:srgbClr val="FFFE93"/>
          </a:solidFill>
          <a:ln>
            <a:solidFill>
              <a:srgbClr val="000000"/>
            </a:solidFill>
          </a:ln>
        </p:spPr>
        <p:txBody>
          <a:bodyPr wrap="square" rtlCol="0">
            <a:spAutoFit/>
          </a:bodyPr>
          <a:lstStyle/>
          <a:p>
            <a:r>
              <a:rPr lang="en-US" sz="1600" dirty="0" smtClean="0">
                <a:solidFill>
                  <a:srgbClr val="0000FF"/>
                </a:solidFill>
                <a:latin typeface="+mn-lt"/>
              </a:rPr>
              <a:t>The combination of measurements on proton and neutron targets provides an unprecedented set of data in the search for new baryon states.</a:t>
            </a:r>
            <a:endParaRPr lang="en-US" sz="1600" dirty="0">
              <a:solidFill>
                <a:srgbClr val="0000FF"/>
              </a:solidFill>
              <a:latin typeface="+mn-lt"/>
            </a:endParaRPr>
          </a:p>
        </p:txBody>
      </p:sp>
      <p:sp>
        <p:nvSpPr>
          <p:cNvPr id="8" name="TextBox 7"/>
          <p:cNvSpPr txBox="1"/>
          <p:nvPr/>
        </p:nvSpPr>
        <p:spPr>
          <a:xfrm>
            <a:off x="3962400" y="1307068"/>
            <a:ext cx="1522998" cy="369332"/>
          </a:xfrm>
          <a:prstGeom prst="rect">
            <a:avLst/>
          </a:prstGeom>
          <a:noFill/>
        </p:spPr>
        <p:txBody>
          <a:bodyPr wrap="none" rtlCol="0">
            <a:spAutoFit/>
          </a:bodyPr>
          <a:lstStyle/>
          <a:p>
            <a:r>
              <a:rPr lang="en-US" sz="1800" dirty="0" smtClean="0">
                <a:solidFill>
                  <a:srgbClr val="800000"/>
                </a:solidFill>
                <a:latin typeface="+mn-lt"/>
              </a:rPr>
              <a:t>Proton targets</a:t>
            </a:r>
            <a:endParaRPr lang="en-US" sz="1800" dirty="0">
              <a:solidFill>
                <a:srgbClr val="800000"/>
              </a:solidFill>
              <a:latin typeface="+mn-lt"/>
            </a:endParaRPr>
          </a:p>
        </p:txBody>
      </p:sp>
      <p:sp>
        <p:nvSpPr>
          <p:cNvPr id="9" name="TextBox 8"/>
          <p:cNvSpPr txBox="1"/>
          <p:nvPr/>
        </p:nvSpPr>
        <p:spPr>
          <a:xfrm>
            <a:off x="3886200" y="3821668"/>
            <a:ext cx="1672253" cy="369332"/>
          </a:xfrm>
          <a:prstGeom prst="rect">
            <a:avLst/>
          </a:prstGeom>
          <a:noFill/>
        </p:spPr>
        <p:txBody>
          <a:bodyPr wrap="none" rtlCol="0">
            <a:spAutoFit/>
          </a:bodyPr>
          <a:lstStyle/>
          <a:p>
            <a:r>
              <a:rPr lang="en-US" sz="1800" dirty="0" smtClean="0">
                <a:solidFill>
                  <a:srgbClr val="800000"/>
                </a:solidFill>
                <a:latin typeface="+mn-lt"/>
              </a:rPr>
              <a:t>Neutron targets</a:t>
            </a:r>
            <a:endParaRPr lang="en-US" sz="1800" dirty="0">
              <a:solidFill>
                <a:srgbClr val="800000"/>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1143000"/>
          </a:xfrm>
        </p:spPr>
        <p:txBody>
          <a:bodyPr/>
          <a:lstStyle/>
          <a:p>
            <a:pPr eaLnBrk="1" hangingPunct="1"/>
            <a:r>
              <a:rPr lang="en-US" sz="3200" dirty="0" smtClean="0"/>
              <a:t>N* Program </a:t>
            </a:r>
            <a:r>
              <a:rPr lang="en-US" sz="3200" dirty="0" smtClean="0"/>
              <a:t>Continued @ 12 GeV:  </a:t>
            </a:r>
            <a:r>
              <a:rPr lang="en-US" sz="3200" dirty="0" smtClean="0"/>
              <a:t/>
            </a:r>
            <a:br>
              <a:rPr lang="en-US" sz="3200" dirty="0" smtClean="0"/>
            </a:br>
            <a:r>
              <a:rPr lang="en-US" sz="3200" dirty="0" smtClean="0"/>
              <a:t>A Forward Photon Tagger for CLAS12</a:t>
            </a:r>
          </a:p>
        </p:txBody>
      </p:sp>
      <p:sp>
        <p:nvSpPr>
          <p:cNvPr id="22531" name="Rectangle 5"/>
          <p:cNvSpPr>
            <a:spLocks noChangeArrowheads="1"/>
          </p:cNvSpPr>
          <p:nvPr/>
        </p:nvSpPr>
        <p:spPr bwMode="auto">
          <a:xfrm>
            <a:off x="76200" y="1539303"/>
            <a:ext cx="3657600" cy="2311402"/>
          </a:xfrm>
          <a:prstGeom prst="rect">
            <a:avLst/>
          </a:prstGeom>
          <a:noFill/>
          <a:ln w="9525">
            <a:noFill/>
            <a:miter lim="800000"/>
            <a:headEnd/>
            <a:tailEnd/>
          </a:ln>
        </p:spPr>
        <p:txBody>
          <a:bodyPr wrap="square">
            <a:spAutoFit/>
          </a:bodyPr>
          <a:lstStyle/>
          <a:p>
            <a:pPr marL="185738" indent="-185738">
              <a:spcBef>
                <a:spcPct val="25000"/>
              </a:spcBef>
            </a:pPr>
            <a:r>
              <a:rPr lang="en-US" sz="1400" u="sng" dirty="0" smtClean="0">
                <a:latin typeface="+mj-lt"/>
              </a:rPr>
              <a:t>Forward Tagger Features:</a:t>
            </a:r>
          </a:p>
          <a:p>
            <a:pPr marL="185738" indent="-185738">
              <a:spcBef>
                <a:spcPct val="25000"/>
              </a:spcBef>
              <a:buFontTx/>
              <a:buChar char="•"/>
            </a:pPr>
            <a:r>
              <a:rPr lang="en-US" sz="1400" dirty="0" smtClean="0">
                <a:latin typeface="+mj-lt"/>
              </a:rPr>
              <a:t>Incident electron beam, scattered electrons detected between 2</a:t>
            </a:r>
            <a:r>
              <a:rPr lang="en-US" sz="1400" baseline="30000" dirty="0" smtClean="0">
                <a:latin typeface="+mj-lt"/>
              </a:rPr>
              <a:t>o</a:t>
            </a:r>
            <a:r>
              <a:rPr lang="en-US" sz="1400" dirty="0" smtClean="0">
                <a:latin typeface="+mj-lt"/>
              </a:rPr>
              <a:t> </a:t>
            </a:r>
            <a:r>
              <a:rPr lang="en-US" sz="1400" dirty="0">
                <a:latin typeface="+mj-lt"/>
              </a:rPr>
              <a:t>and </a:t>
            </a:r>
            <a:r>
              <a:rPr lang="en-US" sz="1400" dirty="0" smtClean="0">
                <a:latin typeface="+mj-lt"/>
              </a:rPr>
              <a:t>5</a:t>
            </a:r>
            <a:r>
              <a:rPr lang="en-US" sz="1400" baseline="30000" dirty="0" smtClean="0">
                <a:latin typeface="+mj-lt"/>
              </a:rPr>
              <a:t>o</a:t>
            </a:r>
            <a:endParaRPr lang="en-US" sz="1400" baseline="30000" dirty="0">
              <a:latin typeface="+mj-lt"/>
            </a:endParaRPr>
          </a:p>
          <a:p>
            <a:pPr marL="185738" indent="-185738">
              <a:spcBef>
                <a:spcPct val="25000"/>
              </a:spcBef>
              <a:spcAft>
                <a:spcPct val="15000"/>
              </a:spcAft>
              <a:buFontTx/>
              <a:buChar char="•"/>
            </a:pPr>
            <a:r>
              <a:rPr lang="en-US" sz="1400" dirty="0" err="1">
                <a:latin typeface="+mj-lt"/>
              </a:rPr>
              <a:t>Hadronic</a:t>
            </a:r>
            <a:r>
              <a:rPr lang="en-US" sz="1400" dirty="0">
                <a:latin typeface="+mj-lt"/>
              </a:rPr>
              <a:t> final state is detected in CLAS12</a:t>
            </a:r>
          </a:p>
          <a:p>
            <a:pPr marL="185738" indent="-185738">
              <a:spcBef>
                <a:spcPct val="25000"/>
              </a:spcBef>
              <a:spcAft>
                <a:spcPct val="15000"/>
              </a:spcAft>
              <a:buFontTx/>
              <a:buChar char="•"/>
            </a:pPr>
            <a:r>
              <a:rPr lang="en-US" sz="1400" dirty="0" smtClean="0">
                <a:latin typeface="+mj-lt"/>
              </a:rPr>
              <a:t>Effective </a:t>
            </a:r>
            <a:r>
              <a:rPr lang="en-US" sz="1400" dirty="0">
                <a:latin typeface="+mj-lt"/>
              </a:rPr>
              <a:t>photon flux for 10</a:t>
            </a:r>
            <a:r>
              <a:rPr lang="en-US" sz="1400" baseline="30000" dirty="0">
                <a:latin typeface="+mj-lt"/>
              </a:rPr>
              <a:t>35</a:t>
            </a:r>
            <a:r>
              <a:rPr lang="en-US" sz="1400" dirty="0">
                <a:latin typeface="+mj-lt"/>
              </a:rPr>
              <a:t> electron beam luminosity of 5x10</a:t>
            </a:r>
            <a:r>
              <a:rPr lang="en-US" sz="1400" baseline="30000" dirty="0">
                <a:latin typeface="+mj-lt"/>
              </a:rPr>
              <a:t>7</a:t>
            </a:r>
            <a:r>
              <a:rPr lang="en-US" sz="1400" dirty="0">
                <a:latin typeface="+mj-lt"/>
              </a:rPr>
              <a:t> </a:t>
            </a:r>
            <a:r>
              <a:rPr lang="en-US" sz="1400" dirty="0" smtClean="0">
                <a:latin typeface="+mj-lt"/>
              </a:rPr>
              <a:t>g/s</a:t>
            </a:r>
            <a:endParaRPr lang="en-GB" sz="1400" dirty="0">
              <a:latin typeface="+mj-lt"/>
            </a:endParaRPr>
          </a:p>
          <a:p>
            <a:pPr marL="185738" indent="-185738">
              <a:spcBef>
                <a:spcPct val="25000"/>
              </a:spcBef>
              <a:spcAft>
                <a:spcPct val="15000"/>
              </a:spcAft>
              <a:buFontTx/>
              <a:buChar char="•"/>
            </a:pPr>
            <a:r>
              <a:rPr lang="en-GB" sz="1400" dirty="0">
                <a:latin typeface="+mj-lt"/>
              </a:rPr>
              <a:t>Compatible with the standard CLAS12 equipment </a:t>
            </a:r>
          </a:p>
        </p:txBody>
      </p:sp>
      <p:pic>
        <p:nvPicPr>
          <p:cNvPr id="22532" name="Picture 6" descr="clas12"/>
          <p:cNvPicPr>
            <a:picLocks noChangeAspect="1" noChangeArrowheads="1"/>
          </p:cNvPicPr>
          <p:nvPr/>
        </p:nvPicPr>
        <p:blipFill>
          <a:blip r:embed="rId3" cstate="print"/>
          <a:srcRect/>
          <a:stretch>
            <a:fillRect/>
          </a:stretch>
        </p:blipFill>
        <p:spPr bwMode="auto">
          <a:xfrm>
            <a:off x="3616325" y="1555750"/>
            <a:ext cx="5527675" cy="4332288"/>
          </a:xfrm>
          <a:prstGeom prst="rect">
            <a:avLst/>
          </a:prstGeom>
          <a:noFill/>
          <a:ln w="9525">
            <a:noFill/>
            <a:miter lim="800000"/>
            <a:headEnd/>
            <a:tailEnd/>
          </a:ln>
        </p:spPr>
      </p:pic>
      <p:sp>
        <p:nvSpPr>
          <p:cNvPr id="22533" name="Text Box 7"/>
          <p:cNvSpPr txBox="1">
            <a:spLocks noChangeArrowheads="1"/>
          </p:cNvSpPr>
          <p:nvPr/>
        </p:nvSpPr>
        <p:spPr bwMode="auto">
          <a:xfrm>
            <a:off x="7543801" y="1620838"/>
            <a:ext cx="1589088" cy="646331"/>
          </a:xfrm>
          <a:prstGeom prst="rect">
            <a:avLst/>
          </a:prstGeom>
          <a:noFill/>
          <a:ln w="9525">
            <a:noFill/>
            <a:miter lim="800000"/>
            <a:headEnd/>
            <a:tailEnd/>
          </a:ln>
        </p:spPr>
        <p:txBody>
          <a:bodyPr wrap="square">
            <a:spAutoFit/>
          </a:bodyPr>
          <a:lstStyle/>
          <a:p>
            <a:pPr algn="r"/>
            <a:r>
              <a:rPr lang="en-US" sz="1200" dirty="0">
                <a:latin typeface="+mj-lt"/>
              </a:rPr>
              <a:t>Forward</a:t>
            </a:r>
          </a:p>
          <a:p>
            <a:pPr algn="r"/>
            <a:r>
              <a:rPr lang="en-US" sz="1200" dirty="0">
                <a:latin typeface="+mj-lt"/>
              </a:rPr>
              <a:t>Electromagnetic Calorimeter</a:t>
            </a:r>
          </a:p>
        </p:txBody>
      </p:sp>
      <p:sp>
        <p:nvSpPr>
          <p:cNvPr id="22534" name="Text Box 10"/>
          <p:cNvSpPr txBox="1">
            <a:spLocks noChangeArrowheads="1"/>
          </p:cNvSpPr>
          <p:nvPr/>
        </p:nvSpPr>
        <p:spPr bwMode="auto">
          <a:xfrm>
            <a:off x="5915025" y="5456238"/>
            <a:ext cx="1358900" cy="457200"/>
          </a:xfrm>
          <a:prstGeom prst="rect">
            <a:avLst/>
          </a:prstGeom>
          <a:noFill/>
          <a:ln w="9525">
            <a:noFill/>
            <a:miter lim="800000"/>
            <a:headEnd/>
            <a:tailEnd/>
          </a:ln>
        </p:spPr>
        <p:txBody>
          <a:bodyPr>
            <a:spAutoFit/>
          </a:bodyPr>
          <a:lstStyle/>
          <a:p>
            <a:pPr algn="r"/>
            <a:r>
              <a:rPr lang="en-US" sz="1200" dirty="0" smtClean="0">
                <a:latin typeface="+mj-lt"/>
              </a:rPr>
              <a:t>Forward Time </a:t>
            </a:r>
            <a:r>
              <a:rPr lang="en-US" sz="1200" dirty="0">
                <a:latin typeface="+mj-lt"/>
              </a:rPr>
              <a:t>of Flight</a:t>
            </a:r>
          </a:p>
        </p:txBody>
      </p:sp>
      <p:sp>
        <p:nvSpPr>
          <p:cNvPr id="22535" name="Text Box 11"/>
          <p:cNvSpPr txBox="1">
            <a:spLocks noChangeArrowheads="1"/>
          </p:cNvSpPr>
          <p:nvPr/>
        </p:nvSpPr>
        <p:spPr bwMode="auto">
          <a:xfrm>
            <a:off x="4876800" y="1600200"/>
            <a:ext cx="1358900" cy="274638"/>
          </a:xfrm>
          <a:prstGeom prst="rect">
            <a:avLst/>
          </a:prstGeom>
          <a:noFill/>
          <a:ln w="9525">
            <a:noFill/>
            <a:miter lim="800000"/>
            <a:headEnd/>
            <a:tailEnd/>
          </a:ln>
        </p:spPr>
        <p:txBody>
          <a:bodyPr>
            <a:spAutoFit/>
          </a:bodyPr>
          <a:lstStyle/>
          <a:p>
            <a:pPr algn="r"/>
            <a:r>
              <a:rPr lang="en-US" sz="1200" dirty="0">
                <a:latin typeface="+mj-lt"/>
              </a:rPr>
              <a:t>Drift Chambers</a:t>
            </a:r>
          </a:p>
        </p:txBody>
      </p:sp>
      <p:sp>
        <p:nvSpPr>
          <p:cNvPr id="22536" name="Text Box 12"/>
          <p:cNvSpPr txBox="1">
            <a:spLocks noChangeArrowheads="1"/>
          </p:cNvSpPr>
          <p:nvPr/>
        </p:nvSpPr>
        <p:spPr bwMode="auto">
          <a:xfrm>
            <a:off x="7732713" y="5392738"/>
            <a:ext cx="1408112" cy="457200"/>
          </a:xfrm>
          <a:prstGeom prst="rect">
            <a:avLst/>
          </a:prstGeom>
          <a:noFill/>
          <a:ln w="9525">
            <a:noFill/>
            <a:miter lim="800000"/>
            <a:headEnd/>
            <a:tailEnd/>
          </a:ln>
        </p:spPr>
        <p:txBody>
          <a:bodyPr>
            <a:spAutoFit/>
          </a:bodyPr>
          <a:lstStyle/>
          <a:p>
            <a:pPr algn="r"/>
            <a:r>
              <a:rPr lang="en-US" sz="1200" dirty="0" err="1">
                <a:latin typeface="+mj-lt"/>
              </a:rPr>
              <a:t>Preshower</a:t>
            </a:r>
            <a:r>
              <a:rPr lang="en-US" sz="1200" dirty="0">
                <a:latin typeface="+mj-lt"/>
              </a:rPr>
              <a:t> Calorimeter</a:t>
            </a:r>
          </a:p>
        </p:txBody>
      </p:sp>
      <p:sp>
        <p:nvSpPr>
          <p:cNvPr id="22537" name="Text Box 13"/>
          <p:cNvSpPr txBox="1">
            <a:spLocks noChangeArrowheads="1"/>
          </p:cNvSpPr>
          <p:nvPr/>
        </p:nvSpPr>
        <p:spPr bwMode="auto">
          <a:xfrm>
            <a:off x="3810000" y="2667000"/>
            <a:ext cx="971550" cy="457200"/>
          </a:xfrm>
          <a:prstGeom prst="rect">
            <a:avLst/>
          </a:prstGeom>
          <a:noFill/>
          <a:ln w="9525">
            <a:noFill/>
            <a:miter lim="800000"/>
            <a:headEnd/>
            <a:tailEnd/>
          </a:ln>
        </p:spPr>
        <p:txBody>
          <a:bodyPr>
            <a:spAutoFit/>
          </a:bodyPr>
          <a:lstStyle/>
          <a:p>
            <a:pPr algn="r"/>
            <a:r>
              <a:rPr lang="en-US" sz="1200" dirty="0">
                <a:latin typeface="+mj-lt"/>
              </a:rPr>
              <a:t>Central Detector</a:t>
            </a:r>
          </a:p>
        </p:txBody>
      </p:sp>
      <p:sp>
        <p:nvSpPr>
          <p:cNvPr id="22538" name="Text Box 14"/>
          <p:cNvSpPr txBox="1">
            <a:spLocks noChangeArrowheads="1"/>
          </p:cNvSpPr>
          <p:nvPr/>
        </p:nvSpPr>
        <p:spPr bwMode="auto">
          <a:xfrm>
            <a:off x="4114800" y="2052935"/>
            <a:ext cx="1524000" cy="461665"/>
          </a:xfrm>
          <a:prstGeom prst="rect">
            <a:avLst/>
          </a:prstGeom>
          <a:noFill/>
          <a:ln w="9525">
            <a:noFill/>
            <a:miter lim="800000"/>
            <a:headEnd/>
            <a:tailEnd/>
          </a:ln>
        </p:spPr>
        <p:txBody>
          <a:bodyPr>
            <a:spAutoFit/>
          </a:bodyPr>
          <a:lstStyle/>
          <a:p>
            <a:pPr algn="r"/>
            <a:r>
              <a:rPr lang="en-US" sz="1200" dirty="0">
                <a:latin typeface="+mj-lt"/>
              </a:rPr>
              <a:t>High-Threshold Cerenkov Counter</a:t>
            </a:r>
          </a:p>
        </p:txBody>
      </p:sp>
      <p:sp>
        <p:nvSpPr>
          <p:cNvPr id="22539" name="Text Box 15"/>
          <p:cNvSpPr txBox="1">
            <a:spLocks noChangeArrowheads="1"/>
          </p:cNvSpPr>
          <p:nvPr/>
        </p:nvSpPr>
        <p:spPr bwMode="auto">
          <a:xfrm>
            <a:off x="4818063" y="5130800"/>
            <a:ext cx="1590675" cy="274638"/>
          </a:xfrm>
          <a:prstGeom prst="rect">
            <a:avLst/>
          </a:prstGeom>
          <a:noFill/>
          <a:ln w="9525">
            <a:noFill/>
            <a:miter lim="800000"/>
            <a:headEnd/>
            <a:tailEnd/>
          </a:ln>
        </p:spPr>
        <p:txBody>
          <a:bodyPr>
            <a:spAutoFit/>
          </a:bodyPr>
          <a:lstStyle/>
          <a:p>
            <a:pPr algn="r"/>
            <a:r>
              <a:rPr lang="en-US" sz="1200" dirty="0">
                <a:latin typeface="+mj-lt"/>
              </a:rPr>
              <a:t>Torus Magnet</a:t>
            </a:r>
          </a:p>
        </p:txBody>
      </p:sp>
      <p:sp>
        <p:nvSpPr>
          <p:cNvPr id="22540" name="Line 16"/>
          <p:cNvSpPr>
            <a:spLocks noChangeShapeType="1"/>
          </p:cNvSpPr>
          <p:nvPr/>
        </p:nvSpPr>
        <p:spPr bwMode="auto">
          <a:xfrm>
            <a:off x="4572000" y="3124200"/>
            <a:ext cx="381000" cy="465138"/>
          </a:xfrm>
          <a:prstGeom prst="line">
            <a:avLst/>
          </a:prstGeom>
          <a:noFill/>
          <a:ln w="6350">
            <a:solidFill>
              <a:schemeClr val="tx1"/>
            </a:solidFill>
            <a:round/>
            <a:headEnd/>
            <a:tailEnd type="triangle" w="med" len="med"/>
          </a:ln>
        </p:spPr>
        <p:txBody>
          <a:bodyPr/>
          <a:lstStyle/>
          <a:p>
            <a:endParaRPr lang="en-US"/>
          </a:p>
        </p:txBody>
      </p:sp>
      <p:sp>
        <p:nvSpPr>
          <p:cNvPr id="22541" name="Line 17"/>
          <p:cNvSpPr>
            <a:spLocks noChangeShapeType="1"/>
          </p:cNvSpPr>
          <p:nvPr/>
        </p:nvSpPr>
        <p:spPr bwMode="auto">
          <a:xfrm>
            <a:off x="4892675" y="2559050"/>
            <a:ext cx="323850" cy="355600"/>
          </a:xfrm>
          <a:prstGeom prst="line">
            <a:avLst/>
          </a:prstGeom>
          <a:noFill/>
          <a:ln w="6350">
            <a:solidFill>
              <a:schemeClr val="tx1"/>
            </a:solidFill>
            <a:round/>
            <a:headEnd/>
            <a:tailEnd type="triangle" w="med" len="med"/>
          </a:ln>
        </p:spPr>
        <p:txBody>
          <a:bodyPr/>
          <a:lstStyle/>
          <a:p>
            <a:endParaRPr lang="en-US"/>
          </a:p>
        </p:txBody>
      </p:sp>
      <p:sp>
        <p:nvSpPr>
          <p:cNvPr id="22542" name="Line 18"/>
          <p:cNvSpPr>
            <a:spLocks noChangeShapeType="1"/>
          </p:cNvSpPr>
          <p:nvPr/>
        </p:nvSpPr>
        <p:spPr bwMode="auto">
          <a:xfrm>
            <a:off x="4902200" y="2540000"/>
            <a:ext cx="1054100" cy="762000"/>
          </a:xfrm>
          <a:prstGeom prst="line">
            <a:avLst/>
          </a:prstGeom>
          <a:noFill/>
          <a:ln w="6350">
            <a:solidFill>
              <a:schemeClr val="tx1"/>
            </a:solidFill>
            <a:round/>
            <a:headEnd/>
            <a:tailEnd type="triangle" w="med" len="med"/>
          </a:ln>
        </p:spPr>
        <p:txBody>
          <a:bodyPr/>
          <a:lstStyle/>
          <a:p>
            <a:endParaRPr lang="en-US"/>
          </a:p>
        </p:txBody>
      </p:sp>
      <p:sp>
        <p:nvSpPr>
          <p:cNvPr id="22543" name="Line 19"/>
          <p:cNvSpPr>
            <a:spLocks noChangeShapeType="1"/>
          </p:cNvSpPr>
          <p:nvPr/>
        </p:nvSpPr>
        <p:spPr bwMode="auto">
          <a:xfrm>
            <a:off x="6175375" y="2058988"/>
            <a:ext cx="847725" cy="182562"/>
          </a:xfrm>
          <a:prstGeom prst="line">
            <a:avLst/>
          </a:prstGeom>
          <a:noFill/>
          <a:ln w="6350">
            <a:solidFill>
              <a:schemeClr val="tx1"/>
            </a:solidFill>
            <a:round/>
            <a:headEnd/>
            <a:tailEnd type="triangle" w="med" len="med"/>
          </a:ln>
        </p:spPr>
        <p:txBody>
          <a:bodyPr/>
          <a:lstStyle/>
          <a:p>
            <a:endParaRPr lang="en-US"/>
          </a:p>
        </p:txBody>
      </p:sp>
      <p:sp>
        <p:nvSpPr>
          <p:cNvPr id="22544" name="Line 20"/>
          <p:cNvSpPr>
            <a:spLocks noChangeShapeType="1"/>
          </p:cNvSpPr>
          <p:nvPr/>
        </p:nvSpPr>
        <p:spPr bwMode="auto">
          <a:xfrm>
            <a:off x="6164263" y="2062163"/>
            <a:ext cx="34925" cy="1049337"/>
          </a:xfrm>
          <a:prstGeom prst="line">
            <a:avLst/>
          </a:prstGeom>
          <a:noFill/>
          <a:ln w="6350">
            <a:solidFill>
              <a:schemeClr val="tx1"/>
            </a:solidFill>
            <a:round/>
            <a:headEnd/>
            <a:tailEnd type="triangle" w="med" len="med"/>
          </a:ln>
        </p:spPr>
        <p:txBody>
          <a:bodyPr/>
          <a:lstStyle/>
          <a:p>
            <a:endParaRPr lang="en-US"/>
          </a:p>
        </p:txBody>
      </p:sp>
      <p:sp>
        <p:nvSpPr>
          <p:cNvPr id="22545" name="Line 21"/>
          <p:cNvSpPr>
            <a:spLocks noChangeShapeType="1"/>
          </p:cNvSpPr>
          <p:nvPr/>
        </p:nvSpPr>
        <p:spPr bwMode="auto">
          <a:xfrm>
            <a:off x="6154738" y="2019300"/>
            <a:ext cx="546100" cy="722313"/>
          </a:xfrm>
          <a:prstGeom prst="line">
            <a:avLst/>
          </a:prstGeom>
          <a:noFill/>
          <a:ln w="6350">
            <a:solidFill>
              <a:schemeClr val="tx1"/>
            </a:solidFill>
            <a:round/>
            <a:headEnd/>
            <a:tailEnd type="triangle" w="med" len="med"/>
          </a:ln>
        </p:spPr>
        <p:txBody>
          <a:bodyPr/>
          <a:lstStyle/>
          <a:p>
            <a:endParaRPr lang="en-US"/>
          </a:p>
        </p:txBody>
      </p:sp>
      <p:sp>
        <p:nvSpPr>
          <p:cNvPr id="22546" name="Line 22"/>
          <p:cNvSpPr>
            <a:spLocks noChangeShapeType="1"/>
          </p:cNvSpPr>
          <p:nvPr/>
        </p:nvSpPr>
        <p:spPr bwMode="auto">
          <a:xfrm flipV="1">
            <a:off x="7205663" y="5521325"/>
            <a:ext cx="387350" cy="195263"/>
          </a:xfrm>
          <a:prstGeom prst="line">
            <a:avLst/>
          </a:prstGeom>
          <a:noFill/>
          <a:ln w="6350">
            <a:solidFill>
              <a:schemeClr val="tx1"/>
            </a:solidFill>
            <a:round/>
            <a:headEnd/>
            <a:tailEnd type="triangle" w="med" len="med"/>
          </a:ln>
        </p:spPr>
        <p:txBody>
          <a:bodyPr/>
          <a:lstStyle/>
          <a:p>
            <a:endParaRPr lang="en-US"/>
          </a:p>
        </p:txBody>
      </p:sp>
      <p:sp>
        <p:nvSpPr>
          <p:cNvPr id="22547" name="Line 23"/>
          <p:cNvSpPr>
            <a:spLocks noChangeShapeType="1"/>
          </p:cNvSpPr>
          <p:nvPr/>
        </p:nvSpPr>
        <p:spPr bwMode="auto">
          <a:xfrm flipV="1">
            <a:off x="6353175" y="4908550"/>
            <a:ext cx="339725" cy="317500"/>
          </a:xfrm>
          <a:prstGeom prst="line">
            <a:avLst/>
          </a:prstGeom>
          <a:noFill/>
          <a:ln w="6350">
            <a:solidFill>
              <a:schemeClr val="tx1"/>
            </a:solidFill>
            <a:round/>
            <a:headEnd/>
            <a:tailEnd type="triangle" w="med" len="med"/>
          </a:ln>
        </p:spPr>
        <p:txBody>
          <a:bodyPr/>
          <a:lstStyle/>
          <a:p>
            <a:endParaRPr lang="en-US"/>
          </a:p>
        </p:txBody>
      </p:sp>
      <p:sp>
        <p:nvSpPr>
          <p:cNvPr id="22548" name="Line 24"/>
          <p:cNvSpPr>
            <a:spLocks noChangeShapeType="1"/>
          </p:cNvSpPr>
          <p:nvPr/>
        </p:nvSpPr>
        <p:spPr bwMode="auto">
          <a:xfrm flipH="1" flipV="1">
            <a:off x="8075613" y="4832350"/>
            <a:ext cx="368300" cy="649288"/>
          </a:xfrm>
          <a:prstGeom prst="line">
            <a:avLst/>
          </a:prstGeom>
          <a:noFill/>
          <a:ln w="6350">
            <a:solidFill>
              <a:schemeClr val="tx1"/>
            </a:solidFill>
            <a:round/>
            <a:headEnd/>
            <a:tailEnd type="triangle" w="med" len="med"/>
          </a:ln>
        </p:spPr>
        <p:txBody>
          <a:bodyPr/>
          <a:lstStyle/>
          <a:p>
            <a:endParaRPr lang="en-US"/>
          </a:p>
        </p:txBody>
      </p:sp>
      <p:sp>
        <p:nvSpPr>
          <p:cNvPr id="22549" name="Line 25"/>
          <p:cNvSpPr>
            <a:spLocks noChangeShapeType="1"/>
          </p:cNvSpPr>
          <p:nvPr/>
        </p:nvSpPr>
        <p:spPr bwMode="auto">
          <a:xfrm flipH="1">
            <a:off x="8289925" y="2211388"/>
            <a:ext cx="317500" cy="228600"/>
          </a:xfrm>
          <a:prstGeom prst="line">
            <a:avLst/>
          </a:prstGeom>
          <a:noFill/>
          <a:ln w="6350">
            <a:solidFill>
              <a:schemeClr val="tx1"/>
            </a:solidFill>
            <a:round/>
            <a:headEnd/>
            <a:tailEnd type="triangle" w="med" len="med"/>
          </a:ln>
        </p:spPr>
        <p:txBody>
          <a:bodyPr/>
          <a:lstStyle/>
          <a:p>
            <a:endParaRPr lang="en-US"/>
          </a:p>
        </p:txBody>
      </p:sp>
      <p:grpSp>
        <p:nvGrpSpPr>
          <p:cNvPr id="2" name="Group 29"/>
          <p:cNvGrpSpPr>
            <a:grpSpLocks/>
          </p:cNvGrpSpPr>
          <p:nvPr/>
        </p:nvGrpSpPr>
        <p:grpSpPr bwMode="auto">
          <a:xfrm>
            <a:off x="4381500" y="3590926"/>
            <a:ext cx="2138363" cy="1493838"/>
            <a:chOff x="3213" y="1628"/>
            <a:chExt cx="1347" cy="941"/>
          </a:xfrm>
        </p:grpSpPr>
        <p:sp>
          <p:nvSpPr>
            <p:cNvPr id="22551" name="Oval 26"/>
            <p:cNvSpPr>
              <a:spLocks noChangeArrowheads="1"/>
            </p:cNvSpPr>
            <p:nvPr/>
          </p:nvSpPr>
          <p:spPr bwMode="auto">
            <a:xfrm>
              <a:off x="4312" y="1628"/>
              <a:ext cx="248" cy="164"/>
            </a:xfrm>
            <a:prstGeom prst="ellipse">
              <a:avLst/>
            </a:prstGeom>
            <a:noFill/>
            <a:ln w="28575">
              <a:solidFill>
                <a:srgbClr val="FF0000"/>
              </a:solidFill>
              <a:round/>
              <a:headEnd/>
              <a:tailEnd/>
            </a:ln>
          </p:spPr>
          <p:txBody>
            <a:bodyPr wrap="none" anchor="ctr"/>
            <a:lstStyle/>
            <a:p>
              <a:pPr algn="ctr"/>
              <a:endParaRPr lang="en-US">
                <a:solidFill>
                  <a:srgbClr val="FF0000"/>
                </a:solidFill>
              </a:endParaRPr>
            </a:p>
          </p:txBody>
        </p:sp>
        <p:sp>
          <p:nvSpPr>
            <p:cNvPr id="22552" name="Line 27"/>
            <p:cNvSpPr>
              <a:spLocks noChangeShapeType="1"/>
            </p:cNvSpPr>
            <p:nvPr/>
          </p:nvSpPr>
          <p:spPr bwMode="auto">
            <a:xfrm flipV="1">
              <a:off x="3731" y="1770"/>
              <a:ext cx="618" cy="618"/>
            </a:xfrm>
            <a:prstGeom prst="line">
              <a:avLst/>
            </a:prstGeom>
            <a:noFill/>
            <a:ln w="28575">
              <a:solidFill>
                <a:srgbClr val="FF0000"/>
              </a:solidFill>
              <a:round/>
              <a:headEnd/>
              <a:tailEnd type="triangle" w="lg" len="lg"/>
            </a:ln>
          </p:spPr>
          <p:txBody>
            <a:bodyPr/>
            <a:lstStyle/>
            <a:p>
              <a:endParaRPr lang="en-US"/>
            </a:p>
          </p:txBody>
        </p:sp>
        <p:sp>
          <p:nvSpPr>
            <p:cNvPr id="22553" name="Text Box 28"/>
            <p:cNvSpPr txBox="1">
              <a:spLocks noChangeArrowheads="1"/>
            </p:cNvSpPr>
            <p:nvPr/>
          </p:nvSpPr>
          <p:spPr bwMode="auto">
            <a:xfrm>
              <a:off x="3213" y="2356"/>
              <a:ext cx="1083" cy="213"/>
            </a:xfrm>
            <a:prstGeom prst="rect">
              <a:avLst/>
            </a:prstGeom>
            <a:noFill/>
            <a:ln w="9525">
              <a:noFill/>
              <a:miter lim="800000"/>
              <a:headEnd/>
              <a:tailEnd/>
            </a:ln>
          </p:spPr>
          <p:txBody>
            <a:bodyPr wrap="none">
              <a:spAutoFit/>
            </a:bodyPr>
            <a:lstStyle/>
            <a:p>
              <a:r>
                <a:rPr lang="en-US" sz="1600" b="1" dirty="0">
                  <a:solidFill>
                    <a:srgbClr val="FF0000"/>
                  </a:solidFill>
                  <a:latin typeface="+mj-lt"/>
                </a:rPr>
                <a:t>Forward Tagger</a:t>
              </a:r>
            </a:p>
          </p:txBody>
        </p:sp>
      </p:grpSp>
      <p:pic>
        <p:nvPicPr>
          <p:cNvPr id="713730" name="Picture 2"/>
          <p:cNvPicPr>
            <a:picLocks noChangeAspect="1" noChangeArrowheads="1"/>
          </p:cNvPicPr>
          <p:nvPr/>
        </p:nvPicPr>
        <p:blipFill>
          <a:blip r:embed="rId4" cstate="print"/>
          <a:srcRect/>
          <a:stretch>
            <a:fillRect/>
          </a:stretch>
        </p:blipFill>
        <p:spPr bwMode="auto">
          <a:xfrm>
            <a:off x="76200" y="3924300"/>
            <a:ext cx="4105275"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solidFill>
                  <a:srgbClr val="FF0000"/>
                </a:solidFill>
              </a:rPr>
              <a:t>Meson form factors</a:t>
            </a:r>
          </a:p>
          <a:p>
            <a:pPr lvl="1"/>
            <a:r>
              <a:rPr lang="en-US" b="1" dirty="0" err="1" smtClean="0">
                <a:solidFill>
                  <a:srgbClr val="FF0000"/>
                </a:solidFill>
              </a:rPr>
              <a:t>F</a:t>
            </a:r>
            <a:r>
              <a:rPr lang="en-US" b="1" baseline="-25000" dirty="0" err="1" smtClean="0">
                <a:solidFill>
                  <a:srgbClr val="FF0000"/>
                </a:solidFill>
                <a:latin typeface="Symbol" pitchFamily="18" charset="2"/>
              </a:rPr>
              <a:t>p</a:t>
            </a:r>
            <a:r>
              <a:rPr lang="en-US" b="1" dirty="0" smtClean="0">
                <a:solidFill>
                  <a:srgbClr val="FF0000"/>
                </a:solidFill>
                <a:latin typeface="Arial" pitchFamily="34" charset="0"/>
              </a:rPr>
              <a:t>, </a:t>
            </a:r>
            <a:r>
              <a:rPr lang="en-US" b="1" dirty="0" smtClean="0">
                <a:latin typeface="Arial" pitchFamily="34" charset="0"/>
              </a:rPr>
              <a:t>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46083"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1783812" name="Text Box 4"/>
          <p:cNvSpPr txBox="1">
            <a:spLocks noChangeArrowheads="1"/>
          </p:cNvSpPr>
          <p:nvPr/>
        </p:nvSpPr>
        <p:spPr bwMode="auto">
          <a:xfrm rot="-449908">
            <a:off x="2273300" y="200025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3" name="Text Box 5"/>
          <p:cNvSpPr txBox="1">
            <a:spLocks noChangeArrowheads="1"/>
          </p:cNvSpPr>
          <p:nvPr/>
        </p:nvSpPr>
        <p:spPr bwMode="auto">
          <a:xfrm rot="-1866413">
            <a:off x="5397500" y="167640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4" name="Text Box 6"/>
          <p:cNvSpPr txBox="1">
            <a:spLocks noChangeArrowheads="1"/>
          </p:cNvSpPr>
          <p:nvPr/>
        </p:nvSpPr>
        <p:spPr bwMode="auto">
          <a:xfrm rot="-504740">
            <a:off x="3186113" y="346075"/>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5" name="Text Box 7"/>
          <p:cNvSpPr txBox="1">
            <a:spLocks noChangeArrowheads="1"/>
          </p:cNvSpPr>
          <p:nvPr/>
        </p:nvSpPr>
        <p:spPr bwMode="auto">
          <a:xfrm rot="-504740">
            <a:off x="4343400" y="3962400"/>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6" name="Text Box 8"/>
          <p:cNvSpPr txBox="1">
            <a:spLocks noChangeArrowheads="1"/>
          </p:cNvSpPr>
          <p:nvPr/>
        </p:nvSpPr>
        <p:spPr bwMode="auto">
          <a:xfrm>
            <a:off x="5913438" y="4575175"/>
            <a:ext cx="2163762"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3 End Stations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38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38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38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38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3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2" grpId="0"/>
      <p:bldP spid="1783813" grpId="0"/>
      <p:bldP spid="1783814" grpId="0"/>
      <p:bldP spid="1783815" grpId="0"/>
      <p:bldP spid="17838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Pion Electromagnetic Form Factor</a:t>
            </a:r>
          </a:p>
        </p:txBody>
      </p:sp>
      <p:sp>
        <p:nvSpPr>
          <p:cNvPr id="225283" name="Rectangle 3"/>
          <p:cNvSpPr>
            <a:spLocks noChangeArrowheads="1"/>
          </p:cNvSpPr>
          <p:nvPr/>
        </p:nvSpPr>
        <p:spPr bwMode="auto">
          <a:xfrm>
            <a:off x="76200" y="914400"/>
            <a:ext cx="8915400" cy="701675"/>
          </a:xfrm>
          <a:prstGeom prst="rect">
            <a:avLst/>
          </a:prstGeom>
          <a:noFill/>
          <a:ln w="9525">
            <a:noFill/>
            <a:miter lim="800000"/>
            <a:headEnd/>
            <a:tailEnd/>
          </a:ln>
          <a:effectLst/>
        </p:spPr>
        <p:txBody>
          <a:bodyPr lIns="91429" tIns="45714" rIns="91429" bIns="45714">
            <a:spAutoFit/>
          </a:bodyPr>
          <a:lstStyle/>
          <a:p>
            <a:r>
              <a:rPr lang="en-US" dirty="0">
                <a:solidFill>
                  <a:srgbClr val="3333CC"/>
                </a:solidFill>
                <a:latin typeface="+mj-lt"/>
              </a:rPr>
              <a:t>Where does the dynamics of the q-q interaction make a transition from</a:t>
            </a:r>
          </a:p>
          <a:p>
            <a:r>
              <a:rPr lang="en-US" dirty="0">
                <a:solidFill>
                  <a:srgbClr val="3333CC"/>
                </a:solidFill>
                <a:latin typeface="+mj-lt"/>
              </a:rPr>
              <a:t>    the strong (confinement) to the </a:t>
            </a:r>
            <a:r>
              <a:rPr lang="en-US" dirty="0" err="1">
                <a:solidFill>
                  <a:srgbClr val="3333CC"/>
                </a:solidFill>
                <a:latin typeface="+mj-lt"/>
              </a:rPr>
              <a:t>perturbative</a:t>
            </a:r>
            <a:r>
              <a:rPr lang="en-US" dirty="0">
                <a:solidFill>
                  <a:srgbClr val="3333CC"/>
                </a:solidFill>
                <a:latin typeface="+mj-lt"/>
              </a:rPr>
              <a:t> (QED-like) QCD regime?</a:t>
            </a:r>
          </a:p>
        </p:txBody>
      </p:sp>
      <p:sp>
        <p:nvSpPr>
          <p:cNvPr id="225294" name="Text Box 14"/>
          <p:cNvSpPr txBox="1">
            <a:spLocks noChangeArrowheads="1"/>
          </p:cNvSpPr>
          <p:nvPr/>
        </p:nvSpPr>
        <p:spPr bwMode="auto">
          <a:xfrm>
            <a:off x="457200" y="457200"/>
            <a:ext cx="8020144" cy="368049"/>
          </a:xfrm>
          <a:prstGeom prst="rect">
            <a:avLst/>
          </a:prstGeom>
          <a:noFill/>
          <a:ln w="9525">
            <a:noFill/>
            <a:miter lim="800000"/>
            <a:headEnd/>
            <a:tailEnd/>
          </a:ln>
          <a:effectLst/>
        </p:spPr>
        <p:txBody>
          <a:bodyPr wrap="none">
            <a:spAutoFit/>
          </a:bodyPr>
          <a:lstStyle/>
          <a:p>
            <a:r>
              <a:rPr lang="en-US" sz="1600" i="1" dirty="0">
                <a:solidFill>
                  <a:schemeClr val="tx1"/>
                </a:solidFill>
                <a:latin typeface="+mj-lt"/>
              </a:rPr>
              <a:t>E01-004, Spokespersons: </a:t>
            </a:r>
            <a:r>
              <a:rPr lang="en-US" sz="1600" i="1" dirty="0" err="1">
                <a:solidFill>
                  <a:schemeClr val="tx1"/>
                </a:solidFill>
                <a:latin typeface="+mj-lt"/>
              </a:rPr>
              <a:t>Henk</a:t>
            </a:r>
            <a:r>
              <a:rPr lang="en-US" sz="1600" i="1" dirty="0">
                <a:solidFill>
                  <a:schemeClr val="tx1"/>
                </a:solidFill>
                <a:latin typeface="+mj-lt"/>
              </a:rPr>
              <a:t> Blok (VUA), Garth Huber (Regina), Dave Mack (JLab)</a:t>
            </a:r>
          </a:p>
        </p:txBody>
      </p:sp>
      <p:graphicFrame>
        <p:nvGraphicFramePr>
          <p:cNvPr id="15" name="Object 14"/>
          <p:cNvGraphicFramePr>
            <a:graphicFrameLocks noChangeAspect="1"/>
          </p:cNvGraphicFramePr>
          <p:nvPr/>
        </p:nvGraphicFramePr>
        <p:xfrm>
          <a:off x="4343400" y="2243137"/>
          <a:ext cx="4649787" cy="4005263"/>
        </p:xfrm>
        <a:graphic>
          <a:graphicData uri="http://schemas.openxmlformats.org/presentationml/2006/ole">
            <p:oleObj spid="_x0000_s548865" name="Artwork" r:id="rId4" imgW="4649143" imgH="4004571" progId="Adobe.Illustrator.15">
              <p:embed/>
            </p:oleObj>
          </a:graphicData>
        </a:graphic>
      </p:graphicFrame>
      <p:sp>
        <p:nvSpPr>
          <p:cNvPr id="11" name="Text Box 5"/>
          <p:cNvSpPr txBox="1">
            <a:spLocks noChangeArrowheads="1"/>
          </p:cNvSpPr>
          <p:nvPr/>
        </p:nvSpPr>
        <p:spPr bwMode="auto">
          <a:xfrm>
            <a:off x="5827374" y="6150126"/>
            <a:ext cx="2630826" cy="707874"/>
          </a:xfrm>
          <a:prstGeom prst="rect">
            <a:avLst/>
          </a:prstGeom>
          <a:noFill/>
          <a:ln w="9525">
            <a:noFill/>
            <a:miter lim="800000"/>
            <a:headEnd/>
            <a:tailEnd/>
          </a:ln>
          <a:effectLst/>
        </p:spPr>
        <p:txBody>
          <a:bodyPr wrap="none" lIns="91429" tIns="45714" rIns="91429" bIns="45714">
            <a:spAutoFit/>
          </a:bodyPr>
          <a:lstStyle/>
          <a:p>
            <a:r>
              <a:rPr lang="en-US" dirty="0" smtClean="0">
                <a:solidFill>
                  <a:srgbClr val="FF0000"/>
                </a:solidFill>
              </a:rPr>
              <a:t>Initial </a:t>
            </a:r>
            <a:r>
              <a:rPr lang="en-US" dirty="0" err="1" smtClean="0">
                <a:solidFill>
                  <a:srgbClr val="FF0000"/>
                </a:solidFill>
              </a:rPr>
              <a:t>F</a:t>
            </a:r>
            <a:r>
              <a:rPr lang="en-US" baseline="-25000" dirty="0" err="1" smtClean="0">
                <a:solidFill>
                  <a:srgbClr val="FF0000"/>
                </a:solidFill>
                <a:latin typeface="Symbol" pitchFamily="18" charset="2"/>
              </a:rPr>
              <a:t>p</a:t>
            </a:r>
            <a:r>
              <a:rPr lang="en-US" dirty="0" smtClean="0">
                <a:solidFill>
                  <a:srgbClr val="FF0000"/>
                </a:solidFill>
              </a:rPr>
              <a:t>(Q</a:t>
            </a:r>
            <a:r>
              <a:rPr lang="en-US" baseline="30000" dirty="0" smtClean="0">
                <a:solidFill>
                  <a:srgbClr val="FF0000"/>
                </a:solidFill>
              </a:rPr>
              <a:t>2</a:t>
            </a:r>
            <a:r>
              <a:rPr lang="en-US" dirty="0">
                <a:solidFill>
                  <a:srgbClr val="FF0000"/>
                </a:solidFill>
              </a:rPr>
              <a:t>) </a:t>
            </a:r>
            <a:r>
              <a:rPr lang="en-US" dirty="0" smtClean="0">
                <a:solidFill>
                  <a:srgbClr val="FF0000"/>
                </a:solidFill>
              </a:rPr>
              <a:t> from </a:t>
            </a:r>
          </a:p>
          <a:p>
            <a:r>
              <a:rPr lang="en-US" dirty="0" err="1" smtClean="0">
                <a:solidFill>
                  <a:srgbClr val="FF0000"/>
                </a:solidFill>
                <a:latin typeface="Symbol" pitchFamily="18" charset="2"/>
              </a:rPr>
              <a:t>p</a:t>
            </a:r>
            <a:r>
              <a:rPr lang="en-US" dirty="0" err="1" smtClean="0">
                <a:solidFill>
                  <a:srgbClr val="FF0000"/>
                </a:solidFill>
              </a:rPr>
              <a:t>e</a:t>
            </a:r>
            <a:r>
              <a:rPr lang="en-US" dirty="0" smtClean="0">
                <a:solidFill>
                  <a:srgbClr val="FF0000"/>
                </a:solidFill>
              </a:rPr>
              <a:t> elastic scattering</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nvGraphicFramePr>
        <p:xfrm>
          <a:off x="4341813" y="2238375"/>
          <a:ext cx="4649787" cy="4005263"/>
        </p:xfrm>
        <a:graphic>
          <a:graphicData uri="http://schemas.openxmlformats.org/presentationml/2006/ole">
            <p:oleObj spid="_x0000_s743426" name="Artwork" r:id="rId4" imgW="4649143" imgH="4004571" progId="Adobe.Illustrator.15">
              <p:embed/>
            </p:oleObj>
          </a:graphicData>
        </a:graphic>
      </p:graphicFrame>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Pion Electromagnetic Form Factor</a:t>
            </a:r>
          </a:p>
        </p:txBody>
      </p:sp>
      <p:sp>
        <p:nvSpPr>
          <p:cNvPr id="225283" name="Rectangle 3"/>
          <p:cNvSpPr>
            <a:spLocks noChangeArrowheads="1"/>
          </p:cNvSpPr>
          <p:nvPr/>
        </p:nvSpPr>
        <p:spPr bwMode="auto">
          <a:xfrm>
            <a:off x="76200" y="914400"/>
            <a:ext cx="8915400" cy="701675"/>
          </a:xfrm>
          <a:prstGeom prst="rect">
            <a:avLst/>
          </a:prstGeom>
          <a:noFill/>
          <a:ln w="9525">
            <a:noFill/>
            <a:miter lim="800000"/>
            <a:headEnd/>
            <a:tailEnd/>
          </a:ln>
          <a:effectLst/>
        </p:spPr>
        <p:txBody>
          <a:bodyPr lIns="91429" tIns="45714" rIns="91429" bIns="45714">
            <a:spAutoFit/>
          </a:bodyPr>
          <a:lstStyle/>
          <a:p>
            <a:r>
              <a:rPr lang="en-US" dirty="0">
                <a:solidFill>
                  <a:srgbClr val="3333CC"/>
                </a:solidFill>
                <a:latin typeface="+mj-lt"/>
              </a:rPr>
              <a:t>Where does the dynamics of the q-q interaction make a transition from</a:t>
            </a:r>
          </a:p>
          <a:p>
            <a:r>
              <a:rPr lang="en-US" dirty="0">
                <a:solidFill>
                  <a:srgbClr val="3333CC"/>
                </a:solidFill>
                <a:latin typeface="+mj-lt"/>
              </a:rPr>
              <a:t>    the strong (confinement) to the </a:t>
            </a:r>
            <a:r>
              <a:rPr lang="en-US" dirty="0" err="1">
                <a:solidFill>
                  <a:srgbClr val="3333CC"/>
                </a:solidFill>
                <a:latin typeface="+mj-lt"/>
              </a:rPr>
              <a:t>perturbative</a:t>
            </a:r>
            <a:r>
              <a:rPr lang="en-US" dirty="0">
                <a:solidFill>
                  <a:srgbClr val="3333CC"/>
                </a:solidFill>
                <a:latin typeface="+mj-lt"/>
              </a:rPr>
              <a:t> (QED-like) QCD regime?</a:t>
            </a:r>
          </a:p>
        </p:txBody>
      </p:sp>
      <p:sp>
        <p:nvSpPr>
          <p:cNvPr id="225285" name="Text Box 5"/>
          <p:cNvSpPr txBox="1">
            <a:spLocks noChangeArrowheads="1"/>
          </p:cNvSpPr>
          <p:nvPr/>
        </p:nvSpPr>
        <p:spPr bwMode="auto">
          <a:xfrm>
            <a:off x="381000" y="1905000"/>
            <a:ext cx="3023754" cy="400097"/>
          </a:xfrm>
          <a:prstGeom prst="rect">
            <a:avLst/>
          </a:prstGeom>
          <a:noFill/>
          <a:ln w="9525">
            <a:noFill/>
            <a:miter lim="800000"/>
            <a:headEnd/>
            <a:tailEnd/>
          </a:ln>
          <a:effectLst/>
        </p:spPr>
        <p:txBody>
          <a:bodyPr wrap="none" lIns="91429" tIns="45714" rIns="91429" bIns="45714">
            <a:spAutoFit/>
          </a:bodyPr>
          <a:lstStyle/>
          <a:p>
            <a:r>
              <a:rPr lang="en-US" dirty="0">
                <a:solidFill>
                  <a:srgbClr val="FF0000"/>
                </a:solidFill>
              </a:rPr>
              <a:t>          To </a:t>
            </a:r>
            <a:r>
              <a:rPr lang="en-US" dirty="0" smtClean="0">
                <a:solidFill>
                  <a:srgbClr val="FF0000"/>
                </a:solidFill>
              </a:rPr>
              <a:t>extend </a:t>
            </a:r>
            <a:r>
              <a:rPr lang="en-US" dirty="0" err="1" smtClean="0">
                <a:solidFill>
                  <a:srgbClr val="FF0000"/>
                </a:solidFill>
              </a:rPr>
              <a:t>F</a:t>
            </a:r>
            <a:r>
              <a:rPr lang="en-US" baseline="-25000" dirty="0" err="1" smtClean="0">
                <a:solidFill>
                  <a:srgbClr val="FF0000"/>
                </a:solidFill>
                <a:latin typeface="Symbol" pitchFamily="18" charset="2"/>
              </a:rPr>
              <a:t>p</a:t>
            </a:r>
            <a:r>
              <a:rPr lang="en-US" dirty="0" smtClean="0">
                <a:solidFill>
                  <a:srgbClr val="FF0000"/>
                </a:solidFill>
              </a:rPr>
              <a:t>(Q</a:t>
            </a:r>
            <a:r>
              <a:rPr lang="en-US" baseline="30000" dirty="0" smtClean="0">
                <a:solidFill>
                  <a:srgbClr val="FF0000"/>
                </a:solidFill>
              </a:rPr>
              <a:t>2</a:t>
            </a:r>
            <a:r>
              <a:rPr lang="en-US" dirty="0">
                <a:solidFill>
                  <a:srgbClr val="FF0000"/>
                </a:solidFill>
              </a:rPr>
              <a:t>) :</a:t>
            </a:r>
          </a:p>
        </p:txBody>
      </p:sp>
      <p:sp>
        <p:nvSpPr>
          <p:cNvPr id="225286" name="Text Box 6"/>
          <p:cNvSpPr txBox="1">
            <a:spLocks noChangeArrowheads="1"/>
          </p:cNvSpPr>
          <p:nvPr/>
        </p:nvSpPr>
        <p:spPr bwMode="auto">
          <a:xfrm>
            <a:off x="152400" y="2514600"/>
            <a:ext cx="4114800" cy="3334234"/>
          </a:xfrm>
          <a:prstGeom prst="rect">
            <a:avLst/>
          </a:prstGeom>
          <a:noFill/>
          <a:ln w="28575">
            <a:solidFill>
              <a:srgbClr val="33CC33"/>
            </a:solidFill>
            <a:miter lim="800000"/>
            <a:headEnd/>
            <a:tailEnd/>
          </a:ln>
          <a:effectLst/>
        </p:spPr>
        <p:txBody>
          <a:bodyPr wrap="square" lIns="91429" tIns="45714" rIns="91429" bIns="45714">
            <a:spAutoFit/>
          </a:bodyPr>
          <a:lstStyle/>
          <a:p>
            <a:pPr>
              <a:buFontTx/>
              <a:buChar char="•"/>
            </a:pPr>
            <a:r>
              <a:rPr lang="en-US" sz="1600" dirty="0"/>
              <a:t>  </a:t>
            </a:r>
            <a:r>
              <a:rPr lang="en-US" sz="1600" dirty="0">
                <a:solidFill>
                  <a:schemeClr val="tx1"/>
                </a:solidFill>
                <a:latin typeface="+mn-lt"/>
              </a:rPr>
              <a:t>At low Q</a:t>
            </a:r>
            <a:r>
              <a:rPr lang="en-US" sz="1600" baseline="30000" dirty="0">
                <a:solidFill>
                  <a:schemeClr val="tx1"/>
                </a:solidFill>
                <a:latin typeface="+mn-lt"/>
              </a:rPr>
              <a:t>2</a:t>
            </a:r>
            <a:r>
              <a:rPr lang="en-US" sz="1600" dirty="0">
                <a:solidFill>
                  <a:schemeClr val="tx1"/>
                </a:solidFill>
                <a:latin typeface="+mn-lt"/>
              </a:rPr>
              <a:t> (&lt; 0.3 (</a:t>
            </a:r>
            <a:r>
              <a:rPr lang="en-US" sz="1600" dirty="0" err="1">
                <a:solidFill>
                  <a:schemeClr val="tx1"/>
                </a:solidFill>
                <a:latin typeface="+mn-lt"/>
              </a:rPr>
              <a:t>GeV</a:t>
            </a:r>
            <a:r>
              <a:rPr lang="en-US" sz="1600" dirty="0">
                <a:solidFill>
                  <a:schemeClr val="tx1"/>
                </a:solidFill>
                <a:latin typeface="+mn-lt"/>
              </a:rPr>
              <a:t>/c)</a:t>
            </a:r>
            <a:r>
              <a:rPr lang="en-US" sz="1600" baseline="30000" dirty="0">
                <a:solidFill>
                  <a:schemeClr val="tx1"/>
                </a:solidFill>
                <a:latin typeface="+mn-lt"/>
              </a:rPr>
              <a:t>2</a:t>
            </a:r>
            <a:r>
              <a:rPr lang="en-US" sz="1600" dirty="0">
                <a:solidFill>
                  <a:schemeClr val="tx1"/>
                </a:solidFill>
                <a:latin typeface="+mn-lt"/>
              </a:rPr>
              <a:t>): use p + e</a:t>
            </a:r>
          </a:p>
          <a:p>
            <a:r>
              <a:rPr lang="en-US" sz="1600" dirty="0">
                <a:solidFill>
                  <a:schemeClr val="tx1"/>
                </a:solidFill>
                <a:latin typeface="+mn-lt"/>
              </a:rPr>
              <a:t>   </a:t>
            </a:r>
            <a:r>
              <a:rPr lang="en-US" sz="1600" dirty="0" smtClean="0">
                <a:solidFill>
                  <a:schemeClr val="tx1"/>
                </a:solidFill>
                <a:latin typeface="+mn-lt"/>
              </a:rPr>
              <a:t>scattering        </a:t>
            </a:r>
            <a:r>
              <a:rPr lang="en-US" sz="1600" dirty="0">
                <a:solidFill>
                  <a:schemeClr val="tx1"/>
                </a:solidFill>
                <a:latin typeface="+mn-lt"/>
                <a:sym typeface="Wingdings" pitchFamily="2" charset="2"/>
              </a:rPr>
              <a:t> </a:t>
            </a:r>
            <a:r>
              <a:rPr lang="en-US" sz="1600" dirty="0" err="1">
                <a:solidFill>
                  <a:schemeClr val="tx1"/>
                </a:solidFill>
                <a:latin typeface="+mn-lt"/>
                <a:sym typeface="Wingdings" pitchFamily="2" charset="2"/>
              </a:rPr>
              <a:t>R</a:t>
            </a:r>
            <a:r>
              <a:rPr lang="en-US" sz="1600" baseline="-25000" dirty="0" err="1">
                <a:solidFill>
                  <a:schemeClr val="tx1"/>
                </a:solidFill>
                <a:latin typeface="+mn-lt"/>
                <a:sym typeface="Wingdings" pitchFamily="2" charset="2"/>
              </a:rPr>
              <a:t>rms</a:t>
            </a:r>
            <a:r>
              <a:rPr lang="en-US" sz="1600" dirty="0">
                <a:solidFill>
                  <a:schemeClr val="tx1"/>
                </a:solidFill>
                <a:latin typeface="+mn-lt"/>
                <a:sym typeface="Wingdings" pitchFamily="2" charset="2"/>
              </a:rPr>
              <a:t> = 0.66 fm</a:t>
            </a:r>
            <a:r>
              <a:rPr lang="en-US" sz="800" dirty="0">
                <a:solidFill>
                  <a:schemeClr val="tx1"/>
                </a:solidFill>
                <a:latin typeface="+mn-lt"/>
                <a:sym typeface="Wingdings" pitchFamily="2" charset="2"/>
              </a:rPr>
              <a:t> </a:t>
            </a:r>
          </a:p>
          <a:p>
            <a:r>
              <a:rPr lang="en-US" sz="800" dirty="0">
                <a:solidFill>
                  <a:schemeClr val="tx1"/>
                </a:solidFill>
                <a:latin typeface="+mn-lt"/>
                <a:sym typeface="Wingdings" pitchFamily="2" charset="2"/>
              </a:rPr>
              <a:t> </a:t>
            </a:r>
            <a:endParaRPr lang="en-US" sz="1600" dirty="0">
              <a:solidFill>
                <a:schemeClr val="tx1"/>
              </a:solidFill>
              <a:latin typeface="+mn-lt"/>
              <a:sym typeface="Wingdings" pitchFamily="2" charset="2"/>
            </a:endParaRPr>
          </a:p>
          <a:p>
            <a:pPr marL="169863" indent="-169863">
              <a:buFontTx/>
              <a:buChar char="•"/>
            </a:pPr>
            <a:r>
              <a:rPr lang="en-US" sz="1600" dirty="0">
                <a:solidFill>
                  <a:schemeClr val="tx1"/>
                </a:solidFill>
                <a:latin typeface="+mn-lt"/>
                <a:sym typeface="Wingdings" pitchFamily="2" charset="2"/>
              </a:rPr>
              <a:t> </a:t>
            </a:r>
            <a:r>
              <a:rPr lang="en-US" sz="1600" dirty="0" smtClean="0">
                <a:solidFill>
                  <a:schemeClr val="tx1"/>
                </a:solidFill>
                <a:latin typeface="+mn-lt"/>
                <a:sym typeface="Wingdings" pitchFamily="2" charset="2"/>
              </a:rPr>
              <a:t>At </a:t>
            </a:r>
            <a:r>
              <a:rPr lang="en-US" sz="1600" dirty="0">
                <a:solidFill>
                  <a:schemeClr val="tx1"/>
                </a:solidFill>
                <a:latin typeface="+mn-lt"/>
                <a:sym typeface="Wingdings" pitchFamily="2" charset="2"/>
              </a:rPr>
              <a:t>higher Q</a:t>
            </a:r>
            <a:r>
              <a:rPr lang="en-US" sz="1600" baseline="30000" dirty="0">
                <a:solidFill>
                  <a:schemeClr val="tx1"/>
                </a:solidFill>
                <a:latin typeface="+mn-lt"/>
                <a:sym typeface="Wingdings" pitchFamily="2" charset="2"/>
              </a:rPr>
              <a:t>2</a:t>
            </a:r>
            <a:r>
              <a:rPr lang="en-US" sz="1600" dirty="0">
                <a:solidFill>
                  <a:schemeClr val="tx1"/>
                </a:solidFill>
                <a:latin typeface="+mn-lt"/>
                <a:sym typeface="Wingdings" pitchFamily="2" charset="2"/>
              </a:rPr>
              <a:t>: use </a:t>
            </a:r>
            <a:r>
              <a:rPr lang="en-US" sz="1600" baseline="30000" dirty="0">
                <a:solidFill>
                  <a:schemeClr val="tx1"/>
                </a:solidFill>
                <a:latin typeface="+mn-lt"/>
                <a:sym typeface="Wingdings" pitchFamily="2" charset="2"/>
              </a:rPr>
              <a:t>1</a:t>
            </a:r>
            <a:r>
              <a:rPr lang="en-US" sz="1600" dirty="0">
                <a:solidFill>
                  <a:schemeClr val="tx1"/>
                </a:solidFill>
                <a:latin typeface="+mn-lt"/>
                <a:sym typeface="Wingdings" pitchFamily="2" charset="2"/>
              </a:rPr>
              <a:t>H(</a:t>
            </a:r>
            <a:r>
              <a:rPr lang="en-US" sz="1600" dirty="0" err="1">
                <a:solidFill>
                  <a:schemeClr val="tx1"/>
                </a:solidFill>
                <a:latin typeface="+mn-lt"/>
                <a:sym typeface="Wingdings" pitchFamily="2" charset="2"/>
              </a:rPr>
              <a:t>e,e’p</a:t>
            </a:r>
            <a:r>
              <a:rPr lang="en-US" sz="1600" baseline="30000" dirty="0">
                <a:solidFill>
                  <a:schemeClr val="tx1"/>
                </a:solidFill>
                <a:latin typeface="+mn-lt"/>
                <a:sym typeface="Wingdings" pitchFamily="2" charset="2"/>
              </a:rPr>
              <a:t>+</a:t>
            </a:r>
            <a:r>
              <a:rPr lang="en-US" sz="1600" dirty="0">
                <a:solidFill>
                  <a:schemeClr val="tx1"/>
                </a:solidFill>
                <a:latin typeface="+mn-lt"/>
                <a:sym typeface="Wingdings" pitchFamily="2" charset="2"/>
              </a:rPr>
              <a:t>)</a:t>
            </a:r>
            <a:r>
              <a:rPr lang="en-US" sz="1600" dirty="0" smtClean="0">
                <a:solidFill>
                  <a:schemeClr val="tx1"/>
                </a:solidFill>
                <a:latin typeface="+mn-lt"/>
                <a:sym typeface="Wingdings" pitchFamily="2" charset="2"/>
              </a:rPr>
              <a:t>n, </a:t>
            </a:r>
            <a:r>
              <a:rPr lang="en-US" sz="1600" dirty="0" smtClean="0">
                <a:solidFill>
                  <a:schemeClr val="tx1"/>
                </a:solidFill>
                <a:latin typeface="+mn-lt"/>
                <a:sym typeface="Wingdings" pitchFamily="2" charset="2"/>
              </a:rPr>
              <a:t/>
            </a:r>
            <a:br>
              <a:rPr lang="en-US" sz="1600" dirty="0" smtClean="0">
                <a:solidFill>
                  <a:schemeClr val="tx1"/>
                </a:solidFill>
                <a:latin typeface="+mn-lt"/>
                <a:sym typeface="Wingdings" pitchFamily="2" charset="2"/>
              </a:rPr>
            </a:br>
            <a:r>
              <a:rPr lang="en-US" sz="1600" dirty="0" smtClean="0">
                <a:solidFill>
                  <a:schemeClr val="tx1"/>
                </a:solidFill>
                <a:latin typeface="+mn-lt"/>
                <a:sym typeface="Wingdings" pitchFamily="2" charset="2"/>
              </a:rPr>
              <a:t>measure </a:t>
            </a:r>
            <a:r>
              <a:rPr lang="en-US" sz="1600" dirty="0" smtClean="0">
                <a:solidFill>
                  <a:schemeClr val="tx1"/>
                </a:solidFill>
                <a:latin typeface="+mn-lt"/>
                <a:sym typeface="Symbol"/>
              </a:rPr>
              <a:t></a:t>
            </a:r>
            <a:r>
              <a:rPr lang="en-US" sz="1600" baseline="-25000" dirty="0" smtClean="0">
                <a:solidFill>
                  <a:schemeClr val="tx1"/>
                </a:solidFill>
                <a:latin typeface="+mn-lt"/>
                <a:sym typeface="Wingdings" pitchFamily="2" charset="2"/>
              </a:rPr>
              <a:t>L</a:t>
            </a:r>
          </a:p>
          <a:p>
            <a:pPr marL="169863" indent="-169863">
              <a:buFontTx/>
              <a:buChar char="•"/>
            </a:pPr>
            <a:endParaRPr lang="en-US" sz="1600" baseline="-25000" dirty="0">
              <a:solidFill>
                <a:schemeClr val="tx1"/>
              </a:solidFill>
              <a:latin typeface="+mn-lt"/>
              <a:sym typeface="Wingdings" pitchFamily="2" charset="2"/>
            </a:endParaRPr>
          </a:p>
          <a:p>
            <a:pPr>
              <a:buFontTx/>
              <a:buChar char="•"/>
            </a:pPr>
            <a:endParaRPr lang="en-US" sz="1600" dirty="0">
              <a:solidFill>
                <a:schemeClr val="tx1"/>
              </a:solidFill>
              <a:latin typeface="+mn-lt"/>
              <a:sym typeface="Wingdings" pitchFamily="2" charset="2"/>
            </a:endParaRPr>
          </a:p>
          <a:p>
            <a:endParaRPr lang="en-US" sz="1600" dirty="0">
              <a:solidFill>
                <a:schemeClr val="tx1"/>
              </a:solidFill>
              <a:latin typeface="+mn-lt"/>
              <a:sym typeface="Wingdings" pitchFamily="2" charset="2"/>
            </a:endParaRPr>
          </a:p>
          <a:p>
            <a:endParaRPr lang="en-US" sz="1600" dirty="0">
              <a:solidFill>
                <a:schemeClr val="tx1"/>
              </a:solidFill>
              <a:latin typeface="+mn-lt"/>
              <a:sym typeface="Wingdings" pitchFamily="2" charset="2"/>
            </a:endParaRPr>
          </a:p>
          <a:p>
            <a:endParaRPr lang="en-US" sz="1600" dirty="0">
              <a:solidFill>
                <a:schemeClr val="tx1"/>
              </a:solidFill>
              <a:latin typeface="+mn-lt"/>
              <a:sym typeface="Wingdings" pitchFamily="2" charset="2"/>
            </a:endParaRPr>
          </a:p>
          <a:p>
            <a:endParaRPr lang="en-US" sz="1600" dirty="0">
              <a:solidFill>
                <a:schemeClr val="tx1"/>
              </a:solidFill>
              <a:latin typeface="+mn-lt"/>
              <a:sym typeface="Wingdings" pitchFamily="2" charset="2"/>
            </a:endParaRPr>
          </a:p>
          <a:p>
            <a:pPr marL="169863" indent="-169863">
              <a:buFontTx/>
              <a:buChar char="•"/>
            </a:pPr>
            <a:r>
              <a:rPr lang="en-US" sz="1600" dirty="0">
                <a:solidFill>
                  <a:schemeClr val="tx1"/>
                </a:solidFill>
                <a:latin typeface="+mn-lt"/>
              </a:rPr>
              <a:t> </a:t>
            </a:r>
            <a:r>
              <a:rPr lang="en-US" sz="1600" dirty="0" smtClean="0">
                <a:solidFill>
                  <a:schemeClr val="tx1"/>
                </a:solidFill>
                <a:latin typeface="+mn-lt"/>
              </a:rPr>
              <a:t>“</a:t>
            </a:r>
            <a:r>
              <a:rPr lang="en-US" sz="1600" dirty="0" smtClean="0">
                <a:solidFill>
                  <a:schemeClr val="tx1"/>
                </a:solidFill>
                <a:latin typeface="+mn-lt"/>
              </a:rPr>
              <a:t>Extrapolate” </a:t>
            </a:r>
            <a:r>
              <a:rPr lang="en-US" sz="1600" dirty="0" smtClean="0">
                <a:solidFill>
                  <a:schemeClr val="tx1"/>
                </a:solidFill>
                <a:sym typeface="Symbol"/>
              </a:rPr>
              <a:t></a:t>
            </a:r>
            <a:r>
              <a:rPr lang="en-US" sz="1600" baseline="-25000" dirty="0" smtClean="0">
                <a:solidFill>
                  <a:schemeClr val="tx1"/>
                </a:solidFill>
                <a:sym typeface="Wingdings" pitchFamily="2" charset="2"/>
              </a:rPr>
              <a:t>L </a:t>
            </a:r>
            <a:r>
              <a:rPr lang="en-US" sz="1600" dirty="0" smtClean="0">
                <a:solidFill>
                  <a:schemeClr val="tx1"/>
                </a:solidFill>
                <a:latin typeface="+mn-lt"/>
                <a:sym typeface="Wingdings" pitchFamily="2" charset="2"/>
              </a:rPr>
              <a:t> </a:t>
            </a:r>
            <a:r>
              <a:rPr lang="en-US" sz="1600" dirty="0" smtClean="0">
                <a:solidFill>
                  <a:schemeClr val="tx1"/>
                </a:solidFill>
                <a:latin typeface="+mn-lt"/>
              </a:rPr>
              <a:t>to t = +m</a:t>
            </a:r>
            <a:r>
              <a:rPr lang="en-US" sz="1600" baseline="-25000" dirty="0" smtClean="0">
                <a:solidFill>
                  <a:schemeClr val="tx1"/>
                </a:solidFill>
                <a:latin typeface="+mn-lt"/>
                <a:sym typeface="Symbol"/>
              </a:rPr>
              <a:t></a:t>
            </a:r>
            <a:r>
              <a:rPr lang="en-US" sz="1600" baseline="30000" dirty="0" smtClean="0">
                <a:solidFill>
                  <a:schemeClr val="tx1"/>
                </a:solidFill>
                <a:latin typeface="+mn-lt"/>
              </a:rPr>
              <a:t>2</a:t>
            </a:r>
            <a:r>
              <a:rPr lang="en-US" sz="1600" dirty="0" smtClean="0">
                <a:solidFill>
                  <a:schemeClr val="tx1"/>
                </a:solidFill>
                <a:latin typeface="+mn-lt"/>
              </a:rPr>
              <a:t> using </a:t>
            </a:r>
            <a:r>
              <a:rPr lang="en-US" sz="1600" dirty="0">
                <a:solidFill>
                  <a:schemeClr val="tx1"/>
                </a:solidFill>
                <a:latin typeface="+mn-lt"/>
              </a:rPr>
              <a:t>a realistic pion </a:t>
            </a:r>
            <a:r>
              <a:rPr lang="en-US" sz="1600" dirty="0" smtClean="0">
                <a:solidFill>
                  <a:schemeClr val="tx1"/>
                </a:solidFill>
                <a:latin typeface="+mn-lt"/>
              </a:rPr>
              <a:t>electroproduction (</a:t>
            </a:r>
            <a:r>
              <a:rPr lang="en-US" sz="1600" dirty="0" err="1">
                <a:solidFill>
                  <a:schemeClr val="tx1"/>
                </a:solidFill>
                <a:latin typeface="+mn-lt"/>
              </a:rPr>
              <a:t>Regge</a:t>
            </a:r>
            <a:r>
              <a:rPr lang="en-US" sz="1600" dirty="0">
                <a:solidFill>
                  <a:schemeClr val="tx1"/>
                </a:solidFill>
                <a:latin typeface="+mn-lt"/>
              </a:rPr>
              <a:t>-type) model to </a:t>
            </a:r>
            <a:r>
              <a:rPr lang="en-US" sz="1600" dirty="0" smtClean="0">
                <a:solidFill>
                  <a:schemeClr val="tx1"/>
                </a:solidFill>
                <a:latin typeface="+mn-lt"/>
              </a:rPr>
              <a:t>extract F</a:t>
            </a:r>
            <a:r>
              <a:rPr lang="en-US" sz="1600" baseline="-25000" dirty="0" smtClean="0">
                <a:solidFill>
                  <a:schemeClr val="tx1"/>
                </a:solidFill>
                <a:latin typeface="+mn-lt"/>
                <a:sym typeface="Symbol"/>
              </a:rPr>
              <a:t></a:t>
            </a:r>
            <a:endParaRPr lang="en-US" sz="1600" baseline="30000" dirty="0">
              <a:solidFill>
                <a:schemeClr val="tx1"/>
              </a:solidFill>
              <a:latin typeface="+mn-lt"/>
              <a:sym typeface="Symbol" pitchFamily="18" charset="2"/>
            </a:endParaRPr>
          </a:p>
        </p:txBody>
      </p:sp>
      <p:pic>
        <p:nvPicPr>
          <p:cNvPr id="225287" name="Picture 7" descr="fpi"/>
          <p:cNvPicPr>
            <a:picLocks noChangeAspect="1" noChangeArrowheads="1"/>
          </p:cNvPicPr>
          <p:nvPr/>
        </p:nvPicPr>
        <p:blipFill>
          <a:blip r:embed="rId5" cstate="print"/>
          <a:srcRect/>
          <a:stretch>
            <a:fillRect/>
          </a:stretch>
        </p:blipFill>
        <p:spPr bwMode="auto">
          <a:xfrm>
            <a:off x="685800" y="3775075"/>
            <a:ext cx="1865313" cy="1177925"/>
          </a:xfrm>
          <a:prstGeom prst="rect">
            <a:avLst/>
          </a:prstGeom>
          <a:noFill/>
        </p:spPr>
      </p:pic>
      <p:sp>
        <p:nvSpPr>
          <p:cNvPr id="225294" name="Text Box 14"/>
          <p:cNvSpPr txBox="1">
            <a:spLocks noChangeArrowheads="1"/>
          </p:cNvSpPr>
          <p:nvPr/>
        </p:nvSpPr>
        <p:spPr bwMode="auto">
          <a:xfrm>
            <a:off x="457200" y="457200"/>
            <a:ext cx="8020144" cy="368049"/>
          </a:xfrm>
          <a:prstGeom prst="rect">
            <a:avLst/>
          </a:prstGeom>
          <a:noFill/>
          <a:ln w="9525">
            <a:noFill/>
            <a:miter lim="800000"/>
            <a:headEnd/>
            <a:tailEnd/>
          </a:ln>
          <a:effectLst/>
        </p:spPr>
        <p:txBody>
          <a:bodyPr wrap="none">
            <a:spAutoFit/>
          </a:bodyPr>
          <a:lstStyle/>
          <a:p>
            <a:r>
              <a:rPr lang="en-US" sz="1600" i="1" dirty="0">
                <a:solidFill>
                  <a:schemeClr val="tx1"/>
                </a:solidFill>
                <a:latin typeface="+mj-lt"/>
              </a:rPr>
              <a:t>E01-004, Spokespersons: </a:t>
            </a:r>
            <a:r>
              <a:rPr lang="en-US" sz="1600" i="1" dirty="0" err="1">
                <a:solidFill>
                  <a:schemeClr val="tx1"/>
                </a:solidFill>
                <a:latin typeface="+mj-lt"/>
              </a:rPr>
              <a:t>Henk</a:t>
            </a:r>
            <a:r>
              <a:rPr lang="en-US" sz="1600" i="1" dirty="0">
                <a:solidFill>
                  <a:schemeClr val="tx1"/>
                </a:solidFill>
                <a:latin typeface="+mj-lt"/>
              </a:rPr>
              <a:t> Blok (VUA), Garth Huber (Regina), Dave Mack (JLab)</a:t>
            </a:r>
          </a:p>
        </p:txBody>
      </p:sp>
      <p:sp>
        <p:nvSpPr>
          <p:cNvPr id="12" name="TextBox 11"/>
          <p:cNvSpPr txBox="1"/>
          <p:nvPr/>
        </p:nvSpPr>
        <p:spPr>
          <a:xfrm>
            <a:off x="2435276" y="4191000"/>
            <a:ext cx="1603324" cy="435825"/>
          </a:xfrm>
          <a:prstGeom prst="rect">
            <a:avLst/>
          </a:prstGeom>
          <a:noFill/>
        </p:spPr>
        <p:txBody>
          <a:bodyPr wrap="none" rtlCol="0">
            <a:spAutoFit/>
          </a:bodyPr>
          <a:lstStyle/>
          <a:p>
            <a:r>
              <a:rPr lang="en-US" i="1" dirty="0" smtClean="0">
                <a:solidFill>
                  <a:schemeClr val="tx1"/>
                </a:solidFill>
              </a:rPr>
              <a:t>t = (p</a:t>
            </a:r>
            <a:r>
              <a:rPr lang="en-US" i="1" baseline="-25000" dirty="0" smtClean="0">
                <a:solidFill>
                  <a:schemeClr val="tx1"/>
                </a:solidFill>
                <a:sym typeface="Symbol"/>
              </a:rPr>
              <a:t></a:t>
            </a:r>
            <a:r>
              <a:rPr lang="en-US" i="1" dirty="0" smtClean="0">
                <a:solidFill>
                  <a:schemeClr val="tx1"/>
                </a:solidFill>
              </a:rPr>
              <a:t>-q)</a:t>
            </a:r>
            <a:r>
              <a:rPr lang="en-US" i="1" baseline="30000" dirty="0" smtClean="0">
                <a:solidFill>
                  <a:schemeClr val="tx1"/>
                </a:solidFill>
              </a:rPr>
              <a:t>2</a:t>
            </a:r>
            <a:r>
              <a:rPr lang="en-US" i="1" dirty="0" smtClean="0">
                <a:solidFill>
                  <a:schemeClr val="tx1"/>
                </a:solidFill>
              </a:rPr>
              <a:t> &lt; 0</a:t>
            </a:r>
            <a:r>
              <a:rPr lang="en-US" i="1" baseline="30000" dirty="0" smtClean="0">
                <a:solidFill>
                  <a:schemeClr val="tx1"/>
                </a:solidFill>
              </a:rPr>
              <a:t> </a:t>
            </a:r>
            <a:endParaRPr lang="en-US" i="1" baseline="30000" dirty="0">
              <a:solidFill>
                <a:schemeClr val="tx1"/>
              </a:solidFill>
            </a:endParaRPr>
          </a:p>
        </p:txBody>
      </p:sp>
      <p:sp>
        <p:nvSpPr>
          <p:cNvPr id="11" name="Text Box 5"/>
          <p:cNvSpPr txBox="1">
            <a:spLocks noChangeArrowheads="1"/>
          </p:cNvSpPr>
          <p:nvPr/>
        </p:nvSpPr>
        <p:spPr bwMode="auto">
          <a:xfrm>
            <a:off x="5731631" y="6305503"/>
            <a:ext cx="2497969" cy="400097"/>
          </a:xfrm>
          <a:prstGeom prst="rect">
            <a:avLst/>
          </a:prstGeom>
          <a:noFill/>
          <a:ln w="9525">
            <a:noFill/>
            <a:miter lim="800000"/>
            <a:headEnd/>
            <a:tailEnd/>
          </a:ln>
          <a:effectLst/>
        </p:spPr>
        <p:txBody>
          <a:bodyPr wrap="none" lIns="91429" tIns="45714" rIns="91429" bIns="45714">
            <a:spAutoFit/>
          </a:bodyPr>
          <a:lstStyle/>
          <a:p>
            <a:r>
              <a:rPr lang="en-US" dirty="0">
                <a:solidFill>
                  <a:srgbClr val="FF0000"/>
                </a:solidFill>
              </a:rPr>
              <a:t>         </a:t>
            </a:r>
            <a:r>
              <a:rPr lang="en-US" dirty="0" err="1" smtClean="0">
                <a:solidFill>
                  <a:srgbClr val="FF0000"/>
                </a:solidFill>
              </a:rPr>
              <a:t>F</a:t>
            </a:r>
            <a:r>
              <a:rPr lang="en-US" baseline="-25000" dirty="0" err="1" smtClean="0">
                <a:solidFill>
                  <a:srgbClr val="FF0000"/>
                </a:solidFill>
                <a:latin typeface="Symbol" pitchFamily="18" charset="2"/>
              </a:rPr>
              <a:t>p</a:t>
            </a:r>
            <a:r>
              <a:rPr lang="en-US" dirty="0" smtClean="0">
                <a:solidFill>
                  <a:srgbClr val="FF0000"/>
                </a:solidFill>
              </a:rPr>
              <a:t>(Q</a:t>
            </a:r>
            <a:r>
              <a:rPr lang="en-US" baseline="30000" dirty="0" smtClean="0">
                <a:solidFill>
                  <a:srgbClr val="FF0000"/>
                </a:solidFill>
              </a:rPr>
              <a:t>2</a:t>
            </a:r>
            <a:r>
              <a:rPr lang="en-US" dirty="0">
                <a:solidFill>
                  <a:srgbClr val="FF0000"/>
                </a:solidFill>
              </a:rPr>
              <a:t>) </a:t>
            </a:r>
            <a:r>
              <a:rPr lang="en-US" dirty="0" smtClean="0">
                <a:solidFill>
                  <a:srgbClr val="FF0000"/>
                </a:solidFill>
              </a:rPr>
              <a:t> Today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a:t>
            </a:r>
            <a:r>
              <a:rPr lang="en-US" sz="2800" dirty="0" smtClean="0">
                <a:solidFill>
                  <a:srgbClr val="FF0000"/>
                </a:solidFill>
                <a:latin typeface="+mn-lt"/>
              </a:rPr>
              <a:t>Pion </a:t>
            </a:r>
            <a:r>
              <a:rPr lang="en-US" sz="2800" dirty="0">
                <a:solidFill>
                  <a:srgbClr val="FF0000"/>
                </a:solidFill>
                <a:latin typeface="+mn-lt"/>
              </a:rPr>
              <a:t>Form </a:t>
            </a:r>
            <a:r>
              <a:rPr lang="en-US" sz="2800" dirty="0" smtClean="0">
                <a:solidFill>
                  <a:srgbClr val="FF0000"/>
                </a:solidFill>
                <a:latin typeface="+mn-lt"/>
              </a:rPr>
              <a:t>Factor – 12 </a:t>
            </a:r>
            <a:r>
              <a:rPr lang="en-US" sz="2800" dirty="0" err="1" smtClean="0">
                <a:solidFill>
                  <a:srgbClr val="FF0000"/>
                </a:solidFill>
                <a:latin typeface="+mn-lt"/>
              </a:rPr>
              <a:t>GeV</a:t>
            </a:r>
            <a:endParaRPr lang="en-US" sz="2800" dirty="0">
              <a:solidFill>
                <a:srgbClr val="FF0000"/>
              </a:solidFill>
              <a:latin typeface="+mn-lt"/>
            </a:endParaRPr>
          </a:p>
        </p:txBody>
      </p:sp>
      <p:sp>
        <p:nvSpPr>
          <p:cNvPr id="12" name="Text Box 11"/>
          <p:cNvSpPr txBox="1">
            <a:spLocks noChangeArrowheads="1"/>
          </p:cNvSpPr>
          <p:nvPr/>
        </p:nvSpPr>
        <p:spPr bwMode="auto">
          <a:xfrm>
            <a:off x="228600" y="2504035"/>
            <a:ext cx="3048000" cy="2144165"/>
          </a:xfrm>
          <a:prstGeom prst="rect">
            <a:avLst/>
          </a:prstGeom>
          <a:solidFill>
            <a:schemeClr val="bg1"/>
          </a:solidFill>
          <a:ln w="19050">
            <a:solidFill>
              <a:srgbClr val="00B050"/>
            </a:solidFill>
            <a:miter lim="800000"/>
            <a:headEnd/>
            <a:tailEnd/>
          </a:ln>
          <a:effectLst/>
        </p:spPr>
        <p:txBody>
          <a:bodyPr wrap="square" lIns="91429" tIns="45714" rIns="91429" bIns="45714">
            <a:spAutoFit/>
          </a:bodyPr>
          <a:lstStyle/>
          <a:p>
            <a:pPr marL="169863" indent="-169863">
              <a:buFontTx/>
              <a:buChar char="•"/>
            </a:pPr>
            <a:r>
              <a:rPr lang="en-US" sz="1600" dirty="0" smtClean="0">
                <a:latin typeface="+mn-lt"/>
              </a:rPr>
              <a:t>Measure </a:t>
            </a:r>
            <a:r>
              <a:rPr lang="en-US" sz="1600" dirty="0" smtClean="0">
                <a:latin typeface="+mn-lt"/>
              </a:rPr>
              <a:t>F</a:t>
            </a:r>
            <a:r>
              <a:rPr lang="en-US" sz="1600" baseline="-25000" dirty="0" smtClean="0">
                <a:latin typeface="+mn-lt"/>
                <a:sym typeface="Symbol"/>
              </a:rPr>
              <a:t></a:t>
            </a:r>
            <a:r>
              <a:rPr lang="en-US" sz="1600" dirty="0" smtClean="0">
                <a:latin typeface="+mn-lt"/>
              </a:rPr>
              <a:t> up to 6 (GeV/c)</a:t>
            </a:r>
            <a:r>
              <a:rPr lang="en-US" sz="1600" baseline="30000" dirty="0" smtClean="0">
                <a:latin typeface="+mn-lt"/>
              </a:rPr>
              <a:t>2</a:t>
            </a:r>
            <a:r>
              <a:rPr lang="en-US" sz="1600" dirty="0" smtClean="0">
                <a:latin typeface="+mn-lt"/>
              </a:rPr>
              <a:t> to probe onset of </a:t>
            </a:r>
            <a:r>
              <a:rPr lang="en-US" sz="1600" dirty="0" err="1" smtClean="0">
                <a:latin typeface="+mn-lt"/>
              </a:rPr>
              <a:t>pQCD</a:t>
            </a:r>
            <a:endParaRPr lang="en-US" sz="1600" dirty="0" smtClean="0">
              <a:latin typeface="+mn-lt"/>
            </a:endParaRPr>
          </a:p>
          <a:p>
            <a:pPr marL="169863" indent="-169863">
              <a:buFontTx/>
              <a:buChar char="•"/>
            </a:pPr>
            <a:endParaRPr lang="en-US" sz="1600" baseline="30000" dirty="0" smtClean="0">
              <a:latin typeface="+mn-lt"/>
              <a:sym typeface="Symbol" pitchFamily="18" charset="2"/>
            </a:endParaRPr>
          </a:p>
          <a:p>
            <a:pPr marL="169863" indent="-169863">
              <a:buFontTx/>
              <a:buChar char="•"/>
            </a:pPr>
            <a:r>
              <a:rPr lang="en-US" sz="1600" baseline="30000" dirty="0" smtClean="0">
                <a:latin typeface="+mn-lt"/>
                <a:sym typeface="Symbol" pitchFamily="18" charset="2"/>
              </a:rPr>
              <a:t> </a:t>
            </a:r>
            <a:r>
              <a:rPr lang="en-US" sz="1600" dirty="0" smtClean="0">
                <a:sym typeface="Symbol"/>
              </a:rPr>
              <a:t></a:t>
            </a:r>
            <a:r>
              <a:rPr lang="en-US" sz="1600" baseline="30000" dirty="0" smtClean="0">
                <a:latin typeface="+mn-lt"/>
                <a:sym typeface="Symbol" pitchFamily="18" charset="2"/>
              </a:rPr>
              <a:t>+</a:t>
            </a:r>
            <a:r>
              <a:rPr lang="en-US" sz="1600" dirty="0" smtClean="0">
                <a:sym typeface="Symbol"/>
              </a:rPr>
              <a:t>/</a:t>
            </a:r>
            <a:r>
              <a:rPr lang="en-US" sz="1600" baseline="30000" dirty="0" smtClean="0">
                <a:latin typeface="+mn-lt"/>
                <a:sym typeface="Symbol" pitchFamily="18" charset="2"/>
              </a:rPr>
              <a:t>-</a:t>
            </a:r>
            <a:r>
              <a:rPr lang="en-US" sz="1600" dirty="0" smtClean="0">
                <a:latin typeface="+mn-lt"/>
                <a:sym typeface="Symbol" pitchFamily="18" charset="2"/>
              </a:rPr>
              <a:t> measurements to test t-channel dominance of </a:t>
            </a:r>
            <a:r>
              <a:rPr lang="en-US" sz="1600" dirty="0" smtClean="0">
                <a:latin typeface="+mn-lt"/>
                <a:sym typeface="Symbol"/>
              </a:rPr>
              <a:t></a:t>
            </a:r>
            <a:r>
              <a:rPr lang="en-US" sz="1600" baseline="-25000" dirty="0" smtClean="0">
                <a:latin typeface="+mn-lt"/>
                <a:sym typeface="Symbol"/>
              </a:rPr>
              <a:t>L</a:t>
            </a:r>
            <a:endParaRPr lang="en-US" sz="1600" dirty="0" smtClean="0">
              <a:latin typeface="+mn-lt"/>
              <a:sym typeface="Symbol" pitchFamily="18" charset="2"/>
            </a:endParaRPr>
          </a:p>
          <a:p>
            <a:pPr marL="169863" indent="-169863">
              <a:buFontTx/>
              <a:buChar char="•"/>
            </a:pPr>
            <a:endParaRPr lang="en-US" sz="1600" baseline="30000" dirty="0" smtClean="0">
              <a:latin typeface="+mn-lt"/>
              <a:sym typeface="Symbol" pitchFamily="18" charset="2"/>
            </a:endParaRPr>
          </a:p>
          <a:p>
            <a:pPr marL="169863" indent="-169863">
              <a:buFontTx/>
              <a:buChar char="•"/>
            </a:pPr>
            <a:r>
              <a:rPr lang="en-US" sz="1600" baseline="30000" dirty="0" smtClean="0">
                <a:latin typeface="+mn-lt"/>
                <a:sym typeface="Symbol" pitchFamily="18" charset="2"/>
              </a:rPr>
              <a:t> </a:t>
            </a:r>
            <a:r>
              <a:rPr lang="en-US" sz="1600" dirty="0" smtClean="0">
                <a:latin typeface="+mn-lt"/>
                <a:sym typeface="Symbol" pitchFamily="18" charset="2"/>
              </a:rPr>
              <a:t>Q</a:t>
            </a:r>
            <a:r>
              <a:rPr lang="en-US" sz="1600" baseline="30000" dirty="0" smtClean="0">
                <a:latin typeface="+mn-lt"/>
                <a:sym typeface="Symbol" pitchFamily="18" charset="2"/>
              </a:rPr>
              <a:t>2</a:t>
            </a:r>
            <a:r>
              <a:rPr lang="en-US" sz="1600" dirty="0" smtClean="0">
                <a:latin typeface="+mn-lt"/>
                <a:sym typeface="Symbol" pitchFamily="18" charset="2"/>
              </a:rPr>
              <a:t> = 0.30 (GeV/c)</a:t>
            </a:r>
            <a:r>
              <a:rPr lang="en-US" sz="1600" baseline="30000" dirty="0" smtClean="0">
                <a:latin typeface="+mn-lt"/>
                <a:sym typeface="Symbol" pitchFamily="18" charset="2"/>
              </a:rPr>
              <a:t>2</a:t>
            </a:r>
            <a:r>
              <a:rPr lang="en-US" sz="1600" dirty="0" smtClean="0">
                <a:latin typeface="+mn-lt"/>
                <a:sym typeface="Symbol" pitchFamily="18" charset="2"/>
              </a:rPr>
              <a:t> close to pion pole to compare to </a:t>
            </a:r>
            <a:r>
              <a:rPr lang="en-US" sz="1600" dirty="0" smtClean="0">
                <a:sym typeface="Symbol"/>
              </a:rPr>
              <a:t></a:t>
            </a:r>
            <a:r>
              <a:rPr lang="en-US" sz="1600" dirty="0" smtClean="0">
                <a:latin typeface="+mn-lt"/>
                <a:sym typeface="Symbol" pitchFamily="18" charset="2"/>
              </a:rPr>
              <a:t>+e elastic</a:t>
            </a:r>
            <a:endParaRPr lang="en-US" sz="1600" baseline="30000" dirty="0">
              <a:latin typeface="+mn-lt"/>
              <a:sym typeface="Symbol" pitchFamily="18" charset="2"/>
            </a:endParaRPr>
          </a:p>
        </p:txBody>
      </p:sp>
      <p:pic>
        <p:nvPicPr>
          <p:cNvPr id="6" name="Picture 7" descr="fpi"/>
          <p:cNvPicPr>
            <a:picLocks noChangeAspect="1" noChangeArrowheads="1"/>
          </p:cNvPicPr>
          <p:nvPr/>
        </p:nvPicPr>
        <p:blipFill>
          <a:blip r:embed="rId4" cstate="print"/>
          <a:srcRect/>
          <a:stretch>
            <a:fillRect/>
          </a:stretch>
        </p:blipFill>
        <p:spPr bwMode="auto">
          <a:xfrm>
            <a:off x="381000" y="4876800"/>
            <a:ext cx="2388745" cy="1505601"/>
          </a:xfrm>
          <a:prstGeom prst="rect">
            <a:avLst/>
          </a:prstGeom>
          <a:noFill/>
        </p:spPr>
      </p:pic>
      <p:sp>
        <p:nvSpPr>
          <p:cNvPr id="225294" name="Text Box 14"/>
          <p:cNvSpPr txBox="1">
            <a:spLocks noChangeArrowheads="1"/>
          </p:cNvSpPr>
          <p:nvPr/>
        </p:nvSpPr>
        <p:spPr bwMode="auto">
          <a:xfrm>
            <a:off x="838200" y="457200"/>
            <a:ext cx="7031092" cy="397673"/>
          </a:xfrm>
          <a:prstGeom prst="rect">
            <a:avLst/>
          </a:prstGeom>
          <a:noFill/>
          <a:ln w="9525">
            <a:noFill/>
            <a:miter lim="800000"/>
            <a:headEnd/>
            <a:tailEnd/>
          </a:ln>
          <a:effectLst/>
        </p:spPr>
        <p:txBody>
          <a:bodyPr wrap="none">
            <a:spAutoFit/>
          </a:bodyPr>
          <a:lstStyle/>
          <a:p>
            <a:r>
              <a:rPr lang="en-US" sz="1600" i="1" dirty="0" smtClean="0">
                <a:solidFill>
                  <a:schemeClr val="tx1"/>
                </a:solidFill>
                <a:latin typeface="+mj-lt"/>
              </a:rPr>
              <a:t>E12-06-101, </a:t>
            </a:r>
            <a:r>
              <a:rPr lang="en-US" sz="1600" i="1" dirty="0">
                <a:solidFill>
                  <a:schemeClr val="tx1"/>
                </a:solidFill>
                <a:latin typeface="+mj-lt"/>
              </a:rPr>
              <a:t>Spokespersons: </a:t>
            </a:r>
            <a:r>
              <a:rPr lang="en-US" sz="1600" i="1" dirty="0" smtClean="0">
                <a:solidFill>
                  <a:schemeClr val="tx1"/>
                </a:solidFill>
                <a:latin typeface="+mj-lt"/>
              </a:rPr>
              <a:t>Garth (</a:t>
            </a:r>
            <a:r>
              <a:rPr lang="en-US" sz="1600" i="1" dirty="0">
                <a:solidFill>
                  <a:schemeClr val="tx1"/>
                </a:solidFill>
                <a:latin typeface="+mj-lt"/>
              </a:rPr>
              <a:t>JLab</a:t>
            </a:r>
            <a:r>
              <a:rPr lang="en-US" sz="1600" i="1" dirty="0" smtClean="0">
                <a:solidFill>
                  <a:schemeClr val="tx1"/>
                </a:solidFill>
                <a:latin typeface="+mj-lt"/>
              </a:rPr>
              <a:t>) Huber (Regina), Dave Gaskell</a:t>
            </a:r>
            <a:r>
              <a:rPr lang="en-US" sz="1600" b="1" i="1" dirty="0" smtClean="0">
                <a:solidFill>
                  <a:schemeClr val="tx1"/>
                </a:solidFill>
                <a:latin typeface="+mj-lt"/>
              </a:rPr>
              <a:t> </a:t>
            </a:r>
            <a:endParaRPr lang="en-US" sz="1600" i="1" dirty="0">
              <a:solidFill>
                <a:schemeClr val="tx1"/>
              </a:solidFill>
              <a:latin typeface="+mj-lt"/>
            </a:endParaRPr>
          </a:p>
        </p:txBody>
      </p:sp>
      <p:graphicFrame>
        <p:nvGraphicFramePr>
          <p:cNvPr id="7" name="Object 6"/>
          <p:cNvGraphicFramePr>
            <a:graphicFrameLocks noChangeAspect="1"/>
          </p:cNvGraphicFramePr>
          <p:nvPr/>
        </p:nvGraphicFramePr>
        <p:xfrm>
          <a:off x="4341813" y="2238375"/>
          <a:ext cx="4649787" cy="4005263"/>
        </p:xfrm>
        <a:graphic>
          <a:graphicData uri="http://schemas.openxmlformats.org/presentationml/2006/ole">
            <p:oleObj spid="_x0000_s546817" name="Artwork" r:id="rId5" imgW="4649143" imgH="4004571" progId="Adobe.Illustrator.15">
              <p:embed/>
            </p:oleObj>
          </a:graphicData>
        </a:graphic>
      </p:graphicFrame>
      <p:sp>
        <p:nvSpPr>
          <p:cNvPr id="8" name="Text Box 5"/>
          <p:cNvSpPr txBox="1">
            <a:spLocks noChangeArrowheads="1"/>
          </p:cNvSpPr>
          <p:nvPr/>
        </p:nvSpPr>
        <p:spPr bwMode="auto">
          <a:xfrm>
            <a:off x="5731631" y="6305503"/>
            <a:ext cx="3299279" cy="400097"/>
          </a:xfrm>
          <a:prstGeom prst="rect">
            <a:avLst/>
          </a:prstGeom>
          <a:noFill/>
          <a:ln w="9525">
            <a:noFill/>
            <a:miter lim="800000"/>
            <a:headEnd/>
            <a:tailEnd/>
          </a:ln>
          <a:effectLst/>
        </p:spPr>
        <p:txBody>
          <a:bodyPr wrap="none" lIns="91429" tIns="45714" rIns="91429" bIns="45714">
            <a:spAutoFit/>
          </a:bodyPr>
          <a:lstStyle/>
          <a:p>
            <a:r>
              <a:rPr lang="en-US" dirty="0">
                <a:solidFill>
                  <a:srgbClr val="FF0000"/>
                </a:solidFill>
              </a:rPr>
              <a:t>         </a:t>
            </a:r>
            <a:r>
              <a:rPr lang="en-US" dirty="0" err="1" smtClean="0">
                <a:solidFill>
                  <a:srgbClr val="FF0000"/>
                </a:solidFill>
              </a:rPr>
              <a:t>F</a:t>
            </a:r>
            <a:r>
              <a:rPr lang="en-US" baseline="-25000" dirty="0" err="1" smtClean="0">
                <a:solidFill>
                  <a:srgbClr val="FF0000"/>
                </a:solidFill>
                <a:latin typeface="Symbol" pitchFamily="18" charset="2"/>
              </a:rPr>
              <a:t>p</a:t>
            </a:r>
            <a:r>
              <a:rPr lang="en-US" dirty="0" smtClean="0">
                <a:solidFill>
                  <a:srgbClr val="FF0000"/>
                </a:solidFill>
              </a:rPr>
              <a:t>(Q</a:t>
            </a:r>
            <a:r>
              <a:rPr lang="en-US" baseline="30000" dirty="0" smtClean="0">
                <a:solidFill>
                  <a:srgbClr val="FF0000"/>
                </a:solidFill>
              </a:rPr>
              <a:t>2</a:t>
            </a:r>
            <a:r>
              <a:rPr lang="en-US" dirty="0">
                <a:solidFill>
                  <a:srgbClr val="FF0000"/>
                </a:solidFill>
              </a:rPr>
              <a:t>) </a:t>
            </a:r>
            <a:r>
              <a:rPr lang="en-US" dirty="0" smtClean="0">
                <a:solidFill>
                  <a:srgbClr val="FF0000"/>
                </a:solidFill>
              </a:rPr>
              <a:t> 12 GeV Plans</a:t>
            </a:r>
            <a:endParaRPr lang="en-US" dirty="0">
              <a:solidFill>
                <a:srgbClr val="FF0000"/>
              </a:solidFill>
            </a:endParaRPr>
          </a:p>
        </p:txBody>
      </p:sp>
      <p:sp>
        <p:nvSpPr>
          <p:cNvPr id="9" name="Text Box 5"/>
          <p:cNvSpPr txBox="1">
            <a:spLocks noChangeArrowheads="1"/>
          </p:cNvSpPr>
          <p:nvPr/>
        </p:nvSpPr>
        <p:spPr bwMode="auto">
          <a:xfrm>
            <a:off x="304800" y="1676400"/>
            <a:ext cx="2906543" cy="707874"/>
          </a:xfrm>
          <a:prstGeom prst="rect">
            <a:avLst/>
          </a:prstGeom>
          <a:noFill/>
          <a:ln w="9525">
            <a:noFill/>
            <a:miter lim="800000"/>
            <a:headEnd/>
            <a:tailEnd/>
          </a:ln>
          <a:effectLst/>
        </p:spPr>
        <p:txBody>
          <a:bodyPr wrap="none" lIns="91429" tIns="45714" rIns="91429" bIns="45714">
            <a:spAutoFit/>
          </a:bodyPr>
          <a:lstStyle/>
          <a:p>
            <a:r>
              <a:rPr lang="en-US" dirty="0">
                <a:solidFill>
                  <a:srgbClr val="FF0000"/>
                </a:solidFill>
              </a:rPr>
              <a:t> </a:t>
            </a:r>
            <a:r>
              <a:rPr lang="en-US" dirty="0" smtClean="0">
                <a:solidFill>
                  <a:srgbClr val="FF0000"/>
                </a:solidFill>
              </a:rPr>
              <a:t>Further extend </a:t>
            </a:r>
            <a:r>
              <a:rPr lang="en-US" dirty="0" err="1" smtClean="0">
                <a:solidFill>
                  <a:srgbClr val="FF0000"/>
                </a:solidFill>
              </a:rPr>
              <a:t>F</a:t>
            </a:r>
            <a:r>
              <a:rPr lang="en-US" baseline="-25000" dirty="0" err="1" smtClean="0">
                <a:solidFill>
                  <a:srgbClr val="FF0000"/>
                </a:solidFill>
                <a:latin typeface="Symbol" pitchFamily="18" charset="2"/>
              </a:rPr>
              <a:t>p</a:t>
            </a:r>
            <a:r>
              <a:rPr lang="en-US" dirty="0" smtClean="0">
                <a:solidFill>
                  <a:srgbClr val="FF0000"/>
                </a:solidFill>
              </a:rPr>
              <a:t>(Q</a:t>
            </a:r>
            <a:r>
              <a:rPr lang="en-US" baseline="30000" dirty="0" smtClean="0">
                <a:solidFill>
                  <a:srgbClr val="FF0000"/>
                </a:solidFill>
              </a:rPr>
              <a:t>2</a:t>
            </a:r>
            <a:r>
              <a:rPr lang="en-US" dirty="0">
                <a:solidFill>
                  <a:srgbClr val="FF0000"/>
                </a:solidFill>
              </a:rPr>
              <a:t>) </a:t>
            </a:r>
            <a:endParaRPr lang="en-US" dirty="0" smtClean="0">
              <a:solidFill>
                <a:srgbClr val="FF0000"/>
              </a:solidFill>
            </a:endParaRPr>
          </a:p>
          <a:p>
            <a:r>
              <a:rPr lang="en-US" dirty="0" smtClean="0">
                <a:solidFill>
                  <a:srgbClr val="FF0000"/>
                </a:solidFill>
              </a:rPr>
              <a:t>w/ 12 GeV</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solidFill>
                  <a:srgbClr val="FF0000"/>
                </a:solidFill>
              </a:rPr>
              <a:t>Mesons as probes of strongly interacting matter:</a:t>
            </a:r>
          </a:p>
          <a:p>
            <a:pPr lvl="1"/>
            <a:r>
              <a:rPr lang="en-US" b="1" dirty="0" smtClean="0">
                <a:solidFill>
                  <a:srgbClr val="FF0000"/>
                </a:solidFill>
              </a:rPr>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381000" y="0"/>
            <a:ext cx="9982200" cy="685800"/>
          </a:xfrm>
          <a:noFill/>
          <a:ln/>
        </p:spPr>
        <p:txBody>
          <a:bodyPr/>
          <a:lstStyle/>
          <a:p>
            <a:r>
              <a:rPr lang="en-US" sz="2800" b="1" dirty="0" smtClean="0">
                <a:solidFill>
                  <a:srgbClr val="FF0000"/>
                </a:solidFill>
              </a:rPr>
              <a:t>Pion/Proton Transparency </a:t>
            </a:r>
            <a:r>
              <a:rPr lang="en-US" sz="2800" b="1" dirty="0" smtClean="0">
                <a:solidFill>
                  <a:srgbClr val="FF0000"/>
                </a:solidFill>
              </a:rPr>
              <a:t>Now and at </a:t>
            </a:r>
            <a:r>
              <a:rPr lang="en-US" sz="2800" b="1" dirty="0" smtClean="0">
                <a:solidFill>
                  <a:srgbClr val="FF0000"/>
                </a:solidFill>
              </a:rPr>
              <a:t>12 GeV</a:t>
            </a:r>
            <a:endParaRPr lang="en-US" sz="1800" i="1" dirty="0">
              <a:solidFill>
                <a:schemeClr val="tx1"/>
              </a:solidFill>
            </a:endParaRPr>
          </a:p>
        </p:txBody>
      </p:sp>
      <p:pic>
        <p:nvPicPr>
          <p:cNvPr id="20" name="Picture 9" descr="ct2_12gev"/>
          <p:cNvPicPr>
            <a:picLocks noChangeAspect="1" noChangeArrowheads="1"/>
          </p:cNvPicPr>
          <p:nvPr/>
        </p:nvPicPr>
        <p:blipFill>
          <a:blip r:embed="rId3" cstate="print"/>
          <a:srcRect l="4219" t="11006" r="8267" b="8476"/>
          <a:stretch>
            <a:fillRect/>
          </a:stretch>
        </p:blipFill>
        <p:spPr bwMode="auto">
          <a:xfrm>
            <a:off x="152400" y="2133600"/>
            <a:ext cx="4838400" cy="3207216"/>
          </a:xfrm>
          <a:prstGeom prst="rect">
            <a:avLst/>
          </a:prstGeom>
          <a:noFill/>
          <a:ln w="28575">
            <a:solidFill>
              <a:schemeClr val="tx1"/>
            </a:solidFill>
            <a:miter lim="800000"/>
            <a:headEnd/>
            <a:tailEnd/>
          </a:ln>
        </p:spPr>
      </p:pic>
      <p:sp>
        <p:nvSpPr>
          <p:cNvPr id="16" name="TextBox 15"/>
          <p:cNvSpPr txBox="1"/>
          <p:nvPr/>
        </p:nvSpPr>
        <p:spPr>
          <a:xfrm>
            <a:off x="1447800" y="2209800"/>
            <a:ext cx="1138453" cy="435825"/>
          </a:xfrm>
          <a:prstGeom prst="rect">
            <a:avLst/>
          </a:prstGeom>
          <a:noFill/>
        </p:spPr>
        <p:txBody>
          <a:bodyPr wrap="none" rtlCol="0">
            <a:spAutoFit/>
          </a:bodyPr>
          <a:lstStyle/>
          <a:p>
            <a:r>
              <a:rPr lang="en-US" baseline="30000" dirty="0" smtClean="0">
                <a:solidFill>
                  <a:schemeClr val="tx1"/>
                </a:solidFill>
                <a:latin typeface="+mj-lt"/>
              </a:rPr>
              <a:t> </a:t>
            </a:r>
            <a:r>
              <a:rPr lang="en-US" dirty="0" smtClean="0">
                <a:solidFill>
                  <a:schemeClr val="tx1"/>
                </a:solidFill>
                <a:latin typeface="+mj-lt"/>
              </a:rPr>
              <a:t>    (</a:t>
            </a:r>
            <a:r>
              <a:rPr lang="en-US" dirty="0" err="1" smtClean="0">
                <a:solidFill>
                  <a:schemeClr val="tx1"/>
                </a:solidFill>
                <a:latin typeface="+mj-lt"/>
              </a:rPr>
              <a:t>e,e’</a:t>
            </a:r>
            <a:r>
              <a:rPr lang="en-US" dirty="0" err="1" smtClean="0">
                <a:solidFill>
                  <a:schemeClr val="tx1"/>
                </a:solidFill>
                <a:latin typeface="Arial"/>
                <a:cs typeface="Arial"/>
              </a:rPr>
              <a:t>p</a:t>
            </a:r>
            <a:r>
              <a:rPr lang="en-US" dirty="0" smtClean="0">
                <a:solidFill>
                  <a:schemeClr val="tx1"/>
                </a:solidFill>
                <a:latin typeface="Arial"/>
                <a:cs typeface="Arial"/>
              </a:rPr>
              <a:t>)</a:t>
            </a:r>
            <a:endParaRPr lang="en-US" dirty="0" smtClean="0">
              <a:solidFill>
                <a:schemeClr val="tx1"/>
              </a:solidFill>
              <a:latin typeface="+mj-lt"/>
            </a:endParaRPr>
          </a:p>
        </p:txBody>
      </p:sp>
      <p:pic>
        <p:nvPicPr>
          <p:cNvPr id="22" name="Picture 5"/>
          <p:cNvPicPr>
            <a:picLocks noChangeAspect="1" noChangeArrowheads="1"/>
          </p:cNvPicPr>
          <p:nvPr/>
        </p:nvPicPr>
        <p:blipFill>
          <a:blip r:embed="rId4" cstate="print"/>
          <a:srcRect t="8748" r="7689" b="-743"/>
          <a:stretch>
            <a:fillRect/>
          </a:stretch>
        </p:blipFill>
        <p:spPr bwMode="auto">
          <a:xfrm>
            <a:off x="5268960" y="1968687"/>
            <a:ext cx="3663360" cy="3652223"/>
          </a:xfrm>
          <a:prstGeom prst="rect">
            <a:avLst/>
          </a:prstGeom>
          <a:noFill/>
          <a:ln w="36720">
            <a:solidFill>
              <a:srgbClr val="000000"/>
            </a:solidFill>
            <a:round/>
            <a:headEnd/>
            <a:tailEnd/>
          </a:ln>
          <a:effectLst/>
        </p:spPr>
      </p:pic>
      <p:sp>
        <p:nvSpPr>
          <p:cNvPr id="23" name="Text Box 2"/>
          <p:cNvSpPr txBox="1">
            <a:spLocks noChangeArrowheads="1"/>
          </p:cNvSpPr>
          <p:nvPr/>
        </p:nvSpPr>
        <p:spPr bwMode="auto">
          <a:xfrm>
            <a:off x="228600" y="914400"/>
            <a:ext cx="4354560" cy="941859"/>
          </a:xfrm>
          <a:prstGeom prst="rect">
            <a:avLst/>
          </a:prstGeom>
          <a:noFill/>
          <a:ln w="9525">
            <a:noFill/>
            <a:round/>
            <a:headEnd/>
            <a:tailEnd/>
          </a:ln>
          <a:effectLst/>
        </p:spPr>
        <p:txBody>
          <a:bodyPr lIns="81639" tIns="42452" rIns="81639" bIns="42452"/>
          <a:lstStyle/>
          <a:p>
            <a:pPr algn="ctr">
              <a:lnSpc>
                <a:spcPct val="123000"/>
              </a:lnSpc>
              <a:tabLst>
                <a:tab pos="656650" algn="l"/>
                <a:tab pos="1313299" algn="l"/>
                <a:tab pos="1969949" algn="l"/>
                <a:tab pos="2626599" algn="l"/>
                <a:tab pos="3283248" algn="l"/>
                <a:tab pos="3939898" algn="l"/>
              </a:tabLst>
            </a:pPr>
            <a:r>
              <a:rPr lang="en-GB" sz="2400" b="1" dirty="0">
                <a:solidFill>
                  <a:srgbClr val="000080"/>
                </a:solidFill>
                <a:latin typeface="+mn-lt"/>
              </a:rPr>
              <a:t>A(</a:t>
            </a:r>
            <a:r>
              <a:rPr lang="en-GB" sz="2400" b="1" dirty="0" err="1">
                <a:solidFill>
                  <a:srgbClr val="000080"/>
                </a:solidFill>
                <a:latin typeface="+mn-lt"/>
              </a:rPr>
              <a:t>e,e’p</a:t>
            </a:r>
            <a:r>
              <a:rPr lang="en-GB" sz="2400" b="1" dirty="0">
                <a:solidFill>
                  <a:srgbClr val="000080"/>
                </a:solidFill>
                <a:latin typeface="+mn-lt"/>
              </a:rPr>
              <a:t>) at 12 </a:t>
            </a:r>
            <a:r>
              <a:rPr lang="en-GB" sz="2400" b="1" dirty="0" err="1" smtClean="0">
                <a:solidFill>
                  <a:srgbClr val="000080"/>
                </a:solidFill>
                <a:latin typeface="+mn-lt"/>
              </a:rPr>
              <a:t>GeV</a:t>
            </a:r>
            <a:endParaRPr lang="en-GB" sz="2400" b="1" dirty="0" smtClean="0">
              <a:solidFill>
                <a:srgbClr val="000080"/>
              </a:solidFill>
              <a:latin typeface="+mn-lt"/>
            </a:endParaRPr>
          </a:p>
          <a:p>
            <a:pPr algn="ctr">
              <a:lnSpc>
                <a:spcPct val="123000"/>
              </a:lnSpc>
              <a:tabLst>
                <a:tab pos="656650" algn="l"/>
                <a:tab pos="1313299" algn="l"/>
                <a:tab pos="1969949" algn="l"/>
                <a:tab pos="2626599" algn="l"/>
                <a:tab pos="3283248" algn="l"/>
                <a:tab pos="3939898" algn="l"/>
              </a:tabLst>
            </a:pPr>
            <a:r>
              <a:rPr lang="en-GB" sz="2400" b="1" dirty="0" smtClean="0">
                <a:solidFill>
                  <a:srgbClr val="000080"/>
                </a:solidFill>
                <a:latin typeface="+mn-lt"/>
              </a:rPr>
              <a:t>(projected </a:t>
            </a:r>
            <a:r>
              <a:rPr lang="en-GB" sz="2400" b="1" dirty="0">
                <a:solidFill>
                  <a:srgbClr val="000080"/>
                </a:solidFill>
                <a:latin typeface="+mn-lt"/>
              </a:rPr>
              <a:t>results</a:t>
            </a:r>
            <a:r>
              <a:rPr lang="en-GB" sz="2400" b="1" dirty="0">
                <a:solidFill>
                  <a:srgbClr val="000000"/>
                </a:solidFill>
                <a:latin typeface="+mn-lt"/>
              </a:rPr>
              <a:t>) </a:t>
            </a:r>
          </a:p>
        </p:txBody>
      </p:sp>
      <p:sp>
        <p:nvSpPr>
          <p:cNvPr id="24" name="Text Box 6"/>
          <p:cNvSpPr txBox="1">
            <a:spLocks noChangeArrowheads="1"/>
          </p:cNvSpPr>
          <p:nvPr/>
        </p:nvSpPr>
        <p:spPr bwMode="auto">
          <a:xfrm>
            <a:off x="5486400" y="914400"/>
            <a:ext cx="3317760" cy="941859"/>
          </a:xfrm>
          <a:prstGeom prst="rect">
            <a:avLst/>
          </a:prstGeom>
          <a:noFill/>
          <a:ln w="9525">
            <a:noFill/>
            <a:round/>
            <a:headEnd/>
            <a:tailEnd/>
          </a:ln>
          <a:effectLst/>
        </p:spPr>
        <p:txBody>
          <a:bodyPr lIns="81639" tIns="42452" rIns="81639" bIns="42452"/>
          <a:lstStyle/>
          <a:p>
            <a:pPr algn="ctr">
              <a:lnSpc>
                <a:spcPct val="123000"/>
              </a:lnSpc>
              <a:tabLst>
                <a:tab pos="656650" algn="l"/>
                <a:tab pos="1313299" algn="l"/>
                <a:tab pos="1969949" algn="l"/>
                <a:tab pos="2626599" algn="l"/>
                <a:tab pos="3283248" algn="l"/>
              </a:tabLst>
            </a:pPr>
            <a:r>
              <a:rPr lang="en-GB" sz="2400" b="1" dirty="0">
                <a:solidFill>
                  <a:srgbClr val="000080"/>
                </a:solidFill>
                <a:latin typeface="+mn-lt"/>
              </a:rPr>
              <a:t>A(</a:t>
            </a:r>
            <a:r>
              <a:rPr lang="en-GB" sz="2400" b="1" dirty="0" err="1">
                <a:solidFill>
                  <a:srgbClr val="000080"/>
                </a:solidFill>
                <a:latin typeface="+mn-lt"/>
              </a:rPr>
              <a:t>e,e</a:t>
            </a:r>
            <a:r>
              <a:rPr lang="en-GB" sz="2400" b="1" dirty="0" smtClean="0">
                <a:solidFill>
                  <a:srgbClr val="000080"/>
                </a:solidFill>
                <a:latin typeface="+mn-lt"/>
              </a:rPr>
              <a:t>’</a:t>
            </a:r>
            <a:r>
              <a:rPr lang="en-GB" sz="2400" b="1" dirty="0" smtClean="0">
                <a:solidFill>
                  <a:srgbClr val="000080"/>
                </a:solidFill>
                <a:latin typeface="+mn-lt"/>
                <a:sym typeface="Symbol"/>
              </a:rPr>
              <a:t></a:t>
            </a:r>
            <a:r>
              <a:rPr lang="en-GB" sz="2400" b="1" baseline="33000" dirty="0" smtClean="0">
                <a:solidFill>
                  <a:srgbClr val="000080"/>
                </a:solidFill>
                <a:latin typeface="+mn-lt"/>
              </a:rPr>
              <a:t>+</a:t>
            </a:r>
            <a:r>
              <a:rPr lang="en-GB" sz="2400" b="1" dirty="0" smtClean="0">
                <a:solidFill>
                  <a:srgbClr val="000080"/>
                </a:solidFill>
                <a:latin typeface="+mn-lt"/>
              </a:rPr>
              <a:t>) </a:t>
            </a:r>
            <a:r>
              <a:rPr lang="en-GB" sz="2400" b="1" dirty="0">
                <a:solidFill>
                  <a:srgbClr val="000080"/>
                </a:solidFill>
                <a:latin typeface="+mn-lt"/>
              </a:rPr>
              <a:t>at 12 </a:t>
            </a:r>
            <a:r>
              <a:rPr lang="en-GB" sz="2400" b="1" dirty="0" err="1">
                <a:solidFill>
                  <a:srgbClr val="000080"/>
                </a:solidFill>
                <a:latin typeface="+mn-lt"/>
              </a:rPr>
              <a:t>GeV</a:t>
            </a:r>
            <a:r>
              <a:rPr lang="en-GB" sz="2400" b="1" dirty="0">
                <a:solidFill>
                  <a:srgbClr val="000080"/>
                </a:solidFill>
                <a:latin typeface="+mn-lt"/>
              </a:rPr>
              <a:t> (projected results</a:t>
            </a:r>
            <a:r>
              <a:rPr lang="en-GB" sz="2400" b="1" dirty="0">
                <a:solidFill>
                  <a:srgbClr val="000000"/>
                </a:solidFill>
                <a:latin typeface="+mn-lt"/>
              </a:rPr>
              <a:t>) </a:t>
            </a:r>
          </a:p>
        </p:txBody>
      </p:sp>
      <p:sp>
        <p:nvSpPr>
          <p:cNvPr id="25" name="TextBox 24"/>
          <p:cNvSpPr txBox="1"/>
          <p:nvPr/>
        </p:nvSpPr>
        <p:spPr>
          <a:xfrm>
            <a:off x="533400" y="5715000"/>
            <a:ext cx="1390124" cy="402546"/>
          </a:xfrm>
          <a:prstGeom prst="rect">
            <a:avLst/>
          </a:prstGeom>
          <a:noFill/>
        </p:spPr>
        <p:txBody>
          <a:bodyPr wrap="none" rtlCol="0">
            <a:spAutoFit/>
          </a:bodyPr>
          <a:lstStyle/>
          <a:p>
            <a:r>
              <a:rPr lang="en-US" dirty="0" smtClean="0">
                <a:solidFill>
                  <a:schemeClr val="tx1"/>
                </a:solidFill>
              </a:rPr>
              <a:t>E12-06-107</a:t>
            </a:r>
            <a:endParaRPr lang="en-US" dirty="0">
              <a:solidFill>
                <a:schemeClr val="tx1"/>
              </a:solidFill>
            </a:endParaRPr>
          </a:p>
        </p:txBody>
      </p:sp>
      <p:sp>
        <p:nvSpPr>
          <p:cNvPr id="9" name="TextBox 8"/>
          <p:cNvSpPr txBox="1"/>
          <p:nvPr/>
        </p:nvSpPr>
        <p:spPr>
          <a:xfrm>
            <a:off x="6651241" y="6400800"/>
            <a:ext cx="2416559" cy="400110"/>
          </a:xfrm>
          <a:prstGeom prst="rect">
            <a:avLst/>
          </a:prstGeom>
          <a:noFill/>
        </p:spPr>
        <p:txBody>
          <a:bodyPr wrap="none" rtlCol="0">
            <a:spAutoFit/>
          </a:bodyPr>
          <a:lstStyle/>
          <a:p>
            <a:r>
              <a:rPr lang="en-US" dirty="0" smtClean="0"/>
              <a:t>Steve Wood’s Talk</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solidFill>
                  <a:srgbClr val="FF0000"/>
                </a:solidFill>
              </a:rPr>
              <a:t>Hypernuclear</a:t>
            </a:r>
            <a:r>
              <a:rPr lang="en-US" sz="2400" b="1" dirty="0" smtClean="0">
                <a:solidFill>
                  <a:srgbClr val="FF0000"/>
                </a:solidFill>
              </a:rPr>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38238" y="542925"/>
            <a:ext cx="7258050" cy="5718175"/>
            <a:chOff x="717" y="342"/>
            <a:chExt cx="4572" cy="3602"/>
          </a:xfrm>
        </p:grpSpPr>
        <p:pic>
          <p:nvPicPr>
            <p:cNvPr id="64533" name="Picture 3" descr="nc_s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61273">
              <a:off x="1353" y="342"/>
              <a:ext cx="3936" cy="3602"/>
            </a:xfrm>
            <a:prstGeom prst="rect">
              <a:avLst/>
            </a:prstGeom>
            <a:noFill/>
            <a:ln w="9525">
              <a:noFill/>
              <a:miter lim="800000"/>
              <a:headEnd/>
              <a:tailEnd/>
            </a:ln>
          </p:spPr>
        </p:pic>
        <p:grpSp>
          <p:nvGrpSpPr>
            <p:cNvPr id="3" name="Group 4"/>
            <p:cNvGrpSpPr>
              <a:grpSpLocks/>
            </p:cNvGrpSpPr>
            <p:nvPr/>
          </p:nvGrpSpPr>
          <p:grpSpPr bwMode="auto">
            <a:xfrm>
              <a:off x="717" y="2608"/>
              <a:ext cx="4187" cy="1158"/>
              <a:chOff x="717" y="2608"/>
              <a:chExt cx="4187" cy="1158"/>
            </a:xfrm>
          </p:grpSpPr>
          <p:grpSp>
            <p:nvGrpSpPr>
              <p:cNvPr id="4" name="Group 5"/>
              <p:cNvGrpSpPr>
                <a:grpSpLocks/>
              </p:cNvGrpSpPr>
              <p:nvPr/>
            </p:nvGrpSpPr>
            <p:grpSpPr bwMode="auto">
              <a:xfrm rot="-256774">
                <a:off x="1260" y="3240"/>
                <a:ext cx="3406" cy="419"/>
                <a:chOff x="1156" y="3504"/>
                <a:chExt cx="3446" cy="444"/>
              </a:xfrm>
            </p:grpSpPr>
            <p:sp>
              <p:nvSpPr>
                <p:cNvPr id="64541" name="Rectangle 6"/>
                <p:cNvSpPr>
                  <a:spLocks noChangeArrowheads="1"/>
                </p:cNvSpPr>
                <p:nvPr/>
              </p:nvSpPr>
              <p:spPr bwMode="auto">
                <a:xfrm rot="-420000">
                  <a:off x="2857" y="3654"/>
                  <a:ext cx="1056" cy="233"/>
                </a:xfrm>
                <a:prstGeom prst="rect">
                  <a:avLst/>
                </a:prstGeom>
                <a:solidFill>
                  <a:srgbClr val="FFFFFF"/>
                </a:solidFill>
                <a:ln w="9525">
                  <a:noFill/>
                  <a:round/>
                  <a:headEnd/>
                  <a:tailEnd/>
                </a:ln>
              </p:spPr>
              <p:txBody>
                <a:bodyPr lIns="90000" tIns="46800" rIns="90000" bIns="46800"/>
                <a:lstStyle/>
                <a:p>
                  <a:pPr marL="446088" indent="-446088" algn="ctr" defTabSz="449263" eaLnBrk="1" hangingPunct="1">
                    <a:spcBef>
                      <a:spcPts val="450"/>
                    </a:spcBef>
                    <a:buClr>
                      <a:srgbClr val="000000"/>
                    </a:buClr>
                    <a:buSzPct val="100000"/>
                    <a:buFont typeface="Times New Roman" pitchFamily="18" charset="0"/>
                    <a:buNone/>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pPr>
                  <a:endParaRPr lang="en-GB" altLang="ja-JP" sz="1800" b="0">
                    <a:solidFill>
                      <a:srgbClr val="000000"/>
                    </a:solidFill>
                    <a:latin typeface="Times New Roman" pitchFamily="18" charset="0"/>
                    <a:ea typeface="ＭＳ Ｐゴシック" charset="-128"/>
                  </a:endParaRPr>
                </a:p>
              </p:txBody>
            </p:sp>
            <p:sp>
              <p:nvSpPr>
                <p:cNvPr id="64542" name="Line 7"/>
                <p:cNvSpPr>
                  <a:spLocks noChangeShapeType="1"/>
                </p:cNvSpPr>
                <p:nvPr/>
              </p:nvSpPr>
              <p:spPr bwMode="auto">
                <a:xfrm flipV="1">
                  <a:off x="1156" y="3503"/>
                  <a:ext cx="3447" cy="410"/>
                </a:xfrm>
                <a:prstGeom prst="line">
                  <a:avLst/>
                </a:prstGeom>
                <a:noFill/>
                <a:ln w="19080">
                  <a:solidFill>
                    <a:srgbClr val="000000"/>
                  </a:solidFill>
                  <a:miter lim="800000"/>
                  <a:headEnd/>
                  <a:tailEnd type="triangle" w="med" len="med"/>
                </a:ln>
              </p:spPr>
              <p:txBody>
                <a:bodyPr/>
                <a:lstStyle/>
                <a:p>
                  <a:pPr algn="ctr"/>
                  <a:endParaRPr lang="en-US" sz="2800" b="0">
                    <a:solidFill>
                      <a:srgbClr val="FF3300"/>
                    </a:solidFill>
                  </a:endParaRPr>
                </a:p>
              </p:txBody>
            </p:sp>
          </p:grpSp>
          <p:grpSp>
            <p:nvGrpSpPr>
              <p:cNvPr id="5" name="Group 8"/>
              <p:cNvGrpSpPr>
                <a:grpSpLocks/>
              </p:cNvGrpSpPr>
              <p:nvPr/>
            </p:nvGrpSpPr>
            <p:grpSpPr bwMode="auto">
              <a:xfrm rot="-256774">
                <a:off x="761" y="2787"/>
                <a:ext cx="489" cy="979"/>
                <a:chOff x="674" y="2928"/>
                <a:chExt cx="489" cy="979"/>
              </a:xfrm>
            </p:grpSpPr>
            <p:sp>
              <p:nvSpPr>
                <p:cNvPr id="64539" name="Rectangle 9"/>
                <p:cNvSpPr>
                  <a:spLocks noChangeArrowheads="1"/>
                </p:cNvSpPr>
                <p:nvPr/>
              </p:nvSpPr>
              <p:spPr bwMode="auto">
                <a:xfrm rot="-6540000">
                  <a:off x="646" y="3002"/>
                  <a:ext cx="287" cy="231"/>
                </a:xfrm>
                <a:prstGeom prst="rect">
                  <a:avLst/>
                </a:prstGeom>
                <a:solidFill>
                  <a:srgbClr val="FFFFFF"/>
                </a:solidFill>
                <a:ln w="9525">
                  <a:noFill/>
                  <a:round/>
                  <a:headEnd/>
                  <a:tailEnd/>
                </a:ln>
              </p:spPr>
              <p:txBody>
                <a:bodyPr vert="eaVert" lIns="90000" tIns="46800" rIns="90000" bIns="46800">
                  <a:spAutoFit/>
                </a:bodyPr>
                <a:lstStyle/>
                <a:p>
                  <a:pPr algn="ctr" defTabSz="449263"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ja-JP" altLang="en-GB" sz="1800" b="0">
                    <a:solidFill>
                      <a:srgbClr val="000000"/>
                    </a:solidFill>
                    <a:latin typeface="Times New Roman" pitchFamily="18" charset="0"/>
                    <a:ea typeface="ＭＳ Ｐゴシック" charset="-128"/>
                  </a:endParaRPr>
                </a:p>
              </p:txBody>
            </p:sp>
            <p:sp>
              <p:nvSpPr>
                <p:cNvPr id="64540" name="Line 10"/>
                <p:cNvSpPr>
                  <a:spLocks noChangeShapeType="1"/>
                </p:cNvSpPr>
                <p:nvPr/>
              </p:nvSpPr>
              <p:spPr bwMode="auto">
                <a:xfrm flipH="1" flipV="1">
                  <a:off x="879" y="2928"/>
                  <a:ext cx="284" cy="979"/>
                </a:xfrm>
                <a:prstGeom prst="line">
                  <a:avLst/>
                </a:prstGeom>
                <a:noFill/>
                <a:ln w="19080">
                  <a:solidFill>
                    <a:srgbClr val="000000"/>
                  </a:solidFill>
                  <a:miter lim="800000"/>
                  <a:headEnd/>
                  <a:tailEnd type="triangle" w="med" len="med"/>
                </a:ln>
              </p:spPr>
              <p:txBody>
                <a:bodyPr/>
                <a:lstStyle/>
                <a:p>
                  <a:pPr algn="ctr"/>
                  <a:endParaRPr lang="en-US" sz="2800" b="0">
                    <a:solidFill>
                      <a:srgbClr val="FF3300"/>
                    </a:solidFill>
                  </a:endParaRPr>
                </a:p>
              </p:txBody>
            </p:sp>
          </p:grpSp>
          <p:sp>
            <p:nvSpPr>
              <p:cNvPr id="64537" name="Rectangle 11"/>
              <p:cNvSpPr>
                <a:spLocks noChangeArrowheads="1"/>
              </p:cNvSpPr>
              <p:nvPr/>
            </p:nvSpPr>
            <p:spPr bwMode="auto">
              <a:xfrm>
                <a:off x="4684" y="2969"/>
                <a:ext cx="220" cy="231"/>
              </a:xfrm>
              <a:prstGeom prst="rect">
                <a:avLst/>
              </a:prstGeom>
              <a:noFill/>
              <a:ln w="9525" algn="ctr">
                <a:noFill/>
                <a:miter lim="800000"/>
                <a:headEnd/>
                <a:tailEnd/>
              </a:ln>
            </p:spPr>
            <p:txBody>
              <a:bodyPr wrap="none">
                <a:spAutoFit/>
              </a:bodyPr>
              <a:lstStyle/>
              <a:p>
                <a:pPr eaLnBrk="1" hangingPunct="1">
                  <a:spcBef>
                    <a:spcPts val="450"/>
                  </a:spcBef>
                  <a:buClr>
                    <a:srgbClr val="000000"/>
                  </a:buClr>
                  <a:buSzPct val="100000"/>
                  <a:buFont typeface="Times New Roman" pitchFamily="18" charset="0"/>
                  <a:buNone/>
                </a:pPr>
                <a:r>
                  <a:rPr lang="en-GB" altLang="ja-JP" sz="1800" b="0">
                    <a:solidFill>
                      <a:srgbClr val="000000"/>
                    </a:solidFill>
                    <a:latin typeface="Times New Roman" pitchFamily="18" charset="0"/>
                    <a:ea typeface="ＭＳ Ｐゴシック" charset="-128"/>
                  </a:rPr>
                  <a:t>N</a:t>
                </a:r>
              </a:p>
            </p:txBody>
          </p:sp>
          <p:sp>
            <p:nvSpPr>
              <p:cNvPr id="64538" name="Rectangle 12"/>
              <p:cNvSpPr>
                <a:spLocks noChangeArrowheads="1"/>
              </p:cNvSpPr>
              <p:nvPr/>
            </p:nvSpPr>
            <p:spPr bwMode="auto">
              <a:xfrm>
                <a:off x="717" y="2608"/>
                <a:ext cx="212" cy="231"/>
              </a:xfrm>
              <a:prstGeom prst="rect">
                <a:avLst/>
              </a:prstGeom>
              <a:noFill/>
              <a:ln w="9525" algn="ctr">
                <a:noFill/>
                <a:miter lim="800000"/>
                <a:headEnd/>
                <a:tailEnd/>
              </a:ln>
            </p:spPr>
            <p:txBody>
              <a:bodyPr wrap="none">
                <a:spAutoFit/>
              </a:bodyPr>
              <a:lstStyle/>
              <a:p>
                <a:pPr eaLnBrk="1" hangingPunct="1">
                  <a:spcBef>
                    <a:spcPts val="450"/>
                  </a:spcBef>
                  <a:buClr>
                    <a:srgbClr val="000000"/>
                  </a:buClr>
                  <a:buSzPct val="100000"/>
                  <a:buFont typeface="Times New Roman" pitchFamily="18" charset="0"/>
                  <a:buNone/>
                </a:pPr>
                <a:r>
                  <a:rPr lang="en-GB" altLang="ja-JP" sz="1800" b="0">
                    <a:solidFill>
                      <a:srgbClr val="000000"/>
                    </a:solidFill>
                    <a:latin typeface="Times New Roman" pitchFamily="18" charset="0"/>
                    <a:ea typeface="ＭＳ Ｐゴシック" charset="-128"/>
                  </a:rPr>
                  <a:t>Z</a:t>
                </a:r>
              </a:p>
            </p:txBody>
          </p:sp>
        </p:grpSp>
      </p:grpSp>
      <p:sp>
        <p:nvSpPr>
          <p:cNvPr id="64515" name="Rectangle 13"/>
          <p:cNvSpPr>
            <a:spLocks noChangeArrowheads="1"/>
          </p:cNvSpPr>
          <p:nvPr/>
        </p:nvSpPr>
        <p:spPr bwMode="auto">
          <a:xfrm>
            <a:off x="914400" y="0"/>
            <a:ext cx="7772400" cy="762000"/>
          </a:xfrm>
          <a:prstGeom prst="rect">
            <a:avLst/>
          </a:prstGeom>
          <a:noFill/>
          <a:ln w="9525">
            <a:noFill/>
            <a:miter lim="800000"/>
            <a:headEnd/>
            <a:tailEnd/>
          </a:ln>
        </p:spPr>
        <p:txBody>
          <a:bodyPr anchor="ctr"/>
          <a:lstStyle/>
          <a:p>
            <a:pPr algn="ctr">
              <a:tabLst>
                <a:tab pos="4038600" algn="l"/>
              </a:tabLst>
            </a:pPr>
            <a:r>
              <a:rPr lang="en-US" altLang="ja-JP" sz="2800" b="0" u="sng">
                <a:solidFill>
                  <a:srgbClr val="FC0128"/>
                </a:solidFill>
                <a:ea typeface="ＭＳ Ｐゴシック" charset="-128"/>
              </a:rPr>
              <a:t>World of matter made of u, d, s quarks</a:t>
            </a:r>
          </a:p>
        </p:txBody>
      </p:sp>
      <p:pic>
        <p:nvPicPr>
          <p:cNvPr id="64516" name="Picture 14"/>
          <p:cNvPicPr>
            <a:picLocks noChangeAspect="1" noChangeArrowheads="1"/>
          </p:cNvPicPr>
          <p:nvPr/>
        </p:nvPicPr>
        <p:blipFill>
          <a:blip r:embed="rId4" cstate="print"/>
          <a:srcRect/>
          <a:stretch>
            <a:fillRect/>
          </a:stretch>
        </p:blipFill>
        <p:spPr bwMode="auto">
          <a:xfrm>
            <a:off x="590550" y="5362575"/>
            <a:ext cx="647700" cy="838200"/>
          </a:xfrm>
          <a:prstGeom prst="rect">
            <a:avLst/>
          </a:prstGeom>
          <a:noFill/>
          <a:ln w="9525">
            <a:noFill/>
            <a:round/>
            <a:headEnd/>
            <a:tailEnd/>
          </a:ln>
        </p:spPr>
      </p:pic>
      <p:pic>
        <p:nvPicPr>
          <p:cNvPr id="1603599" name="Picture 15"/>
          <p:cNvPicPr>
            <a:picLocks noChangeAspect="1" noChangeArrowheads="1"/>
          </p:cNvPicPr>
          <p:nvPr/>
        </p:nvPicPr>
        <p:blipFill>
          <a:blip r:embed="rId5" cstate="print"/>
          <a:srcRect/>
          <a:stretch>
            <a:fillRect/>
          </a:stretch>
        </p:blipFill>
        <p:spPr bwMode="auto">
          <a:xfrm>
            <a:off x="581025" y="4267200"/>
            <a:ext cx="568325" cy="838200"/>
          </a:xfrm>
          <a:prstGeom prst="rect">
            <a:avLst/>
          </a:prstGeom>
          <a:noFill/>
          <a:ln w="9525">
            <a:noFill/>
            <a:round/>
            <a:headEnd/>
            <a:tailEnd/>
          </a:ln>
        </p:spPr>
      </p:pic>
      <p:sp>
        <p:nvSpPr>
          <p:cNvPr id="64518" name="Rectangle 16"/>
          <p:cNvSpPr>
            <a:spLocks noChangeArrowheads="1"/>
          </p:cNvSpPr>
          <p:nvPr/>
        </p:nvSpPr>
        <p:spPr bwMode="auto">
          <a:xfrm>
            <a:off x="3378200" y="6122988"/>
            <a:ext cx="5019675" cy="419100"/>
          </a:xfrm>
          <a:prstGeom prst="rect">
            <a:avLst/>
          </a:prstGeom>
          <a:solidFill>
            <a:srgbClr val="CC0000">
              <a:alpha val="10980"/>
            </a:srgbClr>
          </a:solidFill>
          <a:ln w="9360">
            <a:solidFill>
              <a:srgbClr val="CC0000"/>
            </a:solidFill>
            <a:miter lim="800000"/>
            <a:headEnd/>
            <a:tailEnd/>
          </a:ln>
        </p:spPr>
        <p:txBody>
          <a:bodyPr lIns="90000" tIns="46800" rIns="90000" bIns="46800"/>
          <a:lstStyle/>
          <a:p>
            <a:pPr marL="446088" indent="-446088" defTabSz="449263" eaLnBrk="1" hangingPunct="1">
              <a:lnSpc>
                <a:spcPct val="80000"/>
              </a:lnSpc>
              <a:buClr>
                <a:srgbClr val="000000"/>
              </a:buClr>
              <a:buSzPct val="100000"/>
              <a:buFont typeface="Symbol" pitchFamily="18" charset="2"/>
              <a:buNone/>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pPr>
            <a:r>
              <a:rPr lang="ja-JP" altLang="en-GB" sz="2800" b="0">
                <a:solidFill>
                  <a:srgbClr val="000000"/>
                </a:solidFill>
                <a:ea typeface="ＭＳ Ｐゴシック" charset="-128"/>
              </a:rPr>
              <a:t>３</a:t>
            </a:r>
            <a:r>
              <a:rPr lang="en-GB" altLang="ja-JP" sz="2800" b="0">
                <a:solidFill>
                  <a:srgbClr val="000000"/>
                </a:solidFill>
                <a:ea typeface="ＭＳ Ｐゴシック" charset="-128"/>
              </a:rPr>
              <a:t>-dimensional nuclear chart</a:t>
            </a:r>
          </a:p>
          <a:p>
            <a:pPr marL="446088" indent="-446088" defTabSz="449263" eaLnBrk="1" hangingPunct="1">
              <a:lnSpc>
                <a:spcPct val="80000"/>
              </a:lnSpc>
              <a:buClr>
                <a:srgbClr val="000000"/>
              </a:buClr>
              <a:buSzPct val="100000"/>
              <a:buFont typeface="Symbol" pitchFamily="18" charset="2"/>
              <a:buNone/>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pPr>
            <a:r>
              <a:rPr lang="en-GB" altLang="ja-JP" sz="2800" b="0">
                <a:solidFill>
                  <a:srgbClr val="000000"/>
                </a:solidFill>
                <a:ea typeface="ＭＳ Ｐゴシック" charset="-128"/>
              </a:rPr>
              <a:t>                        </a:t>
            </a:r>
          </a:p>
        </p:txBody>
      </p:sp>
      <p:grpSp>
        <p:nvGrpSpPr>
          <p:cNvPr id="6" name="Group 17"/>
          <p:cNvGrpSpPr>
            <a:grpSpLocks/>
          </p:cNvGrpSpPr>
          <p:nvPr/>
        </p:nvGrpSpPr>
        <p:grpSpPr bwMode="auto">
          <a:xfrm>
            <a:off x="1595438" y="542925"/>
            <a:ext cx="6800850" cy="5718175"/>
            <a:chOff x="1005" y="342"/>
            <a:chExt cx="4284" cy="3602"/>
          </a:xfrm>
        </p:grpSpPr>
        <p:grpSp>
          <p:nvGrpSpPr>
            <p:cNvPr id="7" name="Group 18"/>
            <p:cNvGrpSpPr>
              <a:grpSpLocks/>
            </p:cNvGrpSpPr>
            <p:nvPr/>
          </p:nvGrpSpPr>
          <p:grpSpPr bwMode="auto">
            <a:xfrm>
              <a:off x="1005" y="342"/>
              <a:ext cx="4284" cy="3602"/>
              <a:chOff x="1005" y="342"/>
              <a:chExt cx="4284" cy="3602"/>
            </a:xfrm>
          </p:grpSpPr>
          <p:pic>
            <p:nvPicPr>
              <p:cNvPr id="64530" name="Picture 19" descr="nc_s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461273">
                <a:off x="1353" y="342"/>
                <a:ext cx="3936" cy="3602"/>
              </a:xfrm>
              <a:prstGeom prst="rect">
                <a:avLst/>
              </a:prstGeom>
              <a:noFill/>
              <a:ln w="9525">
                <a:noFill/>
                <a:miter lim="800000"/>
                <a:headEnd/>
                <a:tailEnd/>
              </a:ln>
            </p:spPr>
          </p:pic>
          <p:sp>
            <p:nvSpPr>
              <p:cNvPr id="64531" name="Line 20"/>
              <p:cNvSpPr>
                <a:spLocks noChangeShapeType="1"/>
              </p:cNvSpPr>
              <p:nvPr/>
            </p:nvSpPr>
            <p:spPr bwMode="auto">
              <a:xfrm rot="21369761" flipV="1">
                <a:off x="1295" y="2769"/>
                <a:ext cx="3388" cy="424"/>
              </a:xfrm>
              <a:prstGeom prst="line">
                <a:avLst/>
              </a:prstGeom>
              <a:noFill/>
              <a:ln w="19080">
                <a:solidFill>
                  <a:srgbClr val="CC0000"/>
                </a:solidFill>
                <a:miter lim="800000"/>
                <a:headEnd/>
                <a:tailEnd type="triangle" w="med" len="med"/>
              </a:ln>
            </p:spPr>
            <p:txBody>
              <a:bodyPr/>
              <a:lstStyle/>
              <a:p>
                <a:pPr algn="ctr"/>
                <a:endParaRPr lang="en-US" sz="2800" b="0">
                  <a:solidFill>
                    <a:srgbClr val="FF3300"/>
                  </a:solidFill>
                </a:endParaRPr>
              </a:p>
            </p:txBody>
          </p:sp>
          <p:sp>
            <p:nvSpPr>
              <p:cNvPr id="64532" name="Line 21"/>
              <p:cNvSpPr>
                <a:spLocks noChangeShapeType="1"/>
              </p:cNvSpPr>
              <p:nvPr/>
            </p:nvSpPr>
            <p:spPr bwMode="auto">
              <a:xfrm rot="-230239" flipH="1" flipV="1">
                <a:off x="1005" y="2403"/>
                <a:ext cx="271" cy="926"/>
              </a:xfrm>
              <a:prstGeom prst="line">
                <a:avLst/>
              </a:prstGeom>
              <a:noFill/>
              <a:ln w="19080">
                <a:solidFill>
                  <a:srgbClr val="CC0000"/>
                </a:solidFill>
                <a:miter lim="800000"/>
                <a:headEnd/>
                <a:tailEnd type="triangle" w="med" len="med"/>
              </a:ln>
            </p:spPr>
            <p:txBody>
              <a:bodyPr/>
              <a:lstStyle/>
              <a:p>
                <a:pPr algn="ctr"/>
                <a:endParaRPr lang="en-US" sz="2800" b="0">
                  <a:solidFill>
                    <a:srgbClr val="FF3300"/>
                  </a:solidFill>
                </a:endParaRPr>
              </a:p>
            </p:txBody>
          </p:sp>
        </p:grpSp>
        <p:sp>
          <p:nvSpPr>
            <p:cNvPr id="64529" name="Rectangle 22"/>
            <p:cNvSpPr>
              <a:spLocks noChangeArrowheads="1"/>
            </p:cNvSpPr>
            <p:nvPr/>
          </p:nvSpPr>
          <p:spPr bwMode="auto">
            <a:xfrm>
              <a:off x="2678" y="2619"/>
              <a:ext cx="1244" cy="231"/>
            </a:xfrm>
            <a:prstGeom prst="rect">
              <a:avLst/>
            </a:prstGeom>
            <a:solidFill>
              <a:srgbClr val="FF9966"/>
            </a:solidFill>
            <a:ln w="9525" algn="ctr">
              <a:noFill/>
              <a:miter lim="800000"/>
              <a:headEnd/>
              <a:tailEnd/>
            </a:ln>
          </p:spPr>
          <p:txBody>
            <a:bodyPr wrap="none">
              <a:spAutoFit/>
            </a:bodyPr>
            <a:lstStyle/>
            <a:p>
              <a:pPr eaLnBrk="1" hangingPunct="1"/>
              <a:r>
                <a:rPr lang="en-GB" altLang="ja-JP" sz="1800" b="0">
                  <a:solidFill>
                    <a:srgbClr val="CC0000"/>
                  </a:solidFill>
                  <a:latin typeface="Symbol" pitchFamily="18" charset="2"/>
                  <a:ea typeface="ＭＳ Ｐゴシック" charset="-128"/>
                </a:rPr>
                <a:t>L</a:t>
              </a:r>
              <a:r>
                <a:rPr lang="en-GB" altLang="ja-JP" sz="1800" b="0">
                  <a:solidFill>
                    <a:srgbClr val="CC0000"/>
                  </a:solidFill>
                  <a:ea typeface="ＭＳ Ｐゴシック" charset="-128"/>
                </a:rPr>
                <a:t>, </a:t>
              </a:r>
              <a:r>
                <a:rPr lang="en-GB" altLang="ja-JP" sz="1800" b="0">
                  <a:solidFill>
                    <a:srgbClr val="CC0000"/>
                  </a:solidFill>
                  <a:latin typeface="Symbol" pitchFamily="18" charset="2"/>
                  <a:ea typeface="ＭＳ Ｐゴシック" charset="-128"/>
                </a:rPr>
                <a:t>S</a:t>
              </a:r>
              <a:r>
                <a:rPr lang="en-GB" altLang="ja-JP" sz="1800" b="0">
                  <a:solidFill>
                    <a:srgbClr val="CC0000"/>
                  </a:solidFill>
                  <a:ea typeface="ＭＳ Ｐゴシック" charset="-128"/>
                </a:rPr>
                <a:t> Hypernuclei</a:t>
              </a:r>
              <a:endParaRPr lang="en-US" altLang="ja-JP" sz="1800" b="0">
                <a:solidFill>
                  <a:srgbClr val="CC0000"/>
                </a:solidFill>
                <a:ea typeface="ＭＳ Ｐゴシック" charset="-128"/>
              </a:endParaRPr>
            </a:p>
          </p:txBody>
        </p:sp>
      </p:grpSp>
      <p:grpSp>
        <p:nvGrpSpPr>
          <p:cNvPr id="8" name="Group 23"/>
          <p:cNvGrpSpPr>
            <a:grpSpLocks/>
          </p:cNvGrpSpPr>
          <p:nvPr/>
        </p:nvGrpSpPr>
        <p:grpSpPr bwMode="auto">
          <a:xfrm>
            <a:off x="1708150" y="1714500"/>
            <a:ext cx="811213" cy="4430713"/>
            <a:chOff x="1076" y="1080"/>
            <a:chExt cx="511" cy="2791"/>
          </a:xfrm>
        </p:grpSpPr>
        <p:grpSp>
          <p:nvGrpSpPr>
            <p:cNvPr id="9" name="Group 24"/>
            <p:cNvGrpSpPr>
              <a:grpSpLocks/>
            </p:cNvGrpSpPr>
            <p:nvPr/>
          </p:nvGrpSpPr>
          <p:grpSpPr bwMode="auto">
            <a:xfrm>
              <a:off x="1275" y="1080"/>
              <a:ext cx="312" cy="2671"/>
              <a:chOff x="1155" y="1242"/>
              <a:chExt cx="312" cy="2671"/>
            </a:xfrm>
          </p:grpSpPr>
          <p:sp>
            <p:nvSpPr>
              <p:cNvPr id="64526" name="Rectangle 25"/>
              <p:cNvSpPr>
                <a:spLocks noChangeArrowheads="1"/>
              </p:cNvSpPr>
              <p:nvPr/>
            </p:nvSpPr>
            <p:spPr bwMode="auto">
              <a:xfrm rot="-5400000">
                <a:off x="768" y="1704"/>
                <a:ext cx="1161" cy="237"/>
              </a:xfrm>
              <a:prstGeom prst="rect">
                <a:avLst/>
              </a:prstGeom>
              <a:solidFill>
                <a:srgbClr val="CC0000">
                  <a:alpha val="7059"/>
                </a:srgbClr>
              </a:solidFill>
              <a:ln w="9360">
                <a:solidFill>
                  <a:srgbClr val="CC0000"/>
                </a:solidFill>
                <a:miter lim="800000"/>
                <a:headEnd/>
                <a:tailEnd/>
              </a:ln>
            </p:spPr>
            <p:txBody>
              <a:bodyPr lIns="90000" tIns="46800" rIns="90000" bIns="46800">
                <a:spAutoFit/>
              </a:bodyPr>
              <a:lstStyle/>
              <a:p>
                <a:pPr algn="ctr" defTabSz="449263" eaLnBrk="1" hangingPunct="1">
                  <a:buClr>
                    <a:srgbClr val="CC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800" b="0">
                    <a:solidFill>
                      <a:srgbClr val="CC0000"/>
                    </a:solidFill>
                    <a:ea typeface="ＭＳ Ｐゴシック" charset="-128"/>
                  </a:rPr>
                  <a:t>Strangeness</a:t>
                </a:r>
                <a:endParaRPr lang="ja-JP" altLang="en-GB" sz="1800" b="0">
                  <a:solidFill>
                    <a:srgbClr val="CC0000"/>
                  </a:solidFill>
                  <a:ea typeface="ＭＳ Ｐゴシック" charset="-128"/>
                </a:endParaRPr>
              </a:p>
            </p:txBody>
          </p:sp>
          <p:sp>
            <p:nvSpPr>
              <p:cNvPr id="64527" name="Line 26"/>
              <p:cNvSpPr>
                <a:spLocks noChangeShapeType="1"/>
              </p:cNvSpPr>
              <p:nvPr/>
            </p:nvSpPr>
            <p:spPr bwMode="auto">
              <a:xfrm flipH="1" flipV="1">
                <a:off x="1155" y="1427"/>
                <a:ext cx="14" cy="2486"/>
              </a:xfrm>
              <a:prstGeom prst="line">
                <a:avLst/>
              </a:prstGeom>
              <a:noFill/>
              <a:ln w="38160">
                <a:solidFill>
                  <a:srgbClr val="CC0000"/>
                </a:solidFill>
                <a:miter lim="800000"/>
                <a:headEnd/>
                <a:tailEnd type="triangle" w="med" len="med"/>
              </a:ln>
            </p:spPr>
            <p:txBody>
              <a:bodyPr/>
              <a:lstStyle/>
              <a:p>
                <a:pPr algn="ctr"/>
                <a:endParaRPr lang="en-US" sz="2800" b="0">
                  <a:solidFill>
                    <a:srgbClr val="FF3300"/>
                  </a:solidFill>
                </a:endParaRPr>
              </a:p>
            </p:txBody>
          </p:sp>
        </p:grpSp>
        <p:sp>
          <p:nvSpPr>
            <p:cNvPr id="64523" name="Rectangle 27"/>
            <p:cNvSpPr>
              <a:spLocks noChangeArrowheads="1"/>
            </p:cNvSpPr>
            <p:nvPr/>
          </p:nvSpPr>
          <p:spPr bwMode="auto">
            <a:xfrm>
              <a:off x="1119" y="3640"/>
              <a:ext cx="196" cy="231"/>
            </a:xfrm>
            <a:prstGeom prst="rect">
              <a:avLst/>
            </a:prstGeom>
            <a:noFill/>
            <a:ln w="9525" algn="ctr">
              <a:noFill/>
              <a:miter lim="800000"/>
              <a:headEnd/>
              <a:tailEnd/>
            </a:ln>
          </p:spPr>
          <p:txBody>
            <a:bodyPr wrap="none">
              <a:spAutoFit/>
            </a:bodyPr>
            <a:lstStyle/>
            <a:p>
              <a:pPr eaLnBrk="1" hangingPunct="1"/>
              <a:r>
                <a:rPr lang="en-GB" altLang="ja-JP" sz="1800" b="0">
                  <a:solidFill>
                    <a:srgbClr val="CC0000"/>
                  </a:solidFill>
                  <a:ea typeface="ＭＳ Ｐゴシック" charset="-128"/>
                </a:rPr>
                <a:t>0</a:t>
              </a:r>
              <a:endParaRPr lang="en-US" altLang="ja-JP" sz="1800" b="0">
                <a:solidFill>
                  <a:srgbClr val="CC0000"/>
                </a:solidFill>
                <a:ea typeface="ＭＳ Ｐゴシック" charset="-128"/>
              </a:endParaRPr>
            </a:p>
          </p:txBody>
        </p:sp>
        <p:sp>
          <p:nvSpPr>
            <p:cNvPr id="64524" name="Rectangle 28"/>
            <p:cNvSpPr>
              <a:spLocks noChangeArrowheads="1"/>
            </p:cNvSpPr>
            <p:nvPr/>
          </p:nvSpPr>
          <p:spPr bwMode="auto">
            <a:xfrm>
              <a:off x="1076" y="3135"/>
              <a:ext cx="244" cy="231"/>
            </a:xfrm>
            <a:prstGeom prst="rect">
              <a:avLst/>
            </a:prstGeom>
            <a:noFill/>
            <a:ln w="9525" algn="ctr">
              <a:noFill/>
              <a:miter lim="800000"/>
              <a:headEnd/>
              <a:tailEnd/>
            </a:ln>
          </p:spPr>
          <p:txBody>
            <a:bodyPr wrap="none">
              <a:spAutoFit/>
            </a:bodyPr>
            <a:lstStyle/>
            <a:p>
              <a:pPr eaLnBrk="1" hangingPunct="1"/>
              <a:r>
                <a:rPr lang="en-GB" altLang="ja-JP" sz="1800" b="0">
                  <a:solidFill>
                    <a:srgbClr val="CC0000"/>
                  </a:solidFill>
                  <a:ea typeface="ＭＳ Ｐゴシック" charset="-128"/>
                </a:rPr>
                <a:t>-1</a:t>
              </a:r>
              <a:endParaRPr lang="en-US" altLang="ja-JP" sz="1800" b="0">
                <a:solidFill>
                  <a:srgbClr val="CC0000"/>
                </a:solidFill>
                <a:ea typeface="ＭＳ Ｐゴシック" charset="-128"/>
              </a:endParaRPr>
            </a:p>
          </p:txBody>
        </p:sp>
        <p:sp>
          <p:nvSpPr>
            <p:cNvPr id="64525" name="Rectangle 29"/>
            <p:cNvSpPr>
              <a:spLocks noChangeArrowheads="1"/>
            </p:cNvSpPr>
            <p:nvPr/>
          </p:nvSpPr>
          <p:spPr bwMode="auto">
            <a:xfrm>
              <a:off x="1082" y="2685"/>
              <a:ext cx="244" cy="231"/>
            </a:xfrm>
            <a:prstGeom prst="rect">
              <a:avLst/>
            </a:prstGeom>
            <a:noFill/>
            <a:ln w="9525" algn="ctr">
              <a:noFill/>
              <a:miter lim="800000"/>
              <a:headEnd/>
              <a:tailEnd/>
            </a:ln>
          </p:spPr>
          <p:txBody>
            <a:bodyPr wrap="none">
              <a:spAutoFit/>
            </a:bodyPr>
            <a:lstStyle/>
            <a:p>
              <a:pPr eaLnBrk="1" hangingPunct="1"/>
              <a:r>
                <a:rPr lang="en-GB" altLang="ja-JP" sz="1800" b="0">
                  <a:solidFill>
                    <a:srgbClr val="CC0000"/>
                  </a:solidFill>
                  <a:ea typeface="ＭＳ Ｐゴシック" charset="-128"/>
                </a:rPr>
                <a:t>-2</a:t>
              </a:r>
              <a:endParaRPr lang="en-US" altLang="ja-JP" sz="1800" b="0">
                <a:solidFill>
                  <a:srgbClr val="CC0000"/>
                </a:solidFill>
                <a:ea typeface="ＭＳ Ｐゴシック" charset="-128"/>
              </a:endParaRPr>
            </a:p>
          </p:txBody>
        </p:sp>
      </p:grpSp>
      <p:sp>
        <p:nvSpPr>
          <p:cNvPr id="64521" name="Rectangle 30"/>
          <p:cNvSpPr>
            <a:spLocks noChangeArrowheads="1"/>
          </p:cNvSpPr>
          <p:nvPr/>
        </p:nvSpPr>
        <p:spPr bwMode="auto">
          <a:xfrm>
            <a:off x="0" y="6499225"/>
            <a:ext cx="1422400" cy="393700"/>
          </a:xfrm>
          <a:prstGeom prst="rect">
            <a:avLst/>
          </a:prstGeom>
          <a:noFill/>
          <a:ln w="12700" algn="ctr">
            <a:noFill/>
            <a:miter lim="800000"/>
            <a:headEnd/>
            <a:tailEnd/>
          </a:ln>
        </p:spPr>
        <p:txBody>
          <a:bodyPr wrap="none" lIns="90487" tIns="44450" rIns="90487" bIns="44450">
            <a:spAutoFit/>
          </a:bodyPr>
          <a:lstStyle/>
          <a:p>
            <a:pPr algn="ctr"/>
            <a:r>
              <a:rPr kumimoji="1" lang="en-US" altLang="ja-JP" b="0">
                <a:solidFill>
                  <a:srgbClr val="000000"/>
                </a:solidFill>
                <a:ea typeface="ＭＳ Ｐゴシック" charset="-128"/>
              </a:rPr>
              <a:t>H. Tamura</a:t>
            </a:r>
            <a:endParaRPr kumimoji="1" lang="en-US" b="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03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0565" y="785794"/>
            <a:ext cx="5764335" cy="523220"/>
          </a:xfrm>
          <a:prstGeom prst="rect">
            <a:avLst/>
          </a:prstGeom>
          <a:noFill/>
        </p:spPr>
        <p:txBody>
          <a:bodyPr wrap="none" rtlCol="0">
            <a:spAutoFit/>
          </a:bodyPr>
          <a:lstStyle/>
          <a:p>
            <a:pPr algn="ctr" eaLnBrk="1" fontAlgn="auto" hangingPunct="1">
              <a:spcBef>
                <a:spcPts val="0"/>
              </a:spcBef>
              <a:spcAft>
                <a:spcPts val="0"/>
              </a:spcAft>
            </a:pPr>
            <a:r>
              <a:rPr kumimoji="1" lang="en-US" altLang="ja-JP" sz="2800" dirty="0" smtClean="0">
                <a:solidFill>
                  <a:prstClr val="black"/>
                </a:solidFill>
                <a:latin typeface="Calibri"/>
              </a:rPr>
              <a:t>The First reliable observation of </a:t>
            </a:r>
            <a:r>
              <a:rPr kumimoji="1" lang="en-US" altLang="ja-JP" sz="2800" baseline="30000" dirty="0" smtClean="0">
                <a:solidFill>
                  <a:prstClr val="black"/>
                </a:solidFill>
                <a:latin typeface="Calibri"/>
              </a:rPr>
              <a:t>7</a:t>
            </a:r>
            <a:r>
              <a:rPr kumimoji="1" lang="en-US" altLang="ja-JP" sz="2800" baseline="-25000" dirty="0" smtClean="0">
                <a:solidFill>
                  <a:prstClr val="black"/>
                </a:solidFill>
                <a:latin typeface="Symbol" pitchFamily="18" charset="2"/>
              </a:rPr>
              <a:t>L</a:t>
            </a:r>
            <a:r>
              <a:rPr kumimoji="1" lang="en-US" altLang="ja-JP" sz="2800" dirty="0" smtClean="0">
                <a:solidFill>
                  <a:prstClr val="black"/>
                </a:solidFill>
                <a:latin typeface="Calibri"/>
              </a:rPr>
              <a:t>He </a:t>
            </a:r>
            <a:endParaRPr kumimoji="1" lang="ja-JP" altLang="en-US" sz="2800" dirty="0">
              <a:solidFill>
                <a:prstClr val="black"/>
              </a:solidFill>
              <a:latin typeface="Calibri"/>
            </a:endParaRPr>
          </a:p>
        </p:txBody>
      </p:sp>
      <p:sp>
        <p:nvSpPr>
          <p:cNvPr id="9" name="テキスト ボックス 8"/>
          <p:cNvSpPr txBox="1"/>
          <p:nvPr/>
        </p:nvSpPr>
        <p:spPr>
          <a:xfrm>
            <a:off x="0" y="0"/>
            <a:ext cx="6553397" cy="830997"/>
          </a:xfrm>
          <a:prstGeom prst="rect">
            <a:avLst/>
          </a:prstGeom>
          <a:noFill/>
        </p:spPr>
        <p:txBody>
          <a:bodyPr wrap="none" rtlCol="0">
            <a:spAutoFit/>
          </a:bodyPr>
          <a:lstStyle/>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An example of what we learn from </a:t>
            </a:r>
            <a:r>
              <a:rPr kumimoji="1" lang="en-US" altLang="ja-JP" sz="2400" b="0" i="1" dirty="0" err="1" smtClean="0">
                <a:solidFill>
                  <a:srgbClr val="4F81BD">
                    <a:lumMod val="75000"/>
                  </a:srgbClr>
                </a:solidFill>
                <a:latin typeface="Antique Olive Compact" pitchFamily="34" charset="0"/>
              </a:rPr>
              <a:t>Hypernuclei</a:t>
            </a:r>
            <a:endParaRPr kumimoji="1" lang="en-US" altLang="ja-JP" sz="2400" b="0" i="1" dirty="0" smtClean="0">
              <a:solidFill>
                <a:srgbClr val="4F81BD">
                  <a:lumMod val="75000"/>
                </a:srgbClr>
              </a:solidFill>
              <a:latin typeface="Antique Olive Compact" pitchFamily="34" charset="0"/>
            </a:endParaRPr>
          </a:p>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 Highlight of JLab E01-011 (HKS) </a:t>
            </a:r>
            <a:endParaRPr kumimoji="1" lang="ja-JP" altLang="en-US" sz="2400" b="0" i="1" dirty="0">
              <a:solidFill>
                <a:srgbClr val="4F81BD">
                  <a:lumMod val="75000"/>
                </a:srgbClr>
              </a:solidFill>
              <a:latin typeface="Antique Olive Compact" pitchFamily="34" charset="0"/>
            </a:endParaRPr>
          </a:p>
        </p:txBody>
      </p:sp>
      <p:sp>
        <p:nvSpPr>
          <p:cNvPr id="12" name="テキスト ボックス 11"/>
          <p:cNvSpPr txBox="1"/>
          <p:nvPr/>
        </p:nvSpPr>
        <p:spPr>
          <a:xfrm>
            <a:off x="-32" y="1600200"/>
            <a:ext cx="4030783" cy="707886"/>
          </a:xfrm>
          <a:prstGeom prst="rect">
            <a:avLst/>
          </a:prstGeom>
          <a:noFill/>
        </p:spPr>
        <p:txBody>
          <a:bodyPr wrap="none" rtlCol="0">
            <a:spAutoFit/>
          </a:bodyPr>
          <a:lstStyle/>
          <a:p>
            <a:pPr eaLnBrk="1" fontAlgn="auto" hangingPunct="1">
              <a:spcBef>
                <a:spcPts val="0"/>
              </a:spcBef>
              <a:spcAft>
                <a:spcPts val="0"/>
              </a:spcAft>
            </a:pPr>
            <a:r>
              <a:rPr kumimoji="1" lang="en-US" altLang="ja-JP" dirty="0" smtClean="0">
                <a:solidFill>
                  <a:prstClr val="black"/>
                </a:solidFill>
                <a:latin typeface="Calibri"/>
              </a:rPr>
              <a:t>A Test of Charge Symmetry Breaking</a:t>
            </a:r>
          </a:p>
          <a:p>
            <a:pPr eaLnBrk="1" fontAlgn="auto" hangingPunct="1">
              <a:spcBef>
                <a:spcPts val="0"/>
              </a:spcBef>
              <a:spcAft>
                <a:spcPts val="0"/>
              </a:spcAft>
            </a:pPr>
            <a:r>
              <a:rPr kumimoji="1" lang="en-US" altLang="ja-JP" dirty="0" smtClean="0">
                <a:solidFill>
                  <a:prstClr val="black"/>
                </a:solidFill>
                <a:latin typeface="Calibri"/>
              </a:rPr>
              <a:t> </a:t>
            </a:r>
            <a:endParaRPr kumimoji="1" lang="ja-JP" altLang="en-US" sz="1800" dirty="0">
              <a:solidFill>
                <a:prstClr val="black"/>
              </a:solidFill>
              <a:latin typeface="Calibri"/>
            </a:endParaRPr>
          </a:p>
        </p:txBody>
      </p:sp>
      <p:sp>
        <p:nvSpPr>
          <p:cNvPr id="13" name="下矢印 12"/>
          <p:cNvSpPr/>
          <p:nvPr/>
        </p:nvSpPr>
        <p:spPr>
          <a:xfrm>
            <a:off x="2571736" y="1285860"/>
            <a:ext cx="642942" cy="285752"/>
          </a:xfrm>
          <a:prstGeom prst="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white"/>
              </a:solidFill>
            </a:endParaRPr>
          </a:p>
        </p:txBody>
      </p:sp>
      <p:graphicFrame>
        <p:nvGraphicFramePr>
          <p:cNvPr id="16" name="Object 15"/>
          <p:cNvGraphicFramePr>
            <a:graphicFrameLocks noChangeAspect="1"/>
          </p:cNvGraphicFramePr>
          <p:nvPr/>
        </p:nvGraphicFramePr>
        <p:xfrm>
          <a:off x="90488" y="2833688"/>
          <a:ext cx="5395912" cy="3930650"/>
        </p:xfrm>
        <a:graphic>
          <a:graphicData uri="http://schemas.openxmlformats.org/presentationml/2006/ole">
            <p:oleObj spid="_x0000_s538626" name="Artwork" r:id="rId3" imgW="6582857" imgH="4937143" progId="">
              <p:embed/>
            </p:oleObj>
          </a:graphicData>
        </a:graphic>
      </p:graphicFrame>
      <p:sp>
        <p:nvSpPr>
          <p:cNvPr id="8" name="テキスト ボックス 13"/>
          <p:cNvSpPr txBox="1"/>
          <p:nvPr/>
        </p:nvSpPr>
        <p:spPr>
          <a:xfrm>
            <a:off x="5715000" y="4267200"/>
            <a:ext cx="3429000" cy="1200329"/>
          </a:xfrm>
          <a:prstGeom prst="rect">
            <a:avLst/>
          </a:prstGeom>
          <a:noFill/>
        </p:spPr>
        <p:txBody>
          <a:bodyPr wrap="square" rtlCol="0">
            <a:spAutoFit/>
          </a:bodyPr>
          <a:lstStyle/>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Begin with a theoretical description of these nuclei without CSB</a:t>
            </a:r>
          </a:p>
          <a:p>
            <a:pPr marL="120650" indent="-120650" eaLnBrk="1" fontAlgn="auto" hangingPunct="1">
              <a:spcBef>
                <a:spcPts val="0"/>
              </a:spcBef>
              <a:spcAft>
                <a:spcPts val="0"/>
              </a:spcAft>
            </a:pPr>
            <a:endParaRPr kumimoji="1" lang="ja-JP" altLang="en-US" sz="1800" i="1" dirty="0">
              <a:solidFill>
                <a:prstClr val="black"/>
              </a:solidFill>
              <a:latin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0565" y="785794"/>
            <a:ext cx="5764335" cy="523220"/>
          </a:xfrm>
          <a:prstGeom prst="rect">
            <a:avLst/>
          </a:prstGeom>
          <a:noFill/>
        </p:spPr>
        <p:txBody>
          <a:bodyPr wrap="none" rtlCol="0">
            <a:spAutoFit/>
          </a:bodyPr>
          <a:lstStyle/>
          <a:p>
            <a:pPr algn="ctr" eaLnBrk="1" fontAlgn="auto" hangingPunct="1">
              <a:spcBef>
                <a:spcPts val="0"/>
              </a:spcBef>
              <a:spcAft>
                <a:spcPts val="0"/>
              </a:spcAft>
            </a:pPr>
            <a:r>
              <a:rPr kumimoji="1" lang="en-US" altLang="ja-JP" sz="2800" dirty="0" smtClean="0">
                <a:solidFill>
                  <a:prstClr val="black"/>
                </a:solidFill>
                <a:latin typeface="Calibri"/>
              </a:rPr>
              <a:t>The First reliable observation of </a:t>
            </a:r>
            <a:r>
              <a:rPr kumimoji="1" lang="en-US" altLang="ja-JP" sz="2800" baseline="30000" dirty="0" smtClean="0">
                <a:solidFill>
                  <a:prstClr val="black"/>
                </a:solidFill>
                <a:latin typeface="Calibri"/>
              </a:rPr>
              <a:t>7</a:t>
            </a:r>
            <a:r>
              <a:rPr kumimoji="1" lang="en-US" altLang="ja-JP" sz="2800" baseline="-25000" dirty="0" smtClean="0">
                <a:solidFill>
                  <a:prstClr val="black"/>
                </a:solidFill>
                <a:latin typeface="Symbol" pitchFamily="18" charset="2"/>
              </a:rPr>
              <a:t>L</a:t>
            </a:r>
            <a:r>
              <a:rPr kumimoji="1" lang="en-US" altLang="ja-JP" sz="2800" dirty="0" smtClean="0">
                <a:solidFill>
                  <a:prstClr val="black"/>
                </a:solidFill>
                <a:latin typeface="Calibri"/>
              </a:rPr>
              <a:t>He </a:t>
            </a:r>
            <a:endParaRPr kumimoji="1" lang="ja-JP" altLang="en-US" sz="2800" dirty="0">
              <a:solidFill>
                <a:prstClr val="black"/>
              </a:solidFill>
              <a:latin typeface="Calibri"/>
            </a:endParaRPr>
          </a:p>
        </p:txBody>
      </p:sp>
      <p:sp>
        <p:nvSpPr>
          <p:cNvPr id="9" name="テキスト ボックス 8"/>
          <p:cNvSpPr txBox="1"/>
          <p:nvPr/>
        </p:nvSpPr>
        <p:spPr>
          <a:xfrm>
            <a:off x="0" y="0"/>
            <a:ext cx="6553397" cy="830997"/>
          </a:xfrm>
          <a:prstGeom prst="rect">
            <a:avLst/>
          </a:prstGeom>
          <a:noFill/>
        </p:spPr>
        <p:txBody>
          <a:bodyPr wrap="none" rtlCol="0">
            <a:spAutoFit/>
          </a:bodyPr>
          <a:lstStyle/>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An example of what we learn from </a:t>
            </a:r>
            <a:r>
              <a:rPr kumimoji="1" lang="en-US" altLang="ja-JP" sz="2400" b="0" i="1" dirty="0" err="1" smtClean="0">
                <a:solidFill>
                  <a:srgbClr val="4F81BD">
                    <a:lumMod val="75000"/>
                  </a:srgbClr>
                </a:solidFill>
                <a:latin typeface="Antique Olive Compact" pitchFamily="34" charset="0"/>
              </a:rPr>
              <a:t>Hypernuclei</a:t>
            </a:r>
            <a:endParaRPr kumimoji="1" lang="en-US" altLang="ja-JP" sz="2400" b="0" i="1" dirty="0" smtClean="0">
              <a:solidFill>
                <a:srgbClr val="4F81BD">
                  <a:lumMod val="75000"/>
                </a:srgbClr>
              </a:solidFill>
              <a:latin typeface="Antique Olive Compact" pitchFamily="34" charset="0"/>
            </a:endParaRPr>
          </a:p>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 Highlight of JLab E01-011 (HKS) </a:t>
            </a:r>
            <a:endParaRPr kumimoji="1" lang="ja-JP" altLang="en-US" sz="2400" b="0" i="1" dirty="0">
              <a:solidFill>
                <a:srgbClr val="4F81BD">
                  <a:lumMod val="75000"/>
                </a:srgbClr>
              </a:solidFill>
              <a:latin typeface="Antique Olive Compact" pitchFamily="34" charset="0"/>
            </a:endParaRPr>
          </a:p>
        </p:txBody>
      </p:sp>
      <p:sp>
        <p:nvSpPr>
          <p:cNvPr id="12" name="テキスト ボックス 11"/>
          <p:cNvSpPr txBox="1"/>
          <p:nvPr/>
        </p:nvSpPr>
        <p:spPr>
          <a:xfrm>
            <a:off x="-32" y="1600200"/>
            <a:ext cx="4030783" cy="400110"/>
          </a:xfrm>
          <a:prstGeom prst="rect">
            <a:avLst/>
          </a:prstGeom>
          <a:noFill/>
        </p:spPr>
        <p:txBody>
          <a:bodyPr wrap="none" rtlCol="0">
            <a:spAutoFit/>
          </a:bodyPr>
          <a:lstStyle/>
          <a:p>
            <a:pPr eaLnBrk="1" fontAlgn="auto" hangingPunct="1">
              <a:spcBef>
                <a:spcPts val="0"/>
              </a:spcBef>
              <a:spcAft>
                <a:spcPts val="0"/>
              </a:spcAft>
            </a:pPr>
            <a:r>
              <a:rPr kumimoji="1" lang="en-US" altLang="ja-JP" dirty="0" smtClean="0">
                <a:solidFill>
                  <a:prstClr val="black"/>
                </a:solidFill>
                <a:latin typeface="Calibri"/>
              </a:rPr>
              <a:t>A Test of Charge Symmetry Breaking</a:t>
            </a:r>
          </a:p>
        </p:txBody>
      </p:sp>
      <p:sp>
        <p:nvSpPr>
          <p:cNvPr id="13" name="下矢印 12"/>
          <p:cNvSpPr/>
          <p:nvPr/>
        </p:nvSpPr>
        <p:spPr>
          <a:xfrm>
            <a:off x="2571736" y="1285860"/>
            <a:ext cx="642942" cy="285752"/>
          </a:xfrm>
          <a:prstGeom prst="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white"/>
              </a:solidFill>
            </a:endParaRPr>
          </a:p>
        </p:txBody>
      </p:sp>
      <p:graphicFrame>
        <p:nvGraphicFramePr>
          <p:cNvPr id="10" name="Object 9"/>
          <p:cNvGraphicFramePr>
            <a:graphicFrameLocks noChangeAspect="1"/>
          </p:cNvGraphicFramePr>
          <p:nvPr/>
        </p:nvGraphicFramePr>
        <p:xfrm>
          <a:off x="90488" y="2833688"/>
          <a:ext cx="5395912" cy="3930650"/>
        </p:xfrm>
        <a:graphic>
          <a:graphicData uri="http://schemas.openxmlformats.org/presentationml/2006/ole">
            <p:oleObj spid="_x0000_s539650" name="Artwork" r:id="rId3" imgW="6582857" imgH="4937143" progId="">
              <p:embed/>
            </p:oleObj>
          </a:graphicData>
        </a:graphic>
      </p:graphicFrame>
      <p:sp>
        <p:nvSpPr>
          <p:cNvPr id="11" name="テキスト ボックス 13"/>
          <p:cNvSpPr txBox="1"/>
          <p:nvPr/>
        </p:nvSpPr>
        <p:spPr>
          <a:xfrm>
            <a:off x="5715000" y="4267200"/>
            <a:ext cx="3429000" cy="2585323"/>
          </a:xfrm>
          <a:prstGeom prst="rect">
            <a:avLst/>
          </a:prstGeom>
          <a:noFill/>
        </p:spPr>
        <p:txBody>
          <a:bodyPr wrap="square" rtlCol="0">
            <a:spAutoFit/>
          </a:bodyPr>
          <a:lstStyle/>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Begin with a theoretical description of these nuclei without CSB</a:t>
            </a:r>
          </a:p>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A Naïve calculation of the CSB effect, which explains </a:t>
            </a:r>
            <a:r>
              <a:rPr kumimoji="1" lang="en-US" altLang="ja-JP" sz="1800" i="1" baseline="30000" dirty="0" smtClean="0">
                <a:solidFill>
                  <a:prstClr val="black"/>
                </a:solidFill>
                <a:latin typeface="Calibri"/>
              </a:rPr>
              <a:t>4</a:t>
            </a:r>
            <a:r>
              <a:rPr kumimoji="1" lang="en-US" altLang="ja-JP" sz="1800" i="1" baseline="-25000" dirty="0" smtClean="0">
                <a:solidFill>
                  <a:prstClr val="black"/>
                </a:solidFill>
                <a:latin typeface="Symbol" pitchFamily="18" charset="2"/>
              </a:rPr>
              <a:t>L</a:t>
            </a:r>
            <a:r>
              <a:rPr kumimoji="1" lang="en-US" altLang="ja-JP" sz="1800" i="1" dirty="0" smtClean="0">
                <a:solidFill>
                  <a:prstClr val="black"/>
                </a:solidFill>
                <a:latin typeface="Calibri"/>
              </a:rPr>
              <a:t>H –</a:t>
            </a:r>
            <a:r>
              <a:rPr kumimoji="1" lang="en-US" altLang="ja-JP" sz="1800" i="1" baseline="30000" dirty="0" smtClean="0">
                <a:solidFill>
                  <a:prstClr val="black"/>
                </a:solidFill>
                <a:latin typeface="Calibri"/>
              </a:rPr>
              <a:t>4</a:t>
            </a:r>
            <a:r>
              <a:rPr kumimoji="1" lang="en-US" altLang="ja-JP" sz="1800" i="1" baseline="-25000" dirty="0" smtClean="0">
                <a:solidFill>
                  <a:prstClr val="black"/>
                </a:solidFill>
                <a:latin typeface="Symbol" pitchFamily="18" charset="2"/>
              </a:rPr>
              <a:t>L</a:t>
            </a:r>
            <a:r>
              <a:rPr kumimoji="1" lang="en-US" altLang="ja-JP" sz="1800" i="1" dirty="0" smtClean="0">
                <a:solidFill>
                  <a:prstClr val="black"/>
                </a:solidFill>
                <a:latin typeface="Calibri"/>
              </a:rPr>
              <a:t>He and available s, p-shell </a:t>
            </a:r>
            <a:r>
              <a:rPr kumimoji="1" lang="en-US" altLang="ja-JP" sz="1800" i="1" dirty="0" err="1" smtClean="0">
                <a:solidFill>
                  <a:prstClr val="black"/>
                </a:solidFill>
                <a:latin typeface="Calibri"/>
              </a:rPr>
              <a:t>hypernuclear</a:t>
            </a:r>
            <a:r>
              <a:rPr kumimoji="1" lang="en-US" altLang="ja-JP" sz="1800" i="1" dirty="0" smtClean="0">
                <a:solidFill>
                  <a:prstClr val="black"/>
                </a:solidFill>
                <a:latin typeface="Calibri"/>
              </a:rPr>
              <a:t> data, predicts opposite shifts for A=7 ,T=1 iso-triplet </a:t>
            </a:r>
            <a:r>
              <a:rPr kumimoji="1" lang="en-US" altLang="ja-JP" sz="1800" i="1" dirty="0" smtClean="0">
                <a:solidFill>
                  <a:prstClr val="black"/>
                </a:solidFill>
                <a:latin typeface="Symbol" pitchFamily="18" charset="2"/>
              </a:rPr>
              <a:t>L </a:t>
            </a:r>
            <a:r>
              <a:rPr kumimoji="1" lang="en-US" altLang="ja-JP" sz="1800" i="1" dirty="0" err="1" smtClean="0">
                <a:solidFill>
                  <a:prstClr val="black"/>
                </a:solidFill>
                <a:latin typeface="Calibri"/>
              </a:rPr>
              <a:t>Hypernuclei</a:t>
            </a:r>
            <a:r>
              <a:rPr kumimoji="1" lang="en-US" altLang="ja-JP" sz="1800" i="1" dirty="0" smtClean="0">
                <a:solidFill>
                  <a:prstClr val="black"/>
                </a:solidFill>
                <a:latin typeface="Calibri"/>
              </a:rPr>
              <a:t>.</a:t>
            </a:r>
            <a:endParaRPr kumimoji="1" lang="ja-JP" altLang="en-US" sz="1800" i="1" dirty="0">
              <a:solidFill>
                <a:prstClr val="black"/>
              </a:solidFill>
              <a:latin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0"/>
          <p:cNvGrpSpPr/>
          <p:nvPr/>
        </p:nvGrpSpPr>
        <p:grpSpPr>
          <a:xfrm>
            <a:off x="5357818" y="102154"/>
            <a:ext cx="4214837" cy="4012646"/>
            <a:chOff x="5357818" y="0"/>
            <a:chExt cx="4214837" cy="4012646"/>
          </a:xfrm>
        </p:grpSpPr>
        <p:pic>
          <p:nvPicPr>
            <p:cNvPr id="15" name="Picture 2"/>
            <p:cNvPicPr>
              <a:picLocks noChangeAspect="1" noChangeArrowheads="1"/>
            </p:cNvPicPr>
            <p:nvPr/>
          </p:nvPicPr>
          <p:blipFill>
            <a:blip r:embed="rId3" cstate="print"/>
            <a:srcRect t="17516" b="17516"/>
            <a:stretch>
              <a:fillRect/>
            </a:stretch>
          </p:blipFill>
          <p:spPr bwMode="auto">
            <a:xfrm>
              <a:off x="5357818" y="0"/>
              <a:ext cx="4214837" cy="3878156"/>
            </a:xfrm>
            <a:prstGeom prst="rect">
              <a:avLst/>
            </a:prstGeom>
            <a:noFill/>
            <a:ln w="9525">
              <a:noFill/>
              <a:miter lim="800000"/>
              <a:headEnd/>
              <a:tailEnd/>
            </a:ln>
            <a:effectLst/>
          </p:spPr>
        </p:pic>
        <p:sp>
          <p:nvSpPr>
            <p:cNvPr id="17" name="テキスト ボックス 6"/>
            <p:cNvSpPr txBox="1"/>
            <p:nvPr/>
          </p:nvSpPr>
          <p:spPr>
            <a:xfrm>
              <a:off x="6929454" y="3643314"/>
              <a:ext cx="1109599" cy="369332"/>
            </a:xfrm>
            <a:prstGeom prst="rect">
              <a:avLst/>
            </a:prstGeom>
            <a:noFill/>
          </p:spPr>
          <p:txBody>
            <a:bodyPr wrap="none" rtlCol="0">
              <a:spAutoFit/>
            </a:bodyPr>
            <a:lstStyle/>
            <a:p>
              <a:pPr eaLnBrk="1" fontAlgn="auto" hangingPunct="1">
                <a:spcBef>
                  <a:spcPts val="0"/>
                </a:spcBef>
                <a:spcAft>
                  <a:spcPts val="0"/>
                </a:spcAft>
              </a:pPr>
              <a:r>
                <a:rPr kumimoji="1" lang="en-US" altLang="ja-JP" sz="1800" b="0" dirty="0" smtClean="0">
                  <a:solidFill>
                    <a:prstClr val="black"/>
                  </a:solidFill>
                  <a:latin typeface="Calibri"/>
                </a:rPr>
                <a:t>-B</a:t>
              </a:r>
              <a:r>
                <a:rPr kumimoji="1" lang="en-US" altLang="ja-JP" sz="1800" b="0" baseline="-25000" dirty="0" smtClean="0">
                  <a:solidFill>
                    <a:prstClr val="black"/>
                  </a:solidFill>
                  <a:latin typeface="Symbol" pitchFamily="18" charset="2"/>
                </a:rPr>
                <a:t>L </a:t>
              </a:r>
              <a:r>
                <a:rPr kumimoji="1" lang="en-US" altLang="ja-JP" sz="1800" b="0" dirty="0" smtClean="0">
                  <a:solidFill>
                    <a:prstClr val="black"/>
                  </a:solidFill>
                  <a:latin typeface="Calibri"/>
                </a:rPr>
                <a:t>(</a:t>
              </a:r>
              <a:r>
                <a:rPr kumimoji="1" lang="en-US" altLang="ja-JP" sz="1800" b="0" dirty="0" err="1" smtClean="0">
                  <a:solidFill>
                    <a:prstClr val="black"/>
                  </a:solidFill>
                  <a:latin typeface="Calibri"/>
                </a:rPr>
                <a:t>MeV</a:t>
              </a:r>
              <a:r>
                <a:rPr kumimoji="1" lang="en-US" altLang="ja-JP" sz="1800" b="0" dirty="0" smtClean="0">
                  <a:solidFill>
                    <a:prstClr val="black"/>
                  </a:solidFill>
                  <a:latin typeface="Calibri"/>
                </a:rPr>
                <a:t>)</a:t>
              </a:r>
              <a:endParaRPr kumimoji="1" lang="ja-JP" altLang="en-US" sz="1800" b="0" baseline="-25000" dirty="0">
                <a:solidFill>
                  <a:prstClr val="black"/>
                </a:solidFill>
                <a:latin typeface="Symbol" pitchFamily="18" charset="2"/>
              </a:endParaRPr>
            </a:p>
          </p:txBody>
        </p:sp>
        <p:sp>
          <p:nvSpPr>
            <p:cNvPr id="18" name="テキスト ボックス 9"/>
            <p:cNvSpPr txBox="1">
              <a:spLocks noChangeArrowheads="1"/>
            </p:cNvSpPr>
            <p:nvPr/>
          </p:nvSpPr>
          <p:spPr bwMode="auto">
            <a:xfrm>
              <a:off x="5357818" y="496653"/>
              <a:ext cx="2928958" cy="646331"/>
            </a:xfrm>
            <a:prstGeom prst="rect">
              <a:avLst/>
            </a:prstGeom>
            <a:solidFill>
              <a:schemeClr val="bg1"/>
            </a:solidFill>
            <a:ln w="9525">
              <a:noFill/>
              <a:miter lim="800000"/>
              <a:headEnd/>
              <a:tailEnd/>
            </a:ln>
          </p:spPr>
          <p:txBody>
            <a:bodyPr wrap="square">
              <a:spAutoFit/>
            </a:bodyPr>
            <a:lstStyle/>
            <a:p>
              <a:pPr eaLnBrk="1" fontAlgn="auto" hangingPunct="1">
                <a:spcBef>
                  <a:spcPts val="0"/>
                </a:spcBef>
                <a:spcAft>
                  <a:spcPts val="0"/>
                </a:spcAft>
              </a:pPr>
              <a:r>
                <a:rPr kumimoji="1" lang="en-US" altLang="ja-JP" sz="1800" b="0" dirty="0">
                  <a:solidFill>
                    <a:srgbClr val="FF0000"/>
                  </a:solidFill>
                  <a:latin typeface="Gill Sans MT" pitchFamily="34" charset="0"/>
                  <a:ea typeface="HGｺﾞｼｯｸE" pitchFamily="49" charset="-128"/>
                </a:rPr>
                <a:t>-</a:t>
              </a:r>
              <a:r>
                <a:rPr kumimoji="1" lang="en-US" altLang="ja-JP" sz="1800" b="0" dirty="0" smtClean="0">
                  <a:solidFill>
                    <a:srgbClr val="FF0000"/>
                  </a:solidFill>
                  <a:latin typeface="Gill Sans MT" pitchFamily="34" charset="0"/>
                  <a:ea typeface="HGｺﾞｼｯｸE" pitchFamily="49" charset="-128"/>
                </a:rPr>
                <a:t>6.73</a:t>
              </a:r>
              <a:r>
                <a:rPr kumimoji="1" lang="en-US" altLang="ja-JP" sz="1800" b="0" dirty="0" smtClean="0">
                  <a:solidFill>
                    <a:srgbClr val="FF0000"/>
                  </a:solidFill>
                  <a:latin typeface="Gill Sans MT" pitchFamily="34" charset="0"/>
                  <a:ea typeface="HGｺﾞｼｯｸE" pitchFamily="49" charset="-128"/>
                  <a:sym typeface="Symbol" pitchFamily="18" charset="2"/>
                </a:rPr>
                <a:t>0.02</a:t>
              </a:r>
              <a:r>
                <a:rPr kumimoji="1" lang="en-US" altLang="ja-JP" sz="1800" b="0" dirty="0" smtClean="0">
                  <a:solidFill>
                    <a:srgbClr val="FF0000"/>
                  </a:solidFill>
                  <a:latin typeface="Gill Sans MT" pitchFamily="34" charset="0"/>
                  <a:ea typeface="HGｺﾞｼｯｸE" pitchFamily="49" charset="-128"/>
                </a:rPr>
                <a:t> </a:t>
              </a:r>
              <a:r>
                <a:rPr kumimoji="1" lang="en-US" altLang="ja-JP" sz="1800" b="0" dirty="0" smtClean="0">
                  <a:solidFill>
                    <a:srgbClr val="FF0000"/>
                  </a:solidFill>
                  <a:latin typeface="Gill Sans MT" pitchFamily="34" charset="0"/>
                  <a:ea typeface="HGｺﾞｼｯｸE" pitchFamily="49" charset="-128"/>
                  <a:sym typeface="Symbol" pitchFamily="18" charset="2"/>
                </a:rPr>
                <a:t>0.2 </a:t>
              </a:r>
              <a:r>
                <a:rPr kumimoji="1" lang="en-US" altLang="ja-JP" sz="1800" b="0" dirty="0" err="1" smtClean="0">
                  <a:solidFill>
                    <a:srgbClr val="FF0000"/>
                  </a:solidFill>
                  <a:latin typeface="Gill Sans MT" pitchFamily="34" charset="0"/>
                  <a:ea typeface="HGｺﾞｼｯｸE" pitchFamily="49" charset="-128"/>
                  <a:sym typeface="Symbol" pitchFamily="18" charset="2"/>
                </a:rPr>
                <a:t>MeV</a:t>
              </a:r>
              <a:r>
                <a:rPr kumimoji="1" lang="en-US" altLang="ja-JP" sz="1800" b="0" dirty="0" smtClean="0">
                  <a:solidFill>
                    <a:srgbClr val="FF0000"/>
                  </a:solidFill>
                  <a:latin typeface="Gill Sans MT" pitchFamily="34" charset="0"/>
                  <a:ea typeface="HGｺﾞｼｯｸE" pitchFamily="49" charset="-128"/>
                  <a:sym typeface="Symbol" pitchFamily="18" charset="2"/>
                </a:rPr>
                <a:t> </a:t>
              </a:r>
            </a:p>
            <a:p>
              <a:pPr eaLnBrk="1" fontAlgn="auto" hangingPunct="1">
                <a:spcBef>
                  <a:spcPts val="0"/>
                </a:spcBef>
                <a:spcAft>
                  <a:spcPts val="0"/>
                </a:spcAft>
              </a:pPr>
              <a:r>
                <a:rPr kumimoji="1" lang="en-US" altLang="ja-JP" sz="1800" b="0" dirty="0" smtClean="0">
                  <a:solidFill>
                    <a:srgbClr val="FF0000"/>
                  </a:solidFill>
                  <a:latin typeface="Gill Sans MT" pitchFamily="34" charset="0"/>
                  <a:ea typeface="HGｺﾞｼｯｸE" pitchFamily="49" charset="-128"/>
                  <a:sym typeface="Symbol" pitchFamily="18" charset="2"/>
                </a:rPr>
                <a:t>                  from </a:t>
              </a:r>
              <a:r>
                <a:rPr kumimoji="1" lang="en-US" altLang="ja-JP" sz="1800" b="0" dirty="0" smtClean="0">
                  <a:solidFill>
                    <a:srgbClr val="FF0000"/>
                  </a:solidFill>
                  <a:latin typeface="Symbol" pitchFamily="18" charset="2"/>
                  <a:ea typeface="HGｺﾞｼｯｸE" pitchFamily="49" charset="-128"/>
                  <a:sym typeface="Symbol" pitchFamily="18" charset="2"/>
                </a:rPr>
                <a:t>a L </a:t>
              </a:r>
              <a:r>
                <a:rPr kumimoji="1" lang="en-US" altLang="ja-JP" sz="1800" b="0" dirty="0" smtClean="0">
                  <a:solidFill>
                    <a:srgbClr val="FF0000"/>
                  </a:solidFill>
                  <a:latin typeface="Gill Sans MT" pitchFamily="34" charset="0"/>
                  <a:ea typeface="HGｺﾞｼｯｸE" pitchFamily="49" charset="-128"/>
                  <a:sym typeface="Symbol" pitchFamily="18" charset="2"/>
                </a:rPr>
                <a:t>n </a:t>
              </a:r>
              <a:r>
                <a:rPr kumimoji="1" lang="en-US" altLang="ja-JP" sz="1800" b="0" dirty="0" err="1" smtClean="0">
                  <a:solidFill>
                    <a:srgbClr val="FF0000"/>
                  </a:solidFill>
                  <a:latin typeface="Gill Sans MT" pitchFamily="34" charset="0"/>
                  <a:ea typeface="HGｺﾞｼｯｸE" pitchFamily="49" charset="-128"/>
                  <a:sym typeface="Symbol" pitchFamily="18" charset="2"/>
                </a:rPr>
                <a:t>n</a:t>
              </a:r>
              <a:endParaRPr kumimoji="1" lang="en-US" altLang="ja-JP" sz="1800" b="0" dirty="0">
                <a:solidFill>
                  <a:srgbClr val="FF0000"/>
                </a:solidFill>
                <a:latin typeface="Gill Sans MT" pitchFamily="34" charset="0"/>
                <a:ea typeface="HGｺﾞｼｯｸE" pitchFamily="49" charset="-128"/>
              </a:endParaRPr>
            </a:p>
          </p:txBody>
        </p:sp>
        <p:sp>
          <p:nvSpPr>
            <p:cNvPr id="20" name="左カーブ矢印 9"/>
            <p:cNvSpPr/>
            <p:nvPr/>
          </p:nvSpPr>
          <p:spPr>
            <a:xfrm rot="1968848">
              <a:off x="6669233" y="1240805"/>
              <a:ext cx="306990" cy="711915"/>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black"/>
                </a:solidFill>
              </a:endParaRPr>
            </a:p>
          </p:txBody>
        </p:sp>
      </p:grpSp>
      <p:sp>
        <p:nvSpPr>
          <p:cNvPr id="5" name="テキスト ボックス 4"/>
          <p:cNvSpPr txBox="1"/>
          <p:nvPr/>
        </p:nvSpPr>
        <p:spPr>
          <a:xfrm>
            <a:off x="40565" y="785794"/>
            <a:ext cx="5764335" cy="523220"/>
          </a:xfrm>
          <a:prstGeom prst="rect">
            <a:avLst/>
          </a:prstGeom>
          <a:noFill/>
        </p:spPr>
        <p:txBody>
          <a:bodyPr wrap="none" rtlCol="0">
            <a:spAutoFit/>
          </a:bodyPr>
          <a:lstStyle/>
          <a:p>
            <a:pPr algn="ctr" eaLnBrk="1" fontAlgn="auto" hangingPunct="1">
              <a:spcBef>
                <a:spcPts val="0"/>
              </a:spcBef>
              <a:spcAft>
                <a:spcPts val="0"/>
              </a:spcAft>
            </a:pPr>
            <a:r>
              <a:rPr kumimoji="1" lang="en-US" altLang="ja-JP" sz="2800" dirty="0" smtClean="0">
                <a:solidFill>
                  <a:prstClr val="black"/>
                </a:solidFill>
                <a:latin typeface="Calibri"/>
              </a:rPr>
              <a:t>The First reliable observation of </a:t>
            </a:r>
            <a:r>
              <a:rPr kumimoji="1" lang="en-US" altLang="ja-JP" sz="2800" baseline="30000" dirty="0" smtClean="0">
                <a:solidFill>
                  <a:prstClr val="black"/>
                </a:solidFill>
                <a:latin typeface="Calibri"/>
              </a:rPr>
              <a:t>7</a:t>
            </a:r>
            <a:r>
              <a:rPr kumimoji="1" lang="en-US" altLang="ja-JP" sz="2800" baseline="-25000" dirty="0" smtClean="0">
                <a:solidFill>
                  <a:prstClr val="black"/>
                </a:solidFill>
                <a:latin typeface="Symbol" pitchFamily="18" charset="2"/>
              </a:rPr>
              <a:t>L</a:t>
            </a:r>
            <a:r>
              <a:rPr kumimoji="1" lang="en-US" altLang="ja-JP" sz="2800" dirty="0" smtClean="0">
                <a:solidFill>
                  <a:prstClr val="black"/>
                </a:solidFill>
                <a:latin typeface="Calibri"/>
              </a:rPr>
              <a:t>He </a:t>
            </a:r>
            <a:endParaRPr kumimoji="1" lang="ja-JP" altLang="en-US" sz="2800" dirty="0">
              <a:solidFill>
                <a:prstClr val="black"/>
              </a:solidFill>
              <a:latin typeface="Calibri"/>
            </a:endParaRPr>
          </a:p>
        </p:txBody>
      </p:sp>
      <p:sp>
        <p:nvSpPr>
          <p:cNvPr id="9" name="テキスト ボックス 8"/>
          <p:cNvSpPr txBox="1"/>
          <p:nvPr/>
        </p:nvSpPr>
        <p:spPr>
          <a:xfrm>
            <a:off x="0" y="0"/>
            <a:ext cx="6553397" cy="830997"/>
          </a:xfrm>
          <a:prstGeom prst="rect">
            <a:avLst/>
          </a:prstGeom>
          <a:noFill/>
        </p:spPr>
        <p:txBody>
          <a:bodyPr wrap="none" rtlCol="0">
            <a:spAutoFit/>
          </a:bodyPr>
          <a:lstStyle/>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An example of what we learn from </a:t>
            </a:r>
            <a:r>
              <a:rPr kumimoji="1" lang="en-US" altLang="ja-JP" sz="2400" b="0" i="1" dirty="0" err="1" smtClean="0">
                <a:solidFill>
                  <a:srgbClr val="4F81BD">
                    <a:lumMod val="75000"/>
                  </a:srgbClr>
                </a:solidFill>
                <a:latin typeface="Antique Olive Compact" pitchFamily="34" charset="0"/>
              </a:rPr>
              <a:t>Hypernuclei</a:t>
            </a:r>
            <a:endParaRPr kumimoji="1" lang="en-US" altLang="ja-JP" sz="2400" b="0" i="1" dirty="0" smtClean="0">
              <a:solidFill>
                <a:srgbClr val="4F81BD">
                  <a:lumMod val="75000"/>
                </a:srgbClr>
              </a:solidFill>
              <a:latin typeface="Antique Olive Compact" pitchFamily="34" charset="0"/>
            </a:endParaRPr>
          </a:p>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 Highlight of JLab E01-011 (HKS) </a:t>
            </a:r>
            <a:endParaRPr kumimoji="1" lang="ja-JP" altLang="en-US" sz="2400" b="0" i="1" dirty="0">
              <a:solidFill>
                <a:srgbClr val="4F81BD">
                  <a:lumMod val="75000"/>
                </a:srgbClr>
              </a:solidFill>
              <a:latin typeface="Antique Olive Compact" pitchFamily="34" charset="0"/>
            </a:endParaRPr>
          </a:p>
        </p:txBody>
      </p:sp>
      <p:sp>
        <p:nvSpPr>
          <p:cNvPr id="12" name="テキスト ボックス 11"/>
          <p:cNvSpPr txBox="1"/>
          <p:nvPr/>
        </p:nvSpPr>
        <p:spPr>
          <a:xfrm>
            <a:off x="-32" y="1600200"/>
            <a:ext cx="4787977" cy="1323439"/>
          </a:xfrm>
          <a:prstGeom prst="rect">
            <a:avLst/>
          </a:prstGeom>
          <a:noFill/>
        </p:spPr>
        <p:txBody>
          <a:bodyPr wrap="none" rtlCol="0">
            <a:spAutoFit/>
          </a:bodyPr>
          <a:lstStyle/>
          <a:p>
            <a:pPr eaLnBrk="1" fontAlgn="auto" hangingPunct="1">
              <a:spcBef>
                <a:spcPts val="0"/>
              </a:spcBef>
              <a:spcAft>
                <a:spcPts val="0"/>
              </a:spcAft>
            </a:pPr>
            <a:r>
              <a:rPr kumimoji="1" lang="en-US" altLang="ja-JP" dirty="0" smtClean="0">
                <a:solidFill>
                  <a:prstClr val="black"/>
                </a:solidFill>
                <a:latin typeface="Calibri"/>
              </a:rPr>
              <a:t>A Test of Charge Symmetry Breaking</a:t>
            </a:r>
          </a:p>
          <a:p>
            <a:pPr eaLnBrk="1" fontAlgn="auto" hangingPunct="1">
              <a:spcBef>
                <a:spcPts val="0"/>
              </a:spcBef>
              <a:spcAft>
                <a:spcPts val="0"/>
              </a:spcAft>
            </a:pPr>
            <a:r>
              <a:rPr kumimoji="1" lang="en-US" altLang="ja-JP" dirty="0" smtClean="0">
                <a:solidFill>
                  <a:prstClr val="black"/>
                </a:solidFill>
                <a:latin typeface="Calibri"/>
              </a:rPr>
              <a:t> </a:t>
            </a:r>
            <a:r>
              <a:rPr kumimoji="1" lang="en-US" altLang="ja-JP" dirty="0" smtClean="0">
                <a:solidFill>
                  <a:srgbClr val="FF0000"/>
                </a:solidFill>
                <a:latin typeface="Calibri"/>
              </a:rPr>
              <a:t>Compare with new measurements of </a:t>
            </a:r>
            <a:r>
              <a:rPr kumimoji="1" lang="en-US" altLang="ja-JP" baseline="30000" dirty="0" smtClean="0">
                <a:solidFill>
                  <a:srgbClr val="FF0000"/>
                </a:solidFill>
                <a:latin typeface="Calibri"/>
              </a:rPr>
              <a:t>7</a:t>
            </a:r>
            <a:r>
              <a:rPr kumimoji="1" lang="en-US" altLang="ja-JP" baseline="-25000" dirty="0" smtClean="0">
                <a:solidFill>
                  <a:srgbClr val="FF0000"/>
                </a:solidFill>
                <a:latin typeface="Symbol" pitchFamily="18" charset="2"/>
              </a:rPr>
              <a:t>L</a:t>
            </a:r>
            <a:r>
              <a:rPr kumimoji="1" lang="en-US" altLang="ja-JP" dirty="0" smtClean="0">
                <a:solidFill>
                  <a:srgbClr val="FF0000"/>
                </a:solidFill>
                <a:latin typeface="Calibri"/>
              </a:rPr>
              <a:t>He</a:t>
            </a:r>
          </a:p>
          <a:p>
            <a:pPr eaLnBrk="1" fontAlgn="auto" hangingPunct="1">
              <a:spcBef>
                <a:spcPts val="0"/>
              </a:spcBef>
              <a:spcAft>
                <a:spcPts val="0"/>
              </a:spcAft>
            </a:pPr>
            <a:r>
              <a:rPr kumimoji="1" lang="en-US" altLang="ja-JP" dirty="0" smtClean="0">
                <a:solidFill>
                  <a:srgbClr val="FF0000"/>
                </a:solidFill>
                <a:latin typeface="Calibri"/>
              </a:rPr>
              <a:t>       Measured shift has the opposite sign to</a:t>
            </a:r>
            <a:br>
              <a:rPr kumimoji="1" lang="en-US" altLang="ja-JP" dirty="0" smtClean="0">
                <a:solidFill>
                  <a:srgbClr val="FF0000"/>
                </a:solidFill>
                <a:latin typeface="Calibri"/>
              </a:rPr>
            </a:br>
            <a:r>
              <a:rPr kumimoji="1" lang="en-US" altLang="ja-JP" dirty="0" smtClean="0">
                <a:solidFill>
                  <a:srgbClr val="FF0000"/>
                </a:solidFill>
                <a:latin typeface="Calibri"/>
              </a:rPr>
              <a:t>       the predicted shift!</a:t>
            </a:r>
            <a:endParaRPr kumimoji="1" lang="ja-JP" altLang="en-US" sz="1800" dirty="0">
              <a:solidFill>
                <a:srgbClr val="FF0000"/>
              </a:solidFill>
              <a:latin typeface="Calibri"/>
            </a:endParaRPr>
          </a:p>
        </p:txBody>
      </p:sp>
      <p:sp>
        <p:nvSpPr>
          <p:cNvPr id="13" name="下矢印 12"/>
          <p:cNvSpPr/>
          <p:nvPr/>
        </p:nvSpPr>
        <p:spPr>
          <a:xfrm>
            <a:off x="2571736" y="1285860"/>
            <a:ext cx="642942" cy="285752"/>
          </a:xfrm>
          <a:prstGeom prst="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white"/>
              </a:solidFill>
            </a:endParaRPr>
          </a:p>
        </p:txBody>
      </p:sp>
      <p:sp>
        <p:nvSpPr>
          <p:cNvPr id="19" name="右矢印 18"/>
          <p:cNvSpPr/>
          <p:nvPr/>
        </p:nvSpPr>
        <p:spPr>
          <a:xfrm>
            <a:off x="166718" y="2320482"/>
            <a:ext cx="214282" cy="2703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white"/>
              </a:solidFill>
            </a:endParaRPr>
          </a:p>
        </p:txBody>
      </p:sp>
      <p:graphicFrame>
        <p:nvGraphicFramePr>
          <p:cNvPr id="10" name="Object 9"/>
          <p:cNvGraphicFramePr>
            <a:graphicFrameLocks noChangeAspect="1"/>
          </p:cNvGraphicFramePr>
          <p:nvPr/>
        </p:nvGraphicFramePr>
        <p:xfrm>
          <a:off x="90488" y="2833688"/>
          <a:ext cx="5392737" cy="3932237"/>
        </p:xfrm>
        <a:graphic>
          <a:graphicData uri="http://schemas.openxmlformats.org/presentationml/2006/ole">
            <p:oleObj spid="_x0000_s540674" name="Artwork" r:id="rId4" imgW="6582857" imgH="4937143" progId="">
              <p:embed/>
            </p:oleObj>
          </a:graphicData>
        </a:graphic>
      </p:graphicFrame>
      <p:sp>
        <p:nvSpPr>
          <p:cNvPr id="14" name="テキスト ボックス 13"/>
          <p:cNvSpPr txBox="1"/>
          <p:nvPr/>
        </p:nvSpPr>
        <p:spPr>
          <a:xfrm>
            <a:off x="5715000" y="4267200"/>
            <a:ext cx="3429000" cy="2585323"/>
          </a:xfrm>
          <a:prstGeom prst="rect">
            <a:avLst/>
          </a:prstGeom>
          <a:noFill/>
        </p:spPr>
        <p:txBody>
          <a:bodyPr wrap="square" rtlCol="0">
            <a:spAutoFit/>
          </a:bodyPr>
          <a:lstStyle/>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Begin with a theoretical description of these nuclei without CSB</a:t>
            </a:r>
          </a:p>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A Naïve calculation of the CSB effect, which explains </a:t>
            </a:r>
            <a:r>
              <a:rPr kumimoji="1" lang="en-US" altLang="ja-JP" sz="1800" i="1" baseline="30000" dirty="0" smtClean="0">
                <a:solidFill>
                  <a:prstClr val="black"/>
                </a:solidFill>
                <a:latin typeface="Calibri"/>
              </a:rPr>
              <a:t>4</a:t>
            </a:r>
            <a:r>
              <a:rPr kumimoji="1" lang="en-US" altLang="ja-JP" sz="1800" i="1" baseline="-25000" dirty="0" smtClean="0">
                <a:solidFill>
                  <a:prstClr val="black"/>
                </a:solidFill>
                <a:latin typeface="Symbol" pitchFamily="18" charset="2"/>
              </a:rPr>
              <a:t>L</a:t>
            </a:r>
            <a:r>
              <a:rPr kumimoji="1" lang="en-US" altLang="ja-JP" sz="1800" i="1" dirty="0" smtClean="0">
                <a:solidFill>
                  <a:prstClr val="black"/>
                </a:solidFill>
                <a:latin typeface="Calibri"/>
              </a:rPr>
              <a:t>H –</a:t>
            </a:r>
            <a:r>
              <a:rPr kumimoji="1" lang="en-US" altLang="ja-JP" sz="1800" i="1" baseline="30000" dirty="0" smtClean="0">
                <a:solidFill>
                  <a:prstClr val="black"/>
                </a:solidFill>
                <a:latin typeface="Calibri"/>
              </a:rPr>
              <a:t>4</a:t>
            </a:r>
            <a:r>
              <a:rPr kumimoji="1" lang="en-US" altLang="ja-JP" sz="1800" i="1" baseline="-25000" dirty="0" smtClean="0">
                <a:solidFill>
                  <a:prstClr val="black"/>
                </a:solidFill>
                <a:latin typeface="Symbol" pitchFamily="18" charset="2"/>
              </a:rPr>
              <a:t>L</a:t>
            </a:r>
            <a:r>
              <a:rPr kumimoji="1" lang="en-US" altLang="ja-JP" sz="1800" i="1" dirty="0" smtClean="0">
                <a:solidFill>
                  <a:prstClr val="black"/>
                </a:solidFill>
                <a:latin typeface="Calibri"/>
              </a:rPr>
              <a:t>He and available s, p-shell </a:t>
            </a:r>
            <a:r>
              <a:rPr kumimoji="1" lang="en-US" altLang="ja-JP" sz="1800" i="1" dirty="0" err="1" smtClean="0">
                <a:solidFill>
                  <a:prstClr val="black"/>
                </a:solidFill>
                <a:latin typeface="Calibri"/>
              </a:rPr>
              <a:t>hypernuclear</a:t>
            </a:r>
            <a:r>
              <a:rPr kumimoji="1" lang="en-US" altLang="ja-JP" sz="1800" i="1" dirty="0" smtClean="0">
                <a:solidFill>
                  <a:prstClr val="black"/>
                </a:solidFill>
                <a:latin typeface="Calibri"/>
              </a:rPr>
              <a:t> data, predicts opposite shifts for A=7 ,T=1 iso-triplet </a:t>
            </a:r>
            <a:r>
              <a:rPr kumimoji="1" lang="en-US" altLang="ja-JP" sz="1800" i="1" dirty="0" smtClean="0">
                <a:solidFill>
                  <a:prstClr val="black"/>
                </a:solidFill>
                <a:latin typeface="Symbol" pitchFamily="18" charset="2"/>
              </a:rPr>
              <a:t>L </a:t>
            </a:r>
            <a:r>
              <a:rPr kumimoji="1" lang="en-US" altLang="ja-JP" sz="1800" i="1" dirty="0" err="1" smtClean="0">
                <a:solidFill>
                  <a:prstClr val="black"/>
                </a:solidFill>
                <a:latin typeface="Calibri"/>
              </a:rPr>
              <a:t>Hypernuclei</a:t>
            </a:r>
            <a:r>
              <a:rPr kumimoji="1" lang="en-US" altLang="ja-JP" sz="1800" i="1" dirty="0" smtClean="0">
                <a:solidFill>
                  <a:prstClr val="black"/>
                </a:solidFill>
                <a:latin typeface="Calibri"/>
              </a:rPr>
              <a:t>.</a:t>
            </a:r>
            <a:endParaRPr kumimoji="1" lang="ja-JP" altLang="en-US" sz="1800" i="1" dirty="0">
              <a:solidFill>
                <a:prstClr val="black"/>
              </a:solidFill>
              <a:latin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47107"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1783812" name="Text Box 4"/>
          <p:cNvSpPr txBox="1">
            <a:spLocks noChangeArrowheads="1"/>
          </p:cNvSpPr>
          <p:nvPr/>
        </p:nvSpPr>
        <p:spPr bwMode="auto">
          <a:xfrm rot="-449908">
            <a:off x="2273300" y="200025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3" name="Text Box 5"/>
          <p:cNvSpPr txBox="1">
            <a:spLocks noChangeArrowheads="1"/>
          </p:cNvSpPr>
          <p:nvPr/>
        </p:nvSpPr>
        <p:spPr bwMode="auto">
          <a:xfrm rot="-1866413">
            <a:off x="5397500" y="167640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4" name="Text Box 6"/>
          <p:cNvSpPr txBox="1">
            <a:spLocks noChangeArrowheads="1"/>
          </p:cNvSpPr>
          <p:nvPr/>
        </p:nvSpPr>
        <p:spPr bwMode="auto">
          <a:xfrm rot="-504740">
            <a:off x="3186113" y="346075"/>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5" name="Text Box 7"/>
          <p:cNvSpPr txBox="1">
            <a:spLocks noChangeArrowheads="1"/>
          </p:cNvSpPr>
          <p:nvPr/>
        </p:nvSpPr>
        <p:spPr bwMode="auto">
          <a:xfrm rot="-504740">
            <a:off x="4343400" y="3962400"/>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6" name="Text Box 8"/>
          <p:cNvSpPr txBox="1">
            <a:spLocks noChangeArrowheads="1"/>
          </p:cNvSpPr>
          <p:nvPr/>
        </p:nvSpPr>
        <p:spPr bwMode="auto">
          <a:xfrm>
            <a:off x="5913438" y="4575175"/>
            <a:ext cx="2163762"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3 End Stations</a:t>
            </a:r>
          </a:p>
        </p:txBody>
      </p:sp>
      <p:sp>
        <p:nvSpPr>
          <p:cNvPr id="47113" name="Line 5"/>
          <p:cNvSpPr>
            <a:spLocks noChangeShapeType="1"/>
          </p:cNvSpPr>
          <p:nvPr/>
        </p:nvSpPr>
        <p:spPr bwMode="auto">
          <a:xfrm flipH="1" flipV="1">
            <a:off x="2971800" y="4114800"/>
            <a:ext cx="1066800" cy="1524000"/>
          </a:xfrm>
          <a:prstGeom prst="line">
            <a:avLst/>
          </a:prstGeom>
          <a:noFill/>
          <a:ln w="25400">
            <a:solidFill>
              <a:schemeClr val="bg1"/>
            </a:solidFill>
            <a:round/>
            <a:headEnd/>
            <a:tailEnd type="stealth" w="lg" len="lg"/>
          </a:ln>
        </p:spPr>
        <p:txBody>
          <a:bodyPr lIns="90487" tIns="44450" rIns="90487" bIns="44450"/>
          <a:lstStyle/>
          <a:p>
            <a:endParaRPr lang="en-US"/>
          </a:p>
        </p:txBody>
      </p:sp>
      <p:pic>
        <p:nvPicPr>
          <p:cNvPr id="47114" name="Picture 9" descr="Injector.jpg"/>
          <p:cNvPicPr>
            <a:picLocks noChangeAspect="1"/>
          </p:cNvPicPr>
          <p:nvPr/>
        </p:nvPicPr>
        <p:blipFill>
          <a:blip r:embed="rId3" cstate="print"/>
          <a:srcRect/>
          <a:stretch>
            <a:fillRect/>
          </a:stretch>
        </p:blipFill>
        <p:spPr bwMode="auto">
          <a:xfrm>
            <a:off x="3733800" y="3200400"/>
            <a:ext cx="5486400" cy="3657600"/>
          </a:xfrm>
          <a:prstGeom prst="rect">
            <a:avLst/>
          </a:prstGeom>
          <a:noFill/>
          <a:ln w="25400">
            <a:solidFill>
              <a:schemeClr val="bg1"/>
            </a:solidFill>
            <a:miter lim="800000"/>
            <a:headEnd/>
            <a:tailEnd/>
          </a:ln>
        </p:spPr>
      </p:pic>
      <p:sp>
        <p:nvSpPr>
          <p:cNvPr id="47115" name="TextBox 11"/>
          <p:cNvSpPr txBox="1">
            <a:spLocks noChangeArrowheads="1"/>
          </p:cNvSpPr>
          <p:nvPr/>
        </p:nvSpPr>
        <p:spPr bwMode="auto">
          <a:xfrm>
            <a:off x="4267200" y="6488113"/>
            <a:ext cx="3903663" cy="400050"/>
          </a:xfrm>
          <a:prstGeom prst="rect">
            <a:avLst/>
          </a:prstGeom>
          <a:noFill/>
          <a:ln w="9525">
            <a:noFill/>
            <a:miter lim="800000"/>
            <a:headEnd/>
            <a:tailEnd/>
          </a:ln>
        </p:spPr>
        <p:txBody>
          <a:bodyPr wrap="none">
            <a:spAutoFit/>
          </a:bodyPr>
          <a:lstStyle/>
          <a:p>
            <a:r>
              <a:rPr lang="en-US">
                <a:solidFill>
                  <a:schemeClr val="bg1"/>
                </a:solidFill>
              </a:rPr>
              <a:t>The JLab Polarized Electron Source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0"/>
          <p:cNvGrpSpPr/>
          <p:nvPr/>
        </p:nvGrpSpPr>
        <p:grpSpPr>
          <a:xfrm>
            <a:off x="5357818" y="100584"/>
            <a:ext cx="4214837" cy="4012646"/>
            <a:chOff x="5357818" y="0"/>
            <a:chExt cx="4214837" cy="4012646"/>
          </a:xfrm>
        </p:grpSpPr>
        <p:pic>
          <p:nvPicPr>
            <p:cNvPr id="6" name="Picture 2"/>
            <p:cNvPicPr>
              <a:picLocks noChangeAspect="1" noChangeArrowheads="1"/>
            </p:cNvPicPr>
            <p:nvPr/>
          </p:nvPicPr>
          <p:blipFill>
            <a:blip r:embed="rId3" cstate="print"/>
            <a:srcRect t="17516" b="17516"/>
            <a:stretch>
              <a:fillRect/>
            </a:stretch>
          </p:blipFill>
          <p:spPr bwMode="auto">
            <a:xfrm>
              <a:off x="5357818" y="0"/>
              <a:ext cx="4214837" cy="3878156"/>
            </a:xfrm>
            <a:prstGeom prst="rect">
              <a:avLst/>
            </a:prstGeom>
            <a:noFill/>
            <a:ln w="9525">
              <a:noFill/>
              <a:miter lim="800000"/>
              <a:headEnd/>
              <a:tailEnd/>
            </a:ln>
            <a:effectLst/>
          </p:spPr>
        </p:pic>
        <p:sp>
          <p:nvSpPr>
            <p:cNvPr id="7" name="テキスト ボックス 6"/>
            <p:cNvSpPr txBox="1"/>
            <p:nvPr/>
          </p:nvSpPr>
          <p:spPr>
            <a:xfrm>
              <a:off x="6929454" y="3643314"/>
              <a:ext cx="1109599" cy="369332"/>
            </a:xfrm>
            <a:prstGeom prst="rect">
              <a:avLst/>
            </a:prstGeom>
            <a:noFill/>
          </p:spPr>
          <p:txBody>
            <a:bodyPr wrap="none" rtlCol="0">
              <a:spAutoFit/>
            </a:bodyPr>
            <a:lstStyle/>
            <a:p>
              <a:pPr eaLnBrk="1" fontAlgn="auto" hangingPunct="1">
                <a:spcBef>
                  <a:spcPts val="0"/>
                </a:spcBef>
                <a:spcAft>
                  <a:spcPts val="0"/>
                </a:spcAft>
              </a:pPr>
              <a:r>
                <a:rPr kumimoji="1" lang="en-US" altLang="ja-JP" sz="1800" b="0" dirty="0" smtClean="0">
                  <a:solidFill>
                    <a:prstClr val="black"/>
                  </a:solidFill>
                  <a:latin typeface="Calibri"/>
                </a:rPr>
                <a:t>-B</a:t>
              </a:r>
              <a:r>
                <a:rPr kumimoji="1" lang="en-US" altLang="ja-JP" sz="1800" b="0" baseline="-25000" dirty="0" smtClean="0">
                  <a:solidFill>
                    <a:prstClr val="black"/>
                  </a:solidFill>
                  <a:latin typeface="Symbol" pitchFamily="18" charset="2"/>
                </a:rPr>
                <a:t>L </a:t>
              </a:r>
              <a:r>
                <a:rPr kumimoji="1" lang="en-US" altLang="ja-JP" sz="1800" b="0" dirty="0" smtClean="0">
                  <a:solidFill>
                    <a:prstClr val="black"/>
                  </a:solidFill>
                  <a:latin typeface="Calibri"/>
                </a:rPr>
                <a:t>(</a:t>
              </a:r>
              <a:r>
                <a:rPr kumimoji="1" lang="en-US" altLang="ja-JP" sz="1800" b="0" dirty="0" err="1" smtClean="0">
                  <a:solidFill>
                    <a:prstClr val="black"/>
                  </a:solidFill>
                  <a:latin typeface="Calibri"/>
                </a:rPr>
                <a:t>MeV</a:t>
              </a:r>
              <a:r>
                <a:rPr kumimoji="1" lang="en-US" altLang="ja-JP" sz="1800" b="0" dirty="0" smtClean="0">
                  <a:solidFill>
                    <a:prstClr val="black"/>
                  </a:solidFill>
                  <a:latin typeface="Calibri"/>
                </a:rPr>
                <a:t>)</a:t>
              </a:r>
              <a:endParaRPr kumimoji="1" lang="ja-JP" altLang="en-US" sz="1800" b="0" baseline="-25000" dirty="0">
                <a:solidFill>
                  <a:prstClr val="black"/>
                </a:solidFill>
                <a:latin typeface="Symbol" pitchFamily="18" charset="2"/>
              </a:endParaRPr>
            </a:p>
          </p:txBody>
        </p:sp>
        <p:sp>
          <p:nvSpPr>
            <p:cNvPr id="8" name="テキスト ボックス 9"/>
            <p:cNvSpPr txBox="1">
              <a:spLocks noChangeArrowheads="1"/>
            </p:cNvSpPr>
            <p:nvPr/>
          </p:nvSpPr>
          <p:spPr bwMode="auto">
            <a:xfrm>
              <a:off x="5357818" y="496653"/>
              <a:ext cx="2928958" cy="646331"/>
            </a:xfrm>
            <a:prstGeom prst="rect">
              <a:avLst/>
            </a:prstGeom>
            <a:solidFill>
              <a:schemeClr val="bg1"/>
            </a:solidFill>
            <a:ln w="9525">
              <a:noFill/>
              <a:miter lim="800000"/>
              <a:headEnd/>
              <a:tailEnd/>
            </a:ln>
          </p:spPr>
          <p:txBody>
            <a:bodyPr wrap="square">
              <a:spAutoFit/>
            </a:bodyPr>
            <a:lstStyle/>
            <a:p>
              <a:pPr eaLnBrk="1" fontAlgn="auto" hangingPunct="1">
                <a:spcBef>
                  <a:spcPts val="0"/>
                </a:spcBef>
                <a:spcAft>
                  <a:spcPts val="0"/>
                </a:spcAft>
              </a:pPr>
              <a:r>
                <a:rPr kumimoji="1" lang="en-US" altLang="ja-JP" sz="1800" b="0" dirty="0">
                  <a:solidFill>
                    <a:srgbClr val="FF0000"/>
                  </a:solidFill>
                  <a:latin typeface="Gill Sans MT" pitchFamily="34" charset="0"/>
                  <a:ea typeface="HGｺﾞｼｯｸE" pitchFamily="49" charset="-128"/>
                </a:rPr>
                <a:t>-</a:t>
              </a:r>
              <a:r>
                <a:rPr kumimoji="1" lang="en-US" altLang="ja-JP" sz="1800" b="0" dirty="0" smtClean="0">
                  <a:solidFill>
                    <a:srgbClr val="FF0000"/>
                  </a:solidFill>
                  <a:latin typeface="Gill Sans MT" pitchFamily="34" charset="0"/>
                  <a:ea typeface="HGｺﾞｼｯｸE" pitchFamily="49" charset="-128"/>
                </a:rPr>
                <a:t>6.73</a:t>
              </a:r>
              <a:r>
                <a:rPr kumimoji="1" lang="en-US" altLang="ja-JP" sz="1800" b="0" dirty="0" smtClean="0">
                  <a:solidFill>
                    <a:srgbClr val="FF0000"/>
                  </a:solidFill>
                  <a:latin typeface="Gill Sans MT" pitchFamily="34" charset="0"/>
                  <a:ea typeface="HGｺﾞｼｯｸE" pitchFamily="49" charset="-128"/>
                  <a:sym typeface="Symbol" pitchFamily="18" charset="2"/>
                </a:rPr>
                <a:t>0.02</a:t>
              </a:r>
              <a:r>
                <a:rPr kumimoji="1" lang="en-US" altLang="ja-JP" sz="1800" b="0" dirty="0" smtClean="0">
                  <a:solidFill>
                    <a:srgbClr val="FF0000"/>
                  </a:solidFill>
                  <a:latin typeface="Gill Sans MT" pitchFamily="34" charset="0"/>
                  <a:ea typeface="HGｺﾞｼｯｸE" pitchFamily="49" charset="-128"/>
                </a:rPr>
                <a:t> </a:t>
              </a:r>
              <a:r>
                <a:rPr kumimoji="1" lang="en-US" altLang="ja-JP" sz="1800" b="0" dirty="0" smtClean="0">
                  <a:solidFill>
                    <a:srgbClr val="FF0000"/>
                  </a:solidFill>
                  <a:latin typeface="Gill Sans MT" pitchFamily="34" charset="0"/>
                  <a:ea typeface="HGｺﾞｼｯｸE" pitchFamily="49" charset="-128"/>
                  <a:sym typeface="Symbol" pitchFamily="18" charset="2"/>
                </a:rPr>
                <a:t>0.2 </a:t>
              </a:r>
              <a:r>
                <a:rPr kumimoji="1" lang="en-US" altLang="ja-JP" sz="1800" b="0" dirty="0" err="1" smtClean="0">
                  <a:solidFill>
                    <a:srgbClr val="FF0000"/>
                  </a:solidFill>
                  <a:latin typeface="Gill Sans MT" pitchFamily="34" charset="0"/>
                  <a:ea typeface="HGｺﾞｼｯｸE" pitchFamily="49" charset="-128"/>
                  <a:sym typeface="Symbol" pitchFamily="18" charset="2"/>
                </a:rPr>
                <a:t>MeV</a:t>
              </a:r>
              <a:r>
                <a:rPr kumimoji="1" lang="en-US" altLang="ja-JP" sz="1800" b="0" dirty="0" smtClean="0">
                  <a:solidFill>
                    <a:srgbClr val="FF0000"/>
                  </a:solidFill>
                  <a:latin typeface="Gill Sans MT" pitchFamily="34" charset="0"/>
                  <a:ea typeface="HGｺﾞｼｯｸE" pitchFamily="49" charset="-128"/>
                  <a:sym typeface="Symbol" pitchFamily="18" charset="2"/>
                </a:rPr>
                <a:t> </a:t>
              </a:r>
            </a:p>
            <a:p>
              <a:pPr eaLnBrk="1" fontAlgn="auto" hangingPunct="1">
                <a:spcBef>
                  <a:spcPts val="0"/>
                </a:spcBef>
                <a:spcAft>
                  <a:spcPts val="0"/>
                </a:spcAft>
              </a:pPr>
              <a:r>
                <a:rPr kumimoji="1" lang="en-US" altLang="ja-JP" sz="1800" b="0" dirty="0" smtClean="0">
                  <a:solidFill>
                    <a:srgbClr val="FF0000"/>
                  </a:solidFill>
                  <a:latin typeface="Gill Sans MT" pitchFamily="34" charset="0"/>
                  <a:ea typeface="HGｺﾞｼｯｸE" pitchFamily="49" charset="-128"/>
                  <a:sym typeface="Symbol" pitchFamily="18" charset="2"/>
                </a:rPr>
                <a:t>                  from </a:t>
              </a:r>
              <a:r>
                <a:rPr kumimoji="1" lang="en-US" altLang="ja-JP" sz="1800" b="0" dirty="0" smtClean="0">
                  <a:solidFill>
                    <a:srgbClr val="FF0000"/>
                  </a:solidFill>
                  <a:latin typeface="Symbol" pitchFamily="18" charset="2"/>
                  <a:ea typeface="HGｺﾞｼｯｸE" pitchFamily="49" charset="-128"/>
                  <a:sym typeface="Symbol" pitchFamily="18" charset="2"/>
                </a:rPr>
                <a:t>a L </a:t>
              </a:r>
              <a:r>
                <a:rPr kumimoji="1" lang="en-US" altLang="ja-JP" sz="1800" b="0" dirty="0" smtClean="0">
                  <a:solidFill>
                    <a:srgbClr val="FF0000"/>
                  </a:solidFill>
                  <a:latin typeface="Gill Sans MT" pitchFamily="34" charset="0"/>
                  <a:ea typeface="HGｺﾞｼｯｸE" pitchFamily="49" charset="-128"/>
                  <a:sym typeface="Symbol" pitchFamily="18" charset="2"/>
                </a:rPr>
                <a:t>n </a:t>
              </a:r>
              <a:r>
                <a:rPr kumimoji="1" lang="en-US" altLang="ja-JP" sz="1800" b="0" dirty="0" err="1" smtClean="0">
                  <a:solidFill>
                    <a:srgbClr val="FF0000"/>
                  </a:solidFill>
                  <a:latin typeface="Gill Sans MT" pitchFamily="34" charset="0"/>
                  <a:ea typeface="HGｺﾞｼｯｸE" pitchFamily="49" charset="-128"/>
                  <a:sym typeface="Symbol" pitchFamily="18" charset="2"/>
                </a:rPr>
                <a:t>n</a:t>
              </a:r>
              <a:endParaRPr kumimoji="1" lang="en-US" altLang="ja-JP" sz="1800" b="0" dirty="0">
                <a:solidFill>
                  <a:srgbClr val="FF0000"/>
                </a:solidFill>
                <a:latin typeface="Gill Sans MT" pitchFamily="34" charset="0"/>
                <a:ea typeface="HGｺﾞｼｯｸE" pitchFamily="49" charset="-128"/>
              </a:endParaRPr>
            </a:p>
          </p:txBody>
        </p:sp>
        <p:sp>
          <p:nvSpPr>
            <p:cNvPr id="10" name="左カーブ矢印 9"/>
            <p:cNvSpPr/>
            <p:nvPr/>
          </p:nvSpPr>
          <p:spPr>
            <a:xfrm rot="1968848">
              <a:off x="6669233" y="1240805"/>
              <a:ext cx="306990" cy="711915"/>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black"/>
                </a:solidFill>
              </a:endParaRPr>
            </a:p>
          </p:txBody>
        </p:sp>
      </p:grpSp>
      <p:sp>
        <p:nvSpPr>
          <p:cNvPr id="5" name="テキスト ボックス 4"/>
          <p:cNvSpPr txBox="1"/>
          <p:nvPr/>
        </p:nvSpPr>
        <p:spPr>
          <a:xfrm>
            <a:off x="40565" y="785794"/>
            <a:ext cx="5764335" cy="523220"/>
          </a:xfrm>
          <a:prstGeom prst="rect">
            <a:avLst/>
          </a:prstGeom>
          <a:noFill/>
        </p:spPr>
        <p:txBody>
          <a:bodyPr wrap="none" rtlCol="0">
            <a:spAutoFit/>
          </a:bodyPr>
          <a:lstStyle/>
          <a:p>
            <a:pPr algn="ctr" eaLnBrk="1" fontAlgn="auto" hangingPunct="1">
              <a:spcBef>
                <a:spcPts val="0"/>
              </a:spcBef>
              <a:spcAft>
                <a:spcPts val="0"/>
              </a:spcAft>
            </a:pPr>
            <a:r>
              <a:rPr kumimoji="1" lang="en-US" altLang="ja-JP" sz="2800" dirty="0" smtClean="0">
                <a:solidFill>
                  <a:prstClr val="black"/>
                </a:solidFill>
                <a:latin typeface="Calibri"/>
              </a:rPr>
              <a:t>The First reliable observation of </a:t>
            </a:r>
            <a:r>
              <a:rPr kumimoji="1" lang="en-US" altLang="ja-JP" sz="2800" baseline="30000" dirty="0" smtClean="0">
                <a:solidFill>
                  <a:prstClr val="black"/>
                </a:solidFill>
                <a:latin typeface="Calibri"/>
              </a:rPr>
              <a:t>7</a:t>
            </a:r>
            <a:r>
              <a:rPr kumimoji="1" lang="en-US" altLang="ja-JP" sz="2800" baseline="-25000" dirty="0" smtClean="0">
                <a:solidFill>
                  <a:prstClr val="black"/>
                </a:solidFill>
                <a:latin typeface="Symbol" pitchFamily="18" charset="2"/>
              </a:rPr>
              <a:t>L</a:t>
            </a:r>
            <a:r>
              <a:rPr kumimoji="1" lang="en-US" altLang="ja-JP" sz="2800" dirty="0" smtClean="0">
                <a:solidFill>
                  <a:prstClr val="black"/>
                </a:solidFill>
                <a:latin typeface="Calibri"/>
              </a:rPr>
              <a:t>He </a:t>
            </a:r>
            <a:endParaRPr kumimoji="1" lang="ja-JP" altLang="en-US" sz="2800" dirty="0">
              <a:solidFill>
                <a:prstClr val="black"/>
              </a:solidFill>
              <a:latin typeface="Calibri"/>
            </a:endParaRPr>
          </a:p>
        </p:txBody>
      </p:sp>
      <p:sp>
        <p:nvSpPr>
          <p:cNvPr id="9" name="テキスト ボックス 8"/>
          <p:cNvSpPr txBox="1"/>
          <p:nvPr/>
        </p:nvSpPr>
        <p:spPr>
          <a:xfrm>
            <a:off x="0" y="0"/>
            <a:ext cx="6553397" cy="830997"/>
          </a:xfrm>
          <a:prstGeom prst="rect">
            <a:avLst/>
          </a:prstGeom>
          <a:noFill/>
        </p:spPr>
        <p:txBody>
          <a:bodyPr wrap="none" rtlCol="0">
            <a:spAutoFit/>
          </a:bodyPr>
          <a:lstStyle/>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An example of what we learn from </a:t>
            </a:r>
            <a:r>
              <a:rPr kumimoji="1" lang="en-US" altLang="ja-JP" sz="2400" b="0" i="1" dirty="0" err="1" smtClean="0">
                <a:solidFill>
                  <a:srgbClr val="4F81BD">
                    <a:lumMod val="75000"/>
                  </a:srgbClr>
                </a:solidFill>
                <a:latin typeface="Antique Olive Compact" pitchFamily="34" charset="0"/>
              </a:rPr>
              <a:t>Hypernuclei</a:t>
            </a:r>
            <a:endParaRPr kumimoji="1" lang="en-US" altLang="ja-JP" sz="2400" b="0" i="1" dirty="0" smtClean="0">
              <a:solidFill>
                <a:srgbClr val="4F81BD">
                  <a:lumMod val="75000"/>
                </a:srgbClr>
              </a:solidFill>
              <a:latin typeface="Antique Olive Compact" pitchFamily="34" charset="0"/>
            </a:endParaRPr>
          </a:p>
          <a:p>
            <a:pPr eaLnBrk="1" fontAlgn="auto" hangingPunct="1">
              <a:spcBef>
                <a:spcPts val="0"/>
              </a:spcBef>
              <a:spcAft>
                <a:spcPts val="0"/>
              </a:spcAft>
            </a:pPr>
            <a:r>
              <a:rPr kumimoji="1" lang="en-US" altLang="ja-JP" sz="2400" b="0" i="1" dirty="0" smtClean="0">
                <a:solidFill>
                  <a:srgbClr val="4F81BD">
                    <a:lumMod val="75000"/>
                  </a:srgbClr>
                </a:solidFill>
                <a:latin typeface="Antique Olive Compact" pitchFamily="34" charset="0"/>
              </a:rPr>
              <a:t>A Highlight of JLab E01-011 (HKS) </a:t>
            </a:r>
            <a:endParaRPr kumimoji="1" lang="ja-JP" altLang="en-US" sz="2400" b="0" i="1" dirty="0">
              <a:solidFill>
                <a:srgbClr val="4F81BD">
                  <a:lumMod val="75000"/>
                </a:srgbClr>
              </a:solidFill>
              <a:latin typeface="Antique Olive Compact" pitchFamily="34" charset="0"/>
            </a:endParaRPr>
          </a:p>
        </p:txBody>
      </p:sp>
      <p:sp>
        <p:nvSpPr>
          <p:cNvPr id="12" name="テキスト ボックス 11"/>
          <p:cNvSpPr txBox="1"/>
          <p:nvPr/>
        </p:nvSpPr>
        <p:spPr>
          <a:xfrm>
            <a:off x="-32" y="1600200"/>
            <a:ext cx="4244624" cy="1015663"/>
          </a:xfrm>
          <a:prstGeom prst="rect">
            <a:avLst/>
          </a:prstGeom>
          <a:noFill/>
        </p:spPr>
        <p:txBody>
          <a:bodyPr wrap="none" rtlCol="0">
            <a:spAutoFit/>
          </a:bodyPr>
          <a:lstStyle/>
          <a:p>
            <a:pPr eaLnBrk="1" fontAlgn="auto" hangingPunct="1">
              <a:spcBef>
                <a:spcPts val="0"/>
              </a:spcBef>
              <a:spcAft>
                <a:spcPts val="0"/>
              </a:spcAft>
            </a:pPr>
            <a:r>
              <a:rPr kumimoji="1" lang="en-US" altLang="ja-JP" dirty="0" smtClean="0">
                <a:solidFill>
                  <a:prstClr val="black"/>
                </a:solidFill>
                <a:latin typeface="Calibri"/>
              </a:rPr>
              <a:t>A Test of Charge Symmetry Breaking </a:t>
            </a:r>
            <a:br>
              <a:rPr kumimoji="1" lang="en-US" altLang="ja-JP" dirty="0" smtClean="0">
                <a:solidFill>
                  <a:prstClr val="black"/>
                </a:solidFill>
                <a:latin typeface="Calibri"/>
              </a:rPr>
            </a:br>
            <a:r>
              <a:rPr kumimoji="1" lang="en-US" altLang="ja-JP" dirty="0" smtClean="0">
                <a:solidFill>
                  <a:prstClr val="black"/>
                </a:solidFill>
                <a:latin typeface="Calibri"/>
              </a:rPr>
              <a:t>      </a:t>
            </a:r>
            <a:r>
              <a:rPr kumimoji="1" lang="en-US" altLang="ja-JP" sz="1800" dirty="0" smtClean="0">
                <a:solidFill>
                  <a:prstClr val="black"/>
                </a:solidFill>
                <a:latin typeface="Calibri"/>
              </a:rPr>
              <a:t> </a:t>
            </a:r>
            <a:r>
              <a:rPr kumimoji="1" lang="en-US" altLang="ja-JP" dirty="0" smtClean="0">
                <a:solidFill>
                  <a:srgbClr val="FF0000"/>
                </a:solidFill>
                <a:latin typeface="Calibri"/>
              </a:rPr>
              <a:t>Naïve theory does not explain the </a:t>
            </a:r>
            <a:br>
              <a:rPr kumimoji="1" lang="en-US" altLang="ja-JP" dirty="0" smtClean="0">
                <a:solidFill>
                  <a:srgbClr val="FF0000"/>
                </a:solidFill>
                <a:latin typeface="Calibri"/>
              </a:rPr>
            </a:br>
            <a:r>
              <a:rPr kumimoji="1" lang="en-US" altLang="ja-JP" dirty="0" smtClean="0">
                <a:solidFill>
                  <a:srgbClr val="FF0000"/>
                </a:solidFill>
                <a:latin typeface="Calibri"/>
              </a:rPr>
              <a:t>        experimental result.</a:t>
            </a:r>
            <a:endParaRPr kumimoji="1" lang="ja-JP" altLang="en-US" dirty="0">
              <a:solidFill>
                <a:srgbClr val="FF0000"/>
              </a:solidFill>
              <a:latin typeface="Calibri"/>
            </a:endParaRPr>
          </a:p>
        </p:txBody>
      </p:sp>
      <p:sp>
        <p:nvSpPr>
          <p:cNvPr id="13" name="下矢印 12"/>
          <p:cNvSpPr/>
          <p:nvPr/>
        </p:nvSpPr>
        <p:spPr>
          <a:xfrm>
            <a:off x="2571736" y="1285860"/>
            <a:ext cx="642942" cy="285752"/>
          </a:xfrm>
          <a:prstGeom prst="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white"/>
              </a:solidFill>
            </a:endParaRPr>
          </a:p>
        </p:txBody>
      </p:sp>
      <p:sp>
        <p:nvSpPr>
          <p:cNvPr id="19" name="右矢印 18"/>
          <p:cNvSpPr/>
          <p:nvPr/>
        </p:nvSpPr>
        <p:spPr>
          <a:xfrm>
            <a:off x="142844" y="2032898"/>
            <a:ext cx="214282" cy="2703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sz="1800" b="0">
              <a:solidFill>
                <a:prstClr val="white"/>
              </a:solidFill>
            </a:endParaRPr>
          </a:p>
        </p:txBody>
      </p:sp>
      <p:graphicFrame>
        <p:nvGraphicFramePr>
          <p:cNvPr id="16" name="Object 15"/>
          <p:cNvGraphicFramePr>
            <a:graphicFrameLocks noChangeAspect="1"/>
          </p:cNvGraphicFramePr>
          <p:nvPr/>
        </p:nvGraphicFramePr>
        <p:xfrm>
          <a:off x="90488" y="2833688"/>
          <a:ext cx="5395912" cy="3930650"/>
        </p:xfrm>
        <a:graphic>
          <a:graphicData uri="http://schemas.openxmlformats.org/presentationml/2006/ole">
            <p:oleObj spid="_x0000_s541698" name="Artwork" r:id="rId4" imgW="6582857" imgH="4937143" progId="">
              <p:embed/>
            </p:oleObj>
          </a:graphicData>
        </a:graphic>
      </p:graphicFrame>
      <p:sp>
        <p:nvSpPr>
          <p:cNvPr id="17" name="テキスト ボックス 13"/>
          <p:cNvSpPr txBox="1"/>
          <p:nvPr/>
        </p:nvSpPr>
        <p:spPr>
          <a:xfrm>
            <a:off x="5715000" y="4267200"/>
            <a:ext cx="3429000" cy="2585323"/>
          </a:xfrm>
          <a:prstGeom prst="rect">
            <a:avLst/>
          </a:prstGeom>
          <a:noFill/>
        </p:spPr>
        <p:txBody>
          <a:bodyPr wrap="square" rtlCol="0">
            <a:spAutoFit/>
          </a:bodyPr>
          <a:lstStyle/>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Begin with a theoretical description of these nuclei without CSB</a:t>
            </a:r>
          </a:p>
          <a:p>
            <a:pPr marL="120650" indent="-120650" eaLnBrk="1" fontAlgn="auto" hangingPunct="1">
              <a:spcBef>
                <a:spcPts val="0"/>
              </a:spcBef>
              <a:spcAft>
                <a:spcPts val="0"/>
              </a:spcAft>
              <a:buFont typeface="Arial" pitchFamily="34" charset="0"/>
              <a:buChar char="•"/>
            </a:pPr>
            <a:r>
              <a:rPr kumimoji="1" lang="en-US" altLang="ja-JP" sz="1800" i="1" dirty="0" smtClean="0">
                <a:solidFill>
                  <a:prstClr val="black"/>
                </a:solidFill>
                <a:latin typeface="Calibri"/>
              </a:rPr>
              <a:t>A Naïve calculation of the CSB effect, which explains </a:t>
            </a:r>
            <a:r>
              <a:rPr kumimoji="1" lang="en-US" altLang="ja-JP" sz="1800" i="1" baseline="30000" dirty="0" smtClean="0">
                <a:solidFill>
                  <a:prstClr val="black"/>
                </a:solidFill>
                <a:latin typeface="Calibri"/>
              </a:rPr>
              <a:t>4</a:t>
            </a:r>
            <a:r>
              <a:rPr kumimoji="1" lang="en-US" altLang="ja-JP" sz="1800" i="1" baseline="-25000" dirty="0" smtClean="0">
                <a:solidFill>
                  <a:prstClr val="black"/>
                </a:solidFill>
                <a:latin typeface="Symbol" pitchFamily="18" charset="2"/>
              </a:rPr>
              <a:t>L</a:t>
            </a:r>
            <a:r>
              <a:rPr kumimoji="1" lang="en-US" altLang="ja-JP" sz="1800" i="1" dirty="0" smtClean="0">
                <a:solidFill>
                  <a:prstClr val="black"/>
                </a:solidFill>
                <a:latin typeface="Calibri"/>
              </a:rPr>
              <a:t>H –</a:t>
            </a:r>
            <a:r>
              <a:rPr kumimoji="1" lang="en-US" altLang="ja-JP" sz="1800" i="1" baseline="30000" dirty="0" smtClean="0">
                <a:solidFill>
                  <a:prstClr val="black"/>
                </a:solidFill>
                <a:latin typeface="Calibri"/>
              </a:rPr>
              <a:t>4</a:t>
            </a:r>
            <a:r>
              <a:rPr kumimoji="1" lang="en-US" altLang="ja-JP" sz="1800" i="1" baseline="-25000" dirty="0" smtClean="0">
                <a:solidFill>
                  <a:prstClr val="black"/>
                </a:solidFill>
                <a:latin typeface="Symbol" pitchFamily="18" charset="2"/>
              </a:rPr>
              <a:t>L</a:t>
            </a:r>
            <a:r>
              <a:rPr kumimoji="1" lang="en-US" altLang="ja-JP" sz="1800" i="1" dirty="0" smtClean="0">
                <a:solidFill>
                  <a:prstClr val="black"/>
                </a:solidFill>
                <a:latin typeface="Calibri"/>
              </a:rPr>
              <a:t>He and available s, p-shell </a:t>
            </a:r>
            <a:r>
              <a:rPr kumimoji="1" lang="en-US" altLang="ja-JP" sz="1800" i="1" dirty="0" err="1" smtClean="0">
                <a:solidFill>
                  <a:prstClr val="black"/>
                </a:solidFill>
                <a:latin typeface="Calibri"/>
              </a:rPr>
              <a:t>hypernuclear</a:t>
            </a:r>
            <a:r>
              <a:rPr kumimoji="1" lang="en-US" altLang="ja-JP" sz="1800" i="1" dirty="0" smtClean="0">
                <a:solidFill>
                  <a:prstClr val="black"/>
                </a:solidFill>
                <a:latin typeface="Calibri"/>
              </a:rPr>
              <a:t> data, predicts opposite shifts for A=7 ,T=1 iso-triplet </a:t>
            </a:r>
            <a:r>
              <a:rPr kumimoji="1" lang="en-US" altLang="ja-JP" sz="1800" i="1" dirty="0" smtClean="0">
                <a:solidFill>
                  <a:prstClr val="black"/>
                </a:solidFill>
                <a:latin typeface="Symbol" pitchFamily="18" charset="2"/>
              </a:rPr>
              <a:t>L </a:t>
            </a:r>
            <a:r>
              <a:rPr kumimoji="1" lang="en-US" altLang="ja-JP" sz="1800" i="1" dirty="0" err="1" smtClean="0">
                <a:solidFill>
                  <a:prstClr val="black"/>
                </a:solidFill>
                <a:latin typeface="Calibri"/>
              </a:rPr>
              <a:t>Hypernuclei</a:t>
            </a:r>
            <a:r>
              <a:rPr kumimoji="1" lang="en-US" altLang="ja-JP" sz="1800" i="1" dirty="0" smtClean="0">
                <a:solidFill>
                  <a:prstClr val="black"/>
                </a:solidFill>
                <a:latin typeface="Calibri"/>
              </a:rPr>
              <a:t>.</a:t>
            </a:r>
            <a:endParaRPr kumimoji="1" lang="ja-JP" altLang="en-US" sz="1800" i="1" dirty="0">
              <a:solidFill>
                <a:prstClr val="black"/>
              </a:solidFill>
              <a:latin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yperchart-5"/>
          <p:cNvPicPr>
            <a:picLocks noChangeAspect="1" noChangeArrowheads="1"/>
          </p:cNvPicPr>
          <p:nvPr/>
        </p:nvPicPr>
        <p:blipFill>
          <a:blip r:embed="rId2" cstate="print"/>
          <a:srcRect/>
          <a:stretch>
            <a:fillRect/>
          </a:stretch>
        </p:blipFill>
        <p:spPr bwMode="auto">
          <a:xfrm>
            <a:off x="161925" y="1347788"/>
            <a:ext cx="8845550" cy="5038725"/>
          </a:xfrm>
          <a:prstGeom prst="rect">
            <a:avLst/>
          </a:prstGeom>
          <a:noFill/>
          <a:ln w="9525">
            <a:noFill/>
            <a:miter lim="800000"/>
            <a:headEnd/>
            <a:tailEnd/>
          </a:ln>
        </p:spPr>
      </p:pic>
      <p:sp>
        <p:nvSpPr>
          <p:cNvPr id="65539" name="Rectangle 3"/>
          <p:cNvSpPr>
            <a:spLocks noGrp="1" noChangeArrowheads="1"/>
          </p:cNvSpPr>
          <p:nvPr>
            <p:ph type="title"/>
          </p:nvPr>
        </p:nvSpPr>
        <p:spPr>
          <a:xfrm>
            <a:off x="684213" y="228600"/>
            <a:ext cx="7772400" cy="609600"/>
          </a:xfrm>
          <a:noFill/>
        </p:spPr>
        <p:txBody>
          <a:bodyPr/>
          <a:lstStyle/>
          <a:p>
            <a:r>
              <a:rPr lang="en-US" altLang="ja-JP" dirty="0" smtClean="0">
                <a:ea typeface="ＭＳ Ｐゴシック" charset="-128"/>
                <a:cs typeface="Arial" pitchFamily="34" charset="0"/>
              </a:rPr>
              <a:t>Present Status of </a:t>
            </a:r>
            <a:br>
              <a:rPr lang="en-US" altLang="ja-JP" dirty="0" smtClean="0">
                <a:ea typeface="ＭＳ Ｐゴシック" charset="-128"/>
                <a:cs typeface="Arial" pitchFamily="34" charset="0"/>
              </a:rPr>
            </a:br>
            <a:r>
              <a:rPr lang="en-US" altLang="ja-JP" dirty="0" smtClean="0">
                <a:latin typeface="Symbol" pitchFamily="18" charset="2"/>
                <a:ea typeface="ＭＳ Ｐゴシック" charset="-128"/>
                <a:cs typeface="Arial" pitchFamily="34" charset="0"/>
              </a:rPr>
              <a:t>L</a:t>
            </a:r>
            <a:r>
              <a:rPr lang="en-US" altLang="ja-JP" dirty="0" smtClean="0">
                <a:ea typeface="ＭＳ Ｐゴシック" charset="-128"/>
                <a:cs typeface="Arial" pitchFamily="34" charset="0"/>
              </a:rPr>
              <a:t> </a:t>
            </a:r>
            <a:r>
              <a:rPr lang="en-US" altLang="ja-JP" dirty="0" err="1" smtClean="0">
                <a:ea typeface="ＭＳ Ｐゴシック" charset="-128"/>
                <a:cs typeface="Arial" pitchFamily="34" charset="0"/>
              </a:rPr>
              <a:t>Hypernuclear</a:t>
            </a:r>
            <a:r>
              <a:rPr lang="en-US" altLang="ja-JP" dirty="0" smtClean="0">
                <a:ea typeface="ＭＳ Ｐゴシック" charset="-128"/>
                <a:cs typeface="Arial" pitchFamily="34" charset="0"/>
              </a:rPr>
              <a:t> Spectroscopy</a:t>
            </a:r>
          </a:p>
        </p:txBody>
      </p:sp>
      <p:sp>
        <p:nvSpPr>
          <p:cNvPr id="65540" name="Rectangle 4"/>
          <p:cNvSpPr>
            <a:spLocks noChangeArrowheads="1"/>
          </p:cNvSpPr>
          <p:nvPr/>
        </p:nvSpPr>
        <p:spPr bwMode="auto">
          <a:xfrm>
            <a:off x="1187450" y="6453188"/>
            <a:ext cx="7080250" cy="304800"/>
          </a:xfrm>
          <a:prstGeom prst="rect">
            <a:avLst/>
          </a:prstGeom>
          <a:noFill/>
          <a:ln w="9525">
            <a:noFill/>
            <a:miter lim="800000"/>
            <a:headEnd/>
            <a:tailEnd/>
          </a:ln>
        </p:spPr>
        <p:txBody>
          <a:bodyPr wrap="none">
            <a:spAutoFit/>
          </a:bodyPr>
          <a:lstStyle/>
          <a:p>
            <a:pPr algn="ctr" eaLnBrk="1" hangingPunct="1"/>
            <a:r>
              <a:rPr kumimoji="1" lang="en-US" altLang="ja-JP" sz="1400" b="0">
                <a:solidFill>
                  <a:srgbClr val="919191"/>
                </a:solidFill>
                <a:ea typeface="ＭＳ Ｐゴシック" charset="-128"/>
              </a:rPr>
              <a:t>Updated from: O. Hashimoto and H. Tamura, Prog. Part. Nucl. Phys. 57 (2006) 564.</a:t>
            </a:r>
          </a:p>
        </p:txBody>
      </p:sp>
      <p:sp>
        <p:nvSpPr>
          <p:cNvPr id="65541" name="Text Box 5"/>
          <p:cNvSpPr txBox="1">
            <a:spLocks noChangeArrowheads="1"/>
          </p:cNvSpPr>
          <p:nvPr/>
        </p:nvSpPr>
        <p:spPr bwMode="auto">
          <a:xfrm>
            <a:off x="1212850" y="1733550"/>
            <a:ext cx="1158875" cy="396875"/>
          </a:xfrm>
          <a:prstGeom prst="rect">
            <a:avLst/>
          </a:prstGeom>
          <a:solidFill>
            <a:schemeClr val="bg1"/>
          </a:solidFill>
          <a:ln w="9525" algn="ctr">
            <a:noFill/>
            <a:miter lim="800000"/>
            <a:headEnd/>
            <a:tailEnd/>
          </a:ln>
        </p:spPr>
        <p:txBody>
          <a:bodyPr>
            <a:spAutoFit/>
          </a:bodyPr>
          <a:lstStyle/>
          <a:p>
            <a:pPr eaLnBrk="1" hangingPunct="1"/>
            <a:r>
              <a:rPr kumimoji="1" lang="en-US" altLang="ja-JP" b="0">
                <a:solidFill>
                  <a:srgbClr val="000000"/>
                </a:solidFill>
                <a:ea typeface="ＭＳ Ｐゴシック" charset="-128"/>
              </a:rPr>
              <a:t>(2006)</a:t>
            </a:r>
          </a:p>
        </p:txBody>
      </p:sp>
      <p:sp>
        <p:nvSpPr>
          <p:cNvPr id="1605639" name="Text Box 7"/>
          <p:cNvSpPr txBox="1">
            <a:spLocks noChangeArrowheads="1"/>
          </p:cNvSpPr>
          <p:nvPr/>
        </p:nvSpPr>
        <p:spPr bwMode="auto">
          <a:xfrm>
            <a:off x="560300" y="2057400"/>
            <a:ext cx="8431300" cy="1013098"/>
          </a:xfrm>
          <a:prstGeom prst="rect">
            <a:avLst/>
          </a:prstGeom>
          <a:solidFill>
            <a:schemeClr val="bg1"/>
          </a:solidFill>
          <a:ln w="25400" algn="ctr">
            <a:solidFill>
              <a:srgbClr val="FF0000"/>
            </a:solidFill>
            <a:miter lim="800000"/>
            <a:headEnd/>
            <a:tailEnd/>
          </a:ln>
        </p:spPr>
        <p:txBody>
          <a:bodyPr wrap="square" lIns="90487" tIns="44450" rIns="90487" bIns="44450">
            <a:spAutoFit/>
          </a:bodyPr>
          <a:lstStyle/>
          <a:p>
            <a:r>
              <a:rPr lang="en-US" b="0" dirty="0">
                <a:solidFill>
                  <a:srgbClr val="FF3300"/>
                </a:solidFill>
              </a:rPr>
              <a:t>Tremendous Progress, but More Nuclei and Higher Precision are Needed</a:t>
            </a:r>
          </a:p>
          <a:p>
            <a:r>
              <a:rPr lang="en-US" b="0" dirty="0">
                <a:solidFill>
                  <a:srgbClr val="FF3300"/>
                </a:solidFill>
              </a:rPr>
              <a:t>To Fully Understand the </a:t>
            </a:r>
            <a:r>
              <a:rPr lang="en-US" b="0" dirty="0">
                <a:solidFill>
                  <a:srgbClr val="FF3300"/>
                </a:solidFill>
                <a:latin typeface="Symbol" pitchFamily="18" charset="2"/>
              </a:rPr>
              <a:t>L-</a:t>
            </a:r>
            <a:r>
              <a:rPr lang="en-US" b="0" dirty="0">
                <a:solidFill>
                  <a:srgbClr val="FF3300"/>
                </a:solidFill>
              </a:rPr>
              <a:t>N/N-N Force Differences </a:t>
            </a:r>
            <a:r>
              <a:rPr lang="en-US" b="0" dirty="0">
                <a:solidFill>
                  <a:srgbClr val="FF3300"/>
                </a:solidFill>
                <a:sym typeface="Symbol" pitchFamily="18" charset="2"/>
              </a:rPr>
              <a:t> JLab and JPARC Programs</a:t>
            </a:r>
          </a:p>
        </p:txBody>
      </p:sp>
      <p:sp>
        <p:nvSpPr>
          <p:cNvPr id="7" name="TextBox 6"/>
          <p:cNvSpPr txBox="1"/>
          <p:nvPr/>
        </p:nvSpPr>
        <p:spPr>
          <a:xfrm>
            <a:off x="3428539" y="3124200"/>
            <a:ext cx="5563061" cy="2862322"/>
          </a:xfrm>
          <a:prstGeom prst="rect">
            <a:avLst/>
          </a:prstGeom>
          <a:solidFill>
            <a:schemeClr val="bg1"/>
          </a:solidFill>
          <a:ln w="25400">
            <a:solidFill>
              <a:srgbClr val="FF0000"/>
            </a:solidFill>
          </a:ln>
        </p:spPr>
        <p:txBody>
          <a:bodyPr wrap="none" rtlCol="0">
            <a:spAutoFit/>
          </a:bodyPr>
          <a:lstStyle/>
          <a:p>
            <a:r>
              <a:rPr lang="en-US" dirty="0" smtClean="0"/>
              <a:t>JLab  electro-production complementary</a:t>
            </a:r>
          </a:p>
          <a:p>
            <a:r>
              <a:rPr lang="en-US" dirty="0" smtClean="0"/>
              <a:t>to </a:t>
            </a:r>
            <a:r>
              <a:rPr lang="en-US" dirty="0" err="1" smtClean="0"/>
              <a:t>hadro</a:t>
            </a:r>
            <a:r>
              <a:rPr lang="en-US" dirty="0" smtClean="0"/>
              <a:t>-production, </a:t>
            </a:r>
            <a:r>
              <a:rPr lang="en-US" dirty="0" err="1" smtClean="0"/>
              <a:t>e.g</a:t>
            </a:r>
            <a:r>
              <a:rPr lang="en-US" dirty="0" smtClean="0"/>
              <a:t>, as planned for</a:t>
            </a:r>
          </a:p>
          <a:p>
            <a:r>
              <a:rPr lang="en-US" dirty="0" smtClean="0"/>
              <a:t>JPARC:</a:t>
            </a:r>
          </a:p>
          <a:p>
            <a:pPr marL="176213" indent="-176213">
              <a:buFont typeface="Arial" pitchFamily="34" charset="0"/>
              <a:buChar char="•"/>
            </a:pPr>
            <a:r>
              <a:rPr lang="en-US" dirty="0" smtClean="0"/>
              <a:t>Production throughout the nuclear volume</a:t>
            </a:r>
            <a:br>
              <a:rPr lang="en-US" dirty="0" smtClean="0"/>
            </a:br>
            <a:r>
              <a:rPr lang="en-US" dirty="0" smtClean="0"/>
              <a:t>rather than surface peaked</a:t>
            </a:r>
          </a:p>
          <a:p>
            <a:pPr marL="176213" indent="-176213">
              <a:buFont typeface="Arial" pitchFamily="34" charset="0"/>
              <a:buChar char="•"/>
            </a:pPr>
            <a:r>
              <a:rPr lang="en-US" dirty="0" smtClean="0"/>
              <a:t>Emphasizes states with differing J</a:t>
            </a:r>
            <a:r>
              <a:rPr lang="en-US" baseline="30000" dirty="0" smtClean="0"/>
              <a:t>PC</a:t>
            </a:r>
          </a:p>
          <a:p>
            <a:pPr marL="176213" indent="-176213">
              <a:buFont typeface="Arial" pitchFamily="34" charset="0"/>
              <a:buChar char="•"/>
            </a:pPr>
            <a:r>
              <a:rPr lang="en-US" dirty="0" smtClean="0"/>
              <a:t>Better resolution for states that cannot be</a:t>
            </a:r>
            <a:br>
              <a:rPr lang="en-US" dirty="0" smtClean="0"/>
            </a:br>
            <a:r>
              <a:rPr lang="en-US" dirty="0" smtClean="0"/>
              <a:t>studied by </a:t>
            </a:r>
            <a:r>
              <a:rPr lang="en-US" dirty="0" smtClean="0">
                <a:latin typeface="Symbol" pitchFamily="18" charset="2"/>
              </a:rPr>
              <a:t>g </a:t>
            </a:r>
            <a:r>
              <a:rPr lang="en-US" dirty="0" smtClean="0"/>
              <a:t>decay branch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56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5639"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solidFill>
                  <a:srgbClr val="FF0000"/>
                </a:solidFill>
              </a:rPr>
              <a:t>Symmetry tests in nuclear physics (w/ mesons, ….)</a:t>
            </a:r>
            <a:r>
              <a:rPr lang="en-US" sz="2400" b="1" dirty="0" smtClean="0"/>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3"/>
            <a:ext cx="9144000" cy="736600"/>
          </a:xfrm>
        </p:spPr>
        <p:txBody>
          <a:bodyPr/>
          <a:lstStyle/>
          <a:p>
            <a:r>
              <a:rPr lang="en-US" dirty="0" smtClean="0">
                <a:latin typeface="Symbol" pitchFamily="18" charset="2"/>
              </a:rPr>
              <a:t>p</a:t>
            </a:r>
            <a:r>
              <a:rPr lang="en-US" baseline="30000" dirty="0" smtClean="0">
                <a:latin typeface="Symbol" pitchFamily="18" charset="2"/>
              </a:rPr>
              <a:t>0</a:t>
            </a:r>
            <a:r>
              <a:rPr lang="en-US" dirty="0" smtClean="0">
                <a:latin typeface="Symbol" pitchFamily="18" charset="2"/>
              </a:rPr>
              <a:t>,h, h</a:t>
            </a:r>
            <a:r>
              <a:rPr lang="en-US" dirty="0" smtClean="0">
                <a:latin typeface="Symbol" pitchFamily="18" charset="2"/>
                <a:sym typeface="Symbol"/>
              </a:rPr>
              <a:t></a:t>
            </a:r>
            <a:r>
              <a:rPr lang="en-US" dirty="0" smtClean="0">
                <a:latin typeface="Symbol" pitchFamily="18" charset="2"/>
              </a:rPr>
              <a:t> </a:t>
            </a:r>
            <a:r>
              <a:rPr lang="en-US" dirty="0" err="1" smtClean="0">
                <a:latin typeface="Symbol" pitchFamily="18" charset="2"/>
              </a:rPr>
              <a:t>gg</a:t>
            </a:r>
            <a:r>
              <a:rPr lang="en-US" dirty="0" smtClean="0">
                <a:latin typeface="Symbol" pitchFamily="18" charset="2"/>
              </a:rPr>
              <a:t> </a:t>
            </a:r>
            <a:r>
              <a:rPr lang="en-US" dirty="0" smtClean="0"/>
              <a:t>coupling in the </a:t>
            </a:r>
            <a:r>
              <a:rPr lang="en-US" dirty="0" err="1" smtClean="0"/>
              <a:t>Primakoff</a:t>
            </a:r>
            <a:r>
              <a:rPr lang="en-US" dirty="0" smtClean="0"/>
              <a:t> reaction</a:t>
            </a:r>
            <a:endParaRPr lang="en-US" dirty="0"/>
          </a:p>
        </p:txBody>
      </p:sp>
      <p:pic>
        <p:nvPicPr>
          <p:cNvPr id="544770" name="Picture 2"/>
          <p:cNvPicPr>
            <a:picLocks noChangeAspect="1" noChangeArrowheads="1"/>
          </p:cNvPicPr>
          <p:nvPr/>
        </p:nvPicPr>
        <p:blipFill>
          <a:blip r:embed="rId2" cstate="print"/>
          <a:srcRect/>
          <a:stretch>
            <a:fillRect/>
          </a:stretch>
        </p:blipFill>
        <p:spPr bwMode="auto">
          <a:xfrm>
            <a:off x="31284" y="977695"/>
            <a:ext cx="9078849" cy="5739194"/>
          </a:xfrm>
          <a:prstGeom prst="rect">
            <a:avLst/>
          </a:prstGeom>
          <a:noFill/>
          <a:ln w="9525">
            <a:noFill/>
            <a:miter lim="800000"/>
            <a:headEnd/>
            <a:tailEnd/>
          </a:ln>
        </p:spPr>
      </p:pic>
      <p:sp>
        <p:nvSpPr>
          <p:cNvPr id="4" name="TextBox 3"/>
          <p:cNvSpPr txBox="1"/>
          <p:nvPr/>
        </p:nvSpPr>
        <p:spPr>
          <a:xfrm>
            <a:off x="4857135" y="2667000"/>
            <a:ext cx="4134465" cy="1323439"/>
          </a:xfrm>
          <a:prstGeom prst="rect">
            <a:avLst/>
          </a:prstGeom>
          <a:solidFill>
            <a:schemeClr val="bg1"/>
          </a:solidFill>
        </p:spPr>
        <p:txBody>
          <a:bodyPr wrap="none" rtlCol="0">
            <a:spAutoFit/>
          </a:bodyPr>
          <a:lstStyle/>
          <a:p>
            <a:r>
              <a:rPr lang="en-US" dirty="0" smtClean="0"/>
              <a:t>                                                        </a:t>
            </a:r>
          </a:p>
          <a:p>
            <a:endParaRPr lang="en-US" dirty="0" smtClean="0"/>
          </a:p>
          <a:p>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3"/>
            <a:ext cx="9144000" cy="736600"/>
          </a:xfrm>
        </p:spPr>
        <p:txBody>
          <a:bodyPr/>
          <a:lstStyle/>
          <a:p>
            <a:r>
              <a:rPr lang="en-US" dirty="0" smtClean="0">
                <a:latin typeface="Symbol" pitchFamily="18" charset="2"/>
              </a:rPr>
              <a:t>p</a:t>
            </a:r>
            <a:r>
              <a:rPr lang="en-US" baseline="30000" dirty="0" smtClean="0">
                <a:latin typeface="Symbol" pitchFamily="18" charset="2"/>
              </a:rPr>
              <a:t>0</a:t>
            </a:r>
            <a:r>
              <a:rPr lang="en-US" dirty="0" smtClean="0">
                <a:latin typeface="Symbol" pitchFamily="18" charset="2"/>
              </a:rPr>
              <a:t>,h, h</a:t>
            </a:r>
            <a:r>
              <a:rPr lang="en-US" dirty="0" smtClean="0">
                <a:latin typeface="Symbol" pitchFamily="18" charset="2"/>
                <a:sym typeface="Symbol"/>
              </a:rPr>
              <a:t></a:t>
            </a:r>
            <a:r>
              <a:rPr lang="en-US" dirty="0" smtClean="0">
                <a:latin typeface="Symbol" pitchFamily="18" charset="2"/>
              </a:rPr>
              <a:t> </a:t>
            </a:r>
            <a:r>
              <a:rPr lang="en-US" dirty="0" err="1" smtClean="0">
                <a:latin typeface="Symbol" pitchFamily="18" charset="2"/>
              </a:rPr>
              <a:t>gg</a:t>
            </a:r>
            <a:r>
              <a:rPr lang="en-US" dirty="0" smtClean="0">
                <a:latin typeface="Symbol" pitchFamily="18" charset="2"/>
              </a:rPr>
              <a:t> </a:t>
            </a:r>
            <a:r>
              <a:rPr lang="en-US" dirty="0" smtClean="0"/>
              <a:t>coupling in the </a:t>
            </a:r>
            <a:r>
              <a:rPr lang="en-US" dirty="0" err="1" smtClean="0"/>
              <a:t>Primakoff</a:t>
            </a:r>
            <a:r>
              <a:rPr lang="en-US" dirty="0" smtClean="0"/>
              <a:t> reaction</a:t>
            </a:r>
            <a:endParaRPr lang="en-US" dirty="0"/>
          </a:p>
        </p:txBody>
      </p:sp>
      <p:pic>
        <p:nvPicPr>
          <p:cNvPr id="545794" name="Picture 2"/>
          <p:cNvPicPr>
            <a:picLocks noChangeAspect="1" noChangeArrowheads="1"/>
          </p:cNvPicPr>
          <p:nvPr/>
        </p:nvPicPr>
        <p:blipFill>
          <a:blip r:embed="rId2" cstate="print"/>
          <a:srcRect r="52282"/>
          <a:stretch>
            <a:fillRect/>
          </a:stretch>
        </p:blipFill>
        <p:spPr bwMode="auto">
          <a:xfrm>
            <a:off x="4" y="948690"/>
            <a:ext cx="4356461" cy="5452110"/>
          </a:xfrm>
          <a:prstGeom prst="rect">
            <a:avLst/>
          </a:prstGeom>
          <a:noFill/>
          <a:ln w="9525">
            <a:noFill/>
            <a:miter lim="800000"/>
            <a:headEnd/>
            <a:tailEnd/>
          </a:ln>
        </p:spPr>
      </p:pic>
      <p:sp>
        <p:nvSpPr>
          <p:cNvPr id="5" name="AutoShape 23"/>
          <p:cNvSpPr>
            <a:spLocks noChangeArrowheads="1"/>
          </p:cNvSpPr>
          <p:nvPr/>
        </p:nvSpPr>
        <p:spPr bwMode="auto">
          <a:xfrm rot="18630541" flipH="1" flipV="1">
            <a:off x="2956729" y="3422462"/>
            <a:ext cx="1494450" cy="248270"/>
          </a:xfrm>
          <a:prstGeom prst="rightArrow">
            <a:avLst>
              <a:gd name="adj1" fmla="val 50000"/>
              <a:gd name="adj2" fmla="val 278193"/>
            </a:avLst>
          </a:prstGeom>
          <a:solidFill>
            <a:srgbClr val="FF0066"/>
          </a:solidFill>
          <a:ln w="9525">
            <a:solidFill>
              <a:srgbClr val="FF0000"/>
            </a:solidFill>
            <a:miter lim="800000"/>
            <a:headEnd/>
            <a:tailEnd/>
          </a:ln>
        </p:spPr>
        <p:txBody>
          <a:bodyPr wrap="none" anchor="ctr">
            <a:prstTxWarp prst="textNoShape">
              <a:avLst/>
            </a:prstTxWarp>
          </a:bodyPr>
          <a:lstStyle/>
          <a:p>
            <a:pPr algn="l" defTabSz="457200" rtl="0"/>
            <a:endParaRPr lang="en-US" kern="1200">
              <a:solidFill>
                <a:prstClr val="black"/>
              </a:solidFill>
              <a:latin typeface="Calibri"/>
              <a:ea typeface="+mn-ea"/>
              <a:cs typeface="+mn-cs"/>
            </a:endParaRPr>
          </a:p>
        </p:txBody>
      </p:sp>
      <p:sp>
        <p:nvSpPr>
          <p:cNvPr id="6" name="Rectangle 17"/>
          <p:cNvSpPr>
            <a:spLocks noChangeArrowheads="1"/>
          </p:cNvSpPr>
          <p:nvPr/>
        </p:nvSpPr>
        <p:spPr bwMode="auto">
          <a:xfrm>
            <a:off x="3770660" y="2514600"/>
            <a:ext cx="3130985" cy="369332"/>
          </a:xfrm>
          <a:prstGeom prst="rect">
            <a:avLst/>
          </a:prstGeom>
          <a:solidFill>
            <a:srgbClr val="FFFFFF"/>
          </a:solidFill>
          <a:ln w="9525">
            <a:solidFill>
              <a:srgbClr val="0000FF"/>
            </a:solidFill>
            <a:miter lim="800000"/>
            <a:headEnd/>
            <a:tailEnd/>
          </a:ln>
        </p:spPr>
        <p:txBody>
          <a:bodyPr wrap="none">
            <a:prstTxWarp prst="textNoShape">
              <a:avLst/>
            </a:prstTxWarp>
            <a:spAutoFit/>
          </a:bodyPr>
          <a:lstStyle/>
          <a:p>
            <a:pPr algn="ctr" defTabSz="457200" rtl="0"/>
            <a:r>
              <a:rPr lang="en-US" sz="1800" kern="1200" dirty="0">
                <a:solidFill>
                  <a:srgbClr val="CC3300"/>
                </a:solidFill>
                <a:latin typeface="Calibri"/>
                <a:ea typeface="+mn-ea"/>
                <a:cs typeface="+mn-cs"/>
                <a:sym typeface="Symbol" charset="2"/>
              </a:rPr>
              <a:t>(</a:t>
            </a:r>
            <a:r>
              <a:rPr lang="en-US" sz="1800" kern="1200" baseline="30000" dirty="0">
                <a:solidFill>
                  <a:srgbClr val="CC3300"/>
                </a:solidFill>
                <a:latin typeface="Calibri"/>
                <a:ea typeface="+mn-ea"/>
                <a:cs typeface="+mn-cs"/>
                <a:sym typeface="Symbol" charset="2"/>
              </a:rPr>
              <a:t>0</a:t>
            </a:r>
            <a:r>
              <a:rPr lang="en-US" sz="1800" kern="1200" dirty="0">
                <a:solidFill>
                  <a:srgbClr val="CC3300"/>
                </a:solidFill>
                <a:latin typeface="Calibri"/>
                <a:ea typeface="+mn-ea"/>
                <a:cs typeface="+mn-cs"/>
                <a:sym typeface="Symbol" charset="2"/>
              </a:rPr>
              <a:t>) = 7.82eV2.2%2.1%</a:t>
            </a:r>
          </a:p>
        </p:txBody>
      </p:sp>
      <p:grpSp>
        <p:nvGrpSpPr>
          <p:cNvPr id="7" name="Group 40"/>
          <p:cNvGrpSpPr/>
          <p:nvPr/>
        </p:nvGrpSpPr>
        <p:grpSpPr>
          <a:xfrm>
            <a:off x="3211689" y="4659489"/>
            <a:ext cx="3682801" cy="1055511"/>
            <a:chOff x="5192251" y="4248329"/>
            <a:chExt cx="2694953" cy="1055511"/>
          </a:xfrm>
        </p:grpSpPr>
        <p:cxnSp>
          <p:nvCxnSpPr>
            <p:cNvPr id="8" name="Straight Arrow Connector 7"/>
            <p:cNvCxnSpPr/>
            <p:nvPr/>
          </p:nvCxnSpPr>
          <p:spPr>
            <a:xfrm rot="10800000">
              <a:off x="5192251" y="4248329"/>
              <a:ext cx="1174522" cy="61903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70321" y="4380510"/>
              <a:ext cx="1516883" cy="923330"/>
            </a:xfrm>
            <a:prstGeom prst="rect">
              <a:avLst/>
            </a:prstGeom>
            <a:noFill/>
            <a:ln>
              <a:solidFill>
                <a:srgbClr val="0000FF"/>
              </a:solidFill>
            </a:ln>
          </p:spPr>
          <p:txBody>
            <a:bodyPr wrap="square" rtlCol="0">
              <a:spAutoFit/>
            </a:bodyPr>
            <a:lstStyle/>
            <a:p>
              <a:pPr algn="l" defTabSz="457200" rtl="0"/>
              <a:r>
                <a:rPr lang="en-US" sz="1800" kern="1200" dirty="0">
                  <a:solidFill>
                    <a:prstClr val="black"/>
                  </a:solidFill>
                  <a:latin typeface="Arial" pitchFamily="34" charset="0"/>
                  <a:cs typeface="Arial" pitchFamily="34" charset="0"/>
                </a:rPr>
                <a:t>Projected uncertainty for </a:t>
              </a:r>
              <a:r>
                <a:rPr lang="en-US" sz="1800" kern="1200" dirty="0" err="1">
                  <a:solidFill>
                    <a:prstClr val="black"/>
                  </a:solidFill>
                  <a:latin typeface="Arial" pitchFamily="34" charset="0"/>
                  <a:cs typeface="Arial" pitchFamily="34" charset="0"/>
                </a:rPr>
                <a:t>PrimEx</a:t>
              </a:r>
              <a:r>
                <a:rPr lang="en-US" sz="1800" kern="1200" dirty="0">
                  <a:solidFill>
                    <a:prstClr val="black"/>
                  </a:solidFill>
                  <a:latin typeface="Arial" pitchFamily="34" charset="0"/>
                  <a:cs typeface="Arial" pitchFamily="34" charset="0"/>
                </a:rPr>
                <a:t> II</a:t>
              </a:r>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3"/>
            <a:ext cx="9144000" cy="736600"/>
          </a:xfrm>
        </p:spPr>
        <p:txBody>
          <a:bodyPr/>
          <a:lstStyle/>
          <a:p>
            <a:r>
              <a:rPr lang="en-US" dirty="0" smtClean="0">
                <a:latin typeface="Symbol" pitchFamily="18" charset="2"/>
              </a:rPr>
              <a:t>p</a:t>
            </a:r>
            <a:r>
              <a:rPr lang="en-US" baseline="30000" dirty="0" smtClean="0">
                <a:latin typeface="Symbol" pitchFamily="18" charset="2"/>
              </a:rPr>
              <a:t>0</a:t>
            </a:r>
            <a:r>
              <a:rPr lang="en-US" dirty="0" smtClean="0">
                <a:latin typeface="Symbol" pitchFamily="18" charset="2"/>
              </a:rPr>
              <a:t>,h, h</a:t>
            </a:r>
            <a:r>
              <a:rPr lang="en-US" dirty="0" smtClean="0">
                <a:latin typeface="Symbol" pitchFamily="18" charset="2"/>
                <a:sym typeface="Symbol"/>
              </a:rPr>
              <a:t></a:t>
            </a:r>
            <a:r>
              <a:rPr lang="en-US" dirty="0" smtClean="0">
                <a:latin typeface="Symbol" pitchFamily="18" charset="2"/>
              </a:rPr>
              <a:t> </a:t>
            </a:r>
            <a:r>
              <a:rPr lang="en-US" dirty="0" err="1" smtClean="0">
                <a:latin typeface="Symbol" pitchFamily="18" charset="2"/>
              </a:rPr>
              <a:t>gg</a:t>
            </a:r>
            <a:r>
              <a:rPr lang="en-US" dirty="0" smtClean="0">
                <a:latin typeface="Symbol" pitchFamily="18" charset="2"/>
              </a:rPr>
              <a:t> </a:t>
            </a:r>
            <a:r>
              <a:rPr lang="en-US" dirty="0" smtClean="0"/>
              <a:t>coupling in the </a:t>
            </a:r>
            <a:r>
              <a:rPr lang="en-US" dirty="0" err="1" smtClean="0"/>
              <a:t>Primakoff</a:t>
            </a:r>
            <a:r>
              <a:rPr lang="en-US" dirty="0" smtClean="0"/>
              <a:t> reaction</a:t>
            </a:r>
            <a:endParaRPr lang="en-US" dirty="0"/>
          </a:p>
        </p:txBody>
      </p:sp>
      <p:pic>
        <p:nvPicPr>
          <p:cNvPr id="545794" name="Picture 2"/>
          <p:cNvPicPr>
            <a:picLocks noChangeAspect="1" noChangeArrowheads="1"/>
          </p:cNvPicPr>
          <p:nvPr/>
        </p:nvPicPr>
        <p:blipFill>
          <a:blip r:embed="rId2" cstate="print"/>
          <a:srcRect/>
          <a:stretch>
            <a:fillRect/>
          </a:stretch>
        </p:blipFill>
        <p:spPr bwMode="auto">
          <a:xfrm>
            <a:off x="4" y="948690"/>
            <a:ext cx="9129713" cy="5452110"/>
          </a:xfrm>
          <a:prstGeom prst="rect">
            <a:avLst/>
          </a:prstGeom>
          <a:noFill/>
          <a:ln w="9525">
            <a:noFill/>
            <a:miter lim="800000"/>
            <a:headEnd/>
            <a:tailEnd/>
          </a:ln>
        </p:spPr>
      </p:pic>
      <p:sp>
        <p:nvSpPr>
          <p:cNvPr id="4" name="TextBox 3"/>
          <p:cNvSpPr txBox="1"/>
          <p:nvPr/>
        </p:nvSpPr>
        <p:spPr>
          <a:xfrm>
            <a:off x="4633573" y="5845314"/>
            <a:ext cx="4434227" cy="707886"/>
          </a:xfrm>
          <a:prstGeom prst="rect">
            <a:avLst/>
          </a:prstGeom>
          <a:solidFill>
            <a:schemeClr val="bg1"/>
          </a:solidFill>
        </p:spPr>
        <p:txBody>
          <a:bodyPr wrap="none" rtlCol="0">
            <a:spAutoFit/>
          </a:bodyPr>
          <a:lstStyle/>
          <a:p>
            <a:pPr algn="ctr"/>
            <a:r>
              <a:rPr lang="en-US" dirty="0" smtClean="0"/>
              <a:t>                        </a:t>
            </a:r>
            <a:r>
              <a:rPr lang="en-US" sz="1400" dirty="0" smtClean="0"/>
              <a:t>Experiments</a:t>
            </a:r>
            <a:r>
              <a:rPr lang="en-US" dirty="0" smtClean="0"/>
              <a:t>                     </a:t>
            </a:r>
          </a:p>
          <a:p>
            <a:pPr algn="ctr"/>
            <a:r>
              <a:rPr lang="en-US" dirty="0" smtClean="0"/>
              <a:t>      </a:t>
            </a:r>
            <a:endParaRPr lang="en-US" dirty="0"/>
          </a:p>
        </p:txBody>
      </p:sp>
      <p:sp>
        <p:nvSpPr>
          <p:cNvPr id="7" name="TextBox 6"/>
          <p:cNvSpPr txBox="1"/>
          <p:nvPr/>
        </p:nvSpPr>
        <p:spPr>
          <a:xfrm>
            <a:off x="7507528" y="4778401"/>
            <a:ext cx="1255472" cy="369332"/>
          </a:xfrm>
          <a:prstGeom prst="rect">
            <a:avLst/>
          </a:prstGeom>
          <a:noFill/>
        </p:spPr>
        <p:txBody>
          <a:bodyPr wrap="none" rtlCol="0">
            <a:spAutoFit/>
          </a:bodyPr>
          <a:lstStyle/>
          <a:p>
            <a:r>
              <a:rPr lang="en-US" sz="1800" dirty="0" smtClean="0">
                <a:solidFill>
                  <a:srgbClr val="FF0000"/>
                </a:solidFill>
              </a:rPr>
              <a:t>@ 12 GeV</a:t>
            </a:r>
            <a:endParaRPr lang="en-US" sz="1800" dirty="0">
              <a:solidFill>
                <a:srgbClr val="FF0000"/>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0"/>
            <a:ext cx="8686800" cy="736600"/>
          </a:xfrm>
        </p:spPr>
        <p:txBody>
          <a:bodyPr/>
          <a:lstStyle/>
          <a:p>
            <a:r>
              <a:rPr lang="en-US" dirty="0" smtClean="0"/>
              <a:t>A Sampling of Meson Physics Under Study at JLab (now and @ 12 GeV)</a:t>
            </a:r>
            <a:endParaRPr lang="en-US" dirty="0"/>
          </a:p>
        </p:txBody>
      </p:sp>
      <p:sp>
        <p:nvSpPr>
          <p:cNvPr id="3" name="Content Placeholder 2"/>
          <p:cNvSpPr>
            <a:spLocks noGrp="1"/>
          </p:cNvSpPr>
          <p:nvPr>
            <p:ph idx="1"/>
          </p:nvPr>
        </p:nvSpPr>
        <p:spPr>
          <a:xfrm>
            <a:off x="152400" y="1238250"/>
            <a:ext cx="8839200" cy="4933950"/>
          </a:xfrm>
        </p:spPr>
        <p:txBody>
          <a:bodyPr/>
          <a:lstStyle/>
          <a:p>
            <a:r>
              <a:rPr lang="en-US" sz="2400" b="1" dirty="0" smtClean="0"/>
              <a:t>Meson spectroscopy – the search for hybrid mesons</a:t>
            </a:r>
          </a:p>
          <a:p>
            <a:r>
              <a:rPr lang="en-US" sz="2400" b="1" dirty="0" smtClean="0"/>
              <a:t>Nucleon spectroscopy via meson decay channels </a:t>
            </a:r>
          </a:p>
          <a:p>
            <a:pPr lvl="1"/>
            <a:r>
              <a:rPr lang="en-US" b="1" dirty="0" smtClean="0"/>
              <a:t>Now – mainly </a:t>
            </a:r>
            <a:r>
              <a:rPr lang="en-US" b="1" dirty="0" smtClean="0">
                <a:latin typeface="Symbol" pitchFamily="18" charset="2"/>
              </a:rPr>
              <a:t>p</a:t>
            </a:r>
            <a:r>
              <a:rPr lang="en-US" b="1" dirty="0" smtClean="0"/>
              <a:t>, </a:t>
            </a:r>
            <a:r>
              <a:rPr lang="en-US" b="1" dirty="0" smtClean="0">
                <a:latin typeface="Symbol" pitchFamily="18" charset="2"/>
              </a:rPr>
              <a:t>w, h,</a:t>
            </a:r>
            <a:r>
              <a:rPr lang="en-US" b="1" dirty="0" smtClean="0"/>
              <a:t> 2</a:t>
            </a:r>
            <a:r>
              <a:rPr lang="en-US" b="1" dirty="0" smtClean="0">
                <a:latin typeface="Symbol" pitchFamily="18" charset="2"/>
              </a:rPr>
              <a:t>p</a:t>
            </a:r>
            <a:r>
              <a:rPr lang="en-US" b="1" dirty="0" smtClean="0"/>
              <a:t>, ….; </a:t>
            </a:r>
          </a:p>
          <a:p>
            <a:pPr lvl="1"/>
            <a:r>
              <a:rPr lang="en-US" b="1" dirty="0" smtClean="0"/>
              <a:t>tagged virtual photons &amp; heavier meson decay channels @ 12 GeV</a:t>
            </a:r>
          </a:p>
          <a:p>
            <a:r>
              <a:rPr lang="en-US" sz="2400" b="1" dirty="0" smtClean="0"/>
              <a:t>Meson form factors</a:t>
            </a:r>
          </a:p>
          <a:p>
            <a:pPr lvl="1"/>
            <a:r>
              <a:rPr lang="en-US" b="1" dirty="0" err="1" smtClean="0"/>
              <a:t>F</a:t>
            </a:r>
            <a:r>
              <a:rPr lang="en-US" b="1" baseline="-25000" dirty="0" err="1" smtClean="0">
                <a:latin typeface="Symbol" pitchFamily="18" charset="2"/>
              </a:rPr>
              <a:t>p</a:t>
            </a:r>
            <a:r>
              <a:rPr lang="en-US" b="1" dirty="0" smtClean="0">
                <a:latin typeface="Arial" pitchFamily="34" charset="0"/>
              </a:rPr>
              <a:t>, F</a:t>
            </a:r>
            <a:r>
              <a:rPr lang="en-US" b="1" baseline="-25000" dirty="0" smtClean="0">
                <a:latin typeface="Arial" pitchFamily="34" charset="0"/>
              </a:rPr>
              <a:t>K</a:t>
            </a:r>
          </a:p>
          <a:p>
            <a:r>
              <a:rPr lang="en-US" sz="2400" b="1" dirty="0" smtClean="0"/>
              <a:t>Mesons as probes of strongly interacting matter:</a:t>
            </a:r>
          </a:p>
          <a:p>
            <a:pPr lvl="1"/>
            <a:r>
              <a:rPr lang="en-US" b="1" dirty="0" smtClean="0"/>
              <a:t>Color transparency,</a:t>
            </a:r>
          </a:p>
          <a:p>
            <a:pPr lvl="1"/>
            <a:r>
              <a:rPr lang="en-US" b="1" dirty="0" smtClean="0"/>
              <a:t>c </a:t>
            </a:r>
            <a:r>
              <a:rPr lang="en-US" b="1" dirty="0" err="1" smtClean="0"/>
              <a:t>c</a:t>
            </a:r>
            <a:r>
              <a:rPr lang="en-US" b="1" dirty="0" smtClean="0"/>
              <a:t>, mesons in medium, …..</a:t>
            </a:r>
          </a:p>
          <a:p>
            <a:r>
              <a:rPr lang="en-US" sz="2400" b="1" dirty="0" err="1" smtClean="0"/>
              <a:t>Hypernuclear</a:t>
            </a:r>
            <a:r>
              <a:rPr lang="en-US" sz="2400" b="1" dirty="0" smtClean="0"/>
              <a:t> physics</a:t>
            </a:r>
          </a:p>
          <a:p>
            <a:r>
              <a:rPr lang="en-US" sz="2400" b="1" dirty="0" smtClean="0"/>
              <a:t>Symmetry tests in nuclear physics (w/ mesons, ….)</a:t>
            </a:r>
            <a:br>
              <a:rPr lang="en-US" sz="2400" b="1" dirty="0" smtClean="0"/>
            </a:br>
            <a:endParaRPr lang="en-US" sz="800" b="1" dirty="0" smtClean="0"/>
          </a:p>
          <a:p>
            <a:pPr>
              <a:buNone/>
            </a:pPr>
            <a:r>
              <a:rPr lang="en-US" sz="2400" b="1" dirty="0" smtClean="0"/>
              <a:t>And, as time permits, I will add</a:t>
            </a:r>
            <a:endParaRPr lang="en-US" sz="2400" dirty="0" smtClean="0"/>
          </a:p>
          <a:p>
            <a:r>
              <a:rPr lang="en-US" sz="2400" b="1" dirty="0" smtClean="0">
                <a:solidFill>
                  <a:srgbClr val="FF0000"/>
                </a:solidFill>
              </a:rPr>
              <a:t>Other physics motivating the 12 GeV Upgrade</a:t>
            </a:r>
          </a:p>
          <a:p>
            <a:pPr lvl="1"/>
            <a:endParaRPr lang="en-US" dirty="0" smtClean="0"/>
          </a:p>
        </p:txBody>
      </p:sp>
      <p:cxnSp>
        <p:nvCxnSpPr>
          <p:cNvPr id="5" name="Straight Connector 4"/>
          <p:cNvCxnSpPr/>
          <p:nvPr/>
        </p:nvCxnSpPr>
        <p:spPr>
          <a:xfrm>
            <a:off x="1010355" y="4560711"/>
            <a:ext cx="182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76200"/>
            <a:ext cx="9144000" cy="736600"/>
          </a:xfrm>
        </p:spPr>
        <p:txBody>
          <a:bodyPr/>
          <a:lstStyle/>
          <a:p>
            <a:pPr eaLnBrk="1" hangingPunct="1"/>
            <a:r>
              <a:rPr lang="en-US" sz="2800" dirty="0" smtClean="0"/>
              <a:t>The Science Motivating the 12 </a:t>
            </a:r>
            <a:r>
              <a:rPr lang="en-US" sz="2800" dirty="0" err="1" smtClean="0"/>
              <a:t>GeV</a:t>
            </a:r>
            <a:r>
              <a:rPr lang="en-US" sz="2800" dirty="0" smtClean="0"/>
              <a:t> Upgrade</a:t>
            </a:r>
          </a:p>
        </p:txBody>
      </p:sp>
      <p:sp>
        <p:nvSpPr>
          <p:cNvPr id="358403" name="Rectangle 3"/>
          <p:cNvSpPr>
            <a:spLocks noGrp="1" noChangeArrowheads="1"/>
          </p:cNvSpPr>
          <p:nvPr>
            <p:ph type="body" sz="half" idx="1"/>
          </p:nvPr>
        </p:nvSpPr>
        <p:spPr>
          <a:xfrm>
            <a:off x="0" y="1295400"/>
            <a:ext cx="5410200" cy="4933950"/>
          </a:xfrm>
        </p:spPr>
        <p:txBody>
          <a:bodyPr/>
          <a:lstStyle/>
          <a:p>
            <a:pPr eaLnBrk="1" hangingPunct="1"/>
            <a:r>
              <a:rPr lang="en-US" sz="2000" b="1" dirty="0" smtClean="0"/>
              <a:t>The experimental study of the confinement of quarks – one of the outstanding questions of the 21</a:t>
            </a:r>
            <a:r>
              <a:rPr lang="en-US" sz="2000" b="1" baseline="30000" dirty="0" smtClean="0"/>
              <a:t>st </a:t>
            </a:r>
            <a:r>
              <a:rPr lang="en-US" sz="2000" b="1" dirty="0" smtClean="0"/>
              <a:t>century physics </a:t>
            </a:r>
            <a:r>
              <a:rPr lang="en-US" sz="2000" b="1" dirty="0" smtClean="0">
                <a:solidFill>
                  <a:srgbClr val="0000FF"/>
                </a:solidFill>
              </a:rPr>
              <a:t>(Hybrid Meson Program)</a:t>
            </a:r>
          </a:p>
          <a:p>
            <a:pPr eaLnBrk="1" hangingPunct="1"/>
            <a:r>
              <a:rPr lang="en-US" sz="2000" b="1" dirty="0" smtClean="0"/>
              <a:t>Dramatic improvements in our knowledge of the fundamental quark-gluon structure of the nuclear building blocks </a:t>
            </a:r>
            <a:r>
              <a:rPr lang="en-US" sz="2000" b="1" dirty="0" smtClean="0">
                <a:solidFill>
                  <a:srgbClr val="0000FF"/>
                </a:solidFill>
              </a:rPr>
              <a:t>(GPDs and Valence PDFs)</a:t>
            </a:r>
          </a:p>
          <a:p>
            <a:pPr eaLnBrk="1" hangingPunct="1"/>
            <a:r>
              <a:rPr lang="en-US" sz="2000" b="1" dirty="0" smtClean="0"/>
              <a:t>Further exploration of the </a:t>
            </a:r>
            <a:r>
              <a:rPr lang="en-US" sz="2000" b="1" dirty="0" smtClean="0">
                <a:solidFill>
                  <a:srgbClr val="0000FF"/>
                </a:solidFill>
              </a:rPr>
              <a:t>limits of our understanding of nuclei</a:t>
            </a:r>
            <a:r>
              <a:rPr lang="en-US" sz="2000" b="1" dirty="0" smtClean="0"/>
              <a:t> in terms of nucleons and the </a:t>
            </a:r>
            <a:r>
              <a:rPr lang="en-US" sz="2000" b="1" i="1" dirty="0" smtClean="0"/>
              <a:t>N-N</a:t>
            </a:r>
            <a:r>
              <a:rPr lang="en-US" sz="2000" b="1" dirty="0" smtClean="0"/>
              <a:t> force</a:t>
            </a:r>
          </a:p>
          <a:p>
            <a:pPr eaLnBrk="1" hangingPunct="1"/>
            <a:r>
              <a:rPr lang="en-US" sz="2000" b="1" dirty="0" smtClean="0"/>
              <a:t>Precision experiments with sensitivity to </a:t>
            </a:r>
            <a:r>
              <a:rPr lang="en-US" sz="2000" b="1" dirty="0" err="1" smtClean="0"/>
              <a:t>TeV</a:t>
            </a:r>
            <a:r>
              <a:rPr lang="en-US" sz="2000" b="1" dirty="0" smtClean="0"/>
              <a:t> scale </a:t>
            </a:r>
            <a:r>
              <a:rPr lang="en-US" sz="2000" b="1" dirty="0" smtClean="0">
                <a:solidFill>
                  <a:srgbClr val="0000FF"/>
                </a:solidFill>
              </a:rPr>
              <a:t>physics beyond the Standard Model</a:t>
            </a:r>
          </a:p>
          <a:p>
            <a:pPr eaLnBrk="1" hangingPunct="1"/>
            <a:r>
              <a:rPr lang="en-US" b="1" dirty="0" smtClean="0">
                <a:solidFill>
                  <a:srgbClr val="0000FF"/>
                </a:solidFill>
              </a:rPr>
              <a:t>And other science we can’t foresee</a:t>
            </a:r>
          </a:p>
        </p:txBody>
      </p:sp>
      <p:pic>
        <p:nvPicPr>
          <p:cNvPr id="358404" name="Picture 4" descr="spddt2"/>
          <p:cNvPicPr>
            <a:picLocks noGrp="1" noChangeAspect="1" noChangeArrowheads="1"/>
          </p:cNvPicPr>
          <p:nvPr>
            <p:ph sz="quarter" idx="3"/>
          </p:nvPr>
        </p:nvPicPr>
        <p:blipFill>
          <a:blip r:embed="rId2" cstate="print"/>
          <a:srcRect/>
          <a:stretch>
            <a:fillRect/>
          </a:stretch>
        </p:blipFill>
        <p:spPr>
          <a:xfrm>
            <a:off x="5410200" y="3705225"/>
            <a:ext cx="3716338" cy="2390775"/>
          </a:xfrm>
          <a:noFill/>
        </p:spPr>
      </p:pic>
      <p:pic>
        <p:nvPicPr>
          <p:cNvPr id="57349" name="Picture 5" descr="CSSMcover1280x1024lattice"/>
          <p:cNvPicPr>
            <a:picLocks noChangeAspect="1" noChangeArrowheads="1"/>
          </p:cNvPicPr>
          <p:nvPr/>
        </p:nvPicPr>
        <p:blipFill>
          <a:blip r:embed="rId3" cstate="print"/>
          <a:srcRect/>
          <a:stretch>
            <a:fillRect/>
          </a:stretch>
        </p:blipFill>
        <p:spPr bwMode="auto">
          <a:xfrm>
            <a:off x="5791200" y="1219200"/>
            <a:ext cx="3048000" cy="2438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0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76200" y="76200"/>
            <a:ext cx="8949886" cy="954107"/>
          </a:xfrm>
          <a:prstGeom prst="rect">
            <a:avLst/>
          </a:prstGeom>
          <a:noFill/>
          <a:ln w="9525">
            <a:noFill/>
            <a:miter lim="800000"/>
            <a:headEnd/>
            <a:tailEnd/>
          </a:ln>
        </p:spPr>
        <p:txBody>
          <a:bodyPr wrap="none">
            <a:spAutoFit/>
          </a:bodyPr>
          <a:lstStyle/>
          <a:p>
            <a:pPr eaLnBrk="1" hangingPunct="1"/>
            <a:r>
              <a:rPr lang="en-US" sz="2800" dirty="0" smtClean="0">
                <a:solidFill>
                  <a:srgbClr val="FF0000"/>
                </a:solidFill>
              </a:rPr>
              <a:t>Understanding Nucleon Structure:  Form Factors</a:t>
            </a:r>
          </a:p>
          <a:p>
            <a:pPr eaLnBrk="1" hangingPunct="1"/>
            <a:r>
              <a:rPr lang="en-US" sz="2800" dirty="0" smtClean="0">
                <a:solidFill>
                  <a:srgbClr val="FF0000"/>
                </a:solidFill>
              </a:rPr>
              <a:t>PDFs, and Generalized </a:t>
            </a:r>
            <a:r>
              <a:rPr lang="en-US" sz="2800" dirty="0">
                <a:solidFill>
                  <a:srgbClr val="FF0000"/>
                </a:solidFill>
              </a:rPr>
              <a:t>Parton Distributions (GPDs)</a:t>
            </a:r>
          </a:p>
        </p:txBody>
      </p:sp>
      <p:grpSp>
        <p:nvGrpSpPr>
          <p:cNvPr id="2" name="Group 4"/>
          <p:cNvGrpSpPr>
            <a:grpSpLocks/>
          </p:cNvGrpSpPr>
          <p:nvPr/>
        </p:nvGrpSpPr>
        <p:grpSpPr bwMode="auto">
          <a:xfrm>
            <a:off x="304800" y="1295400"/>
            <a:ext cx="2362200" cy="5046663"/>
            <a:chOff x="288" y="720"/>
            <a:chExt cx="1488" cy="3179"/>
          </a:xfrm>
        </p:grpSpPr>
        <p:sp>
          <p:nvSpPr>
            <p:cNvPr id="67601"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lstStyle/>
            <a:p>
              <a:pPr eaLnBrk="1" hangingPunct="1"/>
              <a:endParaRPr lang="en-US" sz="2400" b="0"/>
            </a:p>
          </p:txBody>
        </p:sp>
        <p:sp>
          <p:nvSpPr>
            <p:cNvPr id="67602" name="Text Box 6"/>
            <p:cNvSpPr txBox="1">
              <a:spLocks noChangeArrowheads="1"/>
            </p:cNvSpPr>
            <p:nvPr/>
          </p:nvSpPr>
          <p:spPr bwMode="auto">
            <a:xfrm>
              <a:off x="288" y="2976"/>
              <a:ext cx="1488" cy="923"/>
            </a:xfrm>
            <a:prstGeom prst="rect">
              <a:avLst/>
            </a:prstGeom>
            <a:noFill/>
            <a:ln w="9525">
              <a:noFill/>
              <a:miter lim="800000"/>
              <a:headEnd/>
              <a:tailEnd/>
            </a:ln>
          </p:spPr>
          <p:txBody>
            <a:bodyPr>
              <a:spAutoFit/>
            </a:bodyPr>
            <a:lstStyle/>
            <a:p>
              <a:pPr eaLnBrk="1" hangingPunct="1"/>
              <a:r>
                <a:rPr lang="en-US" sz="1800"/>
                <a:t>Elastic Scattering &amp; Form Factors:</a:t>
              </a:r>
            </a:p>
            <a:p>
              <a:pPr eaLnBrk="1" hangingPunct="1"/>
              <a:r>
                <a:rPr lang="en-US" sz="1800" b="0"/>
                <a:t>Transverse charge &amp; current densities in coordinate space</a:t>
              </a:r>
            </a:p>
          </p:txBody>
        </p:sp>
        <p:pic>
          <p:nvPicPr>
            <p:cNvPr id="67603" name="Picture 7" descr="fig02-1"/>
            <p:cNvPicPr>
              <a:picLocks noChangeAspect="1" noChangeArrowheads="1"/>
            </p:cNvPicPr>
            <p:nvPr/>
          </p:nvPicPr>
          <p:blipFill>
            <a:blip r:embed="rId3" cstate="print"/>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0" y="1295400"/>
            <a:ext cx="2381250" cy="5273675"/>
            <a:chOff x="4080" y="720"/>
            <a:chExt cx="1500" cy="3322"/>
          </a:xfrm>
        </p:grpSpPr>
        <p:sp>
          <p:nvSpPr>
            <p:cNvPr id="67598"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2400" b="0">
                <a:solidFill>
                  <a:schemeClr val="hlink"/>
                </a:solidFill>
              </a:endParaRPr>
            </a:p>
          </p:txBody>
        </p:sp>
        <p:sp>
          <p:nvSpPr>
            <p:cNvPr id="67599" name="Text Box 10"/>
            <p:cNvSpPr txBox="1">
              <a:spLocks noChangeArrowheads="1"/>
            </p:cNvSpPr>
            <p:nvPr/>
          </p:nvSpPr>
          <p:spPr bwMode="auto">
            <a:xfrm>
              <a:off x="4080" y="3119"/>
              <a:ext cx="1500" cy="923"/>
            </a:xfrm>
            <a:prstGeom prst="rect">
              <a:avLst/>
            </a:prstGeom>
            <a:noFill/>
            <a:ln w="9525">
              <a:noFill/>
              <a:miter lim="800000"/>
              <a:headEnd/>
              <a:tailEnd/>
            </a:ln>
          </p:spPr>
          <p:txBody>
            <a:bodyPr wrap="none">
              <a:spAutoFit/>
            </a:bodyPr>
            <a:lstStyle/>
            <a:p>
              <a:pPr eaLnBrk="1" hangingPunct="1"/>
              <a:r>
                <a:rPr lang="en-US" sz="1800"/>
                <a:t>DIS &amp; Structure </a:t>
              </a:r>
            </a:p>
            <a:p>
              <a:pPr eaLnBrk="1" hangingPunct="1"/>
              <a:r>
                <a:rPr lang="en-US" sz="1800"/>
                <a:t>Functions:</a:t>
              </a:r>
            </a:p>
            <a:p>
              <a:pPr eaLnBrk="1" hangingPunct="1"/>
              <a:r>
                <a:rPr lang="en-US" sz="1800" b="0"/>
                <a:t>Quark longitudinal</a:t>
              </a:r>
            </a:p>
            <a:p>
              <a:pPr eaLnBrk="1" hangingPunct="1"/>
              <a:r>
                <a:rPr lang="en-US" sz="1800" b="0"/>
                <a:t>&amp; helicity distributions</a:t>
              </a:r>
            </a:p>
            <a:p>
              <a:pPr eaLnBrk="1" hangingPunct="1"/>
              <a:r>
                <a:rPr lang="en-US" sz="1800" b="0"/>
                <a:t>in momentum space</a:t>
              </a:r>
            </a:p>
          </p:txBody>
        </p:sp>
        <p:pic>
          <p:nvPicPr>
            <p:cNvPr id="67600" name="Picture 11" descr="fig02-2"/>
            <p:cNvPicPr>
              <a:picLocks noChangeAspect="1" noChangeArrowheads="1"/>
            </p:cNvPicPr>
            <p:nvPr/>
          </p:nvPicPr>
          <p:blipFill>
            <a:blip r:embed="rId4" cstate="print"/>
            <a:srcRect/>
            <a:stretch>
              <a:fillRect/>
            </a:stretch>
          </p:blipFill>
          <p:spPr bwMode="auto">
            <a:xfrm>
              <a:off x="4158" y="816"/>
              <a:ext cx="1074" cy="1975"/>
            </a:xfrm>
            <a:prstGeom prst="rect">
              <a:avLst/>
            </a:prstGeom>
            <a:noFill/>
            <a:ln w="9525">
              <a:noFill/>
              <a:miter lim="800000"/>
              <a:headEnd/>
              <a:tailEnd/>
            </a:ln>
          </p:spPr>
        </p:pic>
      </p:grpSp>
      <p:grpSp>
        <p:nvGrpSpPr>
          <p:cNvPr id="4" name="Group 12"/>
          <p:cNvGrpSpPr>
            <a:grpSpLocks/>
          </p:cNvGrpSpPr>
          <p:nvPr/>
        </p:nvGrpSpPr>
        <p:grpSpPr bwMode="auto">
          <a:xfrm>
            <a:off x="2133600" y="1524000"/>
            <a:ext cx="4737100" cy="3703638"/>
            <a:chOff x="1344" y="960"/>
            <a:chExt cx="2984" cy="2333"/>
          </a:xfrm>
        </p:grpSpPr>
        <p:sp>
          <p:nvSpPr>
            <p:cNvPr id="67594" name="AutoShape 13"/>
            <p:cNvSpPr>
              <a:spLocks noChangeArrowheads="1"/>
            </p:cNvSpPr>
            <p:nvPr/>
          </p:nvSpPr>
          <p:spPr bwMode="auto">
            <a:xfrm rot="1611983">
              <a:off x="1344" y="1743"/>
              <a:ext cx="688" cy="321"/>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lstStyle/>
            <a:p>
              <a:pPr eaLnBrk="1" hangingPunct="1"/>
              <a:endParaRPr lang="en-US" sz="2400" b="0"/>
            </a:p>
          </p:txBody>
        </p:sp>
        <p:sp>
          <p:nvSpPr>
            <p:cNvPr id="67595" name="Rectangle 14"/>
            <p:cNvSpPr>
              <a:spLocks noChangeArrowheads="1"/>
            </p:cNvSpPr>
            <p:nvPr/>
          </p:nvSpPr>
          <p:spPr bwMode="auto">
            <a:xfrm>
              <a:off x="2074" y="960"/>
              <a:ext cx="1584" cy="2333"/>
            </a:xfrm>
            <a:prstGeom prst="rect">
              <a:avLst/>
            </a:prstGeom>
            <a:solidFill>
              <a:srgbClr val="F2FC24"/>
            </a:solidFill>
            <a:ln w="9525">
              <a:solidFill>
                <a:schemeClr val="tx1"/>
              </a:solidFill>
              <a:miter lim="800000"/>
              <a:headEnd/>
              <a:tailEnd/>
            </a:ln>
          </p:spPr>
          <p:txBody>
            <a:bodyPr wrap="none" anchor="ctr"/>
            <a:lstStyle/>
            <a:p>
              <a:pPr eaLnBrk="1" hangingPunct="1"/>
              <a:endParaRPr lang="en-US" sz="2400" b="0"/>
            </a:p>
          </p:txBody>
        </p:sp>
        <p:pic>
          <p:nvPicPr>
            <p:cNvPr id="67596" name="Picture 15" descr="fig02-3"/>
            <p:cNvPicPr>
              <a:picLocks noChangeAspect="1" noChangeArrowheads="1"/>
            </p:cNvPicPr>
            <p:nvPr/>
          </p:nvPicPr>
          <p:blipFill>
            <a:blip r:embed="rId5" cstate="print"/>
            <a:srcRect/>
            <a:stretch>
              <a:fillRect/>
            </a:stretch>
          </p:blipFill>
          <p:spPr bwMode="auto">
            <a:xfrm>
              <a:off x="2154" y="1098"/>
              <a:ext cx="1419" cy="2058"/>
            </a:xfrm>
            <a:prstGeom prst="rect">
              <a:avLst/>
            </a:prstGeom>
            <a:noFill/>
            <a:ln w="9525">
              <a:noFill/>
              <a:miter lim="800000"/>
              <a:headEnd/>
              <a:tailEnd/>
            </a:ln>
          </p:spPr>
        </p:pic>
        <p:sp>
          <p:nvSpPr>
            <p:cNvPr id="67597" name="AutoShape 16"/>
            <p:cNvSpPr>
              <a:spLocks noChangeArrowheads="1"/>
            </p:cNvSpPr>
            <p:nvPr/>
          </p:nvSpPr>
          <p:spPr bwMode="auto">
            <a:xfrm rot="-1783923">
              <a:off x="3643" y="1840"/>
              <a:ext cx="685" cy="32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lstStyle/>
            <a:p>
              <a:pPr eaLnBrk="1" hangingPunct="1"/>
              <a:endParaRPr lang="en-US" sz="2400" b="0"/>
            </a:p>
          </p:txBody>
        </p:sp>
      </p:gr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eaLnBrk="1" hangingPunct="1"/>
            <a:endParaRPr lang="en-US" sz="2400"/>
          </a:p>
        </p:txBody>
      </p:sp>
      <p:sp>
        <p:nvSpPr>
          <p:cNvPr id="375828" name="Text Box 20"/>
          <p:cNvSpPr txBox="1">
            <a:spLocks noChangeArrowheads="1"/>
          </p:cNvSpPr>
          <p:nvPr/>
        </p:nvSpPr>
        <p:spPr bwMode="auto">
          <a:xfrm>
            <a:off x="2978150" y="5378450"/>
            <a:ext cx="3168650" cy="1465263"/>
          </a:xfrm>
          <a:prstGeom prst="rect">
            <a:avLst/>
          </a:prstGeom>
          <a:noFill/>
          <a:ln w="9525">
            <a:noFill/>
            <a:miter lim="800000"/>
            <a:headEnd/>
            <a:tailEnd/>
          </a:ln>
        </p:spPr>
        <p:txBody>
          <a:bodyPr wrap="none">
            <a:spAutoFit/>
          </a:bodyPr>
          <a:lstStyle/>
          <a:p>
            <a:pPr eaLnBrk="1" hangingPunct="1"/>
            <a:r>
              <a:rPr lang="en-US" sz="1800"/>
              <a:t>             DES &amp; GPDs:</a:t>
            </a:r>
          </a:p>
          <a:p>
            <a:pPr eaLnBrk="1" hangingPunct="1"/>
            <a:r>
              <a:rPr lang="en-US" sz="1800" b="0"/>
              <a:t>Correlated quark distributions</a:t>
            </a:r>
          </a:p>
          <a:p>
            <a:pPr eaLnBrk="1" hangingPunct="1"/>
            <a:r>
              <a:rPr lang="en-US" sz="1800" b="0"/>
              <a:t>In transverse coordinate </a:t>
            </a:r>
          </a:p>
          <a:p>
            <a:pPr eaLnBrk="1" hangingPunct="1"/>
            <a:r>
              <a:rPr lang="en-US" sz="1800" b="0"/>
              <a:t>and longitudinal momentum </a:t>
            </a:r>
          </a:p>
          <a:p>
            <a:pPr eaLnBrk="1" hangingPunct="1"/>
            <a:r>
              <a:rPr lang="en-US" sz="1800" b="0"/>
              <a:t>space</a:t>
            </a:r>
          </a:p>
        </p:txBody>
      </p:sp>
    </p:spTree>
    <p:custDataLst>
      <p:tags r:id="rId1"/>
    </p:custDataLst>
  </p:cSld>
  <p:clrMapOvr>
    <a:masterClrMapping/>
  </p:clrMapOvr>
  <p:transition advTm="1108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76200" y="76200"/>
            <a:ext cx="8949886" cy="954107"/>
          </a:xfrm>
          <a:prstGeom prst="rect">
            <a:avLst/>
          </a:prstGeom>
          <a:noFill/>
          <a:ln w="9525">
            <a:noFill/>
            <a:miter lim="800000"/>
            <a:headEnd/>
            <a:tailEnd/>
          </a:ln>
        </p:spPr>
        <p:txBody>
          <a:bodyPr wrap="none">
            <a:spAutoFit/>
          </a:bodyPr>
          <a:lstStyle/>
          <a:p>
            <a:pPr eaLnBrk="1" hangingPunct="1"/>
            <a:r>
              <a:rPr lang="en-US" sz="2800" dirty="0" smtClean="0">
                <a:solidFill>
                  <a:srgbClr val="FF0000"/>
                </a:solidFill>
              </a:rPr>
              <a:t>Understanding Nucleon Structure:  Form Factors</a:t>
            </a:r>
          </a:p>
          <a:p>
            <a:pPr eaLnBrk="1" hangingPunct="1"/>
            <a:r>
              <a:rPr lang="en-US" sz="2800" dirty="0" smtClean="0">
                <a:solidFill>
                  <a:srgbClr val="FF0000"/>
                </a:solidFill>
              </a:rPr>
              <a:t>PDFs, and Generalized </a:t>
            </a:r>
            <a:r>
              <a:rPr lang="en-US" sz="2800" dirty="0">
                <a:solidFill>
                  <a:srgbClr val="FF0000"/>
                </a:solidFill>
              </a:rPr>
              <a:t>Parton Distributions (GPDs)</a:t>
            </a:r>
          </a:p>
        </p:txBody>
      </p:sp>
      <p:sp>
        <p:nvSpPr>
          <p:cNvPr id="67602" name="Text Box 6"/>
          <p:cNvSpPr txBox="1">
            <a:spLocks noChangeArrowheads="1"/>
          </p:cNvSpPr>
          <p:nvPr/>
        </p:nvSpPr>
        <p:spPr bwMode="auto">
          <a:xfrm>
            <a:off x="304800" y="4876800"/>
            <a:ext cx="2362200" cy="1465263"/>
          </a:xfrm>
          <a:prstGeom prst="rect">
            <a:avLst/>
          </a:prstGeom>
          <a:noFill/>
          <a:ln w="9525">
            <a:noFill/>
            <a:miter lim="800000"/>
            <a:headEnd/>
            <a:tailEnd/>
          </a:ln>
        </p:spPr>
        <p:txBody>
          <a:bodyPr>
            <a:spAutoFit/>
          </a:bodyPr>
          <a:lstStyle/>
          <a:p>
            <a:pPr eaLnBrk="1" hangingPunct="1"/>
            <a:r>
              <a:rPr lang="en-US" sz="1800"/>
              <a:t>Elastic Scattering &amp; Form Factors:</a:t>
            </a:r>
          </a:p>
          <a:p>
            <a:pPr eaLnBrk="1" hangingPunct="1"/>
            <a:r>
              <a:rPr lang="en-US" sz="1800" b="0"/>
              <a:t>Transverse charge &amp; current densities in coordinate space</a:t>
            </a:r>
          </a:p>
        </p:txBody>
      </p:sp>
      <p:sp>
        <p:nvSpPr>
          <p:cNvPr id="67599" name="Text Box 10"/>
          <p:cNvSpPr txBox="1">
            <a:spLocks noChangeArrowheads="1"/>
          </p:cNvSpPr>
          <p:nvPr/>
        </p:nvSpPr>
        <p:spPr bwMode="auto">
          <a:xfrm>
            <a:off x="6705600" y="5103813"/>
            <a:ext cx="2381250" cy="1465263"/>
          </a:xfrm>
          <a:prstGeom prst="rect">
            <a:avLst/>
          </a:prstGeom>
          <a:noFill/>
          <a:ln w="9525">
            <a:noFill/>
            <a:miter lim="800000"/>
            <a:headEnd/>
            <a:tailEnd/>
          </a:ln>
        </p:spPr>
        <p:txBody>
          <a:bodyPr wrap="none">
            <a:spAutoFit/>
          </a:bodyPr>
          <a:lstStyle/>
          <a:p>
            <a:pPr eaLnBrk="1" hangingPunct="1"/>
            <a:r>
              <a:rPr lang="en-US" sz="1800"/>
              <a:t>DIS &amp; Structure </a:t>
            </a:r>
          </a:p>
          <a:p>
            <a:pPr eaLnBrk="1" hangingPunct="1"/>
            <a:r>
              <a:rPr lang="en-US" sz="1800"/>
              <a:t>Functions:</a:t>
            </a:r>
          </a:p>
          <a:p>
            <a:pPr eaLnBrk="1" hangingPunct="1"/>
            <a:r>
              <a:rPr lang="en-US" sz="1800" b="0"/>
              <a:t>Quark longitudinal</a:t>
            </a:r>
          </a:p>
          <a:p>
            <a:pPr eaLnBrk="1" hangingPunct="1"/>
            <a:r>
              <a:rPr lang="en-US" sz="1800" b="0"/>
              <a:t>&amp; helicity distributions</a:t>
            </a:r>
          </a:p>
          <a:p>
            <a:pPr eaLnBrk="1" hangingPunct="1"/>
            <a:r>
              <a:rPr lang="en-US" sz="1800" b="0"/>
              <a:t>in momentum space</a:t>
            </a:r>
          </a:p>
        </p:txBody>
      </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eaLnBrk="1" hangingPunct="1"/>
            <a:endParaRPr lang="en-US" sz="2400"/>
          </a:p>
        </p:txBody>
      </p:sp>
      <p:sp>
        <p:nvSpPr>
          <p:cNvPr id="375828" name="Text Box 20"/>
          <p:cNvSpPr txBox="1">
            <a:spLocks noChangeArrowheads="1"/>
          </p:cNvSpPr>
          <p:nvPr/>
        </p:nvSpPr>
        <p:spPr bwMode="auto">
          <a:xfrm>
            <a:off x="2978150" y="5378450"/>
            <a:ext cx="3168650" cy="1465263"/>
          </a:xfrm>
          <a:prstGeom prst="rect">
            <a:avLst/>
          </a:prstGeom>
          <a:noFill/>
          <a:ln w="9525">
            <a:noFill/>
            <a:miter lim="800000"/>
            <a:headEnd/>
            <a:tailEnd/>
          </a:ln>
        </p:spPr>
        <p:txBody>
          <a:bodyPr wrap="none">
            <a:spAutoFit/>
          </a:bodyPr>
          <a:lstStyle/>
          <a:p>
            <a:pPr eaLnBrk="1" hangingPunct="1"/>
            <a:r>
              <a:rPr lang="en-US" sz="1800"/>
              <a:t>             DES &amp; GPDs:</a:t>
            </a:r>
          </a:p>
          <a:p>
            <a:pPr eaLnBrk="1" hangingPunct="1"/>
            <a:r>
              <a:rPr lang="en-US" sz="1800" b="0"/>
              <a:t>Correlated quark distributions</a:t>
            </a:r>
          </a:p>
          <a:p>
            <a:pPr eaLnBrk="1" hangingPunct="1"/>
            <a:r>
              <a:rPr lang="en-US" sz="1800" b="0"/>
              <a:t>In transverse coordinate </a:t>
            </a:r>
          </a:p>
          <a:p>
            <a:pPr eaLnBrk="1" hangingPunct="1"/>
            <a:r>
              <a:rPr lang="en-US" sz="1800" b="0"/>
              <a:t>and longitudinal momentum </a:t>
            </a:r>
          </a:p>
          <a:p>
            <a:pPr eaLnBrk="1" hangingPunct="1"/>
            <a:r>
              <a:rPr lang="en-US" sz="1800" b="0"/>
              <a:t>space</a:t>
            </a:r>
          </a:p>
        </p:txBody>
      </p:sp>
      <p:pic>
        <p:nvPicPr>
          <p:cNvPr id="18" name="Picture 3"/>
          <p:cNvPicPr>
            <a:picLocks noChangeAspect="1" noChangeArrowheads="1"/>
          </p:cNvPicPr>
          <p:nvPr/>
        </p:nvPicPr>
        <p:blipFill>
          <a:blip r:embed="rId3" cstate="print"/>
          <a:srcRect/>
          <a:stretch>
            <a:fillRect/>
          </a:stretch>
        </p:blipFill>
        <p:spPr bwMode="auto">
          <a:xfrm>
            <a:off x="2952845" y="2590800"/>
            <a:ext cx="3447955" cy="2665476"/>
          </a:xfrm>
          <a:prstGeom prst="rect">
            <a:avLst/>
          </a:prstGeom>
          <a:noFill/>
          <a:ln w="9525">
            <a:noFill/>
            <a:miter lim="800000"/>
            <a:headEnd/>
            <a:tailEnd/>
          </a:ln>
        </p:spPr>
      </p:pic>
      <p:pic>
        <p:nvPicPr>
          <p:cNvPr id="19" name="Picture 18" descr="12GeV-FFs.pdf"/>
          <p:cNvPicPr>
            <a:picLocks noChangeAspect="1"/>
          </p:cNvPicPr>
          <p:nvPr/>
        </p:nvPicPr>
        <p:blipFill>
          <a:blip r:embed="rId4" cstate="print"/>
          <a:srcRect l="50406" t="50406" r="2880" b="2057"/>
          <a:stretch>
            <a:fillRect/>
          </a:stretch>
        </p:blipFill>
        <p:spPr>
          <a:xfrm>
            <a:off x="149084" y="1295405"/>
            <a:ext cx="3143927" cy="2239521"/>
          </a:xfrm>
          <a:prstGeom prst="rect">
            <a:avLst/>
          </a:prstGeom>
        </p:spPr>
      </p:pic>
      <p:sp>
        <p:nvSpPr>
          <p:cNvPr id="21" name="TextBox 20"/>
          <p:cNvSpPr txBox="1"/>
          <p:nvPr/>
        </p:nvSpPr>
        <p:spPr>
          <a:xfrm>
            <a:off x="6554714" y="3962400"/>
            <a:ext cx="2480166" cy="707886"/>
          </a:xfrm>
          <a:prstGeom prst="rect">
            <a:avLst/>
          </a:prstGeom>
          <a:noFill/>
        </p:spPr>
        <p:txBody>
          <a:bodyPr wrap="none" rtlCol="0">
            <a:spAutoFit/>
          </a:bodyPr>
          <a:lstStyle/>
          <a:p>
            <a:r>
              <a:rPr lang="en-US" dirty="0" smtClean="0">
                <a:solidFill>
                  <a:srgbClr val="FF0000"/>
                </a:solidFill>
              </a:rPr>
              <a:t>Extend Knowledge</a:t>
            </a:r>
          </a:p>
          <a:p>
            <a:r>
              <a:rPr lang="en-US" dirty="0" smtClean="0">
                <a:solidFill>
                  <a:srgbClr val="FF0000"/>
                </a:solidFill>
              </a:rPr>
              <a:t> to x</a:t>
            </a:r>
            <a:r>
              <a:rPr lang="en-US" dirty="0" smtClean="0">
                <a:solidFill>
                  <a:srgbClr val="FF0000"/>
                </a:solidFill>
                <a:sym typeface="Symbol"/>
              </a:rPr>
              <a:t>1</a:t>
            </a:r>
            <a:endParaRPr lang="en-US" dirty="0">
              <a:solidFill>
                <a:srgbClr val="FF0000"/>
              </a:solidFill>
            </a:endParaRPr>
          </a:p>
        </p:txBody>
      </p:sp>
      <p:sp>
        <p:nvSpPr>
          <p:cNvPr id="22" name="TextBox 21"/>
          <p:cNvSpPr txBox="1"/>
          <p:nvPr/>
        </p:nvSpPr>
        <p:spPr>
          <a:xfrm>
            <a:off x="152400" y="3940314"/>
            <a:ext cx="3119765" cy="707886"/>
          </a:xfrm>
          <a:prstGeom prst="rect">
            <a:avLst/>
          </a:prstGeom>
          <a:noFill/>
        </p:spPr>
        <p:txBody>
          <a:bodyPr wrap="none" rtlCol="0">
            <a:spAutoFit/>
          </a:bodyPr>
          <a:lstStyle/>
          <a:p>
            <a:r>
              <a:rPr lang="en-US" dirty="0" smtClean="0">
                <a:solidFill>
                  <a:srgbClr val="FF0000"/>
                </a:solidFill>
              </a:rPr>
              <a:t>Double Q</a:t>
            </a:r>
            <a:r>
              <a:rPr lang="en-US" baseline="30000" dirty="0" smtClean="0">
                <a:solidFill>
                  <a:srgbClr val="FF0000"/>
                </a:solidFill>
              </a:rPr>
              <a:t>2</a:t>
            </a:r>
            <a:r>
              <a:rPr lang="en-US" dirty="0" smtClean="0">
                <a:solidFill>
                  <a:srgbClr val="FF0000"/>
                </a:solidFill>
              </a:rPr>
              <a:t> Range of</a:t>
            </a:r>
          </a:p>
          <a:p>
            <a:r>
              <a:rPr lang="en-US" dirty="0" smtClean="0">
                <a:solidFill>
                  <a:srgbClr val="FF0000"/>
                </a:solidFill>
              </a:rPr>
              <a:t>Form Factor Knowledge</a:t>
            </a:r>
          </a:p>
        </p:txBody>
      </p:sp>
      <p:sp>
        <p:nvSpPr>
          <p:cNvPr id="23" name="TextBox 22"/>
          <p:cNvSpPr txBox="1"/>
          <p:nvPr/>
        </p:nvSpPr>
        <p:spPr>
          <a:xfrm>
            <a:off x="3400517" y="1752600"/>
            <a:ext cx="2691763" cy="1015663"/>
          </a:xfrm>
          <a:prstGeom prst="rect">
            <a:avLst/>
          </a:prstGeom>
          <a:noFill/>
        </p:spPr>
        <p:txBody>
          <a:bodyPr wrap="none" rtlCol="0">
            <a:spAutoFit/>
          </a:bodyPr>
          <a:lstStyle/>
          <a:p>
            <a:r>
              <a:rPr lang="en-US" dirty="0" smtClean="0">
                <a:solidFill>
                  <a:srgbClr val="FF0000"/>
                </a:solidFill>
              </a:rPr>
              <a:t>First Coherent body </a:t>
            </a:r>
          </a:p>
          <a:p>
            <a:r>
              <a:rPr lang="en-US" dirty="0" smtClean="0">
                <a:solidFill>
                  <a:srgbClr val="FF0000"/>
                </a:solidFill>
              </a:rPr>
              <a:t>of Data on GPDs in </a:t>
            </a:r>
          </a:p>
          <a:p>
            <a:r>
              <a:rPr lang="en-US" dirty="0" smtClean="0">
                <a:solidFill>
                  <a:srgbClr val="FF0000"/>
                </a:solidFill>
              </a:rPr>
              <a:t>Valence Regime</a:t>
            </a:r>
          </a:p>
        </p:txBody>
      </p:sp>
      <p:pic>
        <p:nvPicPr>
          <p:cNvPr id="720897" name="Picture 1"/>
          <p:cNvPicPr>
            <a:picLocks noChangeAspect="1" noChangeArrowheads="1"/>
          </p:cNvPicPr>
          <p:nvPr/>
        </p:nvPicPr>
        <p:blipFill>
          <a:blip r:embed="rId5" cstate="print"/>
          <a:srcRect/>
          <a:stretch>
            <a:fillRect/>
          </a:stretch>
        </p:blipFill>
        <p:spPr bwMode="auto">
          <a:xfrm>
            <a:off x="6484241" y="994698"/>
            <a:ext cx="2581656" cy="2864358"/>
          </a:xfrm>
          <a:prstGeom prst="rect">
            <a:avLst/>
          </a:prstGeom>
          <a:noFill/>
          <a:ln w="9525">
            <a:noFill/>
            <a:miter lim="800000"/>
            <a:headEnd/>
            <a:tailEnd/>
          </a:ln>
        </p:spPr>
      </p:pic>
    </p:spTree>
    <p:custDataLst>
      <p:tags r:id="rId1"/>
    </p:custDataLst>
  </p:cSld>
  <p:clrMapOvr>
    <a:masterClrMapping/>
  </p:clrMapOvr>
  <p:transition advTm="110896"/>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48131"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1783812" name="Text Box 4"/>
          <p:cNvSpPr txBox="1">
            <a:spLocks noChangeArrowheads="1"/>
          </p:cNvSpPr>
          <p:nvPr/>
        </p:nvSpPr>
        <p:spPr bwMode="auto">
          <a:xfrm rot="-449908">
            <a:off x="2273300" y="200025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3" name="Text Box 5"/>
          <p:cNvSpPr txBox="1">
            <a:spLocks noChangeArrowheads="1"/>
          </p:cNvSpPr>
          <p:nvPr/>
        </p:nvSpPr>
        <p:spPr bwMode="auto">
          <a:xfrm rot="-1866413">
            <a:off x="5397500" y="167640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4" name="Text Box 6"/>
          <p:cNvSpPr txBox="1">
            <a:spLocks noChangeArrowheads="1"/>
          </p:cNvSpPr>
          <p:nvPr/>
        </p:nvSpPr>
        <p:spPr bwMode="auto">
          <a:xfrm rot="-504740">
            <a:off x="3186113" y="346075"/>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5" name="Text Box 7"/>
          <p:cNvSpPr txBox="1">
            <a:spLocks noChangeArrowheads="1"/>
          </p:cNvSpPr>
          <p:nvPr/>
        </p:nvSpPr>
        <p:spPr bwMode="auto">
          <a:xfrm rot="-504740">
            <a:off x="4343400" y="3962400"/>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6" name="Text Box 8"/>
          <p:cNvSpPr txBox="1">
            <a:spLocks noChangeArrowheads="1"/>
          </p:cNvSpPr>
          <p:nvPr/>
        </p:nvSpPr>
        <p:spPr bwMode="auto">
          <a:xfrm>
            <a:off x="5913438" y="4575175"/>
            <a:ext cx="2163762"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3 End Stations</a:t>
            </a:r>
          </a:p>
        </p:txBody>
      </p:sp>
      <p:sp>
        <p:nvSpPr>
          <p:cNvPr id="48137" name="Line 5"/>
          <p:cNvSpPr>
            <a:spLocks noChangeShapeType="1"/>
          </p:cNvSpPr>
          <p:nvPr/>
        </p:nvSpPr>
        <p:spPr bwMode="auto">
          <a:xfrm flipH="1" flipV="1">
            <a:off x="2971800" y="2971800"/>
            <a:ext cx="685800" cy="1981200"/>
          </a:xfrm>
          <a:prstGeom prst="line">
            <a:avLst/>
          </a:prstGeom>
          <a:noFill/>
          <a:ln w="25400">
            <a:solidFill>
              <a:schemeClr val="bg1"/>
            </a:solidFill>
            <a:round/>
            <a:headEnd/>
            <a:tailEnd type="stealth" w="lg" len="lg"/>
          </a:ln>
        </p:spPr>
        <p:txBody>
          <a:bodyPr lIns="90487" tIns="44450" rIns="90487" bIns="44450"/>
          <a:lstStyle/>
          <a:p>
            <a:endParaRPr lang="en-US"/>
          </a:p>
        </p:txBody>
      </p:sp>
      <p:sp>
        <p:nvSpPr>
          <p:cNvPr id="48138" name="Line 5"/>
          <p:cNvSpPr>
            <a:spLocks noChangeShapeType="1"/>
          </p:cNvSpPr>
          <p:nvPr/>
        </p:nvSpPr>
        <p:spPr bwMode="auto">
          <a:xfrm flipV="1">
            <a:off x="5105400" y="1828800"/>
            <a:ext cx="76200" cy="2286000"/>
          </a:xfrm>
          <a:prstGeom prst="line">
            <a:avLst/>
          </a:prstGeom>
          <a:noFill/>
          <a:ln w="25400">
            <a:solidFill>
              <a:schemeClr val="bg1"/>
            </a:solidFill>
            <a:round/>
            <a:headEnd/>
            <a:tailEnd type="stealth" w="lg" len="lg"/>
          </a:ln>
        </p:spPr>
        <p:txBody>
          <a:bodyPr lIns="90487" tIns="44450" rIns="90487" bIns="44450"/>
          <a:lstStyle/>
          <a:p>
            <a:endParaRPr lang="en-US"/>
          </a:p>
        </p:txBody>
      </p:sp>
      <p:pic>
        <p:nvPicPr>
          <p:cNvPr id="48139" name="Picture 8" descr="SLinacCryo.jpg"/>
          <p:cNvPicPr>
            <a:picLocks noChangeAspect="1"/>
          </p:cNvPicPr>
          <p:nvPr/>
        </p:nvPicPr>
        <p:blipFill>
          <a:blip r:embed="rId3" cstate="print"/>
          <a:srcRect l="714" t="1945"/>
          <a:stretch>
            <a:fillRect/>
          </a:stretch>
        </p:blipFill>
        <p:spPr bwMode="auto">
          <a:xfrm>
            <a:off x="3470275" y="2743200"/>
            <a:ext cx="5749925" cy="4170363"/>
          </a:xfrm>
          <a:prstGeom prst="rect">
            <a:avLst/>
          </a:prstGeom>
          <a:noFill/>
          <a:ln w="25400">
            <a:solidFill>
              <a:schemeClr val="bg1"/>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lstStyle/>
          <a:p>
            <a:pPr eaLnBrk="1" hangingPunct="1"/>
            <a:r>
              <a:rPr lang="en-US" smtClean="0"/>
              <a:t>Electroweak Physics</a:t>
            </a:r>
          </a:p>
        </p:txBody>
      </p:sp>
      <p:pic>
        <p:nvPicPr>
          <p:cNvPr id="36869" name="Picture 3" descr="oneloop.tif                                                    0007218DMacintosh HD                   B74677AA:"/>
          <p:cNvPicPr>
            <a:picLocks noChangeAspect="1" noChangeArrowheads="1"/>
          </p:cNvPicPr>
          <p:nvPr/>
        </p:nvPicPr>
        <p:blipFill>
          <a:blip r:embed="rId2" cstate="print"/>
          <a:srcRect/>
          <a:stretch>
            <a:fillRect/>
          </a:stretch>
        </p:blipFill>
        <p:spPr bwMode="auto">
          <a:xfrm>
            <a:off x="190500" y="993775"/>
            <a:ext cx="6994525" cy="1223963"/>
          </a:xfrm>
          <a:prstGeom prst="rect">
            <a:avLst/>
          </a:prstGeom>
          <a:noFill/>
          <a:ln w="9525">
            <a:noFill/>
            <a:miter lim="800000"/>
            <a:headEnd/>
            <a:tailEnd/>
          </a:ln>
        </p:spPr>
      </p:pic>
      <p:sp>
        <p:nvSpPr>
          <p:cNvPr id="36870" name="Text Box 11"/>
          <p:cNvSpPr txBox="1">
            <a:spLocks noChangeArrowheads="1"/>
          </p:cNvSpPr>
          <p:nvPr/>
        </p:nvSpPr>
        <p:spPr bwMode="auto">
          <a:xfrm>
            <a:off x="7451725" y="1038225"/>
            <a:ext cx="1282700" cy="822325"/>
          </a:xfrm>
          <a:prstGeom prst="rect">
            <a:avLst/>
          </a:prstGeom>
          <a:noFill/>
          <a:ln w="9525">
            <a:noFill/>
            <a:miter lim="800000"/>
            <a:headEnd/>
            <a:tailEnd/>
          </a:ln>
        </p:spPr>
        <p:txBody>
          <a:bodyPr wrap="none">
            <a:spAutoFit/>
          </a:bodyPr>
          <a:lstStyle/>
          <a:p>
            <a:r>
              <a:rPr lang="en-US" b="1" i="1" dirty="0" err="1">
                <a:solidFill>
                  <a:schemeClr val="accent2"/>
                </a:solidFill>
              </a:rPr>
              <a:t>Q</a:t>
            </a:r>
            <a:r>
              <a:rPr lang="en-US" b="1" i="1" baseline="-25000" dirty="0" err="1">
                <a:solidFill>
                  <a:schemeClr val="accent2"/>
                </a:solidFill>
              </a:rPr>
              <a:t>W</a:t>
            </a:r>
            <a:r>
              <a:rPr lang="en-US" b="1" i="1" baseline="30000" dirty="0" err="1">
                <a:solidFill>
                  <a:schemeClr val="accent2"/>
                </a:solidFill>
              </a:rPr>
              <a:t>e</a:t>
            </a:r>
            <a:endParaRPr lang="en-US" b="1" i="1" dirty="0">
              <a:solidFill>
                <a:schemeClr val="accent2"/>
              </a:solidFill>
            </a:endParaRPr>
          </a:p>
          <a:p>
            <a:r>
              <a:rPr lang="en-US" b="1" i="1" dirty="0">
                <a:solidFill>
                  <a:schemeClr val="accent2"/>
                </a:solidFill>
              </a:rPr>
              <a:t>modified</a:t>
            </a:r>
          </a:p>
        </p:txBody>
      </p:sp>
      <p:sp>
        <p:nvSpPr>
          <p:cNvPr id="36871" name="Text Box 12"/>
          <p:cNvSpPr txBox="1">
            <a:spLocks noChangeArrowheads="1"/>
          </p:cNvSpPr>
          <p:nvPr/>
        </p:nvSpPr>
        <p:spPr bwMode="auto">
          <a:xfrm>
            <a:off x="4797425" y="2514600"/>
            <a:ext cx="2668588" cy="457200"/>
          </a:xfrm>
          <a:prstGeom prst="rect">
            <a:avLst/>
          </a:prstGeom>
          <a:noFill/>
          <a:ln w="9525">
            <a:noFill/>
            <a:miter lim="800000"/>
            <a:headEnd/>
            <a:tailEnd/>
          </a:ln>
        </p:spPr>
        <p:txBody>
          <a:bodyPr wrap="none">
            <a:spAutoFit/>
          </a:bodyPr>
          <a:lstStyle/>
          <a:p>
            <a:r>
              <a:rPr lang="en-US" b="1" i="1" dirty="0">
                <a:solidFill>
                  <a:srgbClr val="996633"/>
                </a:solidFill>
              </a:rPr>
              <a:t>sin</a:t>
            </a:r>
            <a:r>
              <a:rPr lang="en-US" b="1" i="1" baseline="30000" dirty="0">
                <a:solidFill>
                  <a:srgbClr val="996633"/>
                </a:solidFill>
              </a:rPr>
              <a:t>2</a:t>
            </a:r>
            <a:r>
              <a:rPr lang="en-US" b="1" i="1" dirty="0">
                <a:solidFill>
                  <a:srgbClr val="996633"/>
                </a:solidFill>
                <a:sym typeface="Symbol" pitchFamily="18" charset="2"/>
              </a:rPr>
              <a:t></a:t>
            </a:r>
            <a:r>
              <a:rPr lang="en-US" b="1" i="1" baseline="-25000" dirty="0">
                <a:solidFill>
                  <a:srgbClr val="996633"/>
                </a:solidFill>
                <a:sym typeface="Symbol" pitchFamily="18" charset="2"/>
              </a:rPr>
              <a:t>W</a:t>
            </a:r>
            <a:r>
              <a:rPr lang="en-US" b="1" i="1" dirty="0">
                <a:solidFill>
                  <a:srgbClr val="996633"/>
                </a:solidFill>
                <a:sym typeface="Symbol" pitchFamily="18" charset="2"/>
              </a:rPr>
              <a:t> runs with Q</a:t>
            </a:r>
            <a:r>
              <a:rPr lang="en-US" b="1" i="1" baseline="30000" dirty="0">
                <a:solidFill>
                  <a:srgbClr val="996633"/>
                </a:solidFill>
                <a:sym typeface="Symbol" pitchFamily="18" charset="2"/>
              </a:rPr>
              <a:t>2</a:t>
            </a:r>
            <a:endParaRPr lang="en-US" b="1" i="1" dirty="0">
              <a:solidFill>
                <a:srgbClr val="996633"/>
              </a:solidFill>
            </a:endParaRPr>
          </a:p>
        </p:txBody>
      </p:sp>
      <p:sp>
        <p:nvSpPr>
          <p:cNvPr id="36872" name="AutoShape 13"/>
          <p:cNvSpPr>
            <a:spLocks noChangeAspect="1" noChangeArrowheads="1"/>
          </p:cNvSpPr>
          <p:nvPr/>
        </p:nvSpPr>
        <p:spPr bwMode="auto">
          <a:xfrm rot="10800000">
            <a:off x="7359909" y="1871472"/>
            <a:ext cx="768096" cy="1024128"/>
          </a:xfrm>
          <a:custGeom>
            <a:avLst/>
            <a:gdLst>
              <a:gd name="T0" fmla="*/ 320167 w 21600"/>
              <a:gd name="T1" fmla="*/ 0 h 21600"/>
              <a:gd name="T2" fmla="*/ 320167 w 21600"/>
              <a:gd name="T3" fmla="*/ 343126 h 21600"/>
              <a:gd name="T4" fmla="*/ 68516 w 21600"/>
              <a:gd name="T5" fmla="*/ 609600 h 21600"/>
              <a:gd name="T6" fmla="*/ 457200 w 21600"/>
              <a:gd name="T7" fmla="*/ 17156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6873" name="Text Box 14"/>
          <p:cNvSpPr txBox="1">
            <a:spLocks noChangeArrowheads="1"/>
          </p:cNvSpPr>
          <p:nvPr/>
        </p:nvSpPr>
        <p:spPr bwMode="auto">
          <a:xfrm>
            <a:off x="0" y="3962400"/>
            <a:ext cx="3902075" cy="2862322"/>
          </a:xfrm>
          <a:prstGeom prst="rect">
            <a:avLst/>
          </a:prstGeom>
          <a:noFill/>
          <a:ln w="9525">
            <a:noFill/>
            <a:miter lim="800000"/>
            <a:headEnd/>
            <a:tailEnd/>
          </a:ln>
        </p:spPr>
        <p:txBody>
          <a:bodyPr>
            <a:spAutoFit/>
          </a:bodyPr>
          <a:lstStyle/>
          <a:p>
            <a:pPr>
              <a:buFontTx/>
              <a:buChar char="•"/>
            </a:pPr>
            <a:r>
              <a:rPr lang="en-US" sz="1800" b="1" i="1" dirty="0">
                <a:solidFill>
                  <a:srgbClr val="008900"/>
                </a:solidFill>
                <a:latin typeface="Arial" pitchFamily="34" charset="0"/>
              </a:rPr>
              <a:t> </a:t>
            </a:r>
            <a:r>
              <a:rPr lang="en-US" sz="1800" b="1" i="1" dirty="0" err="1">
                <a:latin typeface="Arial" pitchFamily="34" charset="0"/>
              </a:rPr>
              <a:t>Semileptonic</a:t>
            </a:r>
            <a:r>
              <a:rPr lang="en-US" sz="1800" b="1" i="1" dirty="0">
                <a:latin typeface="Arial" pitchFamily="34" charset="0"/>
              </a:rPr>
              <a:t> processes have</a:t>
            </a:r>
          </a:p>
          <a:p>
            <a:r>
              <a:rPr lang="en-US" sz="1800" b="1" i="1" dirty="0">
                <a:latin typeface="Arial" pitchFamily="34" charset="0"/>
              </a:rPr>
              <a:t>   theoretical uncertainties </a:t>
            </a:r>
          </a:p>
          <a:p>
            <a:pPr>
              <a:buFontTx/>
              <a:buChar char="•"/>
            </a:pPr>
            <a:r>
              <a:rPr lang="en-US" sz="1800" b="1" i="1" dirty="0">
                <a:latin typeface="Arial" pitchFamily="34" charset="0"/>
              </a:rPr>
              <a:t> E158 established running,</a:t>
            </a:r>
          </a:p>
          <a:p>
            <a:r>
              <a:rPr lang="en-US" sz="1800" b="1" i="1" dirty="0">
                <a:latin typeface="Arial" pitchFamily="34" charset="0"/>
              </a:rPr>
              <a:t>   probing vector boson </a:t>
            </a:r>
            <a:r>
              <a:rPr lang="en-US" sz="1800" b="1" i="1" dirty="0" smtClean="0">
                <a:latin typeface="Arial" pitchFamily="34" charset="0"/>
              </a:rPr>
              <a:t>loops</a:t>
            </a:r>
          </a:p>
          <a:p>
            <a:endParaRPr lang="en-US" sz="1800" b="1" i="1" dirty="0">
              <a:latin typeface="Arial" pitchFamily="34" charset="0"/>
            </a:endParaRPr>
          </a:p>
          <a:p>
            <a:pPr>
              <a:buFontTx/>
              <a:buChar char="•"/>
            </a:pPr>
            <a:r>
              <a:rPr lang="en-US" sz="1800" b="1" i="1" dirty="0">
                <a:latin typeface="Arial" pitchFamily="34" charset="0"/>
              </a:rPr>
              <a:t> JLab measurement would</a:t>
            </a:r>
          </a:p>
          <a:p>
            <a:r>
              <a:rPr lang="en-US" sz="1800" b="1" i="1" dirty="0">
                <a:latin typeface="Arial" pitchFamily="34" charset="0"/>
              </a:rPr>
              <a:t>   have impact on</a:t>
            </a:r>
          </a:p>
          <a:p>
            <a:r>
              <a:rPr lang="en-US" sz="1800" b="1" i="1" dirty="0">
                <a:latin typeface="Arial" pitchFamily="34" charset="0"/>
              </a:rPr>
              <a:t>   discrepancy between</a:t>
            </a:r>
          </a:p>
          <a:p>
            <a:r>
              <a:rPr lang="en-US" sz="1800" b="1" i="1" dirty="0">
                <a:latin typeface="Arial" pitchFamily="34" charset="0"/>
              </a:rPr>
              <a:t>   </a:t>
            </a:r>
            <a:r>
              <a:rPr lang="en-US" sz="1800" b="1" i="1" dirty="0" err="1">
                <a:latin typeface="Arial" pitchFamily="34" charset="0"/>
              </a:rPr>
              <a:t>leptonic</a:t>
            </a:r>
            <a:r>
              <a:rPr lang="en-US" sz="1800" b="1" i="1" dirty="0">
                <a:latin typeface="Arial" pitchFamily="34" charset="0"/>
              </a:rPr>
              <a:t> and </a:t>
            </a:r>
            <a:r>
              <a:rPr lang="en-US" sz="1800" b="1" i="1" dirty="0" err="1">
                <a:latin typeface="Arial" pitchFamily="34" charset="0"/>
              </a:rPr>
              <a:t>hadronic</a:t>
            </a:r>
            <a:r>
              <a:rPr lang="en-US" sz="1800" b="1" i="1" dirty="0">
                <a:latin typeface="Arial" pitchFamily="34" charset="0"/>
              </a:rPr>
              <a:t> Z-pole</a:t>
            </a:r>
          </a:p>
          <a:p>
            <a:r>
              <a:rPr lang="en-US" sz="1800" b="1" i="1" dirty="0">
                <a:latin typeface="Arial" pitchFamily="34" charset="0"/>
              </a:rPr>
              <a:t>   measurements</a:t>
            </a:r>
          </a:p>
        </p:txBody>
      </p:sp>
      <p:sp>
        <p:nvSpPr>
          <p:cNvPr id="36874" name="Rectangle 27"/>
          <p:cNvSpPr>
            <a:spLocks noChangeArrowheads="1"/>
          </p:cNvSpPr>
          <p:nvPr/>
        </p:nvSpPr>
        <p:spPr bwMode="auto">
          <a:xfrm>
            <a:off x="124605" y="2609850"/>
            <a:ext cx="3990195" cy="707886"/>
          </a:xfrm>
          <a:prstGeom prst="rect">
            <a:avLst/>
          </a:prstGeom>
          <a:noFill/>
          <a:ln w="9525">
            <a:noFill/>
            <a:miter lim="800000"/>
            <a:headEnd/>
            <a:tailEnd/>
          </a:ln>
        </p:spPr>
        <p:txBody>
          <a:bodyPr wrap="none">
            <a:spAutoFit/>
          </a:bodyPr>
          <a:lstStyle/>
          <a:p>
            <a:r>
              <a:rPr lang="en-US" b="1" i="1" dirty="0" smtClean="0">
                <a:solidFill>
                  <a:srgbClr val="FF0000"/>
                </a:solidFill>
                <a:sym typeface="Symbol" pitchFamily="18" charset="2"/>
              </a:rPr>
              <a:t>Proposed MOLLER Experiment</a:t>
            </a:r>
          </a:p>
          <a:p>
            <a:r>
              <a:rPr lang="en-US" b="1" i="1" dirty="0" smtClean="0">
                <a:solidFill>
                  <a:srgbClr val="FF0000"/>
                </a:solidFill>
                <a:sym typeface="Symbol" pitchFamily="18" charset="2"/>
              </a:rPr>
              <a:t></a:t>
            </a:r>
            <a:r>
              <a:rPr lang="en-US" b="1" i="1" dirty="0">
                <a:solidFill>
                  <a:srgbClr val="FF0000"/>
                </a:solidFill>
                <a:sym typeface="Symbol" pitchFamily="18" charset="2"/>
              </a:rPr>
              <a:t>(</a:t>
            </a:r>
            <a:r>
              <a:rPr lang="en-US" b="1" i="1" dirty="0">
                <a:solidFill>
                  <a:srgbClr val="FF0000"/>
                </a:solidFill>
              </a:rPr>
              <a:t>sin</a:t>
            </a:r>
            <a:r>
              <a:rPr lang="en-US" b="1" i="1" baseline="30000" dirty="0">
                <a:solidFill>
                  <a:srgbClr val="FF0000"/>
                </a:solidFill>
              </a:rPr>
              <a:t>2</a:t>
            </a:r>
            <a:r>
              <a:rPr lang="en-US" b="1" i="1" dirty="0">
                <a:solidFill>
                  <a:srgbClr val="FF0000"/>
                </a:solidFill>
                <a:sym typeface="Symbol" pitchFamily="18" charset="2"/>
              </a:rPr>
              <a:t></a:t>
            </a:r>
            <a:r>
              <a:rPr lang="en-US" b="1" i="1" baseline="-25000" dirty="0">
                <a:solidFill>
                  <a:srgbClr val="FF0000"/>
                </a:solidFill>
                <a:sym typeface="Symbol" pitchFamily="18" charset="2"/>
              </a:rPr>
              <a:t>W</a:t>
            </a:r>
            <a:r>
              <a:rPr lang="en-US" b="1" i="1" dirty="0">
                <a:solidFill>
                  <a:srgbClr val="FF0000"/>
                </a:solidFill>
                <a:sym typeface="Symbol" pitchFamily="18" charset="2"/>
              </a:rPr>
              <a:t>) ~ 0.0003</a:t>
            </a:r>
            <a:endParaRPr lang="en-US" b="1" i="1" baseline="-25000" dirty="0">
              <a:solidFill>
                <a:srgbClr val="FF0000"/>
              </a:solidFill>
              <a:sym typeface="Symbol" pitchFamily="18" charset="2"/>
            </a:endParaRPr>
          </a:p>
        </p:txBody>
      </p:sp>
      <p:sp>
        <p:nvSpPr>
          <p:cNvPr id="36876" name="Rectangle 29"/>
          <p:cNvSpPr>
            <a:spLocks noChangeArrowheads="1"/>
          </p:cNvSpPr>
          <p:nvPr/>
        </p:nvSpPr>
        <p:spPr bwMode="auto">
          <a:xfrm>
            <a:off x="228600" y="3429000"/>
            <a:ext cx="2989921" cy="584775"/>
          </a:xfrm>
          <a:prstGeom prst="rect">
            <a:avLst/>
          </a:prstGeom>
          <a:noFill/>
          <a:ln w="9525">
            <a:noFill/>
            <a:miter lim="800000"/>
            <a:headEnd/>
            <a:tailEnd/>
          </a:ln>
        </p:spPr>
        <p:txBody>
          <a:bodyPr wrap="none">
            <a:spAutoFit/>
          </a:bodyPr>
          <a:lstStyle/>
          <a:p>
            <a:r>
              <a:rPr lang="en-US" sz="1600" b="1" i="1" dirty="0" smtClean="0">
                <a:solidFill>
                  <a:srgbClr val="FF0000"/>
                </a:solidFill>
                <a:sym typeface="Symbol" pitchFamily="18" charset="2"/>
              </a:rPr>
              <a:t>Accuracy comparable </a:t>
            </a:r>
            <a:r>
              <a:rPr lang="en-US" sz="1600" b="1" i="1" dirty="0">
                <a:solidFill>
                  <a:srgbClr val="FF0000"/>
                </a:solidFill>
                <a:sym typeface="Symbol" pitchFamily="18" charset="2"/>
              </a:rPr>
              <a:t>to </a:t>
            </a:r>
            <a:r>
              <a:rPr lang="en-US" sz="1600" b="1" i="1" dirty="0" smtClean="0">
                <a:solidFill>
                  <a:srgbClr val="FF0000"/>
                </a:solidFill>
                <a:sym typeface="Symbol" pitchFamily="18" charset="2"/>
              </a:rPr>
              <a:t>the </a:t>
            </a:r>
            <a:br>
              <a:rPr lang="en-US" sz="1600" b="1" i="1" dirty="0" smtClean="0">
                <a:solidFill>
                  <a:srgbClr val="FF0000"/>
                </a:solidFill>
                <a:sym typeface="Symbol" pitchFamily="18" charset="2"/>
              </a:rPr>
            </a:br>
            <a:r>
              <a:rPr lang="en-US" sz="1600" b="1" i="1" dirty="0" smtClean="0">
                <a:solidFill>
                  <a:srgbClr val="FF0000"/>
                </a:solidFill>
                <a:sym typeface="Symbol" pitchFamily="18" charset="2"/>
              </a:rPr>
              <a:t>LEP  Measurement!</a:t>
            </a:r>
            <a:endParaRPr lang="en-US" sz="1600" b="1" i="1" baseline="-25000" dirty="0">
              <a:solidFill>
                <a:srgbClr val="FF0000"/>
              </a:solidFill>
              <a:sym typeface="Symbol" pitchFamily="18" charset="2"/>
            </a:endParaRPr>
          </a:p>
        </p:txBody>
      </p:sp>
      <p:pic>
        <p:nvPicPr>
          <p:cNvPr id="719873" name="Picture 1"/>
          <p:cNvPicPr>
            <a:picLocks noChangeAspect="1" noChangeArrowheads="1"/>
          </p:cNvPicPr>
          <p:nvPr/>
        </p:nvPicPr>
        <p:blipFill>
          <a:blip r:embed="rId3" cstate="print"/>
          <a:srcRect/>
          <a:stretch>
            <a:fillRect/>
          </a:stretch>
        </p:blipFill>
        <p:spPr bwMode="auto">
          <a:xfrm>
            <a:off x="3276067" y="2918365"/>
            <a:ext cx="5715533" cy="3939635"/>
          </a:xfrm>
          <a:prstGeom prst="rect">
            <a:avLst/>
          </a:prstGeom>
          <a:noFill/>
          <a:ln w="9525">
            <a:noFill/>
            <a:miter lim="800000"/>
            <a:headEnd/>
            <a:tailEnd/>
          </a:ln>
        </p:spPr>
      </p:pic>
      <p:cxnSp>
        <p:nvCxnSpPr>
          <p:cNvPr id="13" name="Straight Arrow Connector 12"/>
          <p:cNvCxnSpPr/>
          <p:nvPr/>
        </p:nvCxnSpPr>
        <p:spPr bwMode="auto">
          <a:xfrm>
            <a:off x="2895600" y="3810000"/>
            <a:ext cx="2743200" cy="1295400"/>
          </a:xfrm>
          <a:prstGeom prst="straightConnector1">
            <a:avLst/>
          </a:prstGeom>
          <a:noFill/>
          <a:ln w="25400" cap="flat" cmpd="sng" algn="ctr">
            <a:solidFill>
              <a:srgbClr val="FF0000"/>
            </a:solidFill>
            <a:prstDash val="solid"/>
            <a:round/>
            <a:headEnd type="none" w="med" len="med"/>
            <a:tailEnd type="stealth" w="lg" len="lg"/>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76200" y="152400"/>
            <a:ext cx="9144000" cy="1219200"/>
          </a:xfrm>
        </p:spPr>
        <p:txBody>
          <a:bodyPr/>
          <a:lstStyle/>
          <a:p>
            <a:r>
              <a:rPr lang="en-US" sz="2800" dirty="0" smtClean="0">
                <a:solidFill>
                  <a:srgbClr val="FF0000"/>
                </a:solidFill>
              </a:rPr>
              <a:t>Formal Science Program for the 12 </a:t>
            </a:r>
            <a:r>
              <a:rPr lang="en-US" sz="2800" dirty="0" err="1" smtClean="0">
                <a:solidFill>
                  <a:srgbClr val="FF0000"/>
                </a:solidFill>
              </a:rPr>
              <a:t>GeV</a:t>
            </a:r>
            <a:r>
              <a:rPr lang="en-US" sz="2800" dirty="0" smtClean="0">
                <a:solidFill>
                  <a:srgbClr val="FF0000"/>
                </a:solidFill>
              </a:rPr>
              <a:t> Upgrade is Developing Nicely Through the PAC Review Process</a:t>
            </a:r>
            <a:r>
              <a:rPr lang="en-US" sz="800" dirty="0" smtClean="0">
                <a:solidFill>
                  <a:srgbClr val="FF0000"/>
                </a:solidFill>
              </a:rPr>
              <a:t/>
            </a:r>
            <a:br>
              <a:rPr lang="en-US" sz="800" dirty="0" smtClean="0">
                <a:solidFill>
                  <a:srgbClr val="FF0000"/>
                </a:solidFill>
              </a:rPr>
            </a:br>
            <a:r>
              <a:rPr lang="en-US" sz="800" dirty="0" smtClean="0">
                <a:solidFill>
                  <a:srgbClr val="FF0000"/>
                </a:solidFill>
              </a:rPr>
              <a:t/>
            </a:r>
            <a:br>
              <a:rPr lang="en-US" sz="800" dirty="0" smtClean="0">
                <a:solidFill>
                  <a:srgbClr val="FF0000"/>
                </a:solidFill>
              </a:rPr>
            </a:br>
            <a:r>
              <a:rPr lang="en-US" sz="2800" dirty="0" smtClean="0">
                <a:solidFill>
                  <a:srgbClr val="FF0000"/>
                </a:solidFill>
              </a:rPr>
              <a:t>The PAC-Approved Science Program includes:</a:t>
            </a:r>
          </a:p>
        </p:txBody>
      </p:sp>
      <p:sp>
        <p:nvSpPr>
          <p:cNvPr id="2051" name="TextBox 2"/>
          <p:cNvSpPr txBox="1">
            <a:spLocks noChangeArrowheads="1"/>
          </p:cNvSpPr>
          <p:nvPr/>
        </p:nvSpPr>
        <p:spPr bwMode="auto">
          <a:xfrm>
            <a:off x="533400" y="1524001"/>
            <a:ext cx="8381999" cy="5029200"/>
          </a:xfrm>
          <a:prstGeom prst="rect">
            <a:avLst/>
          </a:prstGeom>
          <a:noFill/>
          <a:ln w="9525">
            <a:noFill/>
            <a:miter lim="800000"/>
            <a:headEnd/>
            <a:tailEnd/>
          </a:ln>
        </p:spPr>
        <p:txBody>
          <a:bodyPr wrap="square">
            <a:normAutofit fontScale="77500" lnSpcReduction="20000"/>
          </a:bodyPr>
          <a:lstStyle/>
          <a:p>
            <a:pPr marL="169863" indent="-169863">
              <a:buFont typeface="Arial" pitchFamily="34" charset="0"/>
              <a:buChar char="•"/>
              <a:tabLst>
                <a:tab pos="171450" algn="l"/>
              </a:tabLst>
              <a:defRPr/>
            </a:pPr>
            <a:r>
              <a:rPr lang="en-US" sz="3200" dirty="0" smtClean="0">
                <a:cs typeface="Arial" pitchFamily="34" charset="0"/>
              </a:rPr>
              <a:t>The </a:t>
            </a:r>
            <a:r>
              <a:rPr lang="en-US" sz="3200" dirty="0" err="1" smtClean="0">
                <a:cs typeface="Arial" pitchFamily="34" charset="0"/>
              </a:rPr>
              <a:t>Hadron</a:t>
            </a:r>
            <a:r>
              <a:rPr lang="en-US" sz="3200" dirty="0" smtClean="0">
                <a:cs typeface="Arial" pitchFamily="34" charset="0"/>
              </a:rPr>
              <a:t> spectra as probes of QCD</a:t>
            </a:r>
            <a:br>
              <a:rPr lang="en-US" sz="3200" dirty="0" smtClean="0">
                <a:cs typeface="Arial" pitchFamily="34" charset="0"/>
              </a:rPr>
            </a:br>
            <a:r>
              <a:rPr lang="en-US" sz="2400" dirty="0" smtClean="0">
                <a:cs typeface="Arial" pitchFamily="34" charset="0"/>
              </a:rPr>
              <a:t>(</a:t>
            </a:r>
            <a:r>
              <a:rPr lang="en-US" sz="2400" dirty="0" err="1" smtClean="0">
                <a:cs typeface="Arial" pitchFamily="34" charset="0"/>
              </a:rPr>
              <a:t>GluEx</a:t>
            </a:r>
            <a:r>
              <a:rPr lang="en-US" sz="2400" dirty="0" smtClean="0">
                <a:cs typeface="Arial" pitchFamily="34" charset="0"/>
              </a:rPr>
              <a:t> and heavy baryon and meson spectroscopy:  </a:t>
            </a:r>
            <a:r>
              <a:rPr lang="en-US" sz="2400" dirty="0" smtClean="0">
                <a:solidFill>
                  <a:srgbClr val="0000FF"/>
                </a:solidFill>
                <a:cs typeface="Arial" pitchFamily="34" charset="0"/>
              </a:rPr>
              <a:t>1 approved</a:t>
            </a:r>
            <a:r>
              <a:rPr lang="en-US" sz="2400" dirty="0" smtClean="0">
                <a:cs typeface="Arial" pitchFamily="34" charset="0"/>
              </a:rPr>
              <a:t>)</a:t>
            </a:r>
          </a:p>
          <a:p>
            <a:pPr marL="169863" indent="-169863">
              <a:buFont typeface="Arial" pitchFamily="34" charset="0"/>
              <a:buChar char="•"/>
              <a:tabLst>
                <a:tab pos="171450" algn="l"/>
              </a:tabLst>
              <a:defRPr/>
            </a:pPr>
            <a:endParaRPr lang="en-US" sz="1050" dirty="0" smtClean="0">
              <a:cs typeface="Arial" pitchFamily="34" charset="0"/>
            </a:endParaRPr>
          </a:p>
          <a:p>
            <a:pPr marL="169863" indent="-169863">
              <a:buFont typeface="Arial" pitchFamily="34" charset="0"/>
              <a:buChar char="•"/>
              <a:tabLst>
                <a:tab pos="171450" algn="l"/>
              </a:tabLst>
              <a:defRPr/>
            </a:pPr>
            <a:r>
              <a:rPr lang="en-US" sz="3200" dirty="0" smtClean="0">
                <a:cs typeface="Arial" pitchFamily="34" charset="0"/>
              </a:rPr>
              <a:t>The transverse structure of the hadrons </a:t>
            </a:r>
            <a:br>
              <a:rPr lang="en-US" sz="3200" dirty="0" smtClean="0">
                <a:cs typeface="Arial" pitchFamily="34" charset="0"/>
              </a:rPr>
            </a:br>
            <a:r>
              <a:rPr lang="en-US" sz="2400" dirty="0" smtClean="0">
                <a:cs typeface="Arial" pitchFamily="34" charset="0"/>
              </a:rPr>
              <a:t>(Elastic and transition Form Factors:  </a:t>
            </a:r>
            <a:r>
              <a:rPr lang="en-US" sz="2400" dirty="0" smtClean="0">
                <a:solidFill>
                  <a:srgbClr val="0000FF"/>
                </a:solidFill>
                <a:cs typeface="Arial" pitchFamily="34" charset="0"/>
              </a:rPr>
              <a:t>9 approved,  1 CA</a:t>
            </a:r>
            <a:r>
              <a:rPr lang="en-US" sz="2400" dirty="0" smtClean="0">
                <a:cs typeface="Arial" pitchFamily="34" charset="0"/>
              </a:rPr>
              <a:t>)</a:t>
            </a:r>
          </a:p>
          <a:p>
            <a:pPr marL="169863" indent="-169863">
              <a:buFont typeface="Arial" pitchFamily="34" charset="0"/>
              <a:buChar char="•"/>
              <a:tabLst>
                <a:tab pos="171450" algn="l"/>
              </a:tabLst>
              <a:defRPr/>
            </a:pPr>
            <a:endParaRPr lang="en-US" sz="1050" dirty="0" smtClean="0">
              <a:cs typeface="Arial" pitchFamily="34" charset="0"/>
            </a:endParaRPr>
          </a:p>
          <a:p>
            <a:pPr marL="169863" indent="-169863">
              <a:buFont typeface="Arial" pitchFamily="34" charset="0"/>
              <a:buChar char="•"/>
              <a:tabLst>
                <a:tab pos="171450" algn="l"/>
              </a:tabLst>
              <a:defRPr/>
            </a:pPr>
            <a:r>
              <a:rPr lang="en-US" sz="3200" dirty="0" smtClean="0">
                <a:cs typeface="Arial" pitchFamily="34" charset="0"/>
              </a:rPr>
              <a:t>The longitudinal structure of the hadrons </a:t>
            </a:r>
            <a:br>
              <a:rPr lang="en-US" sz="3200" dirty="0" smtClean="0">
                <a:cs typeface="Arial" pitchFamily="34" charset="0"/>
              </a:rPr>
            </a:br>
            <a:r>
              <a:rPr lang="en-US" sz="2400" dirty="0" smtClean="0">
                <a:cs typeface="Arial" pitchFamily="34" charset="0"/>
              </a:rPr>
              <a:t>(</a:t>
            </a:r>
            <a:r>
              <a:rPr lang="en-US" sz="2400" dirty="0" err="1" smtClean="0">
                <a:cs typeface="Arial" pitchFamily="34" charset="0"/>
              </a:rPr>
              <a:t>Unpolarized</a:t>
            </a:r>
            <a:r>
              <a:rPr lang="en-US" sz="2400" dirty="0" smtClean="0">
                <a:cs typeface="Arial" pitchFamily="34" charset="0"/>
              </a:rPr>
              <a:t> and polarized </a:t>
            </a:r>
            <a:r>
              <a:rPr lang="en-US" sz="2400" dirty="0" err="1" smtClean="0">
                <a:cs typeface="Arial" pitchFamily="34" charset="0"/>
              </a:rPr>
              <a:t>parton</a:t>
            </a:r>
            <a:r>
              <a:rPr lang="en-US" sz="2400" dirty="0" smtClean="0">
                <a:cs typeface="Arial" pitchFamily="34" charset="0"/>
              </a:rPr>
              <a:t> distribution functions:  </a:t>
            </a:r>
            <a:br>
              <a:rPr lang="en-US" sz="2400" dirty="0" smtClean="0">
                <a:cs typeface="Arial" pitchFamily="34" charset="0"/>
              </a:rPr>
            </a:br>
            <a:r>
              <a:rPr lang="en-US" sz="2400" dirty="0" smtClean="0">
                <a:solidFill>
                  <a:srgbClr val="0000FF"/>
                </a:solidFill>
                <a:cs typeface="Arial" pitchFamily="34" charset="0"/>
              </a:rPr>
              <a:t>5 approved, 3 CA</a:t>
            </a:r>
            <a:r>
              <a:rPr lang="en-US" sz="2400" dirty="0" smtClean="0">
                <a:cs typeface="Arial" pitchFamily="34" charset="0"/>
              </a:rPr>
              <a:t>)</a:t>
            </a:r>
          </a:p>
          <a:p>
            <a:pPr marL="169863" indent="-169863">
              <a:buFont typeface="Arial" pitchFamily="34" charset="0"/>
              <a:buChar char="•"/>
              <a:tabLst>
                <a:tab pos="171450" algn="l"/>
              </a:tabLst>
              <a:defRPr/>
            </a:pPr>
            <a:endParaRPr lang="en-US" sz="1050" dirty="0" smtClean="0">
              <a:cs typeface="Arial" pitchFamily="34" charset="0"/>
            </a:endParaRPr>
          </a:p>
          <a:p>
            <a:pPr marL="169863" indent="-169863">
              <a:buFont typeface="Arial" pitchFamily="34" charset="0"/>
              <a:buChar char="•"/>
              <a:tabLst>
                <a:tab pos="171450" algn="l"/>
              </a:tabLst>
              <a:defRPr/>
            </a:pPr>
            <a:r>
              <a:rPr lang="en-US" sz="3200" dirty="0" smtClean="0">
                <a:cs typeface="Arial" pitchFamily="34" charset="0"/>
              </a:rPr>
              <a:t>The 3D structure of the hadrons</a:t>
            </a:r>
            <a:br>
              <a:rPr lang="en-US" sz="3200" dirty="0" smtClean="0">
                <a:cs typeface="Arial" pitchFamily="34" charset="0"/>
              </a:rPr>
            </a:br>
            <a:r>
              <a:rPr lang="en-US" sz="2400" dirty="0" smtClean="0">
                <a:cs typeface="Arial" pitchFamily="34" charset="0"/>
              </a:rPr>
              <a:t>(Generalized Parton Distributions and Transverse Momentum Distributions:  </a:t>
            </a:r>
            <a:r>
              <a:rPr lang="en-US" sz="2400" dirty="0" smtClean="0">
                <a:solidFill>
                  <a:srgbClr val="0000FF"/>
                </a:solidFill>
                <a:cs typeface="Arial" pitchFamily="34" charset="0"/>
              </a:rPr>
              <a:t>11 approved, 2 CA</a:t>
            </a:r>
            <a:r>
              <a:rPr lang="en-US" sz="2400" dirty="0" smtClean="0">
                <a:cs typeface="Arial" pitchFamily="34" charset="0"/>
              </a:rPr>
              <a:t>)</a:t>
            </a:r>
          </a:p>
          <a:p>
            <a:pPr marL="169863" indent="-169863">
              <a:buFont typeface="Arial" pitchFamily="34" charset="0"/>
              <a:buChar char="•"/>
              <a:tabLst>
                <a:tab pos="171450" algn="l"/>
              </a:tabLst>
              <a:defRPr/>
            </a:pPr>
            <a:endParaRPr lang="en-US" sz="1050" dirty="0" smtClean="0">
              <a:cs typeface="Arial" pitchFamily="34" charset="0"/>
            </a:endParaRPr>
          </a:p>
          <a:p>
            <a:pPr marL="169863" indent="-169863">
              <a:buFont typeface="Arial" pitchFamily="34" charset="0"/>
              <a:buChar char="•"/>
              <a:tabLst>
                <a:tab pos="171450" algn="l"/>
              </a:tabLst>
              <a:defRPr/>
            </a:pPr>
            <a:r>
              <a:rPr lang="en-US" sz="3200" dirty="0" smtClean="0">
                <a:cs typeface="Arial" pitchFamily="34" charset="0"/>
              </a:rPr>
              <a:t>Hadrons and cold nuclear matter</a:t>
            </a:r>
            <a:br>
              <a:rPr lang="en-US" sz="3200" dirty="0" smtClean="0">
                <a:cs typeface="Arial" pitchFamily="34" charset="0"/>
              </a:rPr>
            </a:br>
            <a:r>
              <a:rPr lang="en-US" sz="2400" dirty="0" smtClean="0">
                <a:cs typeface="Arial" pitchFamily="34" charset="0"/>
              </a:rPr>
              <a:t>(Medium modification of the nucleons, quark </a:t>
            </a:r>
            <a:r>
              <a:rPr lang="en-US" sz="2400" dirty="0" err="1" smtClean="0">
                <a:cs typeface="Arial" pitchFamily="34" charset="0"/>
              </a:rPr>
              <a:t>hadronization</a:t>
            </a:r>
            <a:r>
              <a:rPr lang="en-US" sz="2400" dirty="0" smtClean="0">
                <a:cs typeface="Arial" pitchFamily="34" charset="0"/>
              </a:rPr>
              <a:t>, N-N correlations,  </a:t>
            </a:r>
            <a:r>
              <a:rPr lang="en-US" sz="2400" dirty="0" err="1" smtClean="0">
                <a:cs typeface="Arial" pitchFamily="34" charset="0"/>
              </a:rPr>
              <a:t>hypernuclear</a:t>
            </a:r>
            <a:r>
              <a:rPr lang="en-US" sz="2400" dirty="0" smtClean="0">
                <a:cs typeface="Arial" pitchFamily="34" charset="0"/>
              </a:rPr>
              <a:t> spectroscopy, few-body experiments:  </a:t>
            </a:r>
            <a:br>
              <a:rPr lang="en-US" sz="2400" dirty="0" smtClean="0">
                <a:cs typeface="Arial" pitchFamily="34" charset="0"/>
              </a:rPr>
            </a:br>
            <a:r>
              <a:rPr lang="en-US" sz="2400" dirty="0" smtClean="0">
                <a:solidFill>
                  <a:srgbClr val="0000FF"/>
                </a:solidFill>
                <a:cs typeface="Arial" pitchFamily="34" charset="0"/>
              </a:rPr>
              <a:t>6 approved, 4 CA</a:t>
            </a:r>
            <a:r>
              <a:rPr lang="en-US" sz="2400" dirty="0" smtClean="0">
                <a:cs typeface="Arial" pitchFamily="34" charset="0"/>
              </a:rPr>
              <a:t>)</a:t>
            </a:r>
          </a:p>
          <a:p>
            <a:pPr marL="169863" indent="-169863">
              <a:buFont typeface="Arial" pitchFamily="34" charset="0"/>
              <a:buChar char="•"/>
              <a:tabLst>
                <a:tab pos="171450" algn="l"/>
              </a:tabLst>
              <a:defRPr/>
            </a:pPr>
            <a:endParaRPr lang="en-US" sz="1050" dirty="0" smtClean="0">
              <a:cs typeface="Arial" pitchFamily="34" charset="0"/>
            </a:endParaRPr>
          </a:p>
          <a:p>
            <a:pPr marL="169863" indent="-169863">
              <a:buFont typeface="Arial" pitchFamily="34" charset="0"/>
              <a:buChar char="•"/>
              <a:tabLst>
                <a:tab pos="171450" algn="l"/>
              </a:tabLst>
              <a:defRPr/>
            </a:pPr>
            <a:r>
              <a:rPr lang="en-US" sz="3200" dirty="0" smtClean="0">
                <a:cs typeface="Arial" pitchFamily="34" charset="0"/>
              </a:rPr>
              <a:t>Low-energy tests of the Standard Model and Fundamental  Symmetries</a:t>
            </a:r>
            <a:br>
              <a:rPr lang="en-US" sz="3200" dirty="0" smtClean="0">
                <a:cs typeface="Arial" pitchFamily="34" charset="0"/>
              </a:rPr>
            </a:br>
            <a:r>
              <a:rPr lang="en-US" sz="2400" dirty="0" smtClean="0">
                <a:cs typeface="Arial" pitchFamily="34" charset="0"/>
              </a:rPr>
              <a:t>(</a:t>
            </a:r>
            <a:r>
              <a:rPr lang="en-US" sz="2400" dirty="0" err="1" smtClean="0">
                <a:cs typeface="Arial" pitchFamily="34" charset="0"/>
              </a:rPr>
              <a:t>Møller</a:t>
            </a:r>
            <a:r>
              <a:rPr lang="en-US" sz="2400" dirty="0" smtClean="0">
                <a:cs typeface="Arial" pitchFamily="34" charset="0"/>
              </a:rPr>
              <a:t>, PVDIS, PRIMEX, …..:  </a:t>
            </a:r>
            <a:r>
              <a:rPr lang="en-US" sz="2400" dirty="0" smtClean="0">
                <a:solidFill>
                  <a:srgbClr val="0000FF"/>
                </a:solidFill>
                <a:cs typeface="Arial" pitchFamily="34" charset="0"/>
              </a:rPr>
              <a:t>3 approved, 3 CA</a:t>
            </a:r>
            <a:r>
              <a:rPr lang="en-US" sz="2400" dirty="0" smtClean="0">
                <a:cs typeface="Arial" pitchFamily="34" charset="0"/>
              </a:rPr>
              <a:t>)</a:t>
            </a:r>
          </a:p>
        </p:txBody>
      </p:sp>
      <p:sp>
        <p:nvSpPr>
          <p:cNvPr id="4" name="TextBox 3"/>
          <p:cNvSpPr txBox="1"/>
          <p:nvPr/>
        </p:nvSpPr>
        <p:spPr>
          <a:xfrm rot="19673016">
            <a:off x="507914" y="3625760"/>
            <a:ext cx="7698390" cy="707886"/>
          </a:xfrm>
          <a:prstGeom prst="rect">
            <a:avLst/>
          </a:prstGeom>
          <a:solidFill>
            <a:schemeClr val="bg1"/>
          </a:solidFill>
          <a:ln w="19050">
            <a:solidFill>
              <a:srgbClr val="FF0000"/>
            </a:solidFill>
          </a:ln>
        </p:spPr>
        <p:txBody>
          <a:bodyPr wrap="none" rtlCol="0">
            <a:spAutoFit/>
          </a:bodyPr>
          <a:lstStyle/>
          <a:p>
            <a:r>
              <a:rPr lang="en-US" dirty="0" smtClean="0"/>
              <a:t>Plenty of time (and room) for more excellent physics.  The </a:t>
            </a:r>
          </a:p>
          <a:p>
            <a:r>
              <a:rPr lang="en-US" dirty="0" smtClean="0"/>
              <a:t>next PAC accepting 12 GeV proposals will be in 2011 – Join us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066800" y="1295400"/>
          <a:ext cx="6691313" cy="5711825"/>
        </p:xfrm>
        <a:graphic>
          <a:graphicData uri="http://schemas.openxmlformats.org/presentationml/2006/ole">
            <p:oleObj spid="_x0000_s363522" name="Acrobat Document" r:id="rId4" imgW="10580400" imgH="8175600" progId="AcroExch.Document.7">
              <p:embed/>
            </p:oleObj>
          </a:graphicData>
        </a:graphic>
      </p:graphicFrame>
      <p:sp>
        <p:nvSpPr>
          <p:cNvPr id="1028" name="Rectangle 2"/>
          <p:cNvSpPr>
            <a:spLocks noGrp="1" noChangeArrowheads="1"/>
          </p:cNvSpPr>
          <p:nvPr>
            <p:ph type="title"/>
          </p:nvPr>
        </p:nvSpPr>
        <p:spPr>
          <a:xfrm>
            <a:off x="685800" y="0"/>
            <a:ext cx="7772400" cy="762000"/>
          </a:xfrm>
        </p:spPr>
        <p:txBody>
          <a:bodyPr/>
          <a:lstStyle/>
          <a:p>
            <a:pPr eaLnBrk="1" hangingPunct="1"/>
            <a:r>
              <a:rPr lang="en-US" smtClean="0"/>
              <a:t>12 GeV UPGRADE SCHEDULE</a:t>
            </a:r>
          </a:p>
        </p:txBody>
      </p:sp>
      <p:cxnSp>
        <p:nvCxnSpPr>
          <p:cNvPr id="5" name="Straight Arrow Connector 4"/>
          <p:cNvCxnSpPr>
            <a:cxnSpLocks noChangeShapeType="1"/>
          </p:cNvCxnSpPr>
          <p:nvPr/>
        </p:nvCxnSpPr>
        <p:spPr bwMode="auto">
          <a:xfrm rot="5400000" flipH="1" flipV="1">
            <a:off x="4584877" y="1371600"/>
            <a:ext cx="762000" cy="3175"/>
          </a:xfrm>
          <a:prstGeom prst="straightConnector1">
            <a:avLst/>
          </a:prstGeom>
          <a:noFill/>
          <a:ln w="25400" algn="ctr">
            <a:solidFill>
              <a:srgbClr val="FF0000"/>
            </a:solidFill>
            <a:round/>
            <a:headEnd type="stealth" w="lg" len="lg"/>
            <a:tailEnd/>
          </a:ln>
        </p:spPr>
      </p:cxnSp>
      <p:cxnSp>
        <p:nvCxnSpPr>
          <p:cNvPr id="6" name="Straight Connector 5"/>
          <p:cNvCxnSpPr>
            <a:cxnSpLocks noChangeShapeType="1"/>
          </p:cNvCxnSpPr>
          <p:nvPr/>
        </p:nvCxnSpPr>
        <p:spPr bwMode="auto">
          <a:xfrm>
            <a:off x="4965876" y="990600"/>
            <a:ext cx="533400" cy="0"/>
          </a:xfrm>
          <a:prstGeom prst="line">
            <a:avLst/>
          </a:prstGeom>
          <a:noFill/>
          <a:ln w="25400" algn="ctr">
            <a:solidFill>
              <a:srgbClr val="FF0000"/>
            </a:solidFill>
            <a:round/>
            <a:headEnd/>
            <a:tailEnd/>
          </a:ln>
        </p:spPr>
      </p:cxnSp>
      <p:sp>
        <p:nvSpPr>
          <p:cNvPr id="7" name="TextBox 6"/>
          <p:cNvSpPr txBox="1">
            <a:spLocks noChangeArrowheads="1"/>
          </p:cNvSpPr>
          <p:nvPr/>
        </p:nvSpPr>
        <p:spPr bwMode="auto">
          <a:xfrm>
            <a:off x="5489751" y="692150"/>
            <a:ext cx="2736850" cy="584200"/>
          </a:xfrm>
          <a:prstGeom prst="rect">
            <a:avLst/>
          </a:prstGeom>
          <a:noFill/>
          <a:ln w="22225">
            <a:solidFill>
              <a:srgbClr val="FF0000"/>
            </a:solidFill>
            <a:miter lim="800000"/>
            <a:headEnd/>
            <a:tailEnd/>
          </a:ln>
        </p:spPr>
        <p:txBody>
          <a:bodyPr wrap="none">
            <a:spAutoFit/>
          </a:bodyPr>
          <a:lstStyle/>
          <a:p>
            <a:r>
              <a:rPr lang="en-US" sz="1600" dirty="0">
                <a:solidFill>
                  <a:srgbClr val="FF0000"/>
                </a:solidFill>
              </a:rPr>
              <a:t>CD-3 (1 year ago) = formal</a:t>
            </a:r>
          </a:p>
          <a:p>
            <a:r>
              <a:rPr lang="en-US" sz="1600" dirty="0">
                <a:solidFill>
                  <a:srgbClr val="FF0000"/>
                </a:solidFill>
              </a:rPr>
              <a:t>Construction start</a:t>
            </a:r>
          </a:p>
        </p:txBody>
      </p:sp>
      <p:cxnSp>
        <p:nvCxnSpPr>
          <p:cNvPr id="8" name="Straight Arrow Connector 7"/>
          <p:cNvCxnSpPr>
            <a:cxnSpLocks noChangeShapeType="1"/>
          </p:cNvCxnSpPr>
          <p:nvPr/>
        </p:nvCxnSpPr>
        <p:spPr bwMode="auto">
          <a:xfrm rot="16200000" flipH="1">
            <a:off x="6649244" y="2856706"/>
            <a:ext cx="381000" cy="1588"/>
          </a:xfrm>
          <a:prstGeom prst="straightConnector1">
            <a:avLst/>
          </a:prstGeom>
          <a:noFill/>
          <a:ln w="25400" algn="ctr">
            <a:solidFill>
              <a:srgbClr val="FF0000"/>
            </a:solidFill>
            <a:round/>
            <a:headEnd type="stealth" w="lg" len="lg"/>
            <a:tailEnd/>
          </a:ln>
        </p:spPr>
      </p:cxnSp>
      <p:cxnSp>
        <p:nvCxnSpPr>
          <p:cNvPr id="9" name="Straight Connector 8"/>
          <p:cNvCxnSpPr>
            <a:cxnSpLocks noChangeShapeType="1"/>
          </p:cNvCxnSpPr>
          <p:nvPr/>
        </p:nvCxnSpPr>
        <p:spPr bwMode="auto">
          <a:xfrm>
            <a:off x="6838950" y="3046413"/>
            <a:ext cx="533400" cy="0"/>
          </a:xfrm>
          <a:prstGeom prst="line">
            <a:avLst/>
          </a:prstGeom>
          <a:noFill/>
          <a:ln w="25400" algn="ctr">
            <a:solidFill>
              <a:srgbClr val="FF0000"/>
            </a:solidFill>
            <a:round/>
            <a:headEnd/>
            <a:tailEnd/>
          </a:ln>
        </p:spPr>
      </p:cxnSp>
      <p:cxnSp>
        <p:nvCxnSpPr>
          <p:cNvPr id="10" name="Straight Arrow Connector 9"/>
          <p:cNvCxnSpPr>
            <a:cxnSpLocks noChangeShapeType="1"/>
          </p:cNvCxnSpPr>
          <p:nvPr/>
        </p:nvCxnSpPr>
        <p:spPr bwMode="auto">
          <a:xfrm rot="16200000" flipH="1">
            <a:off x="7335044" y="5799931"/>
            <a:ext cx="609600" cy="1588"/>
          </a:xfrm>
          <a:prstGeom prst="straightConnector1">
            <a:avLst/>
          </a:prstGeom>
          <a:noFill/>
          <a:ln w="25400" algn="ctr">
            <a:solidFill>
              <a:srgbClr val="FF0000"/>
            </a:solidFill>
            <a:round/>
            <a:headEnd type="stealth" w="lg" len="lg"/>
            <a:tailEnd/>
          </a:ln>
        </p:spPr>
      </p:cxnSp>
      <p:sp>
        <p:nvSpPr>
          <p:cNvPr id="11" name="TextBox 10"/>
          <p:cNvSpPr txBox="1">
            <a:spLocks noChangeArrowheads="1"/>
          </p:cNvSpPr>
          <p:nvPr/>
        </p:nvSpPr>
        <p:spPr bwMode="auto">
          <a:xfrm>
            <a:off x="7315200" y="5951538"/>
            <a:ext cx="1577975" cy="584200"/>
          </a:xfrm>
          <a:prstGeom prst="rect">
            <a:avLst/>
          </a:prstGeom>
          <a:solidFill>
            <a:schemeClr val="bg1"/>
          </a:solidFill>
          <a:ln w="22225">
            <a:solidFill>
              <a:srgbClr val="FF0000"/>
            </a:solidFill>
            <a:miter lim="800000"/>
            <a:headEnd/>
            <a:tailEnd/>
          </a:ln>
        </p:spPr>
        <p:txBody>
          <a:bodyPr wrap="none">
            <a:spAutoFit/>
          </a:bodyPr>
          <a:lstStyle/>
          <a:p>
            <a:r>
              <a:rPr lang="en-US" sz="1600">
                <a:solidFill>
                  <a:srgbClr val="FF0000"/>
                </a:solidFill>
              </a:rPr>
              <a:t>Full Operation</a:t>
            </a:r>
            <a:br>
              <a:rPr lang="en-US" sz="1600">
                <a:solidFill>
                  <a:srgbClr val="FF0000"/>
                </a:solidFill>
              </a:rPr>
            </a:br>
            <a:r>
              <a:rPr lang="en-US" sz="1600">
                <a:solidFill>
                  <a:srgbClr val="FF0000"/>
                </a:solidFill>
              </a:rPr>
              <a:t>6/2015</a:t>
            </a:r>
          </a:p>
        </p:txBody>
      </p:sp>
      <p:sp>
        <p:nvSpPr>
          <p:cNvPr id="12" name="TextBox 11"/>
          <p:cNvSpPr txBox="1">
            <a:spLocks noChangeArrowheads="1"/>
          </p:cNvSpPr>
          <p:nvPr/>
        </p:nvSpPr>
        <p:spPr bwMode="auto">
          <a:xfrm>
            <a:off x="7286625" y="2351088"/>
            <a:ext cx="1828800" cy="1077218"/>
          </a:xfrm>
          <a:prstGeom prst="rect">
            <a:avLst/>
          </a:prstGeom>
          <a:solidFill>
            <a:schemeClr val="bg1"/>
          </a:solidFill>
          <a:ln w="22225">
            <a:solidFill>
              <a:srgbClr val="FF0000"/>
            </a:solidFill>
            <a:miter lim="800000"/>
            <a:headEnd/>
            <a:tailEnd/>
          </a:ln>
        </p:spPr>
        <p:txBody>
          <a:bodyPr>
            <a:spAutoFit/>
          </a:bodyPr>
          <a:lstStyle/>
          <a:p>
            <a:r>
              <a:rPr lang="en-US" sz="1600" dirty="0">
                <a:solidFill>
                  <a:srgbClr val="FF0000"/>
                </a:solidFill>
              </a:rPr>
              <a:t>Accelerator Commissioning Begins: </a:t>
            </a:r>
            <a:r>
              <a:rPr lang="en-US" sz="1600" dirty="0" smtClean="0">
                <a:solidFill>
                  <a:srgbClr val="FF0000"/>
                </a:solidFill>
              </a:rPr>
              <a:t>~10/2013</a:t>
            </a:r>
            <a:endParaRPr lang="en-US" sz="1600" dirty="0">
              <a:solidFill>
                <a:srgbClr val="FF0000"/>
              </a:solidFill>
            </a:endParaRPr>
          </a:p>
        </p:txBody>
      </p:sp>
      <p:cxnSp>
        <p:nvCxnSpPr>
          <p:cNvPr id="13" name="Straight Arrow Connector 12"/>
          <p:cNvCxnSpPr>
            <a:cxnSpLocks noChangeShapeType="1"/>
          </p:cNvCxnSpPr>
          <p:nvPr/>
        </p:nvCxnSpPr>
        <p:spPr bwMode="auto">
          <a:xfrm rot="16200000" flipH="1">
            <a:off x="6717506" y="4380706"/>
            <a:ext cx="533399" cy="1588"/>
          </a:xfrm>
          <a:prstGeom prst="straightConnector1">
            <a:avLst/>
          </a:prstGeom>
          <a:noFill/>
          <a:ln w="25400" algn="ctr">
            <a:solidFill>
              <a:srgbClr val="FF0000"/>
            </a:solidFill>
            <a:round/>
            <a:headEnd type="stealth" w="lg" len="lg"/>
            <a:tailEnd/>
          </a:ln>
        </p:spPr>
      </p:cxnSp>
      <p:cxnSp>
        <p:nvCxnSpPr>
          <p:cNvPr id="14" name="Straight Connector 13"/>
          <p:cNvCxnSpPr>
            <a:cxnSpLocks noChangeShapeType="1"/>
          </p:cNvCxnSpPr>
          <p:nvPr/>
        </p:nvCxnSpPr>
        <p:spPr bwMode="auto">
          <a:xfrm>
            <a:off x="6984999" y="4648200"/>
            <a:ext cx="257175" cy="15875"/>
          </a:xfrm>
          <a:prstGeom prst="line">
            <a:avLst/>
          </a:prstGeom>
          <a:noFill/>
          <a:ln w="25400" algn="ctr">
            <a:solidFill>
              <a:srgbClr val="FF0000"/>
            </a:solidFill>
            <a:round/>
            <a:headEnd/>
            <a:tailEnd/>
          </a:ln>
        </p:spPr>
      </p:cxnSp>
      <p:sp>
        <p:nvSpPr>
          <p:cNvPr id="15" name="TextBox 14"/>
          <p:cNvSpPr txBox="1">
            <a:spLocks noChangeArrowheads="1"/>
          </p:cNvSpPr>
          <p:nvPr/>
        </p:nvSpPr>
        <p:spPr bwMode="auto">
          <a:xfrm>
            <a:off x="7156449" y="3968750"/>
            <a:ext cx="1828800" cy="830997"/>
          </a:xfrm>
          <a:prstGeom prst="rect">
            <a:avLst/>
          </a:prstGeom>
          <a:solidFill>
            <a:schemeClr val="bg1"/>
          </a:solidFill>
          <a:ln w="22225">
            <a:solidFill>
              <a:srgbClr val="FF0000"/>
            </a:solidFill>
            <a:miter lim="800000"/>
            <a:headEnd/>
            <a:tailEnd/>
          </a:ln>
        </p:spPr>
        <p:txBody>
          <a:bodyPr>
            <a:spAutoFit/>
          </a:bodyPr>
          <a:lstStyle/>
          <a:p>
            <a:r>
              <a:rPr lang="en-US" sz="1600" dirty="0" smtClean="0">
                <a:solidFill>
                  <a:srgbClr val="FF0000"/>
                </a:solidFill>
              </a:rPr>
              <a:t>First Beam to an Experimental Hall:  ~10/2014</a:t>
            </a:r>
            <a:endParaRPr lang="en-US" sz="1600" dirty="0">
              <a:solidFill>
                <a:srgbClr val="FF0000"/>
              </a:solidFill>
            </a:endParaRPr>
          </a:p>
        </p:txBody>
      </p:sp>
      <p:sp>
        <p:nvSpPr>
          <p:cNvPr id="16" name="TextBox 15"/>
          <p:cNvSpPr txBox="1"/>
          <p:nvPr/>
        </p:nvSpPr>
        <p:spPr>
          <a:xfrm>
            <a:off x="228600" y="663714"/>
            <a:ext cx="3748142" cy="707886"/>
          </a:xfrm>
          <a:prstGeom prst="rect">
            <a:avLst/>
          </a:prstGeom>
          <a:noFill/>
        </p:spPr>
        <p:txBody>
          <a:bodyPr wrap="none" rtlCol="0">
            <a:spAutoFit/>
          </a:bodyPr>
          <a:lstStyle/>
          <a:p>
            <a:r>
              <a:rPr lang="en-US" dirty="0" smtClean="0"/>
              <a:t>Now ~2 years into a 5½ year </a:t>
            </a:r>
          </a:p>
          <a:p>
            <a:r>
              <a:rPr lang="en-US" dirty="0" smtClean="0"/>
              <a:t>Construction Schedule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spcBef>
                <a:spcPct val="30000"/>
              </a:spcBef>
            </a:pPr>
            <a:r>
              <a:rPr lang="en-US" dirty="0" smtClean="0"/>
              <a:t>Summary</a:t>
            </a:r>
          </a:p>
        </p:txBody>
      </p:sp>
      <p:sp>
        <p:nvSpPr>
          <p:cNvPr id="91139" name="Rectangle 3"/>
          <p:cNvSpPr>
            <a:spLocks noGrp="1" noChangeArrowheads="1"/>
          </p:cNvSpPr>
          <p:nvPr>
            <p:ph type="body" idx="1"/>
          </p:nvPr>
        </p:nvSpPr>
        <p:spPr>
          <a:xfrm>
            <a:off x="152400" y="914400"/>
            <a:ext cx="8991600" cy="5943600"/>
          </a:xfrm>
        </p:spPr>
        <p:txBody>
          <a:bodyPr/>
          <a:lstStyle/>
          <a:p>
            <a:pPr eaLnBrk="1" hangingPunct="1">
              <a:spcBef>
                <a:spcPct val="0"/>
              </a:spcBef>
            </a:pPr>
            <a:r>
              <a:rPr lang="en-US" sz="2200" dirty="0" smtClean="0"/>
              <a:t>An exciting science program investigating the nature of quark confinement and other aspects of “strong” QCD is at the heart of the present (“6 GeV”) JLab program, and motivates the Upgrade of CEBAF from 6 to 12 GeV and the addition of major experimental equipment</a:t>
            </a:r>
          </a:p>
          <a:p>
            <a:pPr eaLnBrk="1" hangingPunct="1">
              <a:spcBef>
                <a:spcPct val="0"/>
              </a:spcBef>
            </a:pPr>
            <a:endParaRPr lang="en-US" sz="1600" dirty="0" smtClean="0"/>
          </a:p>
          <a:p>
            <a:pPr eaLnBrk="1" hangingPunct="1">
              <a:spcBef>
                <a:spcPct val="0"/>
              </a:spcBef>
            </a:pPr>
            <a:r>
              <a:rPr lang="en-US" sz="2200" dirty="0" smtClean="0"/>
              <a:t>Meson Physics is an essential component of that program </a:t>
            </a:r>
          </a:p>
          <a:p>
            <a:pPr eaLnBrk="1" hangingPunct="1">
              <a:spcBef>
                <a:spcPct val="0"/>
              </a:spcBef>
            </a:pPr>
            <a:endParaRPr lang="en-US" sz="1600" dirty="0" smtClean="0"/>
          </a:p>
          <a:p>
            <a:pPr eaLnBrk="1" hangingPunct="1">
              <a:spcBef>
                <a:spcPct val="0"/>
              </a:spcBef>
            </a:pPr>
            <a:r>
              <a:rPr lang="en-US" sz="2200" dirty="0" smtClean="0"/>
              <a:t>The combination of advances driven by theoretical insights and tools (the formulation of the GPDs, TMDs, LQCD….) and the capabilities of high luminosity, high energy </a:t>
            </a:r>
            <a:r>
              <a:rPr lang="en-US" sz="2200" dirty="0" err="1" smtClean="0"/>
              <a:t>cw</a:t>
            </a:r>
            <a:r>
              <a:rPr lang="en-US" sz="2200" dirty="0" smtClean="0"/>
              <a:t> electron beams and modern experimental apparatus provides confidence that this effort will yield important new advances for our field</a:t>
            </a:r>
          </a:p>
          <a:p>
            <a:pPr eaLnBrk="1" hangingPunct="1">
              <a:spcBef>
                <a:spcPct val="0"/>
              </a:spcBef>
            </a:pPr>
            <a:endParaRPr lang="en-US" sz="2200" dirty="0" smtClean="0"/>
          </a:p>
          <a:p>
            <a:pPr eaLnBrk="1" hangingPunct="1">
              <a:spcBef>
                <a:spcPct val="0"/>
              </a:spcBef>
            </a:pPr>
            <a:r>
              <a:rPr lang="en-US" sz="2200" dirty="0" smtClean="0"/>
              <a:t>Join us!</a:t>
            </a:r>
            <a:endParaRPr lang="en-US" sz="16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487363"/>
          </a:xfrm>
        </p:spPr>
        <p:txBody>
          <a:bodyPr/>
          <a:lstStyle/>
          <a:p>
            <a:r>
              <a:rPr lang="en-US" dirty="0" smtClean="0"/>
              <a:t>And, in Conclusion, Please Join Me in Expressing our Thanks to </a:t>
            </a:r>
            <a:r>
              <a:rPr lang="en-US" smtClean="0"/>
              <a:t>the Organizers</a:t>
            </a:r>
            <a:br>
              <a:rPr lang="en-US" smtClean="0"/>
            </a:br>
            <a:r>
              <a:rPr lang="en-US" smtClean="0"/>
              <a:t>for </a:t>
            </a:r>
            <a:r>
              <a:rPr lang="en-US" dirty="0" smtClean="0"/>
              <a:t>their Hospitality and a Delightful </a:t>
            </a:r>
            <a:br>
              <a:rPr lang="en-US" dirty="0" smtClean="0"/>
            </a:br>
            <a:r>
              <a:rPr lang="en-US" dirty="0" smtClean="0"/>
              <a:t>and Informative Conference in </a:t>
            </a:r>
            <a:r>
              <a:rPr lang="en-US" dirty="0" err="1" smtClean="0"/>
              <a:t>Kraków</a:t>
            </a:r>
            <a:endParaRPr lang="en-US" dirty="0"/>
          </a:p>
        </p:txBody>
      </p:sp>
      <p:sp>
        <p:nvSpPr>
          <p:cNvPr id="3" name="Content Placeholder 2"/>
          <p:cNvSpPr>
            <a:spLocks noGrp="1"/>
          </p:cNvSpPr>
          <p:nvPr>
            <p:ph idx="1"/>
          </p:nvPr>
        </p:nvSpPr>
        <p:spPr>
          <a:xfrm>
            <a:off x="381000" y="2438400"/>
            <a:ext cx="8763000" cy="4800600"/>
          </a:xfrm>
        </p:spPr>
        <p:txBody>
          <a:bodyPr/>
          <a:lstStyle/>
          <a:p>
            <a:r>
              <a:rPr lang="en-US" b="0" dirty="0" smtClean="0"/>
              <a:t>Chairman:	Carlo </a:t>
            </a:r>
            <a:r>
              <a:rPr lang="en-US" b="0" dirty="0" err="1" smtClean="0"/>
              <a:t>Guaraldo</a:t>
            </a:r>
            <a:r>
              <a:rPr lang="en-US" b="0" dirty="0" smtClean="0"/>
              <a:t>, INFN-LNF </a:t>
            </a:r>
            <a:r>
              <a:rPr lang="en-US" b="0" dirty="0" err="1" smtClean="0"/>
              <a:t>Frascati</a:t>
            </a:r>
            <a:endParaRPr lang="en-US" b="0" dirty="0" smtClean="0"/>
          </a:p>
          <a:p>
            <a:r>
              <a:rPr lang="en-US" b="0" dirty="0" smtClean="0">
                <a:latin typeface="+mj-lt"/>
              </a:rPr>
              <a:t>Chairman:  	</a:t>
            </a:r>
            <a:r>
              <a:rPr lang="en-US" b="0" dirty="0" err="1" smtClean="0">
                <a:latin typeface="+mj-lt"/>
              </a:rPr>
              <a:t>Hartumt</a:t>
            </a:r>
            <a:r>
              <a:rPr lang="en-US" b="0" dirty="0" smtClean="0">
                <a:latin typeface="+mj-lt"/>
              </a:rPr>
              <a:t> </a:t>
            </a:r>
            <a:r>
              <a:rPr lang="en-US" b="0" dirty="0" err="1" smtClean="0">
                <a:latin typeface="+mj-lt"/>
              </a:rPr>
              <a:t>Machner</a:t>
            </a:r>
            <a:r>
              <a:rPr lang="en-US" b="0" dirty="0" smtClean="0">
                <a:latin typeface="+mj-lt"/>
              </a:rPr>
              <a:t>, FZ </a:t>
            </a:r>
            <a:r>
              <a:rPr lang="en-US" b="0" dirty="0" err="1" smtClean="0">
                <a:latin typeface="+mj-lt"/>
              </a:rPr>
              <a:t>Jülich</a:t>
            </a:r>
            <a:endParaRPr lang="en-US" b="0" dirty="0" smtClean="0">
              <a:latin typeface="+mj-lt"/>
            </a:endParaRPr>
          </a:p>
          <a:p>
            <a:r>
              <a:rPr lang="en-US" b="0" dirty="0" smtClean="0">
                <a:latin typeface="+mj-lt"/>
              </a:rPr>
              <a:t>Chairman:  	Stanislaw </a:t>
            </a:r>
            <a:r>
              <a:rPr lang="en-US" b="0" dirty="0" err="1" smtClean="0">
                <a:latin typeface="+mj-lt"/>
              </a:rPr>
              <a:t>Kistryn</a:t>
            </a:r>
            <a:r>
              <a:rPr lang="en-US" b="0" dirty="0" smtClean="0">
                <a:latin typeface="+mj-lt"/>
              </a:rPr>
              <a:t>, </a:t>
            </a:r>
            <a:r>
              <a:rPr lang="en-US" b="0" dirty="0" err="1" smtClean="0">
                <a:latin typeface="+mj-lt"/>
              </a:rPr>
              <a:t>Jagiellonian</a:t>
            </a:r>
            <a:r>
              <a:rPr lang="en-US" b="0" dirty="0" smtClean="0">
                <a:latin typeface="+mj-lt"/>
              </a:rPr>
              <a:t> University</a:t>
            </a:r>
          </a:p>
          <a:p>
            <a:r>
              <a:rPr lang="en-US" b="0" dirty="0" smtClean="0">
                <a:latin typeface="+mj-lt"/>
              </a:rPr>
              <a:t>			Catalina </a:t>
            </a:r>
            <a:r>
              <a:rPr lang="en-US" b="0" dirty="0" err="1" smtClean="0">
                <a:latin typeface="+mj-lt"/>
              </a:rPr>
              <a:t>Curceanu</a:t>
            </a:r>
            <a:r>
              <a:rPr lang="en-US" b="0" dirty="0" smtClean="0">
                <a:latin typeface="+mj-lt"/>
              </a:rPr>
              <a:t>, INFN-LNF </a:t>
            </a:r>
            <a:r>
              <a:rPr lang="en-US" b="0" dirty="0" err="1" smtClean="0">
                <a:latin typeface="+mj-lt"/>
              </a:rPr>
              <a:t>Frascati</a:t>
            </a:r>
            <a:endParaRPr lang="en-US" b="0" dirty="0" smtClean="0">
              <a:latin typeface="+mj-lt"/>
            </a:endParaRPr>
          </a:p>
          <a:p>
            <a:r>
              <a:rPr lang="en-US" b="0" dirty="0" smtClean="0">
                <a:latin typeface="+mj-lt"/>
              </a:rPr>
              <a:t>			</a:t>
            </a:r>
            <a:r>
              <a:rPr lang="en-US" b="0" dirty="0" err="1" smtClean="0">
                <a:latin typeface="+mj-lt"/>
              </a:rPr>
              <a:t>Andrzei</a:t>
            </a:r>
            <a:r>
              <a:rPr lang="en-US" b="0" dirty="0" smtClean="0">
                <a:latin typeface="+mj-lt"/>
              </a:rPr>
              <a:t> </a:t>
            </a:r>
            <a:r>
              <a:rPr lang="en-US" b="0" dirty="0" err="1" smtClean="0">
                <a:latin typeface="+mj-lt"/>
              </a:rPr>
              <a:t>Magiera</a:t>
            </a:r>
            <a:r>
              <a:rPr lang="en-US" b="0" dirty="0" smtClean="0">
                <a:latin typeface="+mj-lt"/>
              </a:rPr>
              <a:t>, </a:t>
            </a:r>
            <a:r>
              <a:rPr lang="en-US" b="0" dirty="0" err="1" smtClean="0">
                <a:latin typeface="+mj-lt"/>
              </a:rPr>
              <a:t>Jagiellonian</a:t>
            </a:r>
            <a:r>
              <a:rPr lang="en-US" b="0" dirty="0" smtClean="0">
                <a:latin typeface="+mj-lt"/>
              </a:rPr>
              <a:t> University</a:t>
            </a:r>
          </a:p>
          <a:p>
            <a:r>
              <a:rPr lang="en-US" b="0" dirty="0" smtClean="0">
                <a:latin typeface="+mj-lt"/>
              </a:rPr>
              <a:t>			Hans </a:t>
            </a:r>
            <a:r>
              <a:rPr lang="en-US" b="0" dirty="0" err="1" smtClean="0">
                <a:latin typeface="+mj-lt"/>
              </a:rPr>
              <a:t>Ströher</a:t>
            </a:r>
            <a:r>
              <a:rPr lang="en-US" b="0" dirty="0" smtClean="0">
                <a:latin typeface="+mj-lt"/>
              </a:rPr>
              <a:t>, FZ </a:t>
            </a:r>
            <a:r>
              <a:rPr lang="en-US" b="0" dirty="0" err="1" smtClean="0">
                <a:latin typeface="+mj-lt"/>
              </a:rPr>
              <a:t>J</a:t>
            </a:r>
            <a:r>
              <a:rPr lang="en-US" b="0" dirty="0" err="1" smtClean="0"/>
              <a:t>ü</a:t>
            </a:r>
            <a:r>
              <a:rPr lang="en-US" b="0" dirty="0" err="1" smtClean="0">
                <a:latin typeface="+mj-lt"/>
              </a:rPr>
              <a:t>lich</a:t>
            </a:r>
            <a:endParaRPr lang="en-US" b="0" dirty="0" smtClean="0">
              <a:latin typeface="+mj-lt"/>
            </a:endParaRPr>
          </a:p>
          <a:p>
            <a:r>
              <a:rPr lang="en-US" b="0" dirty="0" smtClean="0">
                <a:latin typeface="+mj-lt"/>
              </a:rPr>
              <a:t>			</a:t>
            </a:r>
            <a:r>
              <a:rPr lang="en-US" b="0" dirty="0" err="1" smtClean="0">
                <a:latin typeface="+mj-lt"/>
              </a:rPr>
              <a:t>Antoni</a:t>
            </a:r>
            <a:r>
              <a:rPr lang="en-US" b="0" dirty="0" smtClean="0">
                <a:latin typeface="+mj-lt"/>
              </a:rPr>
              <a:t> </a:t>
            </a:r>
            <a:r>
              <a:rPr lang="en-US" b="0" dirty="0" err="1" smtClean="0">
                <a:latin typeface="+mj-lt"/>
              </a:rPr>
              <a:t>Szczurek</a:t>
            </a:r>
            <a:r>
              <a:rPr lang="en-US" b="0" dirty="0" smtClean="0">
                <a:latin typeface="+mj-lt"/>
              </a:rPr>
              <a:t>, IFJ-PAN </a:t>
            </a:r>
            <a:r>
              <a:rPr lang="en-US" b="0" dirty="0" err="1" smtClean="0">
                <a:latin typeface="+mj-lt"/>
              </a:rPr>
              <a:t>Kraków</a:t>
            </a:r>
            <a:endParaRPr lang="en-US" b="0" dirty="0" smtClean="0">
              <a:latin typeface="+mj-lt"/>
            </a:endParaRPr>
          </a:p>
          <a:p>
            <a:pPr marL="0" indent="0"/>
            <a:r>
              <a:rPr lang="en-US" b="0" dirty="0" smtClean="0">
                <a:latin typeface="+mj-lt"/>
              </a:rPr>
              <a:t>Scientific </a:t>
            </a:r>
            <a:br>
              <a:rPr lang="en-US" b="0" dirty="0" smtClean="0">
                <a:latin typeface="+mj-lt"/>
              </a:rPr>
            </a:br>
            <a:r>
              <a:rPr lang="en-US" b="0" dirty="0" smtClean="0">
                <a:latin typeface="+mj-lt"/>
              </a:rPr>
              <a:t>Secretary:  	Aleksandra </a:t>
            </a:r>
            <a:r>
              <a:rPr lang="en-US" b="0" dirty="0" err="1" smtClean="0">
                <a:latin typeface="+mj-lt"/>
              </a:rPr>
              <a:t>Wrońska</a:t>
            </a:r>
            <a:r>
              <a:rPr lang="en-US" b="0" dirty="0" smtClean="0">
                <a:latin typeface="+mj-lt"/>
              </a:rPr>
              <a:t>, </a:t>
            </a:r>
            <a:r>
              <a:rPr lang="en-US" b="0" dirty="0" err="1" smtClean="0">
                <a:latin typeface="+mj-lt"/>
              </a:rPr>
              <a:t>Jagiellonian</a:t>
            </a:r>
            <a:r>
              <a:rPr lang="en-US" b="0" dirty="0" smtClean="0">
                <a:latin typeface="+mj-lt"/>
              </a:rPr>
              <a:t> University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101600"/>
            <a:ext cx="8915400" cy="889000"/>
          </a:xfrm>
          <a:noFill/>
        </p:spPr>
        <p:txBody>
          <a:bodyPr/>
          <a:lstStyle/>
          <a:p>
            <a:pPr eaLnBrk="1" hangingPunct="1"/>
            <a:r>
              <a:rPr lang="en-US" smtClean="0"/>
              <a:t>The 12 GeV Upgrade Provides Substantially Enhanced Access to the DIS Regime</a:t>
            </a:r>
          </a:p>
        </p:txBody>
      </p:sp>
      <p:pic>
        <p:nvPicPr>
          <p:cNvPr id="61443" name="Picture 5"/>
          <p:cNvPicPr>
            <a:picLocks noChangeAspect="1" noChangeArrowheads="1"/>
          </p:cNvPicPr>
          <p:nvPr/>
        </p:nvPicPr>
        <p:blipFill>
          <a:blip r:embed="rId2" cstate="print"/>
          <a:srcRect/>
          <a:stretch>
            <a:fillRect/>
          </a:stretch>
        </p:blipFill>
        <p:spPr bwMode="auto">
          <a:xfrm>
            <a:off x="76200" y="1295400"/>
            <a:ext cx="5411788" cy="5334000"/>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title"/>
          </p:nvPr>
        </p:nvSpPr>
        <p:spPr>
          <a:xfrm>
            <a:off x="228600" y="1028700"/>
            <a:ext cx="8686800" cy="266700"/>
          </a:xfrm>
        </p:spPr>
        <p:txBody>
          <a:bodyPr/>
          <a:lstStyle/>
          <a:p>
            <a:pPr eaLnBrk="1" hangingPunct="1"/>
            <a:r>
              <a:rPr lang="en-US" sz="1800" smtClean="0"/>
              <a:t>with enough luminosity to reach the high-Q</a:t>
            </a:r>
            <a:r>
              <a:rPr lang="en-US" sz="1800" baseline="30000" smtClean="0"/>
              <a:t>2</a:t>
            </a:r>
            <a:r>
              <a:rPr lang="en-US" sz="1800" smtClean="0"/>
              <a:t>, high-x region!</a:t>
            </a:r>
          </a:p>
        </p:txBody>
      </p:sp>
      <p:sp>
        <p:nvSpPr>
          <p:cNvPr id="62467" name="Text Box 4"/>
          <p:cNvSpPr txBox="1">
            <a:spLocks noChangeArrowheads="1"/>
          </p:cNvSpPr>
          <p:nvPr/>
        </p:nvSpPr>
        <p:spPr bwMode="auto">
          <a:xfrm>
            <a:off x="6781800" y="4038600"/>
            <a:ext cx="2286000" cy="893763"/>
          </a:xfrm>
          <a:prstGeom prst="rect">
            <a:avLst/>
          </a:prstGeom>
          <a:noFill/>
          <a:ln w="12700" algn="ctr">
            <a:noFill/>
            <a:miter lim="800000"/>
            <a:headEnd/>
            <a:tailEnd/>
          </a:ln>
        </p:spPr>
        <p:txBody>
          <a:bodyPr lIns="90487" tIns="44450" rIns="90487" bIns="44450">
            <a:spAutoFit/>
          </a:bodyPr>
          <a:lstStyle/>
          <a:p>
            <a:pPr>
              <a:lnSpc>
                <a:spcPct val="110000"/>
              </a:lnSpc>
              <a:buFont typeface="Times New Roman" pitchFamily="18" charset="0"/>
              <a:buNone/>
            </a:pPr>
            <a:r>
              <a:rPr lang="en-US" sz="1600" b="0"/>
              <a:t>Counts/hour/ </a:t>
            </a:r>
          </a:p>
          <a:p>
            <a:pPr>
              <a:lnSpc>
                <a:spcPct val="110000"/>
              </a:lnSpc>
              <a:buFont typeface="Times New Roman" pitchFamily="18" charset="0"/>
              <a:buNone/>
            </a:pPr>
            <a:r>
              <a:rPr lang="en-US" sz="1600" b="0"/>
              <a:t>(100 MeV)</a:t>
            </a:r>
            <a:r>
              <a:rPr lang="en-US" sz="1600" b="0" baseline="30000"/>
              <a:t>2 </a:t>
            </a:r>
            <a:r>
              <a:rPr lang="en-US" sz="1600" b="0"/>
              <a:t>(100 MeV</a:t>
            </a:r>
            <a:r>
              <a:rPr lang="en-US" sz="1600" b="0" baseline="30000"/>
              <a:t>2</a:t>
            </a:r>
            <a:r>
              <a:rPr lang="en-US" sz="1600" b="0"/>
              <a:t>) for L=10</a:t>
            </a:r>
            <a:r>
              <a:rPr lang="en-US" sz="1600" b="0" baseline="30000"/>
              <a:t>35 </a:t>
            </a:r>
            <a:r>
              <a:rPr lang="en-US" sz="1600" b="0"/>
              <a:t>cm</a:t>
            </a:r>
            <a:r>
              <a:rPr lang="en-US" sz="1600" b="0" baseline="30000"/>
              <a:t>-2 </a:t>
            </a:r>
            <a:r>
              <a:rPr lang="en-US" sz="1600" b="0"/>
              <a:t>sec</a:t>
            </a:r>
            <a:r>
              <a:rPr lang="en-US" sz="1600" b="0" baseline="30000"/>
              <a:t>-1</a:t>
            </a:r>
          </a:p>
        </p:txBody>
      </p:sp>
      <p:sp>
        <p:nvSpPr>
          <p:cNvPr id="62468" name="Rectangle 6"/>
          <p:cNvSpPr>
            <a:spLocks noChangeArrowheads="1"/>
          </p:cNvSpPr>
          <p:nvPr/>
        </p:nvSpPr>
        <p:spPr bwMode="auto">
          <a:xfrm flipH="1" flipV="1">
            <a:off x="3886200" y="4953000"/>
            <a:ext cx="36513" cy="1905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469" name="Line 7"/>
          <p:cNvSpPr>
            <a:spLocks noChangeShapeType="1"/>
          </p:cNvSpPr>
          <p:nvPr/>
        </p:nvSpPr>
        <p:spPr bwMode="auto">
          <a:xfrm flipH="1">
            <a:off x="3962400" y="4343400"/>
            <a:ext cx="2819400" cy="609600"/>
          </a:xfrm>
          <a:prstGeom prst="line">
            <a:avLst/>
          </a:prstGeom>
          <a:noFill/>
          <a:ln w="9525">
            <a:solidFill>
              <a:schemeClr val="tx1"/>
            </a:solidFill>
            <a:round/>
            <a:headEnd/>
            <a:tailEnd type="triangle" w="med" len="med"/>
          </a:ln>
        </p:spPr>
        <p:txBody>
          <a:bodyPr/>
          <a:lstStyle/>
          <a:p>
            <a:endParaRPr lang="en-US"/>
          </a:p>
        </p:txBody>
      </p:sp>
      <p:sp>
        <p:nvSpPr>
          <p:cNvPr id="62470" name="Rectangle 8"/>
          <p:cNvSpPr>
            <a:spLocks noChangeArrowheads="1"/>
          </p:cNvSpPr>
          <p:nvPr/>
        </p:nvSpPr>
        <p:spPr bwMode="auto">
          <a:xfrm flipH="1">
            <a:off x="3867150" y="4914900"/>
            <a:ext cx="76200" cy="762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62471" name="Picture 2"/>
          <p:cNvPicPr>
            <a:picLocks noChangeArrowheads="1"/>
          </p:cNvPicPr>
          <p:nvPr/>
        </p:nvPicPr>
        <p:blipFill>
          <a:blip r:embed="rId2" cstate="print"/>
          <a:srcRect/>
          <a:stretch>
            <a:fillRect/>
          </a:stretch>
        </p:blipFill>
        <p:spPr bwMode="auto">
          <a:xfrm>
            <a:off x="76200" y="1295400"/>
            <a:ext cx="6638925" cy="5303838"/>
          </a:xfrm>
          <a:prstGeom prst="rect">
            <a:avLst/>
          </a:prstGeom>
          <a:noFill/>
          <a:ln w="9525">
            <a:noFill/>
            <a:miter lim="800000"/>
            <a:headEnd/>
            <a:tailEnd/>
          </a:ln>
        </p:spPr>
      </p:pic>
      <p:sp>
        <p:nvSpPr>
          <p:cNvPr id="10" name="Rectangle 2"/>
          <p:cNvSpPr txBox="1">
            <a:spLocks noChangeArrowheads="1"/>
          </p:cNvSpPr>
          <p:nvPr/>
        </p:nvSpPr>
        <p:spPr bwMode="auto">
          <a:xfrm>
            <a:off x="76200" y="101600"/>
            <a:ext cx="8915400" cy="889000"/>
          </a:xfrm>
          <a:prstGeom prst="rect">
            <a:avLst/>
          </a:prstGeom>
          <a:noFill/>
          <a:ln w="12700">
            <a:noFill/>
            <a:miter lim="800000"/>
            <a:headEnd/>
            <a:tailEnd/>
          </a:ln>
        </p:spPr>
        <p:txBody>
          <a:bodyPr lIns="90487" tIns="44450" rIns="90487" bIns="44450" anchor="ctr"/>
          <a:lstStyle/>
          <a:p>
            <a:pPr algn="ctr" eaLnBrk="1" hangingPunct="1">
              <a:defRPr/>
            </a:pPr>
            <a:r>
              <a:rPr lang="en-US" sz="3200" kern="0">
                <a:solidFill>
                  <a:schemeClr val="hlink"/>
                </a:solidFill>
                <a:latin typeface="+mj-lt"/>
                <a:ea typeface="+mj-ea"/>
                <a:cs typeface="+mj-cs"/>
              </a:rPr>
              <a:t>The 12 GeV Upgrade Provides Substantially Enhanced Access to the DIS Regime</a:t>
            </a:r>
            <a:endParaRPr lang="en-US" sz="3200" kern="0" dirty="0">
              <a:solidFill>
                <a:schemeClr val="hlink"/>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533400" y="0"/>
            <a:ext cx="7772400" cy="609600"/>
          </a:xfrm>
        </p:spPr>
        <p:txBody>
          <a:bodyPr/>
          <a:lstStyle/>
          <a:p>
            <a:pPr eaLnBrk="1" hangingPunct="1"/>
            <a:r>
              <a:rPr lang="en-US" u="sng" smtClean="0"/>
              <a:t>Hall D GlueX Detector</a:t>
            </a:r>
            <a:endParaRPr lang="en-US" sz="1800" u="sng" smtClean="0">
              <a:solidFill>
                <a:schemeClr val="accent2"/>
              </a:solidFill>
            </a:endParaRPr>
          </a:p>
        </p:txBody>
      </p:sp>
      <p:pic>
        <p:nvPicPr>
          <p:cNvPr id="93187" name="Picture 3"/>
          <p:cNvPicPr>
            <a:picLocks noChangeAspect="1" noChangeArrowheads="1"/>
          </p:cNvPicPr>
          <p:nvPr/>
        </p:nvPicPr>
        <p:blipFill>
          <a:blip r:embed="rId2" cstate="print"/>
          <a:srcRect/>
          <a:stretch>
            <a:fillRect/>
          </a:stretch>
        </p:blipFill>
        <p:spPr bwMode="auto">
          <a:xfrm>
            <a:off x="381000" y="838200"/>
            <a:ext cx="8763000" cy="5580063"/>
          </a:xfrm>
          <a:prstGeom prst="rect">
            <a:avLst/>
          </a:prstGeom>
          <a:noFill/>
          <a:ln w="9525">
            <a:noFill/>
            <a:miter lim="800000"/>
            <a:headEnd/>
            <a:tailEnd/>
          </a:ln>
        </p:spPr>
      </p:pic>
      <p:sp>
        <p:nvSpPr>
          <p:cNvPr id="93188" name="Text Box 4"/>
          <p:cNvSpPr txBox="1">
            <a:spLocks noChangeArrowheads="1"/>
          </p:cNvSpPr>
          <p:nvPr/>
        </p:nvSpPr>
        <p:spPr bwMode="auto">
          <a:xfrm>
            <a:off x="4975225" y="708025"/>
            <a:ext cx="1268413" cy="581025"/>
          </a:xfrm>
          <a:prstGeom prst="rect">
            <a:avLst/>
          </a:prstGeom>
          <a:noFill/>
          <a:ln w="9525">
            <a:noFill/>
            <a:miter lim="800000"/>
            <a:headEnd/>
            <a:tailEnd/>
          </a:ln>
        </p:spPr>
        <p:txBody>
          <a:bodyPr wrap="none">
            <a:spAutoFit/>
          </a:bodyPr>
          <a:lstStyle/>
          <a:p>
            <a:pPr algn="ctr"/>
            <a:r>
              <a:rPr lang="en-US" sz="1600">
                <a:solidFill>
                  <a:srgbClr val="00CCFF"/>
                </a:solidFill>
              </a:rPr>
              <a:t>Lead Glass</a:t>
            </a:r>
          </a:p>
          <a:p>
            <a:pPr algn="ctr"/>
            <a:r>
              <a:rPr lang="en-US" sz="1600">
                <a:solidFill>
                  <a:srgbClr val="00CCFF"/>
                </a:solidFill>
              </a:rPr>
              <a:t>Detector</a:t>
            </a:r>
            <a:endParaRPr lang="en-US" sz="1600">
              <a:solidFill>
                <a:srgbClr val="00CCFF"/>
              </a:solidFill>
              <a:latin typeface="Times New Roman" pitchFamily="18" charset="0"/>
            </a:endParaRPr>
          </a:p>
        </p:txBody>
      </p:sp>
      <p:sp>
        <p:nvSpPr>
          <p:cNvPr id="93189" name="Line 5"/>
          <p:cNvSpPr>
            <a:spLocks noChangeShapeType="1"/>
          </p:cNvSpPr>
          <p:nvPr/>
        </p:nvSpPr>
        <p:spPr bwMode="auto">
          <a:xfrm>
            <a:off x="6172200" y="1066800"/>
            <a:ext cx="838200" cy="762000"/>
          </a:xfrm>
          <a:prstGeom prst="line">
            <a:avLst/>
          </a:prstGeom>
          <a:noFill/>
          <a:ln w="9525">
            <a:solidFill>
              <a:srgbClr val="00CCFF"/>
            </a:solidFill>
            <a:round/>
            <a:headEnd/>
            <a:tailEnd type="stealth" w="med" len="med"/>
          </a:ln>
        </p:spPr>
        <p:txBody>
          <a:bodyPr wrap="none" anchor="ctr"/>
          <a:lstStyle/>
          <a:p>
            <a:endParaRPr lang="en-US"/>
          </a:p>
        </p:txBody>
      </p:sp>
      <p:sp>
        <p:nvSpPr>
          <p:cNvPr id="93190" name="Text Box 6"/>
          <p:cNvSpPr txBox="1">
            <a:spLocks noChangeArrowheads="1"/>
          </p:cNvSpPr>
          <p:nvPr/>
        </p:nvSpPr>
        <p:spPr bwMode="auto">
          <a:xfrm>
            <a:off x="3294063" y="1927225"/>
            <a:ext cx="1390650" cy="581025"/>
          </a:xfrm>
          <a:prstGeom prst="rect">
            <a:avLst/>
          </a:prstGeom>
          <a:noFill/>
          <a:ln w="9525">
            <a:noFill/>
            <a:miter lim="800000"/>
            <a:headEnd/>
            <a:tailEnd/>
          </a:ln>
        </p:spPr>
        <p:txBody>
          <a:bodyPr wrap="none">
            <a:spAutoFit/>
          </a:bodyPr>
          <a:lstStyle/>
          <a:p>
            <a:pPr algn="ctr"/>
            <a:r>
              <a:rPr lang="en-US" sz="1600">
                <a:solidFill>
                  <a:schemeClr val="accent2"/>
                </a:solidFill>
              </a:rPr>
              <a:t>LASS/MEGA</a:t>
            </a:r>
          </a:p>
          <a:p>
            <a:pPr algn="ctr"/>
            <a:r>
              <a:rPr lang="en-US" sz="1600">
                <a:solidFill>
                  <a:schemeClr val="accent2"/>
                </a:solidFill>
              </a:rPr>
              <a:t>Solenoid</a:t>
            </a:r>
          </a:p>
        </p:txBody>
      </p:sp>
      <p:sp>
        <p:nvSpPr>
          <p:cNvPr id="93191" name="Line 7"/>
          <p:cNvSpPr>
            <a:spLocks noChangeShapeType="1"/>
          </p:cNvSpPr>
          <p:nvPr/>
        </p:nvSpPr>
        <p:spPr bwMode="auto">
          <a:xfrm>
            <a:off x="4419600" y="2209800"/>
            <a:ext cx="685800" cy="304800"/>
          </a:xfrm>
          <a:prstGeom prst="line">
            <a:avLst/>
          </a:prstGeom>
          <a:noFill/>
          <a:ln w="9525">
            <a:solidFill>
              <a:schemeClr val="accent2"/>
            </a:solidFill>
            <a:round/>
            <a:headEnd/>
            <a:tailEnd type="stealth" w="med" len="med"/>
          </a:ln>
        </p:spPr>
        <p:txBody>
          <a:bodyPr wrap="none" anchor="ctr"/>
          <a:lstStyle/>
          <a:p>
            <a:endParaRPr lang="en-US"/>
          </a:p>
        </p:txBody>
      </p:sp>
      <p:sp>
        <p:nvSpPr>
          <p:cNvPr id="93192" name="Text Box 8"/>
          <p:cNvSpPr txBox="1">
            <a:spLocks noChangeArrowheads="1"/>
          </p:cNvSpPr>
          <p:nvPr/>
        </p:nvSpPr>
        <p:spPr bwMode="auto">
          <a:xfrm>
            <a:off x="1295400" y="6248400"/>
            <a:ext cx="2847975" cy="336550"/>
          </a:xfrm>
          <a:prstGeom prst="rect">
            <a:avLst/>
          </a:prstGeom>
          <a:noFill/>
          <a:ln w="9525">
            <a:noFill/>
            <a:miter lim="800000"/>
            <a:headEnd/>
            <a:tailEnd/>
          </a:ln>
        </p:spPr>
        <p:txBody>
          <a:bodyPr wrap="none">
            <a:spAutoFit/>
          </a:bodyPr>
          <a:lstStyle/>
          <a:p>
            <a:r>
              <a:rPr lang="en-US" sz="1600">
                <a:solidFill>
                  <a:srgbClr val="ED181E"/>
                </a:solidFill>
              </a:rPr>
              <a:t>Electron beam from CEBAF</a:t>
            </a:r>
          </a:p>
        </p:txBody>
      </p:sp>
      <p:sp>
        <p:nvSpPr>
          <p:cNvPr id="93193" name="Rectangle 9"/>
          <p:cNvSpPr>
            <a:spLocks noChangeArrowheads="1"/>
          </p:cNvSpPr>
          <p:nvPr/>
        </p:nvSpPr>
        <p:spPr bwMode="auto">
          <a:xfrm>
            <a:off x="227013" y="3070225"/>
            <a:ext cx="2689225" cy="581025"/>
          </a:xfrm>
          <a:prstGeom prst="rect">
            <a:avLst/>
          </a:prstGeom>
          <a:noFill/>
          <a:ln w="9525">
            <a:noFill/>
            <a:miter lim="800000"/>
            <a:headEnd/>
            <a:tailEnd/>
          </a:ln>
        </p:spPr>
        <p:txBody>
          <a:bodyPr wrap="none">
            <a:spAutoFit/>
          </a:bodyPr>
          <a:lstStyle/>
          <a:p>
            <a:pPr algn="ctr"/>
            <a:r>
              <a:rPr lang="en-US" sz="1600"/>
              <a:t>Coherent Bremsstrahlung</a:t>
            </a:r>
          </a:p>
          <a:p>
            <a:pPr algn="ctr"/>
            <a:r>
              <a:rPr lang="en-US" sz="1600"/>
              <a:t>Photon Beam</a:t>
            </a:r>
          </a:p>
        </p:txBody>
      </p:sp>
      <p:sp>
        <p:nvSpPr>
          <p:cNvPr id="93194" name="Line 10"/>
          <p:cNvSpPr>
            <a:spLocks noChangeShapeType="1"/>
          </p:cNvSpPr>
          <p:nvPr/>
        </p:nvSpPr>
        <p:spPr bwMode="auto">
          <a:xfrm flipH="1" flipV="1">
            <a:off x="1295400" y="5943600"/>
            <a:ext cx="685800" cy="304800"/>
          </a:xfrm>
          <a:prstGeom prst="line">
            <a:avLst/>
          </a:prstGeom>
          <a:noFill/>
          <a:ln w="19050">
            <a:solidFill>
              <a:srgbClr val="ED181E"/>
            </a:solidFill>
            <a:round/>
            <a:headEnd/>
            <a:tailEnd type="stealth" w="med" len="med"/>
          </a:ln>
        </p:spPr>
        <p:txBody>
          <a:bodyPr wrap="none" anchor="ctr"/>
          <a:lstStyle/>
          <a:p>
            <a:endParaRPr lang="en-US"/>
          </a:p>
        </p:txBody>
      </p:sp>
      <p:sp>
        <p:nvSpPr>
          <p:cNvPr id="93195" name="Line 11"/>
          <p:cNvSpPr>
            <a:spLocks noChangeShapeType="1"/>
          </p:cNvSpPr>
          <p:nvPr/>
        </p:nvSpPr>
        <p:spPr bwMode="auto">
          <a:xfrm>
            <a:off x="2362200" y="3429000"/>
            <a:ext cx="1752600" cy="685800"/>
          </a:xfrm>
          <a:prstGeom prst="line">
            <a:avLst/>
          </a:prstGeom>
          <a:noFill/>
          <a:ln w="12700">
            <a:solidFill>
              <a:schemeClr val="tx1"/>
            </a:solidFill>
            <a:round/>
            <a:headEnd/>
            <a:tailEnd type="arrow" w="med" len="med"/>
          </a:ln>
        </p:spPr>
        <p:txBody>
          <a:bodyPr wrap="none" anchor="ctr"/>
          <a:lstStyle/>
          <a:p>
            <a:endParaRPr lang="en-US"/>
          </a:p>
        </p:txBody>
      </p:sp>
      <p:sp>
        <p:nvSpPr>
          <p:cNvPr id="93196" name="Text Box 12"/>
          <p:cNvSpPr txBox="1">
            <a:spLocks noChangeArrowheads="1"/>
          </p:cNvSpPr>
          <p:nvPr/>
        </p:nvSpPr>
        <p:spPr bwMode="auto">
          <a:xfrm>
            <a:off x="5986463" y="4572000"/>
            <a:ext cx="1030287" cy="336550"/>
          </a:xfrm>
          <a:prstGeom prst="rect">
            <a:avLst/>
          </a:prstGeom>
          <a:noFill/>
          <a:ln w="9525">
            <a:noFill/>
            <a:miter lim="800000"/>
            <a:headEnd/>
            <a:tailEnd/>
          </a:ln>
        </p:spPr>
        <p:txBody>
          <a:bodyPr wrap="none">
            <a:spAutoFit/>
          </a:bodyPr>
          <a:lstStyle/>
          <a:p>
            <a:pPr algn="ctr"/>
            <a:r>
              <a:rPr lang="en-US" sz="1600">
                <a:solidFill>
                  <a:schemeClr val="accent1"/>
                </a:solidFill>
              </a:rPr>
              <a:t>Tracking</a:t>
            </a:r>
          </a:p>
        </p:txBody>
      </p:sp>
      <p:sp>
        <p:nvSpPr>
          <p:cNvPr id="93197" name="Line 13"/>
          <p:cNvSpPr>
            <a:spLocks noChangeShapeType="1"/>
          </p:cNvSpPr>
          <p:nvPr/>
        </p:nvSpPr>
        <p:spPr bwMode="auto">
          <a:xfrm flipH="1" flipV="1">
            <a:off x="6248400" y="2895600"/>
            <a:ext cx="304800" cy="1676400"/>
          </a:xfrm>
          <a:prstGeom prst="line">
            <a:avLst/>
          </a:prstGeom>
          <a:noFill/>
          <a:ln w="19050">
            <a:solidFill>
              <a:schemeClr val="accent1"/>
            </a:solidFill>
            <a:round/>
            <a:headEnd/>
            <a:tailEnd type="stealth" w="med" len="med"/>
          </a:ln>
        </p:spPr>
        <p:txBody>
          <a:bodyPr wrap="none" anchor="ctr"/>
          <a:lstStyle/>
          <a:p>
            <a:endParaRPr lang="en-US"/>
          </a:p>
        </p:txBody>
      </p:sp>
      <p:sp>
        <p:nvSpPr>
          <p:cNvPr id="93198" name="Text Box 14"/>
          <p:cNvSpPr txBox="1">
            <a:spLocks noChangeArrowheads="1"/>
          </p:cNvSpPr>
          <p:nvPr/>
        </p:nvSpPr>
        <p:spPr bwMode="auto">
          <a:xfrm>
            <a:off x="4937125" y="4953000"/>
            <a:ext cx="804863" cy="336550"/>
          </a:xfrm>
          <a:prstGeom prst="rect">
            <a:avLst/>
          </a:prstGeom>
          <a:noFill/>
          <a:ln w="9525">
            <a:noFill/>
            <a:miter lim="800000"/>
            <a:headEnd/>
            <a:tailEnd/>
          </a:ln>
        </p:spPr>
        <p:txBody>
          <a:bodyPr wrap="none">
            <a:spAutoFit/>
          </a:bodyPr>
          <a:lstStyle/>
          <a:p>
            <a:pPr algn="ctr"/>
            <a:r>
              <a:rPr lang="en-US" sz="1600">
                <a:solidFill>
                  <a:srgbClr val="2B079D"/>
                </a:solidFill>
              </a:rPr>
              <a:t>Target</a:t>
            </a:r>
          </a:p>
        </p:txBody>
      </p:sp>
      <p:sp>
        <p:nvSpPr>
          <p:cNvPr id="93199" name="Line 15"/>
          <p:cNvSpPr>
            <a:spLocks noChangeShapeType="1"/>
          </p:cNvSpPr>
          <p:nvPr/>
        </p:nvSpPr>
        <p:spPr bwMode="auto">
          <a:xfrm flipH="1" flipV="1">
            <a:off x="5410200" y="3505200"/>
            <a:ext cx="0" cy="1524000"/>
          </a:xfrm>
          <a:prstGeom prst="line">
            <a:avLst/>
          </a:prstGeom>
          <a:noFill/>
          <a:ln w="19050">
            <a:solidFill>
              <a:srgbClr val="2B079D"/>
            </a:solidFill>
            <a:round/>
            <a:headEnd/>
            <a:tailEnd type="arrow" w="med" len="med"/>
          </a:ln>
        </p:spPr>
        <p:txBody>
          <a:bodyPr wrap="none" anchor="ctr"/>
          <a:lstStyle/>
          <a:p>
            <a:endParaRPr lang="en-US"/>
          </a:p>
        </p:txBody>
      </p:sp>
      <p:sp>
        <p:nvSpPr>
          <p:cNvPr id="93200" name="Text Box 16"/>
          <p:cNvSpPr txBox="1">
            <a:spLocks noChangeArrowheads="1"/>
          </p:cNvSpPr>
          <p:nvPr/>
        </p:nvSpPr>
        <p:spPr bwMode="auto">
          <a:xfrm>
            <a:off x="7059613" y="4648200"/>
            <a:ext cx="1108075" cy="581025"/>
          </a:xfrm>
          <a:prstGeom prst="rect">
            <a:avLst/>
          </a:prstGeom>
          <a:noFill/>
          <a:ln w="9525">
            <a:noFill/>
            <a:miter lim="800000"/>
            <a:headEnd/>
            <a:tailEnd/>
          </a:ln>
        </p:spPr>
        <p:txBody>
          <a:bodyPr wrap="none">
            <a:spAutoFit/>
          </a:bodyPr>
          <a:lstStyle/>
          <a:p>
            <a:pPr algn="ctr"/>
            <a:r>
              <a:rPr lang="en-US" sz="1600">
                <a:solidFill>
                  <a:srgbClr val="E65F1C"/>
                </a:solidFill>
              </a:rPr>
              <a:t>Cerenkov</a:t>
            </a:r>
          </a:p>
          <a:p>
            <a:pPr algn="ctr"/>
            <a:r>
              <a:rPr lang="en-US" sz="1600">
                <a:solidFill>
                  <a:srgbClr val="E65F1C"/>
                </a:solidFill>
              </a:rPr>
              <a:t>Counter</a:t>
            </a:r>
          </a:p>
        </p:txBody>
      </p:sp>
      <p:sp>
        <p:nvSpPr>
          <p:cNvPr id="93201" name="Line 17"/>
          <p:cNvSpPr>
            <a:spLocks noChangeShapeType="1"/>
          </p:cNvSpPr>
          <p:nvPr/>
        </p:nvSpPr>
        <p:spPr bwMode="auto">
          <a:xfrm flipH="1" flipV="1">
            <a:off x="6858000" y="2895600"/>
            <a:ext cx="685800" cy="1752600"/>
          </a:xfrm>
          <a:prstGeom prst="line">
            <a:avLst/>
          </a:prstGeom>
          <a:noFill/>
          <a:ln w="19050">
            <a:solidFill>
              <a:srgbClr val="F3A313"/>
            </a:solidFill>
            <a:round/>
            <a:headEnd/>
            <a:tailEnd type="stealth" w="med" len="med"/>
          </a:ln>
        </p:spPr>
        <p:txBody>
          <a:bodyPr wrap="none" anchor="ctr"/>
          <a:lstStyle/>
          <a:p>
            <a:endParaRPr lang="en-US"/>
          </a:p>
        </p:txBody>
      </p:sp>
      <p:sp>
        <p:nvSpPr>
          <p:cNvPr id="93202" name="Text Box 18"/>
          <p:cNvSpPr txBox="1">
            <a:spLocks noChangeArrowheads="1"/>
          </p:cNvSpPr>
          <p:nvPr/>
        </p:nvSpPr>
        <p:spPr bwMode="auto">
          <a:xfrm>
            <a:off x="7673975" y="3962400"/>
            <a:ext cx="908050" cy="581025"/>
          </a:xfrm>
          <a:prstGeom prst="rect">
            <a:avLst/>
          </a:prstGeom>
          <a:noFill/>
          <a:ln w="9525">
            <a:noFill/>
            <a:miter lim="800000"/>
            <a:headEnd/>
            <a:tailEnd/>
          </a:ln>
        </p:spPr>
        <p:txBody>
          <a:bodyPr wrap="none">
            <a:spAutoFit/>
          </a:bodyPr>
          <a:lstStyle/>
          <a:p>
            <a:pPr algn="ctr"/>
            <a:r>
              <a:rPr lang="en-US" sz="1600">
                <a:solidFill>
                  <a:srgbClr val="3399FF"/>
                </a:solidFill>
              </a:rPr>
              <a:t>Time of</a:t>
            </a:r>
          </a:p>
          <a:p>
            <a:pPr algn="ctr"/>
            <a:r>
              <a:rPr lang="en-US" sz="1600">
                <a:solidFill>
                  <a:srgbClr val="3399FF"/>
                </a:solidFill>
              </a:rPr>
              <a:t>Flight</a:t>
            </a:r>
          </a:p>
        </p:txBody>
      </p:sp>
      <p:sp>
        <p:nvSpPr>
          <p:cNvPr id="93203" name="Line 19"/>
          <p:cNvSpPr>
            <a:spLocks noChangeShapeType="1"/>
          </p:cNvSpPr>
          <p:nvPr/>
        </p:nvSpPr>
        <p:spPr bwMode="auto">
          <a:xfrm flipH="1" flipV="1">
            <a:off x="7467600" y="2819400"/>
            <a:ext cx="533400" cy="1219200"/>
          </a:xfrm>
          <a:prstGeom prst="line">
            <a:avLst/>
          </a:prstGeom>
          <a:noFill/>
          <a:ln w="19050">
            <a:solidFill>
              <a:srgbClr val="00CCFF"/>
            </a:solidFill>
            <a:round/>
            <a:headEnd/>
            <a:tailEnd type="stealth" w="med" len="med"/>
          </a:ln>
        </p:spPr>
        <p:txBody>
          <a:bodyPr wrap="none" anchor="ctr"/>
          <a:lstStyle/>
          <a:p>
            <a:endParaRPr lang="en-US"/>
          </a:p>
        </p:txBody>
      </p:sp>
      <p:sp>
        <p:nvSpPr>
          <p:cNvPr id="93204" name="Text Box 20"/>
          <p:cNvSpPr txBox="1">
            <a:spLocks noChangeArrowheads="1"/>
          </p:cNvSpPr>
          <p:nvPr/>
        </p:nvSpPr>
        <p:spPr bwMode="auto">
          <a:xfrm>
            <a:off x="3563938" y="784225"/>
            <a:ext cx="1314450" cy="581025"/>
          </a:xfrm>
          <a:prstGeom prst="rect">
            <a:avLst/>
          </a:prstGeom>
          <a:noFill/>
          <a:ln w="9525">
            <a:noFill/>
            <a:miter lim="800000"/>
            <a:headEnd/>
            <a:tailEnd/>
          </a:ln>
        </p:spPr>
        <p:txBody>
          <a:bodyPr wrap="none">
            <a:spAutoFit/>
          </a:bodyPr>
          <a:lstStyle/>
          <a:p>
            <a:pPr algn="ctr"/>
            <a:r>
              <a:rPr lang="en-US" sz="1600">
                <a:solidFill>
                  <a:srgbClr val="8F8A94"/>
                </a:solidFill>
              </a:rPr>
              <a:t>Barrel</a:t>
            </a:r>
          </a:p>
          <a:p>
            <a:pPr algn="ctr"/>
            <a:r>
              <a:rPr lang="en-US" sz="1600">
                <a:solidFill>
                  <a:srgbClr val="8F8A94"/>
                </a:solidFill>
              </a:rPr>
              <a:t>Calorimeter</a:t>
            </a:r>
            <a:endParaRPr lang="en-US" sz="1600">
              <a:solidFill>
                <a:srgbClr val="8F8A94"/>
              </a:solidFill>
              <a:latin typeface="Times New Roman" pitchFamily="18" charset="0"/>
            </a:endParaRPr>
          </a:p>
        </p:txBody>
      </p:sp>
      <p:sp>
        <p:nvSpPr>
          <p:cNvPr id="93205" name="Line 21"/>
          <p:cNvSpPr>
            <a:spLocks noChangeShapeType="1"/>
          </p:cNvSpPr>
          <p:nvPr/>
        </p:nvSpPr>
        <p:spPr bwMode="auto">
          <a:xfrm>
            <a:off x="4572000" y="1295400"/>
            <a:ext cx="1219200" cy="1371600"/>
          </a:xfrm>
          <a:prstGeom prst="line">
            <a:avLst/>
          </a:prstGeom>
          <a:noFill/>
          <a:ln w="12700">
            <a:solidFill>
              <a:srgbClr val="8F8A94"/>
            </a:solidFill>
            <a:round/>
            <a:headEnd/>
            <a:tailEnd type="arrow" w="med" len="med"/>
          </a:ln>
        </p:spPr>
        <p:txBody>
          <a:bodyPr wrap="none" anchor="ctr"/>
          <a:lstStyle/>
          <a:p>
            <a:endParaRPr lang="en-US"/>
          </a:p>
        </p:txBody>
      </p:sp>
      <p:sp>
        <p:nvSpPr>
          <p:cNvPr id="93206" name="Line 22"/>
          <p:cNvSpPr>
            <a:spLocks noChangeShapeType="1"/>
          </p:cNvSpPr>
          <p:nvPr/>
        </p:nvSpPr>
        <p:spPr bwMode="auto">
          <a:xfrm flipH="1" flipV="1">
            <a:off x="5791200" y="3429000"/>
            <a:ext cx="762000" cy="1143000"/>
          </a:xfrm>
          <a:prstGeom prst="line">
            <a:avLst/>
          </a:prstGeom>
          <a:noFill/>
          <a:ln w="19050">
            <a:solidFill>
              <a:srgbClr val="E47AE1"/>
            </a:solidFill>
            <a:round/>
            <a:headEnd/>
            <a:tailEnd type="stealth" w="med" len="med"/>
          </a:ln>
        </p:spPr>
        <p:txBody>
          <a:bodyPr wrap="none" anchor="ctr"/>
          <a:lstStyle/>
          <a:p>
            <a:endParaRPr lang="en-US"/>
          </a:p>
        </p:txBody>
      </p:sp>
      <p:sp>
        <p:nvSpPr>
          <p:cNvPr id="93207" name="Rectangle 23"/>
          <p:cNvSpPr>
            <a:spLocks noChangeArrowheads="1"/>
          </p:cNvSpPr>
          <p:nvPr/>
        </p:nvSpPr>
        <p:spPr bwMode="auto">
          <a:xfrm>
            <a:off x="152400" y="4432300"/>
            <a:ext cx="1846263" cy="825500"/>
          </a:xfrm>
          <a:prstGeom prst="rect">
            <a:avLst/>
          </a:prstGeom>
          <a:noFill/>
          <a:ln w="9525">
            <a:noFill/>
            <a:miter lim="800000"/>
            <a:headEnd/>
            <a:tailEnd/>
          </a:ln>
        </p:spPr>
        <p:txBody>
          <a:bodyPr wrap="none">
            <a:spAutoFit/>
          </a:bodyPr>
          <a:lstStyle/>
          <a:p>
            <a:pPr algn="ctr"/>
            <a:r>
              <a:rPr lang="en-US" sz="1600" b="0"/>
              <a:t>Note that tagger is</a:t>
            </a:r>
          </a:p>
          <a:p>
            <a:pPr algn="ctr"/>
            <a:r>
              <a:rPr lang="en-US" sz="1600" b="0"/>
              <a:t>80 m upstream of</a:t>
            </a:r>
          </a:p>
          <a:p>
            <a:pPr algn="ctr"/>
            <a:r>
              <a:rPr lang="en-US" sz="1600" b="0"/>
              <a:t>detector</a:t>
            </a:r>
            <a:endParaRPr lang="en-US" sz="1600" b="0">
              <a:solidFill>
                <a:srgbClr val="ED181E"/>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etectors"/>
          <p:cNvPicPr>
            <a:picLocks noChangeAspect="1" noChangeArrowheads="1"/>
          </p:cNvPicPr>
          <p:nvPr/>
        </p:nvPicPr>
        <p:blipFill>
          <a:blip r:embed="rId2" cstate="print"/>
          <a:srcRect/>
          <a:stretch>
            <a:fillRect/>
          </a:stretch>
        </p:blipFill>
        <p:spPr bwMode="auto">
          <a:xfrm>
            <a:off x="912813" y="912813"/>
            <a:ext cx="6973887" cy="5299075"/>
          </a:xfrm>
          <a:prstGeom prst="rect">
            <a:avLst/>
          </a:prstGeom>
          <a:noFill/>
          <a:ln w="9525">
            <a:noFill/>
            <a:miter lim="800000"/>
            <a:headEnd/>
            <a:tailEnd/>
          </a:ln>
        </p:spPr>
      </p:pic>
      <p:sp>
        <p:nvSpPr>
          <p:cNvPr id="94211" name="Rectangle 3"/>
          <p:cNvSpPr>
            <a:spLocks noGrp="1" noChangeArrowheads="1"/>
          </p:cNvSpPr>
          <p:nvPr>
            <p:ph type="title"/>
          </p:nvPr>
        </p:nvSpPr>
        <p:spPr>
          <a:xfrm>
            <a:off x="533400" y="49213"/>
            <a:ext cx="8229600" cy="941387"/>
          </a:xfrm>
          <a:noFill/>
        </p:spPr>
        <p:txBody>
          <a:bodyPr/>
          <a:lstStyle/>
          <a:p>
            <a:pPr eaLnBrk="1" hangingPunct="1"/>
            <a:r>
              <a:rPr lang="en-US" b="0" i="1" smtClean="0"/>
              <a:t>Hall B - CLAS12</a:t>
            </a:r>
          </a:p>
        </p:txBody>
      </p:sp>
      <p:grpSp>
        <p:nvGrpSpPr>
          <p:cNvPr id="94212" name="Group 4"/>
          <p:cNvGrpSpPr>
            <a:grpSpLocks/>
          </p:cNvGrpSpPr>
          <p:nvPr/>
        </p:nvGrpSpPr>
        <p:grpSpPr bwMode="auto">
          <a:xfrm>
            <a:off x="609600" y="2209800"/>
            <a:ext cx="1584325" cy="2447925"/>
            <a:chOff x="384" y="1392"/>
            <a:chExt cx="998" cy="1542"/>
          </a:xfrm>
        </p:grpSpPr>
        <p:sp>
          <p:nvSpPr>
            <p:cNvPr id="94231" name="Text Box 5"/>
            <p:cNvSpPr txBox="1">
              <a:spLocks noChangeArrowheads="1"/>
            </p:cNvSpPr>
            <p:nvPr/>
          </p:nvSpPr>
          <p:spPr bwMode="auto">
            <a:xfrm>
              <a:off x="547" y="2112"/>
              <a:ext cx="718" cy="198"/>
            </a:xfrm>
            <a:prstGeom prst="rect">
              <a:avLst/>
            </a:prstGeom>
            <a:solidFill>
              <a:schemeClr val="bg1"/>
            </a:solidFill>
            <a:ln w="9525">
              <a:solidFill>
                <a:srgbClr val="FF0000"/>
              </a:solidFill>
              <a:miter lim="800000"/>
              <a:headEnd/>
              <a:tailEnd/>
            </a:ln>
          </p:spPr>
          <p:txBody>
            <a:bodyPr wrap="none">
              <a:spAutoFit/>
            </a:bodyPr>
            <a:lstStyle/>
            <a:p>
              <a:r>
                <a:rPr lang="en-US" sz="1400" b="0">
                  <a:solidFill>
                    <a:srgbClr val="FF0000"/>
                  </a:solidFill>
                </a:rPr>
                <a:t>Solenoid 5T</a:t>
              </a:r>
            </a:p>
          </p:txBody>
        </p:sp>
        <p:sp>
          <p:nvSpPr>
            <p:cNvPr id="94232" name="Line 6"/>
            <p:cNvSpPr>
              <a:spLocks noChangeShapeType="1"/>
            </p:cNvSpPr>
            <p:nvPr/>
          </p:nvSpPr>
          <p:spPr bwMode="auto">
            <a:xfrm>
              <a:off x="912" y="2304"/>
              <a:ext cx="374" cy="144"/>
            </a:xfrm>
            <a:prstGeom prst="line">
              <a:avLst/>
            </a:prstGeom>
            <a:noFill/>
            <a:ln w="9525">
              <a:solidFill>
                <a:srgbClr val="FFCC00"/>
              </a:solidFill>
              <a:round/>
              <a:headEnd/>
              <a:tailEnd type="triangle" w="med" len="med"/>
            </a:ln>
          </p:spPr>
          <p:txBody>
            <a:bodyPr/>
            <a:lstStyle/>
            <a:p>
              <a:endParaRPr lang="en-US"/>
            </a:p>
          </p:txBody>
        </p:sp>
        <p:sp>
          <p:nvSpPr>
            <p:cNvPr id="94233" name="Text Box 7"/>
            <p:cNvSpPr txBox="1">
              <a:spLocks noChangeArrowheads="1"/>
            </p:cNvSpPr>
            <p:nvPr/>
          </p:nvSpPr>
          <p:spPr bwMode="auto">
            <a:xfrm>
              <a:off x="384" y="2496"/>
              <a:ext cx="426" cy="198"/>
            </a:xfrm>
            <a:prstGeom prst="rect">
              <a:avLst/>
            </a:prstGeom>
            <a:solidFill>
              <a:schemeClr val="bg1"/>
            </a:solidFill>
            <a:ln w="9525">
              <a:solidFill>
                <a:srgbClr val="FF0000"/>
              </a:solidFill>
              <a:miter lim="800000"/>
              <a:headEnd/>
              <a:tailEnd/>
            </a:ln>
          </p:spPr>
          <p:txBody>
            <a:bodyPr wrap="none">
              <a:spAutoFit/>
            </a:bodyPr>
            <a:lstStyle/>
            <a:p>
              <a:r>
                <a:rPr lang="en-US" sz="1400" b="0">
                  <a:solidFill>
                    <a:srgbClr val="FF0000"/>
                  </a:solidFill>
                </a:rPr>
                <a:t>CTOF</a:t>
              </a:r>
            </a:p>
          </p:txBody>
        </p:sp>
        <p:sp>
          <p:nvSpPr>
            <p:cNvPr id="94234" name="Line 8"/>
            <p:cNvSpPr>
              <a:spLocks noChangeShapeType="1"/>
            </p:cNvSpPr>
            <p:nvPr/>
          </p:nvSpPr>
          <p:spPr bwMode="auto">
            <a:xfrm flipV="1">
              <a:off x="816" y="2544"/>
              <a:ext cx="566" cy="48"/>
            </a:xfrm>
            <a:prstGeom prst="line">
              <a:avLst/>
            </a:prstGeom>
            <a:noFill/>
            <a:ln w="9525">
              <a:solidFill>
                <a:srgbClr val="FFCC00"/>
              </a:solidFill>
              <a:round/>
              <a:headEnd/>
              <a:tailEnd type="triangle" w="med" len="med"/>
            </a:ln>
          </p:spPr>
          <p:txBody>
            <a:bodyPr/>
            <a:lstStyle/>
            <a:p>
              <a:endParaRPr lang="en-US"/>
            </a:p>
          </p:txBody>
        </p:sp>
        <p:sp>
          <p:nvSpPr>
            <p:cNvPr id="94235" name="Text Box 9"/>
            <p:cNvSpPr txBox="1">
              <a:spLocks noChangeArrowheads="1"/>
            </p:cNvSpPr>
            <p:nvPr/>
          </p:nvSpPr>
          <p:spPr bwMode="auto">
            <a:xfrm>
              <a:off x="432" y="2736"/>
              <a:ext cx="340" cy="198"/>
            </a:xfrm>
            <a:prstGeom prst="rect">
              <a:avLst/>
            </a:prstGeom>
            <a:solidFill>
              <a:schemeClr val="bg1"/>
            </a:solidFill>
            <a:ln w="9525">
              <a:solidFill>
                <a:srgbClr val="FF0000"/>
              </a:solidFill>
              <a:miter lim="800000"/>
              <a:headEnd/>
              <a:tailEnd/>
            </a:ln>
          </p:spPr>
          <p:txBody>
            <a:bodyPr wrap="none">
              <a:spAutoFit/>
            </a:bodyPr>
            <a:lstStyle/>
            <a:p>
              <a:r>
                <a:rPr lang="en-US" sz="1400" b="0">
                  <a:solidFill>
                    <a:srgbClr val="FF0000"/>
                  </a:solidFill>
                </a:rPr>
                <a:t>SVT</a:t>
              </a:r>
            </a:p>
          </p:txBody>
        </p:sp>
        <p:sp>
          <p:nvSpPr>
            <p:cNvPr id="94236" name="Line 10"/>
            <p:cNvSpPr>
              <a:spLocks noChangeShapeType="1"/>
            </p:cNvSpPr>
            <p:nvPr/>
          </p:nvSpPr>
          <p:spPr bwMode="auto">
            <a:xfrm flipV="1">
              <a:off x="768" y="2592"/>
              <a:ext cx="614" cy="240"/>
            </a:xfrm>
            <a:prstGeom prst="line">
              <a:avLst/>
            </a:prstGeom>
            <a:noFill/>
            <a:ln w="9525">
              <a:solidFill>
                <a:srgbClr val="FFCC00"/>
              </a:solidFill>
              <a:round/>
              <a:headEnd/>
              <a:tailEnd type="triangle" w="med" len="med"/>
            </a:ln>
          </p:spPr>
          <p:txBody>
            <a:bodyPr/>
            <a:lstStyle/>
            <a:p>
              <a:endParaRPr lang="en-US"/>
            </a:p>
          </p:txBody>
        </p:sp>
        <p:sp>
          <p:nvSpPr>
            <p:cNvPr id="94237" name="Text Box 11"/>
            <p:cNvSpPr txBox="1">
              <a:spLocks noChangeArrowheads="1"/>
            </p:cNvSpPr>
            <p:nvPr/>
          </p:nvSpPr>
          <p:spPr bwMode="auto">
            <a:xfrm>
              <a:off x="432" y="1392"/>
              <a:ext cx="848" cy="524"/>
            </a:xfrm>
            <a:prstGeom prst="rect">
              <a:avLst/>
            </a:prstGeom>
            <a:solidFill>
              <a:schemeClr val="bg1"/>
            </a:solidFill>
            <a:ln w="9525">
              <a:solidFill>
                <a:srgbClr val="FF0000"/>
              </a:solidFill>
              <a:miter lim="800000"/>
              <a:headEnd/>
              <a:tailEnd/>
            </a:ln>
          </p:spPr>
          <p:txBody>
            <a:bodyPr wrap="none">
              <a:spAutoFit/>
            </a:bodyPr>
            <a:lstStyle/>
            <a:p>
              <a:r>
                <a:rPr lang="en-US" sz="2400" b="0">
                  <a:solidFill>
                    <a:srgbClr val="FF0000"/>
                  </a:solidFill>
                </a:rPr>
                <a:t>Central </a:t>
              </a:r>
            </a:p>
            <a:p>
              <a:r>
                <a:rPr lang="en-US" sz="2400" b="0">
                  <a:solidFill>
                    <a:srgbClr val="FF0000"/>
                  </a:solidFill>
                </a:rPr>
                <a:t>Detector</a:t>
              </a:r>
            </a:p>
          </p:txBody>
        </p:sp>
      </p:grpSp>
      <p:sp>
        <p:nvSpPr>
          <p:cNvPr id="94213" name="Text Box 12"/>
          <p:cNvSpPr txBox="1">
            <a:spLocks noChangeArrowheads="1"/>
          </p:cNvSpPr>
          <p:nvPr/>
        </p:nvSpPr>
        <p:spPr bwMode="auto">
          <a:xfrm>
            <a:off x="1355725" y="1600200"/>
            <a:ext cx="1377950" cy="314325"/>
          </a:xfrm>
          <a:prstGeom prst="rect">
            <a:avLst/>
          </a:prstGeom>
          <a:solidFill>
            <a:schemeClr val="bg1"/>
          </a:solidFill>
          <a:ln w="9525">
            <a:solidFill>
              <a:srgbClr val="0066FF"/>
            </a:solidFill>
            <a:miter lim="800000"/>
            <a:headEnd/>
            <a:tailEnd/>
          </a:ln>
        </p:spPr>
        <p:txBody>
          <a:bodyPr wrap="none">
            <a:spAutoFit/>
          </a:bodyPr>
          <a:lstStyle/>
          <a:p>
            <a:r>
              <a:rPr lang="en-US" sz="1400" b="0"/>
              <a:t>DC R1, R2, R3</a:t>
            </a:r>
          </a:p>
        </p:txBody>
      </p:sp>
      <p:sp>
        <p:nvSpPr>
          <p:cNvPr id="94214" name="Text Box 13"/>
          <p:cNvSpPr txBox="1">
            <a:spLocks noChangeArrowheads="1"/>
          </p:cNvSpPr>
          <p:nvPr/>
        </p:nvSpPr>
        <p:spPr bwMode="auto">
          <a:xfrm>
            <a:off x="2374900" y="990600"/>
            <a:ext cx="657225" cy="314325"/>
          </a:xfrm>
          <a:prstGeom prst="rect">
            <a:avLst/>
          </a:prstGeom>
          <a:solidFill>
            <a:schemeClr val="bg1"/>
          </a:solidFill>
          <a:ln w="9525">
            <a:solidFill>
              <a:schemeClr val="tx1"/>
            </a:solidFill>
            <a:miter lim="800000"/>
            <a:headEnd/>
            <a:tailEnd/>
          </a:ln>
        </p:spPr>
        <p:txBody>
          <a:bodyPr wrap="none">
            <a:spAutoFit/>
          </a:bodyPr>
          <a:lstStyle/>
          <a:p>
            <a:r>
              <a:rPr lang="en-US" sz="1400" b="0"/>
              <a:t>LTCC</a:t>
            </a:r>
          </a:p>
        </p:txBody>
      </p:sp>
      <p:sp>
        <p:nvSpPr>
          <p:cNvPr id="94215" name="Text Box 14"/>
          <p:cNvSpPr txBox="1">
            <a:spLocks noChangeArrowheads="1"/>
          </p:cNvSpPr>
          <p:nvPr/>
        </p:nvSpPr>
        <p:spPr bwMode="auto">
          <a:xfrm>
            <a:off x="4413250" y="1143000"/>
            <a:ext cx="803275" cy="527050"/>
          </a:xfrm>
          <a:prstGeom prst="rect">
            <a:avLst/>
          </a:prstGeom>
          <a:solidFill>
            <a:schemeClr val="bg1"/>
          </a:solidFill>
          <a:ln w="9525">
            <a:solidFill>
              <a:srgbClr val="0066FF"/>
            </a:solidFill>
            <a:miter lim="800000"/>
            <a:headEnd/>
            <a:tailEnd/>
          </a:ln>
        </p:spPr>
        <p:txBody>
          <a:bodyPr wrap="none">
            <a:spAutoFit/>
          </a:bodyPr>
          <a:lstStyle/>
          <a:p>
            <a:r>
              <a:rPr lang="en-US" sz="1400" b="0"/>
              <a:t>FTOF 1</a:t>
            </a:r>
          </a:p>
          <a:p>
            <a:r>
              <a:rPr lang="en-US" sz="1400" b="0"/>
              <a:t>FTOF 2</a:t>
            </a:r>
          </a:p>
        </p:txBody>
      </p:sp>
      <p:sp>
        <p:nvSpPr>
          <p:cNvPr id="94216" name="Text Box 15"/>
          <p:cNvSpPr txBox="1">
            <a:spLocks noChangeArrowheads="1"/>
          </p:cNvSpPr>
          <p:nvPr/>
        </p:nvSpPr>
        <p:spPr bwMode="auto">
          <a:xfrm>
            <a:off x="5029200" y="2209800"/>
            <a:ext cx="677863" cy="314325"/>
          </a:xfrm>
          <a:prstGeom prst="rect">
            <a:avLst/>
          </a:prstGeom>
          <a:solidFill>
            <a:schemeClr val="bg1"/>
          </a:solidFill>
          <a:ln w="9525">
            <a:solidFill>
              <a:srgbClr val="0066FF"/>
            </a:solidFill>
            <a:miter lim="800000"/>
            <a:headEnd/>
            <a:tailEnd/>
          </a:ln>
        </p:spPr>
        <p:txBody>
          <a:bodyPr wrap="none">
            <a:spAutoFit/>
          </a:bodyPr>
          <a:lstStyle/>
          <a:p>
            <a:r>
              <a:rPr lang="en-US" sz="1400">
                <a:solidFill>
                  <a:srgbClr val="0066FF"/>
                </a:solidFill>
              </a:rPr>
              <a:t>PCAL</a:t>
            </a:r>
          </a:p>
        </p:txBody>
      </p:sp>
      <p:sp>
        <p:nvSpPr>
          <p:cNvPr id="94217" name="Text Box 16"/>
          <p:cNvSpPr txBox="1">
            <a:spLocks noChangeArrowheads="1"/>
          </p:cNvSpPr>
          <p:nvPr/>
        </p:nvSpPr>
        <p:spPr bwMode="auto">
          <a:xfrm>
            <a:off x="6172200" y="3124200"/>
            <a:ext cx="441325" cy="314325"/>
          </a:xfrm>
          <a:prstGeom prst="rect">
            <a:avLst/>
          </a:prstGeom>
          <a:solidFill>
            <a:schemeClr val="bg1"/>
          </a:solidFill>
          <a:ln w="9525">
            <a:solidFill>
              <a:schemeClr val="tx1"/>
            </a:solidFill>
            <a:miter lim="800000"/>
            <a:headEnd/>
            <a:tailEnd/>
          </a:ln>
        </p:spPr>
        <p:txBody>
          <a:bodyPr wrap="none">
            <a:spAutoFit/>
          </a:bodyPr>
          <a:lstStyle/>
          <a:p>
            <a:r>
              <a:rPr lang="en-US" sz="1400" b="0"/>
              <a:t>EC</a:t>
            </a:r>
          </a:p>
        </p:txBody>
      </p:sp>
      <p:sp>
        <p:nvSpPr>
          <p:cNvPr id="94218" name="Line 17"/>
          <p:cNvSpPr>
            <a:spLocks noChangeShapeType="1"/>
          </p:cNvSpPr>
          <p:nvPr/>
        </p:nvSpPr>
        <p:spPr bwMode="auto">
          <a:xfrm>
            <a:off x="2057400" y="1905000"/>
            <a:ext cx="914400" cy="1295400"/>
          </a:xfrm>
          <a:prstGeom prst="line">
            <a:avLst/>
          </a:prstGeom>
          <a:noFill/>
          <a:ln w="9525">
            <a:solidFill>
              <a:srgbClr val="FFCC00"/>
            </a:solidFill>
            <a:round/>
            <a:headEnd/>
            <a:tailEnd type="triangle" w="med" len="med"/>
          </a:ln>
        </p:spPr>
        <p:txBody>
          <a:bodyPr/>
          <a:lstStyle/>
          <a:p>
            <a:endParaRPr lang="en-US"/>
          </a:p>
        </p:txBody>
      </p:sp>
      <p:sp>
        <p:nvSpPr>
          <p:cNvPr id="94219" name="Line 18"/>
          <p:cNvSpPr>
            <a:spLocks noChangeShapeType="1"/>
          </p:cNvSpPr>
          <p:nvPr/>
        </p:nvSpPr>
        <p:spPr bwMode="auto">
          <a:xfrm>
            <a:off x="2438400" y="1905000"/>
            <a:ext cx="914400" cy="914400"/>
          </a:xfrm>
          <a:prstGeom prst="line">
            <a:avLst/>
          </a:prstGeom>
          <a:noFill/>
          <a:ln w="9525">
            <a:solidFill>
              <a:srgbClr val="FFCC00"/>
            </a:solidFill>
            <a:round/>
            <a:headEnd/>
            <a:tailEnd type="triangle" w="med" len="med"/>
          </a:ln>
        </p:spPr>
        <p:txBody>
          <a:bodyPr/>
          <a:lstStyle/>
          <a:p>
            <a:endParaRPr lang="en-US"/>
          </a:p>
        </p:txBody>
      </p:sp>
      <p:sp>
        <p:nvSpPr>
          <p:cNvPr id="94220" name="Line 19"/>
          <p:cNvSpPr>
            <a:spLocks noChangeShapeType="1"/>
          </p:cNvSpPr>
          <p:nvPr/>
        </p:nvSpPr>
        <p:spPr bwMode="auto">
          <a:xfrm>
            <a:off x="2743200" y="1828800"/>
            <a:ext cx="685800" cy="457200"/>
          </a:xfrm>
          <a:prstGeom prst="line">
            <a:avLst/>
          </a:prstGeom>
          <a:noFill/>
          <a:ln w="9525">
            <a:solidFill>
              <a:srgbClr val="FFCC00"/>
            </a:solidFill>
            <a:round/>
            <a:headEnd/>
            <a:tailEnd type="triangle" w="med" len="med"/>
          </a:ln>
        </p:spPr>
        <p:txBody>
          <a:bodyPr/>
          <a:lstStyle/>
          <a:p>
            <a:endParaRPr lang="en-US"/>
          </a:p>
        </p:txBody>
      </p:sp>
      <p:sp>
        <p:nvSpPr>
          <p:cNvPr id="94221" name="Line 20"/>
          <p:cNvSpPr>
            <a:spLocks noChangeShapeType="1"/>
          </p:cNvSpPr>
          <p:nvPr/>
        </p:nvSpPr>
        <p:spPr bwMode="auto">
          <a:xfrm flipV="1">
            <a:off x="2971800" y="4267200"/>
            <a:ext cx="609600" cy="1066800"/>
          </a:xfrm>
          <a:prstGeom prst="line">
            <a:avLst/>
          </a:prstGeom>
          <a:noFill/>
          <a:ln w="9525">
            <a:solidFill>
              <a:srgbClr val="FFCC00"/>
            </a:solidFill>
            <a:round/>
            <a:headEnd/>
            <a:tailEnd type="triangle" w="med" len="med"/>
          </a:ln>
        </p:spPr>
        <p:txBody>
          <a:bodyPr/>
          <a:lstStyle/>
          <a:p>
            <a:endParaRPr lang="en-US"/>
          </a:p>
        </p:txBody>
      </p:sp>
      <p:sp>
        <p:nvSpPr>
          <p:cNvPr id="94222" name="Line 21"/>
          <p:cNvSpPr>
            <a:spLocks noChangeShapeType="1"/>
          </p:cNvSpPr>
          <p:nvPr/>
        </p:nvSpPr>
        <p:spPr bwMode="auto">
          <a:xfrm>
            <a:off x="2743200" y="1295400"/>
            <a:ext cx="1066800" cy="914400"/>
          </a:xfrm>
          <a:prstGeom prst="line">
            <a:avLst/>
          </a:prstGeom>
          <a:noFill/>
          <a:ln w="9525">
            <a:solidFill>
              <a:srgbClr val="FFCC00"/>
            </a:solidFill>
            <a:round/>
            <a:headEnd/>
            <a:tailEnd type="triangle" w="med" len="med"/>
          </a:ln>
        </p:spPr>
        <p:txBody>
          <a:bodyPr/>
          <a:lstStyle/>
          <a:p>
            <a:endParaRPr lang="en-US"/>
          </a:p>
        </p:txBody>
      </p:sp>
      <p:sp>
        <p:nvSpPr>
          <p:cNvPr id="94223" name="Line 22"/>
          <p:cNvSpPr>
            <a:spLocks noChangeShapeType="1"/>
          </p:cNvSpPr>
          <p:nvPr/>
        </p:nvSpPr>
        <p:spPr bwMode="auto">
          <a:xfrm flipH="1">
            <a:off x="4108450" y="1676400"/>
            <a:ext cx="615950" cy="457200"/>
          </a:xfrm>
          <a:prstGeom prst="line">
            <a:avLst/>
          </a:prstGeom>
          <a:noFill/>
          <a:ln w="9525">
            <a:solidFill>
              <a:srgbClr val="FFCC00"/>
            </a:solidFill>
            <a:round/>
            <a:headEnd/>
            <a:tailEnd type="triangle" w="med" len="med"/>
          </a:ln>
        </p:spPr>
        <p:txBody>
          <a:bodyPr/>
          <a:lstStyle/>
          <a:p>
            <a:endParaRPr lang="en-US"/>
          </a:p>
        </p:txBody>
      </p:sp>
      <p:sp>
        <p:nvSpPr>
          <p:cNvPr id="94224" name="Line 23"/>
          <p:cNvSpPr>
            <a:spLocks noChangeShapeType="1"/>
          </p:cNvSpPr>
          <p:nvPr/>
        </p:nvSpPr>
        <p:spPr bwMode="auto">
          <a:xfrm flipH="1">
            <a:off x="4495800" y="2362200"/>
            <a:ext cx="533400" cy="76200"/>
          </a:xfrm>
          <a:prstGeom prst="line">
            <a:avLst/>
          </a:prstGeom>
          <a:noFill/>
          <a:ln w="9525">
            <a:solidFill>
              <a:srgbClr val="FFCC00"/>
            </a:solidFill>
            <a:round/>
            <a:headEnd/>
            <a:tailEnd type="triangle" w="med" len="med"/>
          </a:ln>
        </p:spPr>
        <p:txBody>
          <a:bodyPr/>
          <a:lstStyle/>
          <a:p>
            <a:endParaRPr lang="en-US"/>
          </a:p>
        </p:txBody>
      </p:sp>
      <p:sp>
        <p:nvSpPr>
          <p:cNvPr id="94225" name="Line 24"/>
          <p:cNvSpPr>
            <a:spLocks noChangeShapeType="1"/>
          </p:cNvSpPr>
          <p:nvPr/>
        </p:nvSpPr>
        <p:spPr bwMode="auto">
          <a:xfrm flipH="1">
            <a:off x="5257800" y="3276600"/>
            <a:ext cx="914400" cy="228600"/>
          </a:xfrm>
          <a:prstGeom prst="line">
            <a:avLst/>
          </a:prstGeom>
          <a:noFill/>
          <a:ln w="9525">
            <a:solidFill>
              <a:srgbClr val="FFCC00"/>
            </a:solidFill>
            <a:round/>
            <a:headEnd/>
            <a:tailEnd type="triangle" w="med" len="med"/>
          </a:ln>
        </p:spPr>
        <p:txBody>
          <a:bodyPr/>
          <a:lstStyle/>
          <a:p>
            <a:endParaRPr lang="en-US"/>
          </a:p>
        </p:txBody>
      </p:sp>
      <p:sp>
        <p:nvSpPr>
          <p:cNvPr id="94226" name="Text Box 25"/>
          <p:cNvSpPr txBox="1">
            <a:spLocks noChangeArrowheads="1"/>
          </p:cNvSpPr>
          <p:nvPr/>
        </p:nvSpPr>
        <p:spPr bwMode="auto">
          <a:xfrm>
            <a:off x="1903413" y="4800600"/>
            <a:ext cx="687387" cy="314325"/>
          </a:xfrm>
          <a:prstGeom prst="rect">
            <a:avLst/>
          </a:prstGeom>
          <a:solidFill>
            <a:schemeClr val="bg1"/>
          </a:solidFill>
          <a:ln w="9525">
            <a:solidFill>
              <a:srgbClr val="0066FF"/>
            </a:solidFill>
            <a:miter lim="800000"/>
            <a:headEnd/>
            <a:tailEnd/>
          </a:ln>
        </p:spPr>
        <p:txBody>
          <a:bodyPr wrap="none">
            <a:spAutoFit/>
          </a:bodyPr>
          <a:lstStyle/>
          <a:p>
            <a:r>
              <a:rPr lang="en-US" sz="1400">
                <a:solidFill>
                  <a:srgbClr val="0066FF"/>
                </a:solidFill>
              </a:rPr>
              <a:t>HTCC</a:t>
            </a:r>
          </a:p>
        </p:txBody>
      </p:sp>
      <p:sp>
        <p:nvSpPr>
          <p:cNvPr id="94227" name="Text Box 26"/>
          <p:cNvSpPr txBox="1">
            <a:spLocks noChangeArrowheads="1"/>
          </p:cNvSpPr>
          <p:nvPr/>
        </p:nvSpPr>
        <p:spPr bwMode="auto">
          <a:xfrm>
            <a:off x="2286000" y="5334000"/>
            <a:ext cx="815975" cy="314325"/>
          </a:xfrm>
          <a:prstGeom prst="rect">
            <a:avLst/>
          </a:prstGeom>
          <a:solidFill>
            <a:schemeClr val="bg1"/>
          </a:solidFill>
          <a:ln w="9525">
            <a:solidFill>
              <a:srgbClr val="0066FF"/>
            </a:solidFill>
            <a:miter lim="800000"/>
            <a:headEnd/>
            <a:tailEnd/>
          </a:ln>
        </p:spPr>
        <p:txBody>
          <a:bodyPr wrap="none">
            <a:spAutoFit/>
          </a:bodyPr>
          <a:lstStyle/>
          <a:p>
            <a:r>
              <a:rPr lang="en-US" sz="1400" b="0"/>
              <a:t>TORUS</a:t>
            </a:r>
          </a:p>
        </p:txBody>
      </p:sp>
      <p:sp>
        <p:nvSpPr>
          <p:cNvPr id="94228" name="Line 27"/>
          <p:cNvSpPr>
            <a:spLocks noChangeShapeType="1"/>
          </p:cNvSpPr>
          <p:nvPr/>
        </p:nvSpPr>
        <p:spPr bwMode="auto">
          <a:xfrm flipV="1">
            <a:off x="2133600" y="4114800"/>
            <a:ext cx="609600" cy="685800"/>
          </a:xfrm>
          <a:prstGeom prst="line">
            <a:avLst/>
          </a:prstGeom>
          <a:noFill/>
          <a:ln w="9525">
            <a:solidFill>
              <a:srgbClr val="FFCC00"/>
            </a:solidFill>
            <a:round/>
            <a:headEnd/>
            <a:tailEnd type="triangle" w="med" len="med"/>
          </a:ln>
        </p:spPr>
        <p:txBody>
          <a:bodyPr/>
          <a:lstStyle/>
          <a:p>
            <a:endParaRPr lang="en-US"/>
          </a:p>
        </p:txBody>
      </p:sp>
      <p:sp>
        <p:nvSpPr>
          <p:cNvPr id="94229" name="Text Box 28"/>
          <p:cNvSpPr txBox="1">
            <a:spLocks noChangeArrowheads="1"/>
          </p:cNvSpPr>
          <p:nvPr/>
        </p:nvSpPr>
        <p:spPr bwMode="auto">
          <a:xfrm>
            <a:off x="3810000" y="3657600"/>
            <a:ext cx="1397000" cy="831850"/>
          </a:xfrm>
          <a:prstGeom prst="rect">
            <a:avLst/>
          </a:prstGeom>
          <a:solidFill>
            <a:schemeClr val="bg1"/>
          </a:solidFill>
          <a:ln w="9525">
            <a:solidFill>
              <a:srgbClr val="0066FF"/>
            </a:solidFill>
            <a:miter lim="800000"/>
            <a:headEnd/>
            <a:tailEnd/>
          </a:ln>
        </p:spPr>
        <p:txBody>
          <a:bodyPr wrap="none">
            <a:spAutoFit/>
          </a:bodyPr>
          <a:lstStyle/>
          <a:p>
            <a:r>
              <a:rPr lang="en-US" sz="2400" b="0"/>
              <a:t>Forward </a:t>
            </a:r>
          </a:p>
          <a:p>
            <a:r>
              <a:rPr lang="en-US" sz="2400" b="0"/>
              <a:t>Detector</a:t>
            </a:r>
          </a:p>
        </p:txBody>
      </p:sp>
      <p:sp>
        <p:nvSpPr>
          <p:cNvPr id="94230" name="Text Box 29"/>
          <p:cNvSpPr txBox="1">
            <a:spLocks noChangeArrowheads="1"/>
          </p:cNvSpPr>
          <p:nvPr/>
        </p:nvSpPr>
        <p:spPr bwMode="auto">
          <a:xfrm>
            <a:off x="5775325" y="4532313"/>
            <a:ext cx="1031875" cy="650875"/>
          </a:xfrm>
          <a:prstGeom prst="rect">
            <a:avLst/>
          </a:prstGeom>
          <a:solidFill>
            <a:schemeClr val="bg1"/>
          </a:solidFill>
          <a:ln w="9525">
            <a:solidFill>
              <a:srgbClr val="3366FF"/>
            </a:solidFill>
            <a:miter lim="800000"/>
            <a:headEnd/>
            <a:tailEnd/>
          </a:ln>
        </p:spPr>
        <p:txBody>
          <a:bodyPr wrap="none">
            <a:spAutoFit/>
          </a:bodyPr>
          <a:lstStyle/>
          <a:p>
            <a:r>
              <a:rPr lang="en-US" sz="1800" b="0"/>
              <a:t>Forward</a:t>
            </a:r>
          </a:p>
          <a:p>
            <a:r>
              <a:rPr lang="en-US" sz="1800" b="0"/>
              <a:t>carriage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49155"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1783812" name="Text Box 4"/>
          <p:cNvSpPr txBox="1">
            <a:spLocks noChangeArrowheads="1"/>
          </p:cNvSpPr>
          <p:nvPr/>
        </p:nvSpPr>
        <p:spPr bwMode="auto">
          <a:xfrm rot="-449908">
            <a:off x="2273300" y="200025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3" name="Text Box 5"/>
          <p:cNvSpPr txBox="1">
            <a:spLocks noChangeArrowheads="1"/>
          </p:cNvSpPr>
          <p:nvPr/>
        </p:nvSpPr>
        <p:spPr bwMode="auto">
          <a:xfrm rot="-1866413">
            <a:off x="5397500" y="1676400"/>
            <a:ext cx="546100" cy="819150"/>
          </a:xfrm>
          <a:prstGeom prst="rect">
            <a:avLst/>
          </a:prstGeom>
          <a:noFill/>
          <a:ln w="12700" algn="ctr">
            <a:noFill/>
            <a:miter lim="800000"/>
            <a:headEnd/>
            <a:tailEnd/>
          </a:ln>
        </p:spPr>
        <p:txBody>
          <a:bodyPr vert="eaVert" wrap="none" lIns="90487" tIns="44450" rIns="90487" bIns="44450">
            <a:spAutoFit/>
          </a:bodyPr>
          <a:lstStyle/>
          <a:p>
            <a:pPr marL="228600" indent="-228600">
              <a:spcBef>
                <a:spcPct val="20000"/>
              </a:spcBef>
              <a:buFont typeface="Times" pitchFamily="18" charset="0"/>
              <a:buNone/>
            </a:pPr>
            <a:r>
              <a:rPr lang="en-US" sz="2400">
                <a:solidFill>
                  <a:schemeClr val="bg1"/>
                </a:solidFill>
              </a:rPr>
              <a:t>Linac</a:t>
            </a:r>
          </a:p>
        </p:txBody>
      </p:sp>
      <p:sp>
        <p:nvSpPr>
          <p:cNvPr id="1783814" name="Text Box 6"/>
          <p:cNvSpPr txBox="1">
            <a:spLocks noChangeArrowheads="1"/>
          </p:cNvSpPr>
          <p:nvPr/>
        </p:nvSpPr>
        <p:spPr bwMode="auto">
          <a:xfrm rot="-504740">
            <a:off x="3186113" y="346075"/>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5" name="Text Box 7"/>
          <p:cNvSpPr txBox="1">
            <a:spLocks noChangeArrowheads="1"/>
          </p:cNvSpPr>
          <p:nvPr/>
        </p:nvSpPr>
        <p:spPr bwMode="auto">
          <a:xfrm rot="-504740">
            <a:off x="4343400" y="3962400"/>
            <a:ext cx="638175"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Arc</a:t>
            </a:r>
          </a:p>
        </p:txBody>
      </p:sp>
      <p:sp>
        <p:nvSpPr>
          <p:cNvPr id="1783816" name="Text Box 8"/>
          <p:cNvSpPr txBox="1">
            <a:spLocks noChangeArrowheads="1"/>
          </p:cNvSpPr>
          <p:nvPr/>
        </p:nvSpPr>
        <p:spPr bwMode="auto">
          <a:xfrm>
            <a:off x="5913438" y="4575175"/>
            <a:ext cx="2163762"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3 End Stations</a:t>
            </a:r>
          </a:p>
        </p:txBody>
      </p:sp>
      <p:sp>
        <p:nvSpPr>
          <p:cNvPr id="49161" name="Line 5"/>
          <p:cNvSpPr>
            <a:spLocks noChangeShapeType="1"/>
          </p:cNvSpPr>
          <p:nvPr/>
        </p:nvSpPr>
        <p:spPr bwMode="auto">
          <a:xfrm flipH="1" flipV="1">
            <a:off x="3505200" y="914400"/>
            <a:ext cx="2133600" cy="1447800"/>
          </a:xfrm>
          <a:prstGeom prst="line">
            <a:avLst/>
          </a:prstGeom>
          <a:noFill/>
          <a:ln w="25400">
            <a:solidFill>
              <a:schemeClr val="bg1"/>
            </a:solidFill>
            <a:round/>
            <a:headEnd/>
            <a:tailEnd type="stealth" w="lg" len="lg"/>
          </a:ln>
        </p:spPr>
        <p:txBody>
          <a:bodyPr lIns="90487" tIns="44450" rIns="90487" bIns="44450"/>
          <a:lstStyle/>
          <a:p>
            <a:endParaRPr lang="en-US"/>
          </a:p>
        </p:txBody>
      </p:sp>
      <p:sp>
        <p:nvSpPr>
          <p:cNvPr id="49163" name="Line 5"/>
          <p:cNvSpPr>
            <a:spLocks noChangeShapeType="1"/>
          </p:cNvSpPr>
          <p:nvPr/>
        </p:nvSpPr>
        <p:spPr bwMode="auto">
          <a:xfrm flipH="1">
            <a:off x="4800600" y="2514600"/>
            <a:ext cx="990600" cy="1219200"/>
          </a:xfrm>
          <a:prstGeom prst="line">
            <a:avLst/>
          </a:prstGeom>
          <a:noFill/>
          <a:ln w="25400">
            <a:solidFill>
              <a:schemeClr val="bg1"/>
            </a:solidFill>
            <a:round/>
            <a:headEnd/>
            <a:tailEnd type="stealth" w="lg" len="lg"/>
          </a:ln>
        </p:spPr>
        <p:txBody>
          <a:bodyPr lIns="90487" tIns="44450" rIns="90487" bIns="44450"/>
          <a:lstStyle/>
          <a:p>
            <a:endParaRPr lang="en-US"/>
          </a:p>
        </p:txBody>
      </p:sp>
      <p:pic>
        <p:nvPicPr>
          <p:cNvPr id="49164" name="Picture 10" descr="arc.jpg"/>
          <p:cNvPicPr>
            <a:picLocks noChangeAspect="1"/>
          </p:cNvPicPr>
          <p:nvPr/>
        </p:nvPicPr>
        <p:blipFill>
          <a:blip r:embed="rId3" cstate="print"/>
          <a:srcRect/>
          <a:stretch>
            <a:fillRect/>
          </a:stretch>
        </p:blipFill>
        <p:spPr bwMode="auto">
          <a:xfrm>
            <a:off x="5343525" y="990600"/>
            <a:ext cx="3800475" cy="4811713"/>
          </a:xfrm>
          <a:prstGeom prst="rect">
            <a:avLst/>
          </a:prstGeom>
          <a:noFill/>
          <a:ln w="25400">
            <a:solidFill>
              <a:schemeClr val="bg1"/>
            </a:solid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allCnew1"/>
          <p:cNvPicPr>
            <a:picLocks noChangeAspect="1" noChangeArrowheads="1"/>
          </p:cNvPicPr>
          <p:nvPr/>
        </p:nvPicPr>
        <p:blipFill>
          <a:blip r:embed="rId2" cstate="print"/>
          <a:srcRect b="6659"/>
          <a:stretch>
            <a:fillRect/>
          </a:stretch>
        </p:blipFill>
        <p:spPr bwMode="auto">
          <a:xfrm>
            <a:off x="1144588" y="966788"/>
            <a:ext cx="7335837" cy="5149850"/>
          </a:xfrm>
          <a:prstGeom prst="rect">
            <a:avLst/>
          </a:prstGeom>
          <a:noFill/>
          <a:ln w="9525">
            <a:noFill/>
            <a:miter lim="800000"/>
            <a:headEnd/>
            <a:tailEnd/>
          </a:ln>
        </p:spPr>
      </p:pic>
      <p:sp>
        <p:nvSpPr>
          <p:cNvPr id="95235" name="Rectangle 3"/>
          <p:cNvSpPr>
            <a:spLocks noGrp="1" noChangeArrowheads="1"/>
          </p:cNvSpPr>
          <p:nvPr>
            <p:ph type="title"/>
          </p:nvPr>
        </p:nvSpPr>
        <p:spPr>
          <a:xfrm>
            <a:off x="1849438" y="265113"/>
            <a:ext cx="5867400" cy="592137"/>
          </a:xfrm>
        </p:spPr>
        <p:txBody>
          <a:bodyPr/>
          <a:lstStyle/>
          <a:p>
            <a:pPr eaLnBrk="1" hangingPunct="1"/>
            <a:r>
              <a:rPr lang="en-US" u="sng" smtClean="0"/>
              <a:t>Hall C:  SHMS and HMS</a:t>
            </a:r>
          </a:p>
        </p:txBody>
      </p:sp>
      <p:sp>
        <p:nvSpPr>
          <p:cNvPr id="95236" name="Line 4"/>
          <p:cNvSpPr>
            <a:spLocks noChangeShapeType="1"/>
          </p:cNvSpPr>
          <p:nvPr/>
        </p:nvSpPr>
        <p:spPr bwMode="auto">
          <a:xfrm>
            <a:off x="4359275" y="874713"/>
            <a:ext cx="160338" cy="1417637"/>
          </a:xfrm>
          <a:prstGeom prst="line">
            <a:avLst/>
          </a:prstGeom>
          <a:noFill/>
          <a:ln w="57150">
            <a:solidFill>
              <a:srgbClr val="008000"/>
            </a:solidFill>
            <a:round/>
            <a:headEnd/>
            <a:tailEnd type="triangle" w="med" len="med"/>
          </a:ln>
        </p:spPr>
        <p:txBody>
          <a:bodyPr/>
          <a:lstStyle/>
          <a:p>
            <a:endParaRPr lang="en-US"/>
          </a:p>
        </p:txBody>
      </p:sp>
      <p:sp>
        <p:nvSpPr>
          <p:cNvPr id="95237" name="Line 5"/>
          <p:cNvSpPr>
            <a:spLocks noChangeShapeType="1"/>
          </p:cNvSpPr>
          <p:nvPr/>
        </p:nvSpPr>
        <p:spPr bwMode="auto">
          <a:xfrm>
            <a:off x="6699250" y="841375"/>
            <a:ext cx="504825" cy="1511300"/>
          </a:xfrm>
          <a:prstGeom prst="line">
            <a:avLst/>
          </a:prstGeom>
          <a:noFill/>
          <a:ln w="57150">
            <a:solidFill>
              <a:srgbClr val="008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DOE GENERIC PROJECT TIMELINE</a:t>
            </a:r>
          </a:p>
        </p:txBody>
      </p:sp>
      <p:grpSp>
        <p:nvGrpSpPr>
          <p:cNvPr id="2" name="Group 30"/>
          <p:cNvGrpSpPr>
            <a:grpSpLocks/>
          </p:cNvGrpSpPr>
          <p:nvPr/>
        </p:nvGrpSpPr>
        <p:grpSpPr bwMode="auto">
          <a:xfrm>
            <a:off x="3741738" y="1128713"/>
            <a:ext cx="4281487" cy="2819400"/>
            <a:chOff x="3741806" y="1128408"/>
            <a:chExt cx="4281942" cy="2819705"/>
          </a:xfrm>
        </p:grpSpPr>
        <p:grpSp>
          <p:nvGrpSpPr>
            <p:cNvPr id="96274" name="Group 29"/>
            <p:cNvGrpSpPr>
              <a:grpSpLocks/>
            </p:cNvGrpSpPr>
            <p:nvPr/>
          </p:nvGrpSpPr>
          <p:grpSpPr bwMode="auto">
            <a:xfrm>
              <a:off x="4709767" y="1606641"/>
              <a:ext cx="2486025" cy="2341472"/>
              <a:chOff x="4709767" y="1606641"/>
              <a:chExt cx="2486025" cy="2341472"/>
            </a:xfrm>
          </p:grpSpPr>
          <p:sp>
            <p:nvSpPr>
              <p:cNvPr id="96276" name="Text Box 5"/>
              <p:cNvSpPr txBox="1">
                <a:spLocks noChangeArrowheads="1"/>
              </p:cNvSpPr>
              <p:nvPr/>
            </p:nvSpPr>
            <p:spPr bwMode="auto">
              <a:xfrm>
                <a:off x="4709767" y="1606641"/>
                <a:ext cx="2486025" cy="579438"/>
              </a:xfrm>
              <a:prstGeom prst="rect">
                <a:avLst/>
              </a:prstGeom>
              <a:noFill/>
              <a:ln w="9525">
                <a:noFill/>
                <a:miter lim="800000"/>
                <a:headEnd/>
                <a:tailEnd/>
              </a:ln>
            </p:spPr>
            <p:txBody>
              <a:bodyPr wrap="none">
                <a:spAutoFit/>
              </a:bodyPr>
              <a:lstStyle/>
              <a:p>
                <a:r>
                  <a:rPr lang="en-US" i="1">
                    <a:solidFill>
                      <a:srgbClr val="009900"/>
                    </a:solidFill>
                  </a:rPr>
                  <a:t>We are here</a:t>
                </a:r>
              </a:p>
            </p:txBody>
          </p:sp>
          <p:sp>
            <p:nvSpPr>
              <p:cNvPr id="96277" name="Line 11"/>
              <p:cNvSpPr>
                <a:spLocks noChangeShapeType="1"/>
              </p:cNvSpPr>
              <p:nvPr/>
            </p:nvSpPr>
            <p:spPr bwMode="auto">
              <a:xfrm>
                <a:off x="6164403" y="2743200"/>
                <a:ext cx="0" cy="1204913"/>
              </a:xfrm>
              <a:prstGeom prst="line">
                <a:avLst/>
              </a:prstGeom>
              <a:noFill/>
              <a:ln w="57150">
                <a:solidFill>
                  <a:srgbClr val="009900"/>
                </a:solidFill>
                <a:round/>
                <a:headEnd/>
                <a:tailEnd type="none" w="lg" len="lg"/>
              </a:ln>
            </p:spPr>
            <p:txBody>
              <a:bodyPr/>
              <a:lstStyle/>
              <a:p>
                <a:endParaRPr lang="en-US"/>
              </a:p>
            </p:txBody>
          </p:sp>
          <p:sp>
            <p:nvSpPr>
              <p:cNvPr id="96278" name="Line 4"/>
              <p:cNvSpPr>
                <a:spLocks noChangeShapeType="1"/>
              </p:cNvSpPr>
              <p:nvPr/>
            </p:nvSpPr>
            <p:spPr bwMode="auto">
              <a:xfrm flipH="1">
                <a:off x="6206469" y="2138516"/>
                <a:ext cx="518795" cy="740999"/>
              </a:xfrm>
              <a:prstGeom prst="line">
                <a:avLst/>
              </a:prstGeom>
              <a:noFill/>
              <a:ln w="38100">
                <a:solidFill>
                  <a:srgbClr val="009900"/>
                </a:solidFill>
                <a:round/>
                <a:headEnd/>
                <a:tailEnd type="stealth" w="lg" len="lg"/>
              </a:ln>
            </p:spPr>
            <p:txBody>
              <a:bodyPr/>
              <a:lstStyle/>
              <a:p>
                <a:endParaRPr lang="en-US"/>
              </a:p>
            </p:txBody>
          </p:sp>
        </p:grpSp>
        <p:sp>
          <p:nvSpPr>
            <p:cNvPr id="17" name="TextBox 16"/>
            <p:cNvSpPr txBox="1"/>
            <p:nvPr/>
          </p:nvSpPr>
          <p:spPr>
            <a:xfrm>
              <a:off x="3741806" y="1128408"/>
              <a:ext cx="4281942" cy="584263"/>
            </a:xfrm>
            <a:prstGeom prst="rect">
              <a:avLst/>
            </a:prstGeom>
            <a:noFill/>
          </p:spPr>
          <p:txBody>
            <a:bodyPr wrap="none">
              <a:spAutoFit/>
            </a:bodyPr>
            <a:lstStyle/>
            <a:p>
              <a:pPr>
                <a:defRPr/>
              </a:pPr>
              <a:r>
                <a:rPr lang="en-US" i="1" dirty="0">
                  <a:solidFill>
                    <a:srgbClr val="009900"/>
                  </a:solidFill>
                  <a:latin typeface="+mj-lt"/>
                </a:rPr>
                <a:t>Start of Construction</a:t>
              </a:r>
            </a:p>
          </p:txBody>
        </p:sp>
      </p:grpSp>
      <p:grpSp>
        <p:nvGrpSpPr>
          <p:cNvPr id="96260" name="Group 23"/>
          <p:cNvGrpSpPr>
            <a:grpSpLocks/>
          </p:cNvGrpSpPr>
          <p:nvPr/>
        </p:nvGrpSpPr>
        <p:grpSpPr bwMode="auto">
          <a:xfrm>
            <a:off x="76200" y="1143000"/>
            <a:ext cx="8915400" cy="4191000"/>
            <a:chOff x="-152400" y="1143000"/>
            <a:chExt cx="9448800" cy="4670286"/>
          </a:xfrm>
        </p:grpSpPr>
        <p:pic>
          <p:nvPicPr>
            <p:cNvPr id="96262" name="Picture 3" descr="a"/>
            <p:cNvPicPr>
              <a:picLocks noChangeAspect="1" noChangeArrowheads="1"/>
            </p:cNvPicPr>
            <p:nvPr/>
          </p:nvPicPr>
          <p:blipFill>
            <a:blip r:embed="rId3" cstate="print"/>
            <a:srcRect/>
            <a:stretch>
              <a:fillRect/>
            </a:stretch>
          </p:blipFill>
          <p:spPr bwMode="auto">
            <a:xfrm>
              <a:off x="-152400" y="1143000"/>
              <a:ext cx="9448800" cy="4333875"/>
            </a:xfrm>
            <a:prstGeom prst="rect">
              <a:avLst/>
            </a:prstGeom>
            <a:noFill/>
            <a:ln w="9525">
              <a:noFill/>
              <a:miter lim="800000"/>
              <a:headEnd/>
              <a:tailEnd/>
            </a:ln>
          </p:spPr>
        </p:pic>
        <p:sp>
          <p:nvSpPr>
            <p:cNvPr id="96263" name="Rectangle 20"/>
            <p:cNvSpPr>
              <a:spLocks noChangeArrowheads="1"/>
            </p:cNvSpPr>
            <p:nvPr/>
          </p:nvSpPr>
          <p:spPr bwMode="auto">
            <a:xfrm>
              <a:off x="0" y="4800600"/>
              <a:ext cx="9144000" cy="685800"/>
            </a:xfrm>
            <a:prstGeom prst="rect">
              <a:avLst/>
            </a:prstGeom>
            <a:solidFill>
              <a:schemeClr val="bg1"/>
            </a:solidFill>
            <a:ln w="9525">
              <a:noFill/>
              <a:miter lim="800000"/>
              <a:headEnd/>
              <a:tailEnd/>
            </a:ln>
          </p:spPr>
          <p:txBody>
            <a:bodyPr wrap="none" anchor="ctr"/>
            <a:lstStyle/>
            <a:p>
              <a:endParaRPr lang="en-US"/>
            </a:p>
          </p:txBody>
        </p:sp>
        <p:sp>
          <p:nvSpPr>
            <p:cNvPr id="96264" name="Line 22"/>
            <p:cNvSpPr>
              <a:spLocks noChangeShapeType="1"/>
            </p:cNvSpPr>
            <p:nvPr/>
          </p:nvSpPr>
          <p:spPr bwMode="auto">
            <a:xfrm>
              <a:off x="0" y="5105400"/>
              <a:ext cx="9144000" cy="0"/>
            </a:xfrm>
            <a:prstGeom prst="line">
              <a:avLst/>
            </a:prstGeom>
            <a:noFill/>
            <a:ln w="28575">
              <a:solidFill>
                <a:schemeClr val="tx1"/>
              </a:solidFill>
              <a:round/>
              <a:headEnd/>
              <a:tailEnd/>
            </a:ln>
          </p:spPr>
          <p:txBody>
            <a:bodyPr/>
            <a:lstStyle/>
            <a:p>
              <a:endParaRPr lang="en-US"/>
            </a:p>
          </p:txBody>
        </p:sp>
        <p:sp>
          <p:nvSpPr>
            <p:cNvPr id="96265" name="Text Box 16"/>
            <p:cNvSpPr txBox="1">
              <a:spLocks noChangeArrowheads="1"/>
            </p:cNvSpPr>
            <p:nvPr/>
          </p:nvSpPr>
          <p:spPr bwMode="auto">
            <a:xfrm>
              <a:off x="2743200" y="4802220"/>
              <a:ext cx="990600" cy="307777"/>
            </a:xfrm>
            <a:prstGeom prst="rect">
              <a:avLst/>
            </a:prstGeom>
            <a:solidFill>
              <a:srgbClr val="CCFFFF"/>
            </a:solidFill>
            <a:ln w="9525">
              <a:noFill/>
              <a:miter lim="800000"/>
              <a:headEnd/>
              <a:tailEnd/>
            </a:ln>
          </p:spPr>
          <p:txBody>
            <a:bodyPr>
              <a:spAutoFit/>
            </a:bodyPr>
            <a:lstStyle/>
            <a:p>
              <a:pPr eaLnBrk="1" hangingPunct="1"/>
              <a:r>
                <a:rPr lang="en-US" sz="1400">
                  <a:solidFill>
                    <a:srgbClr val="333399"/>
                  </a:solidFill>
                </a:rPr>
                <a:t>FEB 2006</a:t>
              </a:r>
            </a:p>
          </p:txBody>
        </p:sp>
        <p:sp>
          <p:nvSpPr>
            <p:cNvPr id="96266" name="Text Box 12"/>
            <p:cNvSpPr txBox="1">
              <a:spLocks noChangeArrowheads="1"/>
            </p:cNvSpPr>
            <p:nvPr/>
          </p:nvSpPr>
          <p:spPr bwMode="auto">
            <a:xfrm>
              <a:off x="4343400" y="4786005"/>
              <a:ext cx="1066800" cy="307777"/>
            </a:xfrm>
            <a:prstGeom prst="rect">
              <a:avLst/>
            </a:prstGeom>
            <a:solidFill>
              <a:srgbClr val="CCFFFF"/>
            </a:solidFill>
            <a:ln w="9525">
              <a:noFill/>
              <a:miter lim="800000"/>
              <a:headEnd/>
              <a:tailEnd/>
            </a:ln>
          </p:spPr>
          <p:txBody>
            <a:bodyPr>
              <a:spAutoFit/>
            </a:bodyPr>
            <a:lstStyle/>
            <a:p>
              <a:pPr eaLnBrk="1" hangingPunct="1"/>
              <a:r>
                <a:rPr lang="en-US" sz="1400">
                  <a:solidFill>
                    <a:srgbClr val="333399"/>
                  </a:solidFill>
                </a:rPr>
                <a:t>NOV 2007</a:t>
              </a:r>
            </a:p>
          </p:txBody>
        </p:sp>
        <p:sp>
          <p:nvSpPr>
            <p:cNvPr id="96267" name="Text Box 15"/>
            <p:cNvSpPr txBox="1">
              <a:spLocks noChangeArrowheads="1"/>
            </p:cNvSpPr>
            <p:nvPr/>
          </p:nvSpPr>
          <p:spPr bwMode="auto">
            <a:xfrm>
              <a:off x="5456644" y="4789245"/>
              <a:ext cx="989310" cy="307777"/>
            </a:xfrm>
            <a:prstGeom prst="rect">
              <a:avLst/>
            </a:prstGeom>
            <a:solidFill>
              <a:srgbClr val="CCFFFF"/>
            </a:solidFill>
            <a:ln w="9525">
              <a:noFill/>
              <a:miter lim="800000"/>
              <a:headEnd/>
              <a:tailEnd/>
            </a:ln>
          </p:spPr>
          <p:txBody>
            <a:bodyPr wrap="none">
              <a:spAutoFit/>
            </a:bodyPr>
            <a:lstStyle/>
            <a:p>
              <a:pPr eaLnBrk="1" hangingPunct="1"/>
              <a:r>
                <a:rPr lang="en-US" sz="1400">
                  <a:solidFill>
                    <a:srgbClr val="333399"/>
                  </a:solidFill>
                </a:rPr>
                <a:t>SEP 2008</a:t>
              </a:r>
            </a:p>
          </p:txBody>
        </p:sp>
        <p:sp>
          <p:nvSpPr>
            <p:cNvPr id="96268" name="Text Box 16"/>
            <p:cNvSpPr txBox="1">
              <a:spLocks noChangeArrowheads="1"/>
            </p:cNvSpPr>
            <p:nvPr/>
          </p:nvSpPr>
          <p:spPr bwMode="auto">
            <a:xfrm>
              <a:off x="1143001" y="4800600"/>
              <a:ext cx="1074906" cy="307777"/>
            </a:xfrm>
            <a:prstGeom prst="rect">
              <a:avLst/>
            </a:prstGeom>
            <a:solidFill>
              <a:srgbClr val="CCFFFF"/>
            </a:solidFill>
            <a:ln w="9525">
              <a:noFill/>
              <a:miter lim="800000"/>
              <a:headEnd/>
              <a:tailEnd/>
            </a:ln>
          </p:spPr>
          <p:txBody>
            <a:bodyPr>
              <a:spAutoFit/>
            </a:bodyPr>
            <a:lstStyle/>
            <a:p>
              <a:pPr eaLnBrk="1" hangingPunct="1"/>
              <a:r>
                <a:rPr lang="en-US" sz="1400">
                  <a:solidFill>
                    <a:srgbClr val="333399"/>
                  </a:solidFill>
                </a:rPr>
                <a:t>MAR 2004</a:t>
              </a:r>
            </a:p>
          </p:txBody>
        </p:sp>
        <p:sp>
          <p:nvSpPr>
            <p:cNvPr id="18" name="TextBox 17"/>
            <p:cNvSpPr txBox="1"/>
            <p:nvPr/>
          </p:nvSpPr>
          <p:spPr>
            <a:xfrm>
              <a:off x="1296215" y="5105667"/>
              <a:ext cx="5114735" cy="707619"/>
            </a:xfrm>
            <a:prstGeom prst="rect">
              <a:avLst/>
            </a:prstGeom>
            <a:solidFill>
              <a:srgbClr val="CCFFFF"/>
            </a:solidFill>
          </p:spPr>
          <p:txBody>
            <a:bodyPr>
              <a:spAutoFit/>
            </a:bodyPr>
            <a:lstStyle/>
            <a:p>
              <a:pPr>
                <a:defRPr/>
              </a:pPr>
              <a:endParaRPr lang="en-US" dirty="0">
                <a:solidFill>
                  <a:srgbClr val="333399"/>
                </a:solidFill>
                <a:latin typeface="+mn-lt"/>
              </a:endParaRPr>
            </a:p>
            <a:p>
              <a:pPr>
                <a:defRPr/>
              </a:pPr>
              <a:r>
                <a:rPr lang="en-US" dirty="0">
                  <a:solidFill>
                    <a:srgbClr val="333399"/>
                  </a:solidFill>
                  <a:latin typeface="+mn-lt"/>
                </a:rPr>
                <a:t>12 </a:t>
              </a:r>
              <a:r>
                <a:rPr lang="en-US" dirty="0" err="1">
                  <a:solidFill>
                    <a:srgbClr val="333399"/>
                  </a:solidFill>
                  <a:latin typeface="+mn-lt"/>
                </a:rPr>
                <a:t>GeV</a:t>
              </a:r>
              <a:r>
                <a:rPr lang="en-US" dirty="0">
                  <a:solidFill>
                    <a:srgbClr val="333399"/>
                  </a:solidFill>
                  <a:latin typeface="+mn-lt"/>
                </a:rPr>
                <a:t> Upgrade – Approval dates</a:t>
              </a:r>
            </a:p>
          </p:txBody>
        </p:sp>
        <p:grpSp>
          <p:nvGrpSpPr>
            <p:cNvPr id="96270" name="Group 31"/>
            <p:cNvGrpSpPr>
              <a:grpSpLocks/>
            </p:cNvGrpSpPr>
            <p:nvPr/>
          </p:nvGrpSpPr>
          <p:grpSpPr bwMode="auto">
            <a:xfrm>
              <a:off x="7581537" y="4738961"/>
              <a:ext cx="1636524" cy="805192"/>
              <a:chOff x="7581537" y="4738961"/>
              <a:chExt cx="1636524" cy="805192"/>
            </a:xfrm>
          </p:grpSpPr>
          <p:sp>
            <p:nvSpPr>
              <p:cNvPr id="96272" name="Text Box 15"/>
              <p:cNvSpPr txBox="1">
                <a:spLocks noChangeArrowheads="1"/>
              </p:cNvSpPr>
              <p:nvPr/>
            </p:nvSpPr>
            <p:spPr bwMode="auto">
              <a:xfrm>
                <a:off x="7581537" y="4738961"/>
                <a:ext cx="1369286" cy="400110"/>
              </a:xfrm>
              <a:prstGeom prst="rect">
                <a:avLst/>
              </a:prstGeom>
              <a:solidFill>
                <a:srgbClr val="FFFFCC"/>
              </a:solidFill>
              <a:ln w="9525">
                <a:noFill/>
                <a:miter lim="800000"/>
                <a:headEnd/>
                <a:tailEnd/>
              </a:ln>
            </p:spPr>
            <p:txBody>
              <a:bodyPr wrap="none">
                <a:spAutoFit/>
              </a:bodyPr>
              <a:lstStyle/>
              <a:p>
                <a:pPr eaLnBrk="1" hangingPunct="1"/>
                <a:r>
                  <a:rPr lang="en-US">
                    <a:solidFill>
                      <a:srgbClr val="333399"/>
                    </a:solidFill>
                  </a:rPr>
                  <a:t>DEC 2014</a:t>
                </a:r>
              </a:p>
            </p:txBody>
          </p:sp>
          <p:sp>
            <p:nvSpPr>
              <p:cNvPr id="96273" name="Text Box 15"/>
              <p:cNvSpPr txBox="1">
                <a:spLocks noChangeArrowheads="1"/>
              </p:cNvSpPr>
              <p:nvPr/>
            </p:nvSpPr>
            <p:spPr bwMode="auto">
              <a:xfrm>
                <a:off x="7877629" y="5144043"/>
                <a:ext cx="1340432" cy="400110"/>
              </a:xfrm>
              <a:prstGeom prst="rect">
                <a:avLst/>
              </a:prstGeom>
              <a:solidFill>
                <a:srgbClr val="FFFFCC"/>
              </a:solidFill>
              <a:ln w="9525">
                <a:noFill/>
                <a:miter lim="800000"/>
                <a:headEnd/>
                <a:tailEnd/>
              </a:ln>
            </p:spPr>
            <p:txBody>
              <a:bodyPr wrap="none">
                <a:spAutoFit/>
              </a:bodyPr>
              <a:lstStyle/>
              <a:p>
                <a:pPr eaLnBrk="1" hangingPunct="1"/>
                <a:r>
                  <a:rPr lang="en-US">
                    <a:solidFill>
                      <a:srgbClr val="333399"/>
                    </a:solidFill>
                  </a:rPr>
                  <a:t>JUN 2015</a:t>
                </a:r>
              </a:p>
            </p:txBody>
          </p:sp>
        </p:grpSp>
        <p:sp>
          <p:nvSpPr>
            <p:cNvPr id="23" name="TextBox 22"/>
            <p:cNvSpPr txBox="1"/>
            <p:nvPr/>
          </p:nvSpPr>
          <p:spPr>
            <a:xfrm>
              <a:off x="7906673" y="3892100"/>
              <a:ext cx="699911" cy="277741"/>
            </a:xfrm>
            <a:prstGeom prst="rect">
              <a:avLst/>
            </a:prstGeom>
            <a:noFill/>
          </p:spPr>
          <p:txBody>
            <a:bodyPr wrap="none">
              <a:spAutoFit/>
            </a:bodyPr>
            <a:lstStyle/>
            <a:p>
              <a:pPr>
                <a:defRPr/>
              </a:pPr>
              <a:r>
                <a:rPr lang="en-US" sz="1200" dirty="0">
                  <a:latin typeface="+mn-lt"/>
                </a:rPr>
                <a:t>(A &amp; B)</a:t>
              </a:r>
            </a:p>
          </p:txBody>
        </p:sp>
      </p:grpSp>
      <p:sp>
        <p:nvSpPr>
          <p:cNvPr id="27" name="TextBox 26"/>
          <p:cNvSpPr txBox="1"/>
          <p:nvPr/>
        </p:nvSpPr>
        <p:spPr>
          <a:xfrm>
            <a:off x="195263" y="849313"/>
            <a:ext cx="2751137" cy="307975"/>
          </a:xfrm>
          <a:prstGeom prst="rect">
            <a:avLst/>
          </a:prstGeom>
          <a:noFill/>
        </p:spPr>
        <p:txBody>
          <a:bodyPr wrap="none">
            <a:spAutoFit/>
          </a:bodyPr>
          <a:lstStyle/>
          <a:p>
            <a:pPr>
              <a:defRPr/>
            </a:pPr>
            <a:r>
              <a:rPr lang="en-US" sz="1400" b="0" dirty="0">
                <a:latin typeface="+mn-lt"/>
              </a:rPr>
              <a:t>graphic from DOE 413.3 Manual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5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endParaRPr lang="en-US" smtClean="0"/>
          </a:p>
        </p:txBody>
      </p:sp>
      <p:sp>
        <p:nvSpPr>
          <p:cNvPr id="99331" name="Content Placeholder 2"/>
          <p:cNvSpPr>
            <a:spLocks noGrp="1"/>
          </p:cNvSpPr>
          <p:nvPr>
            <p:ph idx="1"/>
          </p:nvPr>
        </p:nvSpPr>
        <p:spPr/>
        <p:txBody>
          <a:bodyPr/>
          <a:lstStyle/>
          <a:p>
            <a:pPr eaLnBrk="1" hangingPunct="1"/>
            <a:r>
              <a:rPr lang="en-US" smtClean="0"/>
              <a:t>Below from Claus at Lehman (2009)</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t>Backups</a:t>
            </a:r>
          </a:p>
        </p:txBody>
      </p:sp>
      <p:sp>
        <p:nvSpPr>
          <p:cNvPr id="100355"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31850" y="0"/>
            <a:ext cx="7620000" cy="579438"/>
          </a:xfrm>
        </p:spPr>
        <p:txBody>
          <a:bodyPr/>
          <a:lstStyle/>
          <a:p>
            <a:pPr eaLnBrk="1" hangingPunct="1"/>
            <a:r>
              <a:rPr lang="en-US" smtClean="0"/>
              <a:t>High-level Parameters</a:t>
            </a:r>
          </a:p>
        </p:txBody>
      </p:sp>
      <p:sp>
        <p:nvSpPr>
          <p:cNvPr id="55299" name="Rectangle 3"/>
          <p:cNvSpPr>
            <a:spLocks noGrp="1" noChangeArrowheads="1"/>
          </p:cNvSpPr>
          <p:nvPr>
            <p:ph type="body" idx="1"/>
          </p:nvPr>
        </p:nvSpPr>
        <p:spPr>
          <a:xfrm>
            <a:off x="609600" y="1177925"/>
            <a:ext cx="6386513" cy="5070475"/>
          </a:xfrm>
        </p:spPr>
        <p:txBody>
          <a:bodyPr/>
          <a:lstStyle/>
          <a:p>
            <a:pPr eaLnBrk="1" hangingPunct="1">
              <a:tabLst>
                <a:tab pos="860425" algn="l"/>
                <a:tab pos="4684713" algn="l"/>
              </a:tabLst>
            </a:pPr>
            <a:r>
              <a:rPr lang="en-US" u="sng" smtClean="0"/>
              <a:t>ACCELERATOR:</a:t>
            </a:r>
          </a:p>
          <a:p>
            <a:pPr eaLnBrk="1" hangingPunct="1">
              <a:tabLst>
                <a:tab pos="860425" algn="l"/>
                <a:tab pos="4684713" algn="l"/>
              </a:tabLst>
            </a:pPr>
            <a:r>
              <a:rPr lang="en-US" smtClean="0">
                <a:solidFill>
                  <a:srgbClr val="990033"/>
                </a:solidFill>
              </a:rPr>
              <a:t>  </a:t>
            </a:r>
            <a:r>
              <a:rPr lang="en-US" smtClean="0">
                <a:solidFill>
                  <a:schemeClr val="accent2"/>
                </a:solidFill>
              </a:rPr>
              <a:t>Beam energy	    6  GeV        </a:t>
            </a:r>
            <a:br>
              <a:rPr lang="en-US" smtClean="0">
                <a:solidFill>
                  <a:schemeClr val="accent2"/>
                </a:solidFill>
              </a:rPr>
            </a:br>
            <a:r>
              <a:rPr lang="en-US" smtClean="0">
                <a:solidFill>
                  <a:schemeClr val="accent2"/>
                </a:solidFill>
              </a:rPr>
              <a:t>      </a:t>
            </a:r>
            <a:r>
              <a:rPr lang="en-US" smtClean="0">
                <a:solidFill>
                  <a:srgbClr val="8C00BE"/>
                </a:solidFill>
              </a:rPr>
              <a:t>Voltage of each linac	    0.6 GV</a:t>
            </a:r>
          </a:p>
          <a:p>
            <a:pPr eaLnBrk="1" hangingPunct="1">
              <a:tabLst>
                <a:tab pos="860425" algn="l"/>
                <a:tab pos="4684713" algn="l"/>
              </a:tabLst>
            </a:pPr>
            <a:r>
              <a:rPr lang="en-US" smtClean="0">
                <a:solidFill>
                  <a:srgbClr val="8C00BE"/>
                </a:solidFill>
              </a:rPr>
              <a:t>	      Number of recirculations	       5</a:t>
            </a:r>
          </a:p>
          <a:p>
            <a:pPr eaLnBrk="1" hangingPunct="1">
              <a:spcBef>
                <a:spcPct val="50000"/>
              </a:spcBef>
              <a:tabLst>
                <a:tab pos="860425" algn="l"/>
                <a:tab pos="4684713" algn="l"/>
              </a:tabLst>
            </a:pPr>
            <a:r>
              <a:rPr lang="en-US" smtClean="0">
                <a:solidFill>
                  <a:schemeClr val="accent2"/>
                </a:solidFill>
              </a:rPr>
              <a:t>  Beam power (total program)           1 MW</a:t>
            </a:r>
          </a:p>
          <a:p>
            <a:pPr eaLnBrk="1" hangingPunct="1">
              <a:spcBef>
                <a:spcPct val="50000"/>
              </a:spcBef>
              <a:tabLst>
                <a:tab pos="860425" algn="l"/>
                <a:tab pos="4684713" algn="l"/>
              </a:tabLst>
            </a:pPr>
            <a:r>
              <a:rPr lang="en-US" smtClean="0">
                <a:solidFill>
                  <a:schemeClr val="accent2"/>
                </a:solidFill>
              </a:rPr>
              <a:t>  Beam current (hybrid mesons)           - </a:t>
            </a:r>
          </a:p>
          <a:p>
            <a:pPr eaLnBrk="1" hangingPunct="1">
              <a:spcBef>
                <a:spcPct val="50000"/>
              </a:spcBef>
              <a:tabLst>
                <a:tab pos="860425" algn="l"/>
                <a:tab pos="4684713" algn="l"/>
              </a:tabLst>
            </a:pPr>
            <a:r>
              <a:rPr lang="en-US" smtClean="0">
                <a:solidFill>
                  <a:schemeClr val="accent2"/>
                </a:solidFill>
              </a:rPr>
              <a:t>  Emittance	 1 nm-rad</a:t>
            </a:r>
          </a:p>
          <a:p>
            <a:pPr eaLnBrk="1" hangingPunct="1">
              <a:spcBef>
                <a:spcPct val="50000"/>
              </a:spcBef>
              <a:tabLst>
                <a:tab pos="860425" algn="l"/>
                <a:tab pos="4684713" algn="l"/>
              </a:tabLst>
            </a:pPr>
            <a:r>
              <a:rPr lang="en-US" smtClean="0">
                <a:solidFill>
                  <a:schemeClr val="accent2"/>
                </a:solidFill>
              </a:rPr>
              <a:t>  Energy spread	     0.01%</a:t>
            </a:r>
          </a:p>
          <a:p>
            <a:pPr eaLnBrk="1" hangingPunct="1">
              <a:spcBef>
                <a:spcPct val="50000"/>
              </a:spcBef>
              <a:tabLst>
                <a:tab pos="860425" algn="l"/>
                <a:tab pos="4684713" algn="l"/>
              </a:tabLst>
            </a:pPr>
            <a:r>
              <a:rPr lang="en-US" u="sng" smtClean="0"/>
              <a:t>CRYOPLANT</a:t>
            </a:r>
            <a:r>
              <a:rPr lang="en-US" smtClean="0"/>
              <a:t>	   4.5 kW</a:t>
            </a:r>
          </a:p>
          <a:p>
            <a:pPr eaLnBrk="1" hangingPunct="1">
              <a:spcBef>
                <a:spcPct val="50000"/>
              </a:spcBef>
              <a:tabLst>
                <a:tab pos="860425" algn="l"/>
                <a:tab pos="4684713" algn="l"/>
              </a:tabLst>
            </a:pPr>
            <a:r>
              <a:rPr lang="en-US" u="sng" smtClean="0"/>
              <a:t>EXPERIMENTAL HALLS</a:t>
            </a:r>
            <a:r>
              <a:rPr lang="en-US" smtClean="0"/>
              <a:t>	       3</a:t>
            </a:r>
          </a:p>
        </p:txBody>
      </p:sp>
      <p:sp>
        <p:nvSpPr>
          <p:cNvPr id="55300" name="Text Box 5"/>
          <p:cNvSpPr txBox="1">
            <a:spLocks noChangeArrowheads="1"/>
          </p:cNvSpPr>
          <p:nvPr/>
        </p:nvSpPr>
        <p:spPr bwMode="auto">
          <a:xfrm>
            <a:off x="5818188" y="609600"/>
            <a:ext cx="750887" cy="427038"/>
          </a:xfrm>
          <a:prstGeom prst="rect">
            <a:avLst/>
          </a:prstGeom>
          <a:noFill/>
          <a:ln w="12700">
            <a:noFill/>
            <a:miter lim="800000"/>
            <a:headEnd/>
            <a:tailEnd/>
          </a:ln>
        </p:spPr>
        <p:txBody>
          <a:bodyPr wrap="none" lIns="0" tIns="0" rIns="0" bIns="0">
            <a:spAutoFit/>
          </a:bodyPr>
          <a:lstStyle/>
          <a:p>
            <a:r>
              <a:rPr lang="en-US" sz="2800" u="sng"/>
              <a:t>Now</a:t>
            </a:r>
            <a:endParaRPr lang="en-US" sz="2800"/>
          </a:p>
        </p:txBody>
      </p:sp>
      <p:grpSp>
        <p:nvGrpSpPr>
          <p:cNvPr id="2" name="Group 9"/>
          <p:cNvGrpSpPr>
            <a:grpSpLocks/>
          </p:cNvGrpSpPr>
          <p:nvPr/>
        </p:nvGrpSpPr>
        <p:grpSpPr bwMode="auto">
          <a:xfrm>
            <a:off x="7011988" y="609600"/>
            <a:ext cx="1720850" cy="4953000"/>
            <a:chOff x="4859" y="528"/>
            <a:chExt cx="1192" cy="3120"/>
          </a:xfrm>
        </p:grpSpPr>
        <p:sp>
          <p:nvSpPr>
            <p:cNvPr id="55302" name="Rectangle 4"/>
            <p:cNvSpPr>
              <a:spLocks noChangeArrowheads="1"/>
            </p:cNvSpPr>
            <p:nvPr/>
          </p:nvSpPr>
          <p:spPr bwMode="auto">
            <a:xfrm>
              <a:off x="4859" y="912"/>
              <a:ext cx="1192" cy="2736"/>
            </a:xfrm>
            <a:prstGeom prst="rect">
              <a:avLst/>
            </a:prstGeom>
            <a:noFill/>
            <a:ln w="9525">
              <a:noFill/>
              <a:miter lim="800000"/>
              <a:headEnd/>
              <a:tailEnd/>
            </a:ln>
          </p:spPr>
          <p:txBody>
            <a:bodyPr/>
            <a:lstStyle/>
            <a:p>
              <a:pPr marL="228600" indent="-228600" algn="ctr" eaLnBrk="1" hangingPunct="1">
                <a:spcBef>
                  <a:spcPct val="20000"/>
                </a:spcBef>
                <a:tabLst>
                  <a:tab pos="4684713" algn="l"/>
                </a:tabLst>
              </a:pPr>
              <a:r>
                <a:rPr lang="en-US" sz="2400">
                  <a:solidFill>
                    <a:srgbClr val="990033"/>
                  </a:solidFill>
                </a:rPr>
                <a:t> </a:t>
              </a:r>
            </a:p>
            <a:p>
              <a:pPr marL="228600" indent="-228600" algn="ctr" eaLnBrk="1" hangingPunct="1">
                <a:spcBef>
                  <a:spcPct val="20000"/>
                </a:spcBef>
                <a:tabLst>
                  <a:tab pos="4684713" algn="l"/>
                </a:tabLst>
              </a:pPr>
              <a:r>
                <a:rPr lang="en-US" sz="2400">
                  <a:solidFill>
                    <a:schemeClr val="accent2"/>
                  </a:solidFill>
                </a:rPr>
                <a:t>12  GeV</a:t>
              </a:r>
            </a:p>
            <a:p>
              <a:pPr marL="228600" indent="-228600" algn="ctr" eaLnBrk="1" hangingPunct="1">
                <a:spcBef>
                  <a:spcPct val="20000"/>
                </a:spcBef>
                <a:tabLst>
                  <a:tab pos="4684713" algn="l"/>
                </a:tabLst>
              </a:pPr>
              <a:r>
                <a:rPr lang="en-US" sz="2400">
                  <a:solidFill>
                    <a:srgbClr val="8C00BE"/>
                  </a:solidFill>
                </a:rPr>
                <a:t>1.1 GV</a:t>
              </a:r>
            </a:p>
            <a:p>
              <a:pPr marL="228600" indent="-228600" algn="ctr" eaLnBrk="1" hangingPunct="1">
                <a:spcBef>
                  <a:spcPct val="20000"/>
                </a:spcBef>
                <a:tabLst>
                  <a:tab pos="4684713" algn="l"/>
                </a:tabLst>
              </a:pPr>
              <a:r>
                <a:rPr lang="en-US" sz="2400">
                  <a:solidFill>
                    <a:srgbClr val="8C00BE"/>
                  </a:solidFill>
                </a:rPr>
                <a:t>5 ½</a:t>
              </a:r>
            </a:p>
            <a:p>
              <a:pPr marL="228600" indent="-228600" algn="ctr" eaLnBrk="1" hangingPunct="1">
                <a:spcBef>
                  <a:spcPct val="50000"/>
                </a:spcBef>
                <a:tabLst>
                  <a:tab pos="4684713" algn="l"/>
                </a:tabLst>
              </a:pPr>
              <a:r>
                <a:rPr lang="en-US" sz="2400">
                  <a:solidFill>
                    <a:schemeClr val="accent2"/>
                  </a:solidFill>
                </a:rPr>
                <a:t>  1  MW</a:t>
              </a:r>
            </a:p>
            <a:p>
              <a:pPr marL="228600" indent="-228600" algn="ctr" eaLnBrk="1" hangingPunct="1">
                <a:spcBef>
                  <a:spcPct val="50000"/>
                </a:spcBef>
                <a:tabLst>
                  <a:tab pos="4684713" algn="l"/>
                </a:tabLst>
              </a:pPr>
              <a:r>
                <a:rPr lang="en-US" sz="2400">
                  <a:solidFill>
                    <a:schemeClr val="accent2"/>
                  </a:solidFill>
                </a:rPr>
                <a:t>  5  µA</a:t>
              </a:r>
            </a:p>
            <a:p>
              <a:pPr marL="228600" indent="-228600" algn="ctr" eaLnBrk="1" hangingPunct="1">
                <a:spcBef>
                  <a:spcPct val="50000"/>
                </a:spcBef>
                <a:tabLst>
                  <a:tab pos="4684713" algn="l"/>
                </a:tabLst>
              </a:pPr>
              <a:r>
                <a:rPr lang="en-US" sz="2400">
                  <a:solidFill>
                    <a:schemeClr val="accent2"/>
                  </a:solidFill>
                </a:rPr>
                <a:t>7 nm-rad</a:t>
              </a:r>
            </a:p>
            <a:p>
              <a:pPr marL="228600" indent="-228600" algn="ctr" eaLnBrk="1" hangingPunct="1">
                <a:spcBef>
                  <a:spcPct val="50000"/>
                </a:spcBef>
                <a:tabLst>
                  <a:tab pos="4684713" algn="l"/>
                </a:tabLst>
              </a:pPr>
              <a:r>
                <a:rPr lang="en-US" sz="2400">
                  <a:solidFill>
                    <a:schemeClr val="accent2"/>
                  </a:solidFill>
                </a:rPr>
                <a:t>0.02%</a:t>
              </a:r>
            </a:p>
            <a:p>
              <a:pPr marL="228600" indent="-228600" algn="ctr" eaLnBrk="1" hangingPunct="1">
                <a:spcBef>
                  <a:spcPct val="50000"/>
                </a:spcBef>
                <a:tabLst>
                  <a:tab pos="4684713" algn="l"/>
                </a:tabLst>
              </a:pPr>
              <a:r>
                <a:rPr lang="en-US" sz="2400"/>
                <a:t>9 kW</a:t>
              </a:r>
            </a:p>
            <a:p>
              <a:pPr marL="228600" indent="-228600" algn="ctr" eaLnBrk="1" hangingPunct="1">
                <a:spcBef>
                  <a:spcPct val="50000"/>
                </a:spcBef>
                <a:tabLst>
                  <a:tab pos="4684713" algn="l"/>
                </a:tabLst>
              </a:pPr>
              <a:r>
                <a:rPr lang="en-US" sz="2400"/>
                <a:t>4</a:t>
              </a:r>
            </a:p>
            <a:p>
              <a:pPr marL="228600" indent="-228600" algn="ctr" eaLnBrk="1" hangingPunct="1">
                <a:spcBef>
                  <a:spcPct val="50000"/>
                </a:spcBef>
                <a:tabLst>
                  <a:tab pos="4684713" algn="l"/>
                </a:tabLst>
              </a:pPr>
              <a:endParaRPr lang="en-US" sz="2400"/>
            </a:p>
          </p:txBody>
        </p:sp>
        <p:sp>
          <p:nvSpPr>
            <p:cNvPr id="55303" name="Text Box 6"/>
            <p:cNvSpPr txBox="1">
              <a:spLocks noChangeArrowheads="1"/>
            </p:cNvSpPr>
            <p:nvPr/>
          </p:nvSpPr>
          <p:spPr bwMode="auto">
            <a:xfrm>
              <a:off x="4951" y="528"/>
              <a:ext cx="1001" cy="269"/>
            </a:xfrm>
            <a:prstGeom prst="rect">
              <a:avLst/>
            </a:prstGeom>
            <a:noFill/>
            <a:ln w="12700">
              <a:noFill/>
              <a:miter lim="800000"/>
              <a:headEnd/>
              <a:tailEnd/>
            </a:ln>
          </p:spPr>
          <p:txBody>
            <a:bodyPr wrap="none" lIns="0" tIns="0" rIns="0" bIns="0">
              <a:spAutoFit/>
            </a:bodyPr>
            <a:lstStyle/>
            <a:p>
              <a:r>
                <a:rPr lang="en-US" sz="2800" u="sng"/>
                <a:t>Upgrade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7939088" cy="609600"/>
          </a:xfrm>
        </p:spPr>
        <p:txBody>
          <a:bodyPr/>
          <a:lstStyle/>
          <a:p>
            <a:pPr eaLnBrk="1" hangingPunct="1"/>
            <a:r>
              <a:rPr lang="en-US" smtClean="0"/>
              <a:t>SCOPE OF 12 GeV UPGRADE</a:t>
            </a:r>
            <a:endParaRPr lang="en-US" smtClean="0">
              <a:solidFill>
                <a:srgbClr val="FF7517"/>
              </a:solidFill>
            </a:endParaRPr>
          </a:p>
        </p:txBody>
      </p:sp>
      <p:pic>
        <p:nvPicPr>
          <p:cNvPr id="64515" name="Picture 56"/>
          <p:cNvPicPr>
            <a:picLocks noChangeAspect="1" noChangeArrowheads="1"/>
          </p:cNvPicPr>
          <p:nvPr/>
        </p:nvPicPr>
        <p:blipFill>
          <a:blip r:embed="rId2" cstate="print"/>
          <a:srcRect/>
          <a:stretch>
            <a:fillRect/>
          </a:stretch>
        </p:blipFill>
        <p:spPr bwMode="auto">
          <a:xfrm>
            <a:off x="536575" y="773113"/>
            <a:ext cx="7772400" cy="4824412"/>
          </a:xfrm>
          <a:prstGeom prst="rect">
            <a:avLst/>
          </a:prstGeom>
          <a:noFill/>
          <a:ln w="9525">
            <a:noFill/>
            <a:miter lim="800000"/>
            <a:headEnd/>
            <a:tailEnd/>
          </a:ln>
        </p:spPr>
      </p:pic>
      <p:sp>
        <p:nvSpPr>
          <p:cNvPr id="8" name="TextBox 7"/>
          <p:cNvSpPr txBox="1"/>
          <p:nvPr/>
        </p:nvSpPr>
        <p:spPr>
          <a:xfrm>
            <a:off x="706438" y="5749925"/>
            <a:ext cx="7372350" cy="368300"/>
          </a:xfrm>
          <a:prstGeom prst="rect">
            <a:avLst/>
          </a:prstGeom>
          <a:noFill/>
        </p:spPr>
        <p:txBody>
          <a:bodyPr wrap="none">
            <a:spAutoFit/>
          </a:bodyPr>
          <a:lstStyle/>
          <a:p>
            <a:pPr>
              <a:defRPr/>
            </a:pPr>
            <a:r>
              <a:rPr lang="en-US" sz="1800" b="0" i="1" dirty="0">
                <a:solidFill>
                  <a:srgbClr val="0033CC"/>
                </a:solidFill>
                <a:latin typeface="+mj-lt"/>
              </a:rPr>
              <a:t>Routinely provide beam polarization of ~85% now, same in 12 </a:t>
            </a:r>
            <a:r>
              <a:rPr lang="en-US" sz="1800" b="0" i="1" dirty="0" err="1">
                <a:solidFill>
                  <a:srgbClr val="0033CC"/>
                </a:solidFill>
                <a:latin typeface="+mj-lt"/>
              </a:rPr>
              <a:t>GeV</a:t>
            </a:r>
            <a:r>
              <a:rPr lang="en-US" sz="1800" b="0" i="1" dirty="0">
                <a:solidFill>
                  <a:srgbClr val="0033CC"/>
                </a:solidFill>
                <a:latin typeface="+mj-lt"/>
              </a:rPr>
              <a:t> era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75"/>
          <p:cNvSpPr>
            <a:spLocks noGrp="1" noChangeArrowheads="1"/>
          </p:cNvSpPr>
          <p:nvPr>
            <p:ph type="title"/>
          </p:nvPr>
        </p:nvSpPr>
        <p:spPr>
          <a:noFill/>
        </p:spPr>
        <p:txBody>
          <a:bodyPr/>
          <a:lstStyle/>
          <a:p>
            <a:pPr eaLnBrk="1" hangingPunct="1"/>
            <a:r>
              <a:rPr lang="en-US" smtClean="0"/>
              <a:t>Beam Transport:  Arc Dipoles</a:t>
            </a:r>
          </a:p>
        </p:txBody>
      </p:sp>
      <p:sp>
        <p:nvSpPr>
          <p:cNvPr id="2053" name="Rectangle 76"/>
          <p:cNvSpPr>
            <a:spLocks noGrp="1" noChangeArrowheads="1"/>
          </p:cNvSpPr>
          <p:nvPr>
            <p:ph type="body" idx="1"/>
          </p:nvPr>
        </p:nvSpPr>
        <p:spPr>
          <a:xfrm>
            <a:off x="228600" y="990600"/>
            <a:ext cx="3962400" cy="2514600"/>
          </a:xfrm>
        </p:spPr>
        <p:txBody>
          <a:bodyPr/>
          <a:lstStyle/>
          <a:p>
            <a:pPr eaLnBrk="1" hangingPunct="1"/>
            <a:r>
              <a:rPr lang="en-US" u="sng" smtClean="0"/>
              <a:t>Simple Solution:</a:t>
            </a:r>
            <a:br>
              <a:rPr lang="en-US" u="sng" smtClean="0"/>
            </a:br>
            <a:r>
              <a:rPr lang="en-US" smtClean="0">
                <a:solidFill>
                  <a:srgbClr val="0000FF"/>
                </a:solidFill>
              </a:rPr>
              <a:t>Add Return iron to convert original ‘C’ Magnet design to ‘H’ Magnet geometry</a:t>
            </a:r>
          </a:p>
        </p:txBody>
      </p:sp>
      <p:grpSp>
        <p:nvGrpSpPr>
          <p:cNvPr id="2" name="Group 77"/>
          <p:cNvGrpSpPr>
            <a:grpSpLocks/>
          </p:cNvGrpSpPr>
          <p:nvPr/>
        </p:nvGrpSpPr>
        <p:grpSpPr bwMode="auto">
          <a:xfrm>
            <a:off x="4935538" y="3838575"/>
            <a:ext cx="4192587" cy="2995613"/>
            <a:chOff x="108" y="2385"/>
            <a:chExt cx="2641" cy="1887"/>
          </a:xfrm>
        </p:grpSpPr>
        <p:grpSp>
          <p:nvGrpSpPr>
            <p:cNvPr id="2060" name="Group 78"/>
            <p:cNvGrpSpPr>
              <a:grpSpLocks/>
            </p:cNvGrpSpPr>
            <p:nvPr/>
          </p:nvGrpSpPr>
          <p:grpSpPr bwMode="auto">
            <a:xfrm>
              <a:off x="108" y="2385"/>
              <a:ext cx="2641" cy="1887"/>
              <a:chOff x="119" y="1857"/>
              <a:chExt cx="2905" cy="1887"/>
            </a:xfrm>
          </p:grpSpPr>
          <p:graphicFrame>
            <p:nvGraphicFramePr>
              <p:cNvPr id="2051" name="Object 79"/>
              <p:cNvGraphicFramePr>
                <a:graphicFrameLocks noChangeAspect="1"/>
              </p:cNvGraphicFramePr>
              <p:nvPr/>
            </p:nvGraphicFramePr>
            <p:xfrm>
              <a:off x="119" y="1902"/>
              <a:ext cx="2905" cy="1842"/>
            </p:xfrm>
            <a:graphic>
              <a:graphicData uri="http://schemas.openxmlformats.org/presentationml/2006/ole">
                <p:oleObj spid="_x0000_s2051" name="Worksheet" r:id="rId3" imgW="6120000" imgH="3636720" progId="Excel.Sheet.8">
                  <p:embed/>
                </p:oleObj>
              </a:graphicData>
            </a:graphic>
          </p:graphicFrame>
          <p:sp>
            <p:nvSpPr>
              <p:cNvPr id="2068" name="Line 80"/>
              <p:cNvSpPr>
                <a:spLocks noChangeShapeType="1"/>
              </p:cNvSpPr>
              <p:nvPr/>
            </p:nvSpPr>
            <p:spPr bwMode="auto">
              <a:xfrm flipV="1">
                <a:off x="2220" y="1857"/>
                <a:ext cx="90" cy="333"/>
              </a:xfrm>
              <a:prstGeom prst="line">
                <a:avLst/>
              </a:prstGeom>
              <a:noFill/>
              <a:ln w="28575">
                <a:solidFill>
                  <a:srgbClr val="FF0000"/>
                </a:solidFill>
                <a:prstDash val="dash"/>
                <a:round/>
                <a:headEnd/>
                <a:tailEnd type="triangle" w="med" len="med"/>
              </a:ln>
            </p:spPr>
            <p:txBody>
              <a:bodyPr anchor="ctr">
                <a:spAutoFit/>
              </a:bodyPr>
              <a:lstStyle/>
              <a:p>
                <a:endParaRPr lang="en-US"/>
              </a:p>
            </p:txBody>
          </p:sp>
        </p:grpSp>
        <p:grpSp>
          <p:nvGrpSpPr>
            <p:cNvPr id="2061" name="Group 81"/>
            <p:cNvGrpSpPr>
              <a:grpSpLocks/>
            </p:cNvGrpSpPr>
            <p:nvPr/>
          </p:nvGrpSpPr>
          <p:grpSpPr bwMode="auto">
            <a:xfrm>
              <a:off x="494" y="2832"/>
              <a:ext cx="1921" cy="1104"/>
              <a:chOff x="528" y="2304"/>
              <a:chExt cx="2113" cy="1104"/>
            </a:xfrm>
          </p:grpSpPr>
          <p:sp>
            <p:nvSpPr>
              <p:cNvPr id="2062" name="Line 82"/>
              <p:cNvSpPr>
                <a:spLocks noChangeShapeType="1"/>
              </p:cNvSpPr>
              <p:nvPr/>
            </p:nvSpPr>
            <p:spPr bwMode="auto">
              <a:xfrm>
                <a:off x="555" y="2388"/>
                <a:ext cx="123" cy="0"/>
              </a:xfrm>
              <a:prstGeom prst="line">
                <a:avLst/>
              </a:prstGeom>
              <a:noFill/>
              <a:ln w="19050">
                <a:solidFill>
                  <a:schemeClr val="accent2"/>
                </a:solidFill>
                <a:round/>
                <a:headEnd/>
                <a:tailEnd/>
              </a:ln>
            </p:spPr>
            <p:txBody>
              <a:bodyPr wrap="none" anchor="ctr">
                <a:spAutoFit/>
              </a:bodyPr>
              <a:lstStyle/>
              <a:p>
                <a:endParaRPr lang="en-US"/>
              </a:p>
            </p:txBody>
          </p:sp>
          <p:grpSp>
            <p:nvGrpSpPr>
              <p:cNvPr id="2063" name="Group 83"/>
              <p:cNvGrpSpPr>
                <a:grpSpLocks/>
              </p:cNvGrpSpPr>
              <p:nvPr/>
            </p:nvGrpSpPr>
            <p:grpSpPr bwMode="auto">
              <a:xfrm>
                <a:off x="528" y="2304"/>
                <a:ext cx="2113" cy="1104"/>
                <a:chOff x="549" y="2301"/>
                <a:chExt cx="2113" cy="1104"/>
              </a:xfrm>
            </p:grpSpPr>
            <p:sp>
              <p:nvSpPr>
                <p:cNvPr id="2064" name="Freeform 84"/>
                <p:cNvSpPr>
                  <a:spLocks/>
                </p:cNvSpPr>
                <p:nvPr/>
              </p:nvSpPr>
              <p:spPr bwMode="auto">
                <a:xfrm>
                  <a:off x="672" y="3291"/>
                  <a:ext cx="1938" cy="114"/>
                </a:xfrm>
                <a:custGeom>
                  <a:avLst/>
                  <a:gdLst>
                    <a:gd name="T0" fmla="*/ 0 w 1938"/>
                    <a:gd name="T1" fmla="*/ 114 h 114"/>
                    <a:gd name="T2" fmla="*/ 542 w 1938"/>
                    <a:gd name="T3" fmla="*/ 102 h 114"/>
                    <a:gd name="T4" fmla="*/ 1027 w 1938"/>
                    <a:gd name="T5" fmla="*/ 82 h 114"/>
                    <a:gd name="T6" fmla="*/ 1379 w 1938"/>
                    <a:gd name="T7" fmla="*/ 76 h 114"/>
                    <a:gd name="T8" fmla="*/ 1716 w 1938"/>
                    <a:gd name="T9" fmla="*/ 42 h 114"/>
                    <a:gd name="T10" fmla="*/ 1919 w 1938"/>
                    <a:gd name="T11" fmla="*/ 6 h 114"/>
                    <a:gd name="T12" fmla="*/ 1938 w 1938"/>
                    <a:gd name="T13" fmla="*/ 0 h 114"/>
                    <a:gd name="T14" fmla="*/ 0 60000 65536"/>
                    <a:gd name="T15" fmla="*/ 0 60000 65536"/>
                    <a:gd name="T16" fmla="*/ 0 60000 65536"/>
                    <a:gd name="T17" fmla="*/ 0 60000 65536"/>
                    <a:gd name="T18" fmla="*/ 0 60000 65536"/>
                    <a:gd name="T19" fmla="*/ 0 60000 65536"/>
                    <a:gd name="T20" fmla="*/ 0 60000 65536"/>
                    <a:gd name="T21" fmla="*/ 0 w 1938"/>
                    <a:gd name="T22" fmla="*/ 0 h 114"/>
                    <a:gd name="T23" fmla="*/ 1938 w 1938"/>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8" h="114">
                      <a:moveTo>
                        <a:pt x="0" y="114"/>
                      </a:moveTo>
                      <a:cubicBezTo>
                        <a:pt x="185" y="110"/>
                        <a:pt x="372" y="107"/>
                        <a:pt x="542" y="102"/>
                      </a:cubicBezTo>
                      <a:cubicBezTo>
                        <a:pt x="713" y="97"/>
                        <a:pt x="887" y="86"/>
                        <a:pt x="1027" y="82"/>
                      </a:cubicBezTo>
                      <a:cubicBezTo>
                        <a:pt x="1167" y="78"/>
                        <a:pt x="1264" y="83"/>
                        <a:pt x="1379" y="76"/>
                      </a:cubicBezTo>
                      <a:cubicBezTo>
                        <a:pt x="1494" y="69"/>
                        <a:pt x="1626" y="54"/>
                        <a:pt x="1716" y="42"/>
                      </a:cubicBezTo>
                      <a:cubicBezTo>
                        <a:pt x="1807" y="30"/>
                        <a:pt x="1882" y="13"/>
                        <a:pt x="1919" y="6"/>
                      </a:cubicBezTo>
                      <a:lnTo>
                        <a:pt x="1938" y="0"/>
                      </a:lnTo>
                    </a:path>
                  </a:pathLst>
                </a:custGeom>
                <a:noFill/>
                <a:ln w="19050" cap="flat" cmpd="sng">
                  <a:solidFill>
                    <a:schemeClr val="accent2"/>
                  </a:solidFill>
                  <a:prstDash val="solid"/>
                  <a:round/>
                  <a:headEnd type="none" w="med" len="med"/>
                  <a:tailEnd type="none" w="med" len="med"/>
                </a:ln>
              </p:spPr>
              <p:txBody>
                <a:bodyPr anchor="ctr">
                  <a:spAutoFit/>
                </a:bodyPr>
                <a:lstStyle/>
                <a:p>
                  <a:endParaRPr lang="en-US"/>
                </a:p>
              </p:txBody>
            </p:sp>
            <p:sp>
              <p:nvSpPr>
                <p:cNvPr id="2065" name="Text Box 85"/>
                <p:cNvSpPr txBox="1">
                  <a:spLocks noChangeArrowheads="1"/>
                </p:cNvSpPr>
                <p:nvPr/>
              </p:nvSpPr>
              <p:spPr bwMode="auto">
                <a:xfrm>
                  <a:off x="549" y="2301"/>
                  <a:ext cx="918" cy="160"/>
                </a:xfrm>
                <a:prstGeom prst="rect">
                  <a:avLst/>
                </a:prstGeom>
                <a:noFill/>
                <a:ln w="9525">
                  <a:solidFill>
                    <a:schemeClr val="accent2"/>
                  </a:solidFill>
                  <a:miter lim="800000"/>
                  <a:headEnd/>
                  <a:tailEnd/>
                </a:ln>
              </p:spPr>
              <p:txBody>
                <a:bodyPr>
                  <a:spAutoFit/>
                </a:bodyPr>
                <a:lstStyle/>
                <a:p>
                  <a:pPr>
                    <a:spcBef>
                      <a:spcPct val="50000"/>
                    </a:spcBef>
                  </a:pPr>
                  <a:r>
                    <a:rPr lang="en-US" sz="1000"/>
                    <a:t>      </a:t>
                  </a:r>
                  <a:r>
                    <a:rPr lang="en-US" sz="1000">
                      <a:solidFill>
                        <a:schemeClr val="accent2"/>
                      </a:solidFill>
                    </a:rPr>
                    <a:t>“C</a:t>
                  </a:r>
                  <a:r>
                    <a:rPr lang="en-US" sz="1000">
                      <a:solidFill>
                        <a:schemeClr val="accent2"/>
                      </a:solidFill>
                      <a:sym typeface="Symbol" pitchFamily="18" charset="2"/>
                    </a:rPr>
                    <a:t>H” magnet</a:t>
                  </a:r>
                  <a:endParaRPr lang="en-US" sz="1000" b="0">
                    <a:latin typeface="Times New Roman" pitchFamily="18" charset="0"/>
                  </a:endParaRPr>
                </a:p>
              </p:txBody>
            </p:sp>
            <p:sp>
              <p:nvSpPr>
                <p:cNvPr id="2066" name="Line 86"/>
                <p:cNvSpPr>
                  <a:spLocks noChangeShapeType="1"/>
                </p:cNvSpPr>
                <p:nvPr/>
              </p:nvSpPr>
              <p:spPr bwMode="auto">
                <a:xfrm>
                  <a:off x="2544" y="2637"/>
                  <a:ext cx="57" cy="588"/>
                </a:xfrm>
                <a:prstGeom prst="line">
                  <a:avLst/>
                </a:prstGeom>
                <a:noFill/>
                <a:ln w="12700">
                  <a:solidFill>
                    <a:schemeClr val="accent2"/>
                  </a:solidFill>
                  <a:round/>
                  <a:headEnd/>
                  <a:tailEnd type="triangle" w="med" len="med"/>
                </a:ln>
              </p:spPr>
              <p:txBody>
                <a:bodyPr wrap="none" anchor="ctr">
                  <a:spAutoFit/>
                </a:bodyPr>
                <a:lstStyle/>
                <a:p>
                  <a:endParaRPr lang="en-US"/>
                </a:p>
              </p:txBody>
            </p:sp>
            <p:sp>
              <p:nvSpPr>
                <p:cNvPr id="296023" name="AutoShape 87"/>
                <p:cNvSpPr>
                  <a:spLocks noChangeArrowheads="1"/>
                </p:cNvSpPr>
                <p:nvPr/>
              </p:nvSpPr>
              <p:spPr bwMode="auto">
                <a:xfrm>
                  <a:off x="2592" y="3249"/>
                  <a:ext cx="70" cy="68"/>
                </a:xfrm>
                <a:prstGeom prst="star5">
                  <a:avLst/>
                </a:prstGeom>
                <a:solidFill>
                  <a:schemeClr val="accent2"/>
                </a:solidFill>
                <a:ln w="19050">
                  <a:solidFill>
                    <a:schemeClr val="accent2"/>
                  </a:solidFill>
                  <a:miter lim="800000"/>
                  <a:headEnd/>
                  <a:tailEnd/>
                </a:ln>
                <a:effectLst/>
              </p:spPr>
              <p:txBody>
                <a:bodyPr anchor="ctr">
                  <a:spAutoFit/>
                </a:bodyPr>
                <a:lstStyle/>
                <a:p>
                  <a:pPr>
                    <a:defRPr/>
                  </a:pPr>
                  <a:endParaRPr lang="en-US">
                    <a:latin typeface="Arial" charset="0"/>
                  </a:endParaRPr>
                </a:p>
              </p:txBody>
            </p:sp>
          </p:grpSp>
        </p:grpSp>
      </p:grpSp>
      <p:grpSp>
        <p:nvGrpSpPr>
          <p:cNvPr id="2055" name="Group 88"/>
          <p:cNvGrpSpPr>
            <a:grpSpLocks/>
          </p:cNvGrpSpPr>
          <p:nvPr/>
        </p:nvGrpSpPr>
        <p:grpSpPr bwMode="auto">
          <a:xfrm>
            <a:off x="4600575" y="1143000"/>
            <a:ext cx="4848225" cy="2514600"/>
            <a:chOff x="2832" y="1872"/>
            <a:chExt cx="3360" cy="1584"/>
          </a:xfrm>
        </p:grpSpPr>
        <p:sp>
          <p:nvSpPr>
            <p:cNvPr id="2059" name="Rectangle 89"/>
            <p:cNvSpPr>
              <a:spLocks noChangeArrowheads="1"/>
            </p:cNvSpPr>
            <p:nvPr/>
          </p:nvSpPr>
          <p:spPr bwMode="auto">
            <a:xfrm>
              <a:off x="2832" y="1872"/>
              <a:ext cx="3360" cy="1536"/>
            </a:xfrm>
            <a:prstGeom prst="rect">
              <a:avLst/>
            </a:prstGeom>
            <a:solidFill>
              <a:schemeClr val="bg1"/>
            </a:solidFill>
            <a:ln w="19050">
              <a:noFill/>
              <a:miter lim="800000"/>
              <a:headEnd/>
              <a:tailEnd/>
            </a:ln>
          </p:spPr>
          <p:txBody>
            <a:bodyPr anchor="ctr">
              <a:spAutoFit/>
            </a:bodyPr>
            <a:lstStyle/>
            <a:p>
              <a:endParaRPr lang="en-US"/>
            </a:p>
          </p:txBody>
        </p:sp>
        <p:graphicFrame>
          <p:nvGraphicFramePr>
            <p:cNvPr id="2050" name="Object 90"/>
            <p:cNvGraphicFramePr>
              <a:graphicFrameLocks noChangeAspect="1"/>
            </p:cNvGraphicFramePr>
            <p:nvPr/>
          </p:nvGraphicFramePr>
          <p:xfrm>
            <a:off x="3144" y="1872"/>
            <a:ext cx="2568" cy="1584"/>
          </p:xfrm>
          <a:graphic>
            <a:graphicData uri="http://schemas.openxmlformats.org/presentationml/2006/ole">
              <p:oleObj spid="_x0000_s2050" name="Document" r:id="rId4" imgW="5747387" imgH="3526476" progId="Word.Document.8">
                <p:embed/>
              </p:oleObj>
            </a:graphicData>
          </a:graphic>
        </p:graphicFrame>
      </p:grpSp>
      <p:sp>
        <p:nvSpPr>
          <p:cNvPr id="2056" name="Line 71"/>
          <p:cNvSpPr>
            <a:spLocks noChangeShapeType="1"/>
          </p:cNvSpPr>
          <p:nvPr/>
        </p:nvSpPr>
        <p:spPr bwMode="auto">
          <a:xfrm>
            <a:off x="3200400" y="2743200"/>
            <a:ext cx="3733800" cy="457200"/>
          </a:xfrm>
          <a:prstGeom prst="line">
            <a:avLst/>
          </a:prstGeom>
          <a:noFill/>
          <a:ln w="34925">
            <a:solidFill>
              <a:srgbClr val="FF0000"/>
            </a:solidFill>
            <a:round/>
            <a:headEnd/>
            <a:tailEnd type="triangle" w="lg" len="lg"/>
          </a:ln>
        </p:spPr>
        <p:txBody>
          <a:bodyPr lIns="0" tIns="0" rIns="0" bIns="0"/>
          <a:lstStyle/>
          <a:p>
            <a:endParaRPr lang="en-US"/>
          </a:p>
        </p:txBody>
      </p:sp>
      <p:sp>
        <p:nvSpPr>
          <p:cNvPr id="2057" name="Line 92"/>
          <p:cNvSpPr>
            <a:spLocks noChangeShapeType="1"/>
          </p:cNvSpPr>
          <p:nvPr/>
        </p:nvSpPr>
        <p:spPr bwMode="auto">
          <a:xfrm flipV="1">
            <a:off x="3200400" y="1752600"/>
            <a:ext cx="3733800" cy="990600"/>
          </a:xfrm>
          <a:prstGeom prst="line">
            <a:avLst/>
          </a:prstGeom>
          <a:noFill/>
          <a:ln w="34925">
            <a:solidFill>
              <a:srgbClr val="FF0000"/>
            </a:solidFill>
            <a:round/>
            <a:headEnd/>
            <a:tailEnd type="triangle" w="lg" len="lg"/>
          </a:ln>
        </p:spPr>
        <p:txBody>
          <a:bodyPr lIns="0" tIns="0" rIns="0" bIns="0"/>
          <a:lstStyle/>
          <a:p>
            <a:endParaRPr lang="en-US"/>
          </a:p>
        </p:txBody>
      </p:sp>
      <p:sp>
        <p:nvSpPr>
          <p:cNvPr id="296029" name="Rectangle 93"/>
          <p:cNvSpPr>
            <a:spLocks noChangeArrowheads="1"/>
          </p:cNvSpPr>
          <p:nvPr/>
        </p:nvSpPr>
        <p:spPr bwMode="auto">
          <a:xfrm>
            <a:off x="76200" y="4495800"/>
            <a:ext cx="4648200" cy="1447800"/>
          </a:xfrm>
          <a:prstGeom prst="rect">
            <a:avLst/>
          </a:prstGeom>
          <a:noFill/>
          <a:ln w="9525">
            <a:noFill/>
            <a:miter lim="800000"/>
            <a:headEnd/>
            <a:tailEnd/>
          </a:ln>
        </p:spPr>
        <p:txBody>
          <a:bodyPr/>
          <a:lstStyle/>
          <a:p>
            <a:pPr marL="228600" indent="-228600" eaLnBrk="1" hangingPunct="1">
              <a:lnSpc>
                <a:spcPct val="90000"/>
              </a:lnSpc>
            </a:pPr>
            <a:r>
              <a:rPr lang="en-US" sz="2400" u="sng"/>
              <a:t>Arc Dipoles:</a:t>
            </a:r>
            <a:r>
              <a:rPr lang="en-US" sz="2400">
                <a:solidFill>
                  <a:schemeClr val="accent2"/>
                </a:solidFill>
              </a:rPr>
              <a:t>  Linearity of B/I Curve is restored </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2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07950" y="0"/>
            <a:ext cx="9001125" cy="946150"/>
          </a:xfrm>
          <a:prstGeom prst="rect">
            <a:avLst/>
          </a:prstGeom>
          <a:noFill/>
          <a:ln w="9525">
            <a:noFill/>
            <a:miter lim="800000"/>
            <a:headEnd/>
            <a:tailEnd/>
          </a:ln>
        </p:spPr>
        <p:txBody>
          <a:bodyPr>
            <a:spAutoFit/>
          </a:bodyPr>
          <a:lstStyle/>
          <a:p>
            <a:r>
              <a:rPr lang="en-US" sz="2800">
                <a:solidFill>
                  <a:schemeClr val="hlink"/>
                </a:solidFill>
              </a:rPr>
              <a:t>The Importance of Data at High-x Was Revealed Elegantly by the Recent A</a:t>
            </a:r>
            <a:r>
              <a:rPr lang="en-US" sz="2800" baseline="-25000">
                <a:solidFill>
                  <a:schemeClr val="hlink"/>
                </a:solidFill>
              </a:rPr>
              <a:t>1</a:t>
            </a:r>
            <a:r>
              <a:rPr lang="en-US" sz="2800" baseline="30000">
                <a:solidFill>
                  <a:schemeClr val="hlink"/>
                </a:solidFill>
              </a:rPr>
              <a:t>n</a:t>
            </a:r>
            <a:r>
              <a:rPr lang="en-US" sz="2800">
                <a:solidFill>
                  <a:schemeClr val="hlink"/>
                </a:solidFill>
              </a:rPr>
              <a:t> Results</a:t>
            </a:r>
          </a:p>
        </p:txBody>
      </p:sp>
      <p:pic>
        <p:nvPicPr>
          <p:cNvPr id="101379" name="Picture 3" descr="A1n"/>
          <p:cNvPicPr>
            <a:picLocks noChangeAspect="1" noChangeArrowheads="1"/>
          </p:cNvPicPr>
          <p:nvPr/>
        </p:nvPicPr>
        <p:blipFill>
          <a:blip r:embed="rId2" cstate="print"/>
          <a:srcRect/>
          <a:stretch>
            <a:fillRect/>
          </a:stretch>
        </p:blipFill>
        <p:spPr bwMode="auto">
          <a:xfrm>
            <a:off x="103188" y="1100138"/>
            <a:ext cx="2830512" cy="3033712"/>
          </a:xfrm>
          <a:prstGeom prst="rect">
            <a:avLst/>
          </a:prstGeom>
          <a:noFill/>
          <a:ln w="9525">
            <a:noFill/>
            <a:miter lim="800000"/>
            <a:headEnd/>
            <a:tailEnd/>
          </a:ln>
        </p:spPr>
      </p:pic>
      <p:pic>
        <p:nvPicPr>
          <p:cNvPr id="101380" name="Picture 4" descr="A1p_hiW"/>
          <p:cNvPicPr>
            <a:picLocks noChangeAspect="1" noChangeArrowheads="1"/>
          </p:cNvPicPr>
          <p:nvPr/>
        </p:nvPicPr>
        <p:blipFill>
          <a:blip r:embed="rId3" cstate="print"/>
          <a:srcRect/>
          <a:stretch>
            <a:fillRect/>
          </a:stretch>
        </p:blipFill>
        <p:spPr bwMode="auto">
          <a:xfrm>
            <a:off x="3163888" y="1065213"/>
            <a:ext cx="2941637" cy="3014662"/>
          </a:xfrm>
          <a:prstGeom prst="rect">
            <a:avLst/>
          </a:prstGeom>
          <a:noFill/>
          <a:ln w="9525">
            <a:noFill/>
            <a:miter lim="800000"/>
            <a:headEnd/>
            <a:tailEnd/>
          </a:ln>
        </p:spPr>
      </p:pic>
      <p:pic>
        <p:nvPicPr>
          <p:cNvPr id="101381" name="Picture 5" descr="du_dd_color"/>
          <p:cNvPicPr>
            <a:picLocks noChangeAspect="1" noChangeArrowheads="1"/>
          </p:cNvPicPr>
          <p:nvPr/>
        </p:nvPicPr>
        <p:blipFill>
          <a:blip r:embed="rId4" cstate="print"/>
          <a:srcRect/>
          <a:stretch>
            <a:fillRect/>
          </a:stretch>
        </p:blipFill>
        <p:spPr bwMode="auto">
          <a:xfrm>
            <a:off x="6324600" y="1108075"/>
            <a:ext cx="2530475" cy="3844925"/>
          </a:xfrm>
          <a:prstGeom prst="rect">
            <a:avLst/>
          </a:prstGeom>
          <a:noFill/>
          <a:ln w="9525">
            <a:noFill/>
            <a:miter lim="800000"/>
            <a:headEnd/>
            <a:tailEnd/>
          </a:ln>
        </p:spPr>
      </p:pic>
      <p:sp>
        <p:nvSpPr>
          <p:cNvPr id="101382" name="Rectangle 6"/>
          <p:cNvSpPr>
            <a:spLocks noChangeArrowheads="1"/>
          </p:cNvSpPr>
          <p:nvPr/>
        </p:nvSpPr>
        <p:spPr bwMode="auto">
          <a:xfrm>
            <a:off x="228600" y="4876800"/>
            <a:ext cx="8237538" cy="1676400"/>
          </a:xfrm>
          <a:prstGeom prst="rect">
            <a:avLst/>
          </a:prstGeom>
          <a:noFill/>
          <a:ln w="9525">
            <a:noFill/>
            <a:miter lim="800000"/>
            <a:headEnd/>
            <a:tailEnd/>
          </a:ln>
        </p:spPr>
        <p:txBody>
          <a:bodyPr>
            <a:spAutoFit/>
          </a:bodyPr>
          <a:lstStyle/>
          <a:p>
            <a:pPr marL="228600" indent="-228600">
              <a:buClr>
                <a:schemeClr val="tx1"/>
              </a:buClr>
            </a:pPr>
            <a:r>
              <a:rPr lang="en-US" b="0"/>
              <a:t>Precision A</a:t>
            </a:r>
            <a:r>
              <a:rPr lang="en-US" b="0" baseline="-25000"/>
              <a:t>1</a:t>
            </a:r>
            <a:r>
              <a:rPr lang="en-US" b="0" baseline="50000"/>
              <a:t>n</a:t>
            </a:r>
            <a:r>
              <a:rPr lang="en-US" b="0"/>
              <a:t>, A</a:t>
            </a:r>
            <a:r>
              <a:rPr lang="en-US" b="0" baseline="-25000"/>
              <a:t>1</a:t>
            </a:r>
            <a:r>
              <a:rPr lang="en-US" b="0" baseline="50000"/>
              <a:t>p</a:t>
            </a:r>
            <a:r>
              <a:rPr lang="en-US" b="0"/>
              <a:t> at high-x:  the clean valence quark region</a:t>
            </a:r>
          </a:p>
          <a:p>
            <a:pPr marL="228600" indent="-228600">
              <a:buClr>
                <a:schemeClr val="tx1"/>
              </a:buClr>
              <a:buFontTx/>
              <a:buChar char="•"/>
            </a:pPr>
            <a:r>
              <a:rPr lang="en-US" b="0"/>
              <a:t>Test our understanding of the valence quark picture:</a:t>
            </a:r>
          </a:p>
          <a:p>
            <a:pPr marL="228600" indent="-228600">
              <a:buClr>
                <a:schemeClr val="tx1"/>
              </a:buClr>
            </a:pPr>
            <a:r>
              <a:rPr lang="en-US" b="0"/>
              <a:t>     (pQCD, valence quark, di-quark and quark soliton models)</a:t>
            </a:r>
          </a:p>
          <a:p>
            <a:pPr marL="228600" indent="-228600">
              <a:buClr>
                <a:schemeClr val="tx1"/>
              </a:buClr>
              <a:buFontTx/>
              <a:buChar char="•"/>
            </a:pPr>
            <a:r>
              <a:rPr lang="en-US" b="0"/>
              <a:t>Crucial input for pQCD fits to the Parton Distribution Functions</a:t>
            </a:r>
          </a:p>
          <a:p>
            <a:pPr marL="228600" indent="-228600">
              <a:buClr>
                <a:schemeClr val="bg1"/>
              </a:buClr>
            </a:pPr>
            <a:r>
              <a:rPr lang="en-US" b="0"/>
              <a:t>      </a:t>
            </a:r>
            <a:r>
              <a:rPr lang="en-US" b="0">
                <a:latin typeface="Symbol" pitchFamily="18" charset="2"/>
              </a:rPr>
              <a:t>D</a:t>
            </a:r>
            <a:r>
              <a:rPr lang="en-US" b="0"/>
              <a:t>d/d stays negative, disagrees with pQCD model</a:t>
            </a:r>
            <a:endParaRPr lang="en-US" i="1"/>
          </a:p>
        </p:txBody>
      </p:sp>
      <p:sp>
        <p:nvSpPr>
          <p:cNvPr id="101383" name="Text Box 7"/>
          <p:cNvSpPr txBox="1">
            <a:spLocks noChangeArrowheads="1"/>
          </p:cNvSpPr>
          <p:nvPr/>
        </p:nvSpPr>
        <p:spPr bwMode="auto">
          <a:xfrm>
            <a:off x="-25400" y="1143000"/>
            <a:ext cx="558800" cy="333375"/>
          </a:xfrm>
          <a:prstGeom prst="rect">
            <a:avLst/>
          </a:prstGeom>
          <a:solidFill>
            <a:schemeClr val="bg1"/>
          </a:solidFill>
          <a:ln w="12700" algn="ctr">
            <a:noFill/>
            <a:miter lim="800000"/>
            <a:headEnd/>
            <a:tailEnd/>
          </a:ln>
        </p:spPr>
        <p:txBody>
          <a:bodyPr wrap="none" lIns="90487" tIns="44450" rIns="90487" bIns="44450">
            <a:spAutoFit/>
          </a:bodyPr>
          <a:lstStyle/>
          <a:p>
            <a:pPr marL="342900" indent="-342900">
              <a:buSzPct val="150000"/>
            </a:pPr>
            <a:r>
              <a:rPr lang="en-US">
                <a:solidFill>
                  <a:schemeClr val="hlink"/>
                </a:solidFill>
              </a:rPr>
              <a:t>A</a:t>
            </a:r>
            <a:r>
              <a:rPr lang="en-US" baseline="-25000">
                <a:solidFill>
                  <a:schemeClr val="hlink"/>
                </a:solidFill>
              </a:rPr>
              <a:t>1</a:t>
            </a:r>
            <a:r>
              <a:rPr lang="en-US" baseline="30000">
                <a:solidFill>
                  <a:schemeClr val="hlink"/>
                </a:solidFill>
              </a:rPr>
              <a:t>n</a:t>
            </a:r>
          </a:p>
        </p:txBody>
      </p:sp>
      <p:sp>
        <p:nvSpPr>
          <p:cNvPr id="101384" name="Text Box 8"/>
          <p:cNvSpPr txBox="1">
            <a:spLocks noChangeArrowheads="1"/>
          </p:cNvSpPr>
          <p:nvPr/>
        </p:nvSpPr>
        <p:spPr bwMode="auto">
          <a:xfrm>
            <a:off x="2946400" y="1143000"/>
            <a:ext cx="558800" cy="333375"/>
          </a:xfrm>
          <a:prstGeom prst="rect">
            <a:avLst/>
          </a:prstGeom>
          <a:solidFill>
            <a:schemeClr val="bg1"/>
          </a:solidFill>
          <a:ln w="12700" algn="ctr">
            <a:noFill/>
            <a:miter lim="800000"/>
            <a:headEnd/>
            <a:tailEnd/>
          </a:ln>
        </p:spPr>
        <p:txBody>
          <a:bodyPr wrap="none" lIns="90487" tIns="44450" rIns="90487" bIns="44450">
            <a:spAutoFit/>
          </a:bodyPr>
          <a:lstStyle/>
          <a:p>
            <a:pPr marL="342900" indent="-342900">
              <a:buSzPct val="150000"/>
            </a:pPr>
            <a:r>
              <a:rPr lang="en-US">
                <a:solidFill>
                  <a:schemeClr val="hlink"/>
                </a:solidFill>
              </a:rPr>
              <a:t>A</a:t>
            </a:r>
            <a:r>
              <a:rPr lang="en-US" baseline="-25000">
                <a:solidFill>
                  <a:schemeClr val="hlink"/>
                </a:solidFill>
              </a:rPr>
              <a:t>1</a:t>
            </a:r>
            <a:r>
              <a:rPr lang="en-US" baseline="30000">
                <a:solidFill>
                  <a:schemeClr val="hlink"/>
                </a:solidFill>
              </a:rPr>
              <a:t>p</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822325" y="254000"/>
            <a:ext cx="7118350" cy="641350"/>
          </a:xfrm>
          <a:prstGeom prst="rect">
            <a:avLst/>
          </a:prstGeom>
          <a:noFill/>
          <a:ln w="9525">
            <a:noFill/>
            <a:miter lim="800000"/>
            <a:headEnd/>
            <a:tailEnd/>
          </a:ln>
        </p:spPr>
        <p:txBody>
          <a:bodyPr wrap="none">
            <a:spAutoFit/>
          </a:bodyPr>
          <a:lstStyle/>
          <a:p>
            <a:pPr eaLnBrk="1" hangingPunct="1"/>
            <a:r>
              <a:rPr lang="en-US" sz="3600" b="0">
                <a:solidFill>
                  <a:srgbClr val="0000CC"/>
                </a:solidFill>
                <a:latin typeface="Comic Sans MS" pitchFamily="66" charset="0"/>
              </a:rPr>
              <a:t> </a:t>
            </a:r>
            <a:r>
              <a:rPr lang="en-US" sz="3200">
                <a:solidFill>
                  <a:srgbClr val="0000CC"/>
                </a:solidFill>
              </a:rPr>
              <a:t>Exclusive </a:t>
            </a:r>
            <a:r>
              <a:rPr lang="en-US" sz="3200">
                <a:solidFill>
                  <a:srgbClr val="0000CC"/>
                </a:solidFill>
                <a:latin typeface="Symbol" pitchFamily="18" charset="2"/>
                <a:sym typeface="Symbol" pitchFamily="18" charset="2"/>
              </a:rPr>
              <a:t></a:t>
            </a:r>
            <a:r>
              <a:rPr lang="en-US" sz="3200" baseline="30000">
                <a:solidFill>
                  <a:srgbClr val="0000CC"/>
                </a:solidFill>
                <a:sym typeface="Symbol" pitchFamily="18" charset="2"/>
              </a:rPr>
              <a:t>0</a:t>
            </a:r>
            <a:r>
              <a:rPr lang="en-US" sz="3200">
                <a:solidFill>
                  <a:srgbClr val="0000CC"/>
                </a:solidFill>
              </a:rPr>
              <a:t> with transverse target</a:t>
            </a:r>
            <a:r>
              <a:rPr lang="en-US" sz="3200" b="0">
                <a:solidFill>
                  <a:srgbClr val="0000CC"/>
                </a:solidFill>
              </a:rPr>
              <a:t> </a:t>
            </a:r>
          </a:p>
        </p:txBody>
      </p:sp>
      <p:sp>
        <p:nvSpPr>
          <p:cNvPr id="70659" name="Text Box 3"/>
          <p:cNvSpPr txBox="1">
            <a:spLocks noChangeArrowheads="1"/>
          </p:cNvSpPr>
          <p:nvPr/>
        </p:nvSpPr>
        <p:spPr bwMode="auto">
          <a:xfrm>
            <a:off x="1905000" y="990600"/>
            <a:ext cx="1901825" cy="396875"/>
          </a:xfrm>
          <a:prstGeom prst="rect">
            <a:avLst/>
          </a:prstGeom>
          <a:noFill/>
          <a:ln w="9525">
            <a:noFill/>
            <a:miter lim="800000"/>
            <a:headEnd/>
            <a:tailEnd/>
          </a:ln>
        </p:spPr>
        <p:txBody>
          <a:bodyPr wrap="none">
            <a:spAutoFit/>
          </a:bodyPr>
          <a:lstStyle/>
          <a:p>
            <a:pPr eaLnBrk="1" hangingPunct="1"/>
            <a:r>
              <a:rPr lang="en-US" b="0">
                <a:solidFill>
                  <a:srgbClr val="000000"/>
                </a:solidFill>
                <a:latin typeface="Times New Roman" pitchFamily="18" charset="0"/>
              </a:rPr>
              <a:t>2</a:t>
            </a:r>
            <a:r>
              <a:rPr lang="en-US" b="0">
                <a:solidFill>
                  <a:srgbClr val="000000"/>
                </a:solidFill>
                <a:latin typeface="Symbol" pitchFamily="18" charset="2"/>
              </a:rPr>
              <a:t>D</a:t>
            </a:r>
            <a:r>
              <a:rPr lang="en-US" b="0">
                <a:solidFill>
                  <a:srgbClr val="000000"/>
                </a:solidFill>
                <a:latin typeface="Times New Roman" pitchFamily="18" charset="0"/>
              </a:rPr>
              <a:t> (Im(</a:t>
            </a:r>
            <a:r>
              <a:rPr lang="en-US" b="0">
                <a:solidFill>
                  <a:srgbClr val="FF0000"/>
                </a:solidFill>
                <a:latin typeface="Times New Roman" pitchFamily="18" charset="0"/>
              </a:rPr>
              <a:t>AB</a:t>
            </a:r>
            <a:r>
              <a:rPr lang="en-US" b="0">
                <a:solidFill>
                  <a:srgbClr val="000000"/>
                </a:solidFill>
                <a:latin typeface="Times New Roman" pitchFamily="18" charset="0"/>
              </a:rPr>
              <a:t>*))/</a:t>
            </a:r>
            <a:r>
              <a:rPr lang="en-US" b="0">
                <a:solidFill>
                  <a:srgbClr val="000000"/>
                </a:solidFill>
                <a:latin typeface="Symbol" pitchFamily="18" charset="2"/>
              </a:rPr>
              <a:t>p</a:t>
            </a:r>
            <a:r>
              <a:rPr lang="en-US" b="0">
                <a:solidFill>
                  <a:srgbClr val="000000"/>
                </a:solidFill>
                <a:latin typeface="Times New Roman" pitchFamily="18" charset="0"/>
              </a:rPr>
              <a:t> </a:t>
            </a:r>
          </a:p>
        </p:txBody>
      </p:sp>
      <p:sp>
        <p:nvSpPr>
          <p:cNvPr id="70660" name="Text Box 4"/>
          <p:cNvSpPr txBox="1">
            <a:spLocks noChangeArrowheads="1"/>
          </p:cNvSpPr>
          <p:nvPr/>
        </p:nvSpPr>
        <p:spPr bwMode="auto">
          <a:xfrm rot="-10732035">
            <a:off x="2133600" y="1127125"/>
            <a:ext cx="396875" cy="396875"/>
          </a:xfrm>
          <a:prstGeom prst="rect">
            <a:avLst/>
          </a:prstGeom>
          <a:noFill/>
          <a:ln w="9525">
            <a:noFill/>
            <a:miter lim="800000"/>
            <a:headEnd/>
            <a:tailEnd/>
          </a:ln>
        </p:spPr>
        <p:txBody>
          <a:bodyPr wrap="none">
            <a:spAutoFit/>
          </a:bodyPr>
          <a:lstStyle/>
          <a:p>
            <a:pPr eaLnBrk="1" hangingPunct="1"/>
            <a:r>
              <a:rPr lang="en-US" sz="1800" b="0">
                <a:solidFill>
                  <a:srgbClr val="FFFFFF"/>
                </a:solidFill>
                <a:latin typeface="Tahoma" pitchFamily="34" charset="0"/>
              </a:rPr>
              <a:t>T</a:t>
            </a:r>
            <a:r>
              <a:rPr lang="en-US" b="0">
                <a:solidFill>
                  <a:srgbClr val="FFFFFF"/>
                </a:solidFill>
                <a:latin typeface="Tahoma" pitchFamily="34" charset="0"/>
              </a:rPr>
              <a:t> </a:t>
            </a:r>
            <a:endParaRPr lang="en-US" b="0">
              <a:solidFill>
                <a:srgbClr val="FFFFFF"/>
              </a:solidFill>
              <a:latin typeface="Symbol" pitchFamily="18" charset="2"/>
            </a:endParaRPr>
          </a:p>
        </p:txBody>
      </p:sp>
      <p:sp>
        <p:nvSpPr>
          <p:cNvPr id="70661" name="Text Box 5"/>
          <p:cNvSpPr txBox="1">
            <a:spLocks noChangeArrowheads="1"/>
          </p:cNvSpPr>
          <p:nvPr/>
        </p:nvSpPr>
        <p:spPr bwMode="auto">
          <a:xfrm>
            <a:off x="1085850" y="1476375"/>
            <a:ext cx="4311650" cy="396875"/>
          </a:xfrm>
          <a:prstGeom prst="rect">
            <a:avLst/>
          </a:prstGeom>
          <a:noFill/>
          <a:ln w="9525">
            <a:noFill/>
            <a:miter lim="800000"/>
            <a:headEnd/>
            <a:tailEnd/>
          </a:ln>
        </p:spPr>
        <p:txBody>
          <a:bodyPr wrap="none">
            <a:spAutoFit/>
          </a:bodyPr>
          <a:lstStyle/>
          <a:p>
            <a:pPr eaLnBrk="1" hangingPunct="1"/>
            <a:r>
              <a:rPr lang="en-US" b="0">
                <a:solidFill>
                  <a:srgbClr val="000000"/>
                </a:solidFill>
                <a:latin typeface="Symbol" pitchFamily="18" charset="2"/>
              </a:rPr>
              <a:t>|A|</a:t>
            </a:r>
            <a:r>
              <a:rPr lang="en-US" b="0" baseline="30000">
                <a:solidFill>
                  <a:srgbClr val="000000"/>
                </a:solidFill>
                <a:latin typeface="Symbol" pitchFamily="18" charset="2"/>
              </a:rPr>
              <a:t>2</a:t>
            </a:r>
            <a:r>
              <a:rPr lang="en-US" b="0">
                <a:solidFill>
                  <a:srgbClr val="000000"/>
                </a:solidFill>
                <a:latin typeface="Symbol" pitchFamily="18" charset="2"/>
              </a:rPr>
              <a:t>(1-x</a:t>
            </a:r>
            <a:r>
              <a:rPr lang="en-US" b="0" baseline="30000">
                <a:solidFill>
                  <a:srgbClr val="000000"/>
                </a:solidFill>
                <a:latin typeface="Symbol" pitchFamily="18" charset="2"/>
              </a:rPr>
              <a:t>2</a:t>
            </a:r>
            <a:r>
              <a:rPr lang="en-US" b="0">
                <a:solidFill>
                  <a:srgbClr val="000000"/>
                </a:solidFill>
                <a:latin typeface="Symbol" pitchFamily="18" charset="2"/>
              </a:rPr>
              <a:t>) - |B|</a:t>
            </a:r>
            <a:r>
              <a:rPr lang="en-US" b="0" baseline="30000">
                <a:solidFill>
                  <a:srgbClr val="000000"/>
                </a:solidFill>
                <a:latin typeface="Symbol" pitchFamily="18" charset="2"/>
              </a:rPr>
              <a:t>2</a:t>
            </a:r>
            <a:r>
              <a:rPr lang="en-US" b="0">
                <a:solidFill>
                  <a:srgbClr val="000000"/>
                </a:solidFill>
                <a:latin typeface="Symbol" pitchFamily="18" charset="2"/>
              </a:rPr>
              <a:t>(x</a:t>
            </a:r>
            <a:r>
              <a:rPr lang="en-US" b="0" baseline="30000">
                <a:solidFill>
                  <a:srgbClr val="000000"/>
                </a:solidFill>
                <a:latin typeface="Symbol" pitchFamily="18" charset="2"/>
              </a:rPr>
              <a:t>2</a:t>
            </a:r>
            <a:r>
              <a:rPr lang="en-US" b="0">
                <a:solidFill>
                  <a:srgbClr val="000000"/>
                </a:solidFill>
                <a:latin typeface="Symbol" pitchFamily="18" charset="2"/>
              </a:rPr>
              <a:t>+</a:t>
            </a:r>
            <a:r>
              <a:rPr lang="en-US" b="0">
                <a:solidFill>
                  <a:srgbClr val="000000"/>
                </a:solidFill>
                <a:latin typeface="Times New Roman" pitchFamily="18" charset="0"/>
              </a:rPr>
              <a:t>t/4m</a:t>
            </a:r>
            <a:r>
              <a:rPr lang="en-US" b="0" baseline="30000">
                <a:solidFill>
                  <a:srgbClr val="000000"/>
                </a:solidFill>
                <a:latin typeface="Times New Roman" pitchFamily="18" charset="0"/>
              </a:rPr>
              <a:t>2</a:t>
            </a:r>
            <a:r>
              <a:rPr lang="en-US" b="0">
                <a:solidFill>
                  <a:srgbClr val="000000"/>
                </a:solidFill>
                <a:latin typeface="Times New Roman" pitchFamily="18" charset="0"/>
              </a:rPr>
              <a:t>) - Re</a:t>
            </a:r>
            <a:r>
              <a:rPr lang="en-US" b="0">
                <a:solidFill>
                  <a:srgbClr val="000000"/>
                </a:solidFill>
                <a:latin typeface="Symbol" pitchFamily="18" charset="2"/>
              </a:rPr>
              <a:t>(</a:t>
            </a:r>
            <a:r>
              <a:rPr lang="en-US" b="0">
                <a:solidFill>
                  <a:srgbClr val="FF0000"/>
                </a:solidFill>
                <a:latin typeface="Symbol" pitchFamily="18" charset="2"/>
              </a:rPr>
              <a:t>AB</a:t>
            </a:r>
            <a:r>
              <a:rPr lang="en-US" b="0" baseline="30000">
                <a:solidFill>
                  <a:srgbClr val="000000"/>
                </a:solidFill>
                <a:latin typeface="Symbol" pitchFamily="18" charset="2"/>
              </a:rPr>
              <a:t>*</a:t>
            </a:r>
            <a:r>
              <a:rPr lang="en-US" b="0">
                <a:solidFill>
                  <a:srgbClr val="000000"/>
                </a:solidFill>
                <a:latin typeface="Symbol" pitchFamily="18" charset="2"/>
              </a:rPr>
              <a:t>)2x</a:t>
            </a:r>
            <a:r>
              <a:rPr lang="en-US" b="0" baseline="30000">
                <a:solidFill>
                  <a:srgbClr val="000000"/>
                </a:solidFill>
                <a:latin typeface="Symbol" pitchFamily="18" charset="2"/>
              </a:rPr>
              <a:t>2</a:t>
            </a:r>
            <a:endParaRPr lang="en-US" b="0">
              <a:solidFill>
                <a:srgbClr val="000000"/>
              </a:solidFill>
              <a:latin typeface="Symbol" pitchFamily="18" charset="2"/>
            </a:endParaRPr>
          </a:p>
        </p:txBody>
      </p:sp>
      <p:sp>
        <p:nvSpPr>
          <p:cNvPr id="70662" name="Text Box 6"/>
          <p:cNvSpPr txBox="1">
            <a:spLocks noChangeArrowheads="1"/>
          </p:cNvSpPr>
          <p:nvPr/>
        </p:nvSpPr>
        <p:spPr bwMode="auto">
          <a:xfrm>
            <a:off x="152400" y="1189038"/>
            <a:ext cx="1058863" cy="396875"/>
          </a:xfrm>
          <a:prstGeom prst="rect">
            <a:avLst/>
          </a:prstGeom>
          <a:noFill/>
          <a:ln w="9525">
            <a:noFill/>
            <a:miter lim="800000"/>
            <a:headEnd/>
            <a:tailEnd/>
          </a:ln>
        </p:spPr>
        <p:txBody>
          <a:bodyPr wrap="none">
            <a:spAutoFit/>
          </a:bodyPr>
          <a:lstStyle/>
          <a:p>
            <a:pPr eaLnBrk="1" hangingPunct="1"/>
            <a:r>
              <a:rPr lang="en-US" b="0">
                <a:solidFill>
                  <a:srgbClr val="000000"/>
                </a:solidFill>
                <a:latin typeface="Symbol" pitchFamily="18" charset="2"/>
              </a:rPr>
              <a:t>A</a:t>
            </a:r>
            <a:r>
              <a:rPr lang="en-US" b="0" baseline="-25000">
                <a:solidFill>
                  <a:srgbClr val="000000"/>
                </a:solidFill>
                <a:latin typeface="Times New Roman" pitchFamily="18" charset="0"/>
              </a:rPr>
              <a:t>UT</a:t>
            </a:r>
            <a:r>
              <a:rPr lang="en-US" b="0">
                <a:solidFill>
                  <a:srgbClr val="000000"/>
                </a:solidFill>
                <a:latin typeface="Symbol" pitchFamily="18" charset="2"/>
              </a:rPr>
              <a:t> = - </a:t>
            </a:r>
          </a:p>
        </p:txBody>
      </p:sp>
      <p:sp>
        <p:nvSpPr>
          <p:cNvPr id="956423" name="Text Box 7"/>
          <p:cNvSpPr txBox="1">
            <a:spLocks noChangeArrowheads="1"/>
          </p:cNvSpPr>
          <p:nvPr/>
        </p:nvSpPr>
        <p:spPr bwMode="auto">
          <a:xfrm>
            <a:off x="6035675" y="3200400"/>
            <a:ext cx="2787650" cy="1190625"/>
          </a:xfrm>
          <a:prstGeom prst="rect">
            <a:avLst/>
          </a:prstGeom>
          <a:solidFill>
            <a:schemeClr val="tx2"/>
          </a:solidFill>
          <a:ln w="9525">
            <a:noFill/>
            <a:miter lim="800000"/>
            <a:headEnd/>
            <a:tailEnd/>
          </a:ln>
        </p:spPr>
        <p:txBody>
          <a:bodyPr wrap="none">
            <a:spAutoFit/>
          </a:bodyPr>
          <a:lstStyle/>
          <a:p>
            <a:pPr eaLnBrk="1" hangingPunct="1"/>
            <a:r>
              <a:rPr lang="en-US" sz="1800">
                <a:solidFill>
                  <a:srgbClr val="000000"/>
                </a:solidFill>
              </a:rPr>
              <a:t>   Asymmetry depends </a:t>
            </a:r>
          </a:p>
          <a:p>
            <a:pPr eaLnBrk="1" hangingPunct="1"/>
            <a:r>
              <a:rPr lang="en-US" sz="1800">
                <a:solidFill>
                  <a:srgbClr val="000000"/>
                </a:solidFill>
              </a:rPr>
              <a:t>   linearly on the GPD </a:t>
            </a:r>
            <a:r>
              <a:rPr lang="en-US" sz="1800">
                <a:solidFill>
                  <a:srgbClr val="FF0000"/>
                </a:solidFill>
                <a:latin typeface="Comic Sans MS" pitchFamily="66" charset="0"/>
              </a:rPr>
              <a:t>E,</a:t>
            </a:r>
          </a:p>
          <a:p>
            <a:pPr eaLnBrk="1" hangingPunct="1"/>
            <a:r>
              <a:rPr lang="en-US" sz="1800">
                <a:solidFill>
                  <a:srgbClr val="000000"/>
                </a:solidFill>
              </a:rPr>
              <a:t>   which enters </a:t>
            </a:r>
          </a:p>
          <a:p>
            <a:pPr eaLnBrk="1" hangingPunct="1"/>
            <a:r>
              <a:rPr lang="en-US" sz="1800">
                <a:solidFill>
                  <a:srgbClr val="000000"/>
                </a:solidFill>
              </a:rPr>
              <a:t>   Ji’s sum rule.</a:t>
            </a:r>
          </a:p>
        </p:txBody>
      </p:sp>
      <p:sp>
        <p:nvSpPr>
          <p:cNvPr id="70664" name="Line 8"/>
          <p:cNvSpPr>
            <a:spLocks noChangeShapeType="1"/>
          </p:cNvSpPr>
          <p:nvPr/>
        </p:nvSpPr>
        <p:spPr bwMode="auto">
          <a:xfrm>
            <a:off x="1219200" y="1447800"/>
            <a:ext cx="4114800" cy="0"/>
          </a:xfrm>
          <a:prstGeom prst="line">
            <a:avLst/>
          </a:prstGeom>
          <a:noFill/>
          <a:ln w="12700">
            <a:solidFill>
              <a:schemeClr val="bg2"/>
            </a:solidFill>
            <a:round/>
            <a:headEnd/>
            <a:tailEnd/>
          </a:ln>
        </p:spPr>
        <p:txBody>
          <a:bodyPr wrap="none" anchor="ctr"/>
          <a:lstStyle/>
          <a:p>
            <a:endParaRPr lang="en-US">
              <a:solidFill>
                <a:srgbClr val="FFFFFF"/>
              </a:solidFill>
            </a:endParaRPr>
          </a:p>
        </p:txBody>
      </p:sp>
      <p:sp>
        <p:nvSpPr>
          <p:cNvPr id="70665" name="Text Box 9"/>
          <p:cNvSpPr txBox="1">
            <a:spLocks noChangeArrowheads="1"/>
          </p:cNvSpPr>
          <p:nvPr/>
        </p:nvSpPr>
        <p:spPr bwMode="auto">
          <a:xfrm>
            <a:off x="6686550" y="1158875"/>
            <a:ext cx="2212975" cy="457200"/>
          </a:xfrm>
          <a:prstGeom prst="rect">
            <a:avLst/>
          </a:prstGeom>
          <a:noFill/>
          <a:ln w="9525">
            <a:noFill/>
            <a:miter lim="800000"/>
            <a:headEnd/>
            <a:tailEnd/>
          </a:ln>
        </p:spPr>
        <p:txBody>
          <a:bodyPr wrap="none">
            <a:spAutoFit/>
          </a:bodyPr>
          <a:lstStyle/>
          <a:p>
            <a:pPr eaLnBrk="1" hangingPunct="1"/>
            <a:r>
              <a:rPr lang="en-US" b="0">
                <a:solidFill>
                  <a:srgbClr val="FF0000"/>
                </a:solidFill>
                <a:latin typeface="Times New Roman" pitchFamily="18" charset="0"/>
              </a:rPr>
              <a:t> </a:t>
            </a:r>
            <a:r>
              <a:rPr lang="en-US" sz="2400" b="0">
                <a:solidFill>
                  <a:srgbClr val="FF0000"/>
                </a:solidFill>
                <a:latin typeface="Times New Roman" pitchFamily="18" charset="0"/>
              </a:rPr>
              <a:t>A</a:t>
            </a:r>
            <a:r>
              <a:rPr lang="en-US" sz="2400" b="0">
                <a:solidFill>
                  <a:srgbClr val="FFFFFF"/>
                </a:solidFill>
                <a:latin typeface="Times New Roman" pitchFamily="18" charset="0"/>
              </a:rPr>
              <a:t> </a:t>
            </a:r>
            <a:r>
              <a:rPr lang="en-US" sz="2400" b="0">
                <a:solidFill>
                  <a:srgbClr val="FF0000"/>
                </a:solidFill>
                <a:latin typeface="Times New Roman" pitchFamily="18" charset="0"/>
              </a:rPr>
              <a:t>~ </a:t>
            </a:r>
            <a:r>
              <a:rPr lang="en-US" sz="2400" b="0">
                <a:solidFill>
                  <a:srgbClr val="FF0000"/>
                </a:solidFill>
                <a:latin typeface="Comic Sans MS" pitchFamily="66" charset="0"/>
              </a:rPr>
              <a:t>(2H</a:t>
            </a:r>
            <a:r>
              <a:rPr lang="en-US" sz="2400" b="0" baseline="30000">
                <a:solidFill>
                  <a:srgbClr val="FF0000"/>
                </a:solidFill>
                <a:latin typeface="Comic Sans MS" pitchFamily="66" charset="0"/>
              </a:rPr>
              <a:t>u</a:t>
            </a:r>
            <a:r>
              <a:rPr lang="en-US" sz="2400" b="0">
                <a:solidFill>
                  <a:srgbClr val="FF0000"/>
                </a:solidFill>
                <a:latin typeface="Comic Sans MS" pitchFamily="66" charset="0"/>
              </a:rPr>
              <a:t>  +H</a:t>
            </a:r>
            <a:r>
              <a:rPr lang="en-US" sz="2400" b="0" baseline="30000">
                <a:solidFill>
                  <a:srgbClr val="FF0000"/>
                </a:solidFill>
                <a:latin typeface="Comic Sans MS" pitchFamily="66" charset="0"/>
              </a:rPr>
              <a:t>d</a:t>
            </a:r>
            <a:r>
              <a:rPr lang="en-US" sz="2400" b="0">
                <a:solidFill>
                  <a:srgbClr val="FF0000"/>
                </a:solidFill>
                <a:latin typeface="Comic Sans MS" pitchFamily="66" charset="0"/>
              </a:rPr>
              <a:t>)</a:t>
            </a:r>
          </a:p>
        </p:txBody>
      </p:sp>
      <p:sp>
        <p:nvSpPr>
          <p:cNvPr id="70666" name="Text Box 10"/>
          <p:cNvSpPr txBox="1">
            <a:spLocks noChangeArrowheads="1"/>
          </p:cNvSpPr>
          <p:nvPr/>
        </p:nvSpPr>
        <p:spPr bwMode="auto">
          <a:xfrm>
            <a:off x="6762750" y="1616075"/>
            <a:ext cx="2046288" cy="457200"/>
          </a:xfrm>
          <a:prstGeom prst="rect">
            <a:avLst/>
          </a:prstGeom>
          <a:noFill/>
          <a:ln w="9525">
            <a:noFill/>
            <a:miter lim="800000"/>
            <a:headEnd/>
            <a:tailEnd/>
          </a:ln>
        </p:spPr>
        <p:txBody>
          <a:bodyPr wrap="none">
            <a:spAutoFit/>
          </a:bodyPr>
          <a:lstStyle/>
          <a:p>
            <a:pPr eaLnBrk="1" hangingPunct="1"/>
            <a:r>
              <a:rPr lang="en-US" sz="2400" b="0">
                <a:solidFill>
                  <a:srgbClr val="FF0000"/>
                </a:solidFill>
                <a:latin typeface="Times New Roman" pitchFamily="18" charset="0"/>
              </a:rPr>
              <a:t>B</a:t>
            </a:r>
            <a:r>
              <a:rPr lang="en-US" sz="2400" b="0">
                <a:solidFill>
                  <a:srgbClr val="FFFFFF"/>
                </a:solidFill>
                <a:latin typeface="Times New Roman" pitchFamily="18" charset="0"/>
              </a:rPr>
              <a:t> </a:t>
            </a:r>
            <a:r>
              <a:rPr lang="en-US" sz="2400" b="0">
                <a:solidFill>
                  <a:srgbClr val="FF0000"/>
                </a:solidFill>
                <a:latin typeface="Times New Roman" pitchFamily="18" charset="0"/>
              </a:rPr>
              <a:t>~ </a:t>
            </a:r>
            <a:r>
              <a:rPr lang="en-US" sz="2400" b="0">
                <a:solidFill>
                  <a:srgbClr val="FF0000"/>
                </a:solidFill>
                <a:latin typeface="Comic Sans MS" pitchFamily="66" charset="0"/>
              </a:rPr>
              <a:t>(2E</a:t>
            </a:r>
            <a:r>
              <a:rPr lang="en-US" sz="2400" b="0" baseline="30000">
                <a:solidFill>
                  <a:srgbClr val="FF0000"/>
                </a:solidFill>
                <a:latin typeface="Comic Sans MS" pitchFamily="66" charset="0"/>
              </a:rPr>
              <a:t>u</a:t>
            </a:r>
            <a:r>
              <a:rPr lang="en-US" sz="2400" b="0">
                <a:solidFill>
                  <a:srgbClr val="FF0000"/>
                </a:solidFill>
                <a:latin typeface="Comic Sans MS" pitchFamily="66" charset="0"/>
              </a:rPr>
              <a:t> + E</a:t>
            </a:r>
            <a:r>
              <a:rPr lang="en-US" sz="2400" b="0" baseline="30000">
                <a:solidFill>
                  <a:srgbClr val="FF0000"/>
                </a:solidFill>
                <a:latin typeface="Comic Sans MS" pitchFamily="66" charset="0"/>
              </a:rPr>
              <a:t>d</a:t>
            </a:r>
            <a:r>
              <a:rPr lang="en-US" sz="2400" b="0">
                <a:solidFill>
                  <a:srgbClr val="FF0000"/>
                </a:solidFill>
                <a:latin typeface="Comic Sans MS" pitchFamily="66" charset="0"/>
              </a:rPr>
              <a:t>)</a:t>
            </a:r>
          </a:p>
        </p:txBody>
      </p:sp>
      <p:sp>
        <p:nvSpPr>
          <p:cNvPr id="70667" name="Text Box 11"/>
          <p:cNvSpPr txBox="1">
            <a:spLocks noChangeArrowheads="1"/>
          </p:cNvSpPr>
          <p:nvPr/>
        </p:nvSpPr>
        <p:spPr bwMode="auto">
          <a:xfrm>
            <a:off x="6024563" y="1371600"/>
            <a:ext cx="452437" cy="457200"/>
          </a:xfrm>
          <a:prstGeom prst="rect">
            <a:avLst/>
          </a:prstGeom>
          <a:noFill/>
          <a:ln w="9525">
            <a:noFill/>
            <a:miter lim="800000"/>
            <a:headEnd/>
            <a:tailEnd/>
          </a:ln>
        </p:spPr>
        <p:txBody>
          <a:bodyPr wrap="none">
            <a:spAutoFit/>
          </a:bodyPr>
          <a:lstStyle/>
          <a:p>
            <a:pPr algn="ctr" eaLnBrk="1" hangingPunct="1"/>
            <a:r>
              <a:rPr lang="en-US" sz="2400">
                <a:solidFill>
                  <a:srgbClr val="000000"/>
                </a:solidFill>
                <a:latin typeface="Symbol" pitchFamily="18" charset="2"/>
              </a:rPr>
              <a:t>r</a:t>
            </a:r>
            <a:r>
              <a:rPr lang="en-US" sz="2400" baseline="30000">
                <a:solidFill>
                  <a:srgbClr val="000000"/>
                </a:solidFill>
                <a:latin typeface="Times New Roman" pitchFamily="18" charset="0"/>
              </a:rPr>
              <a:t>0</a:t>
            </a:r>
          </a:p>
        </p:txBody>
      </p:sp>
      <p:sp>
        <p:nvSpPr>
          <p:cNvPr id="70668" name="Rectangle 12"/>
          <p:cNvSpPr>
            <a:spLocks noChangeArrowheads="1"/>
          </p:cNvSpPr>
          <p:nvPr/>
        </p:nvSpPr>
        <p:spPr bwMode="auto">
          <a:xfrm>
            <a:off x="6019800" y="1371600"/>
            <a:ext cx="457200" cy="533400"/>
          </a:xfrm>
          <a:prstGeom prst="rect">
            <a:avLst/>
          </a:prstGeom>
          <a:noFill/>
          <a:ln w="9525">
            <a:solidFill>
              <a:schemeClr val="bg2"/>
            </a:solidFill>
            <a:miter lim="800000"/>
            <a:headEnd/>
            <a:tailEnd/>
          </a:ln>
        </p:spPr>
        <p:txBody>
          <a:bodyPr wrap="none" anchor="ctr"/>
          <a:lstStyle/>
          <a:p>
            <a:pPr algn="ctr"/>
            <a:endParaRPr lang="en-US" sz="3200" b="0">
              <a:solidFill>
                <a:srgbClr val="FFFFFF"/>
              </a:solidFill>
              <a:latin typeface="Times New Roman" pitchFamily="18" charset="0"/>
            </a:endParaRPr>
          </a:p>
        </p:txBody>
      </p:sp>
      <p:pic>
        <p:nvPicPr>
          <p:cNvPr id="70669" name="Picture 13" descr="rho_asymmetry"/>
          <p:cNvPicPr>
            <a:picLocks noChangeAspect="1" noChangeArrowheads="1"/>
          </p:cNvPicPr>
          <p:nvPr/>
        </p:nvPicPr>
        <p:blipFill>
          <a:blip r:embed="rId2" cstate="print"/>
          <a:srcRect l="20007" t="2721" r="22620" b="64636"/>
          <a:stretch>
            <a:fillRect/>
          </a:stretch>
        </p:blipFill>
        <p:spPr bwMode="auto">
          <a:xfrm>
            <a:off x="369888" y="2133600"/>
            <a:ext cx="5878512" cy="4419600"/>
          </a:xfrm>
          <a:prstGeom prst="rect">
            <a:avLst/>
          </a:prstGeom>
          <a:noFill/>
          <a:ln w="9525">
            <a:solidFill>
              <a:schemeClr val="tx1"/>
            </a:solidFill>
            <a:miter lim="800000"/>
            <a:headEnd/>
            <a:tailEnd/>
          </a:ln>
        </p:spPr>
      </p:pic>
      <p:sp>
        <p:nvSpPr>
          <p:cNvPr id="70670" name="Line 14"/>
          <p:cNvSpPr>
            <a:spLocks noChangeAspect="1" noChangeShapeType="1"/>
          </p:cNvSpPr>
          <p:nvPr/>
        </p:nvSpPr>
        <p:spPr bwMode="auto">
          <a:xfrm flipV="1">
            <a:off x="3954463" y="2308225"/>
            <a:ext cx="0" cy="3495675"/>
          </a:xfrm>
          <a:prstGeom prst="line">
            <a:avLst/>
          </a:prstGeom>
          <a:noFill/>
          <a:ln w="9525">
            <a:solidFill>
              <a:schemeClr val="tx1"/>
            </a:solidFill>
            <a:prstDash val="dash"/>
            <a:miter lim="800000"/>
            <a:headEnd/>
            <a:tailEnd/>
          </a:ln>
        </p:spPr>
        <p:txBody>
          <a:bodyPr wrap="none" anchor="ctr"/>
          <a:lstStyle/>
          <a:p>
            <a:endParaRPr lang="en-US">
              <a:solidFill>
                <a:srgbClr val="FFFFFF"/>
              </a:solidFill>
            </a:endParaRPr>
          </a:p>
        </p:txBody>
      </p:sp>
      <p:grpSp>
        <p:nvGrpSpPr>
          <p:cNvPr id="2" name="Group 15"/>
          <p:cNvGrpSpPr>
            <a:grpSpLocks/>
          </p:cNvGrpSpPr>
          <p:nvPr/>
        </p:nvGrpSpPr>
        <p:grpSpPr bwMode="auto">
          <a:xfrm>
            <a:off x="1533525" y="4267200"/>
            <a:ext cx="4170363" cy="1524000"/>
            <a:chOff x="733" y="2688"/>
            <a:chExt cx="2627" cy="960"/>
          </a:xfrm>
        </p:grpSpPr>
        <p:grpSp>
          <p:nvGrpSpPr>
            <p:cNvPr id="3" name="Group 16"/>
            <p:cNvGrpSpPr>
              <a:grpSpLocks/>
            </p:cNvGrpSpPr>
            <p:nvPr/>
          </p:nvGrpSpPr>
          <p:grpSpPr bwMode="auto">
            <a:xfrm>
              <a:off x="2302" y="2897"/>
              <a:ext cx="1058" cy="463"/>
              <a:chOff x="2302" y="2897"/>
              <a:chExt cx="1058" cy="463"/>
            </a:xfrm>
          </p:grpSpPr>
          <p:grpSp>
            <p:nvGrpSpPr>
              <p:cNvPr id="4" name="Group 17"/>
              <p:cNvGrpSpPr>
                <a:grpSpLocks noChangeAspect="1"/>
              </p:cNvGrpSpPr>
              <p:nvPr/>
            </p:nvGrpSpPr>
            <p:grpSpPr bwMode="auto">
              <a:xfrm>
                <a:off x="2302" y="2897"/>
                <a:ext cx="62" cy="178"/>
                <a:chOff x="1056" y="2256"/>
                <a:chExt cx="96" cy="240"/>
              </a:xfrm>
            </p:grpSpPr>
            <p:sp>
              <p:nvSpPr>
                <p:cNvPr id="70703" name="Line 18"/>
                <p:cNvSpPr>
                  <a:spLocks noChangeAspect="1" noChangeShapeType="1"/>
                </p:cNvSpPr>
                <p:nvPr/>
              </p:nvSpPr>
              <p:spPr bwMode="auto">
                <a:xfrm>
                  <a:off x="1104" y="2256"/>
                  <a:ext cx="0" cy="240"/>
                </a:xfrm>
                <a:prstGeom prst="line">
                  <a:avLst/>
                </a:prstGeom>
                <a:noFill/>
                <a:ln w="28575">
                  <a:solidFill>
                    <a:schemeClr val="hlink"/>
                  </a:solidFill>
                  <a:miter lim="800000"/>
                  <a:headEnd/>
                  <a:tailEnd/>
                </a:ln>
              </p:spPr>
              <p:txBody>
                <a:bodyPr wrap="none" anchor="ctr"/>
                <a:lstStyle/>
                <a:p>
                  <a:endParaRPr lang="en-US">
                    <a:solidFill>
                      <a:srgbClr val="FFFFFF"/>
                    </a:solidFill>
                  </a:endParaRPr>
                </a:p>
              </p:txBody>
            </p:sp>
            <p:sp>
              <p:nvSpPr>
                <p:cNvPr id="70704" name="Rectangle 19"/>
                <p:cNvSpPr>
                  <a:spLocks noChangeAspect="1" noChangeArrowheads="1"/>
                </p:cNvSpPr>
                <p:nvPr/>
              </p:nvSpPr>
              <p:spPr bwMode="auto">
                <a:xfrm>
                  <a:off x="1056" y="2320"/>
                  <a:ext cx="96" cy="96"/>
                </a:xfrm>
                <a:prstGeom prst="rect">
                  <a:avLst/>
                </a:prstGeom>
                <a:solidFill>
                  <a:schemeClr val="hlink"/>
                </a:solidFill>
                <a:ln w="9525">
                  <a:solidFill>
                    <a:schemeClr val="hlink"/>
                  </a:solidFill>
                  <a:miter lim="800000"/>
                  <a:headEnd/>
                  <a:tailEnd/>
                </a:ln>
              </p:spPr>
              <p:txBody>
                <a:bodyPr wrap="none" anchor="ctr"/>
                <a:lstStyle/>
                <a:p>
                  <a:pPr algn="ctr"/>
                  <a:endParaRPr lang="en-US" sz="3200" b="0">
                    <a:solidFill>
                      <a:srgbClr val="FFFFFF"/>
                    </a:solidFill>
                    <a:latin typeface="Times New Roman" pitchFamily="18" charset="0"/>
                  </a:endParaRPr>
                </a:p>
              </p:txBody>
            </p:sp>
          </p:grpSp>
          <p:grpSp>
            <p:nvGrpSpPr>
              <p:cNvPr id="5" name="Group 20"/>
              <p:cNvGrpSpPr>
                <a:grpSpLocks noChangeAspect="1"/>
              </p:cNvGrpSpPr>
              <p:nvPr/>
            </p:nvGrpSpPr>
            <p:grpSpPr bwMode="auto">
              <a:xfrm>
                <a:off x="2549" y="3075"/>
                <a:ext cx="62" cy="179"/>
                <a:chOff x="1056" y="2256"/>
                <a:chExt cx="96" cy="240"/>
              </a:xfrm>
            </p:grpSpPr>
            <p:sp>
              <p:nvSpPr>
                <p:cNvPr id="70701" name="Line 21"/>
                <p:cNvSpPr>
                  <a:spLocks noChangeAspect="1" noChangeShapeType="1"/>
                </p:cNvSpPr>
                <p:nvPr/>
              </p:nvSpPr>
              <p:spPr bwMode="auto">
                <a:xfrm>
                  <a:off x="1104" y="2256"/>
                  <a:ext cx="0" cy="240"/>
                </a:xfrm>
                <a:prstGeom prst="line">
                  <a:avLst/>
                </a:prstGeom>
                <a:noFill/>
                <a:ln w="28575">
                  <a:solidFill>
                    <a:schemeClr val="hlink"/>
                  </a:solidFill>
                  <a:miter lim="800000"/>
                  <a:headEnd/>
                  <a:tailEnd/>
                </a:ln>
              </p:spPr>
              <p:txBody>
                <a:bodyPr wrap="none" anchor="ctr"/>
                <a:lstStyle/>
                <a:p>
                  <a:endParaRPr lang="en-US">
                    <a:solidFill>
                      <a:srgbClr val="FFFFFF"/>
                    </a:solidFill>
                  </a:endParaRPr>
                </a:p>
              </p:txBody>
            </p:sp>
            <p:sp>
              <p:nvSpPr>
                <p:cNvPr id="70702" name="Rectangle 22"/>
                <p:cNvSpPr>
                  <a:spLocks noChangeAspect="1" noChangeArrowheads="1"/>
                </p:cNvSpPr>
                <p:nvPr/>
              </p:nvSpPr>
              <p:spPr bwMode="auto">
                <a:xfrm>
                  <a:off x="1056" y="2320"/>
                  <a:ext cx="96" cy="96"/>
                </a:xfrm>
                <a:prstGeom prst="rect">
                  <a:avLst/>
                </a:prstGeom>
                <a:solidFill>
                  <a:schemeClr val="hlink"/>
                </a:solidFill>
                <a:ln w="9525">
                  <a:solidFill>
                    <a:schemeClr val="hlink"/>
                  </a:solidFill>
                  <a:miter lim="800000"/>
                  <a:headEnd/>
                  <a:tailEnd/>
                </a:ln>
              </p:spPr>
              <p:txBody>
                <a:bodyPr wrap="none" anchor="ctr"/>
                <a:lstStyle/>
                <a:p>
                  <a:pPr algn="ctr"/>
                  <a:endParaRPr lang="en-US" sz="3200" b="0">
                    <a:solidFill>
                      <a:srgbClr val="FFFFFF"/>
                    </a:solidFill>
                    <a:latin typeface="Times New Roman" pitchFamily="18" charset="0"/>
                  </a:endParaRPr>
                </a:p>
              </p:txBody>
            </p:sp>
          </p:grpSp>
          <p:grpSp>
            <p:nvGrpSpPr>
              <p:cNvPr id="6" name="Group 23"/>
              <p:cNvGrpSpPr>
                <a:grpSpLocks noChangeAspect="1"/>
              </p:cNvGrpSpPr>
              <p:nvPr/>
            </p:nvGrpSpPr>
            <p:grpSpPr bwMode="auto">
              <a:xfrm>
                <a:off x="2796" y="3182"/>
                <a:ext cx="62" cy="178"/>
                <a:chOff x="1056" y="2256"/>
                <a:chExt cx="96" cy="240"/>
              </a:xfrm>
            </p:grpSpPr>
            <p:sp>
              <p:nvSpPr>
                <p:cNvPr id="70699" name="Line 24"/>
                <p:cNvSpPr>
                  <a:spLocks noChangeAspect="1" noChangeShapeType="1"/>
                </p:cNvSpPr>
                <p:nvPr/>
              </p:nvSpPr>
              <p:spPr bwMode="auto">
                <a:xfrm>
                  <a:off x="1104" y="2256"/>
                  <a:ext cx="0" cy="240"/>
                </a:xfrm>
                <a:prstGeom prst="line">
                  <a:avLst/>
                </a:prstGeom>
                <a:noFill/>
                <a:ln w="28575">
                  <a:solidFill>
                    <a:schemeClr val="hlink"/>
                  </a:solidFill>
                  <a:miter lim="800000"/>
                  <a:headEnd/>
                  <a:tailEnd/>
                </a:ln>
              </p:spPr>
              <p:txBody>
                <a:bodyPr wrap="none" anchor="ctr"/>
                <a:lstStyle/>
                <a:p>
                  <a:endParaRPr lang="en-US">
                    <a:solidFill>
                      <a:srgbClr val="FFFFFF"/>
                    </a:solidFill>
                  </a:endParaRPr>
                </a:p>
              </p:txBody>
            </p:sp>
            <p:sp>
              <p:nvSpPr>
                <p:cNvPr id="70700" name="Rectangle 25"/>
                <p:cNvSpPr>
                  <a:spLocks noChangeAspect="1" noChangeArrowheads="1"/>
                </p:cNvSpPr>
                <p:nvPr/>
              </p:nvSpPr>
              <p:spPr bwMode="auto">
                <a:xfrm>
                  <a:off x="1056" y="2320"/>
                  <a:ext cx="96" cy="96"/>
                </a:xfrm>
                <a:prstGeom prst="rect">
                  <a:avLst/>
                </a:prstGeom>
                <a:solidFill>
                  <a:schemeClr val="hlink"/>
                </a:solidFill>
                <a:ln w="9525">
                  <a:solidFill>
                    <a:schemeClr val="hlink"/>
                  </a:solidFill>
                  <a:miter lim="800000"/>
                  <a:headEnd/>
                  <a:tailEnd/>
                </a:ln>
              </p:spPr>
              <p:txBody>
                <a:bodyPr wrap="none" anchor="ctr"/>
                <a:lstStyle/>
                <a:p>
                  <a:pPr algn="ctr"/>
                  <a:endParaRPr lang="en-US" sz="3200" b="0">
                    <a:solidFill>
                      <a:srgbClr val="FFFFFF"/>
                    </a:solidFill>
                    <a:latin typeface="Times New Roman" pitchFamily="18" charset="0"/>
                  </a:endParaRPr>
                </a:p>
              </p:txBody>
            </p:sp>
          </p:grpSp>
          <p:grpSp>
            <p:nvGrpSpPr>
              <p:cNvPr id="7" name="Group 26"/>
              <p:cNvGrpSpPr>
                <a:grpSpLocks noChangeAspect="1"/>
              </p:cNvGrpSpPr>
              <p:nvPr/>
            </p:nvGrpSpPr>
            <p:grpSpPr bwMode="auto">
              <a:xfrm>
                <a:off x="3100" y="3122"/>
                <a:ext cx="62" cy="198"/>
                <a:chOff x="1056" y="2256"/>
                <a:chExt cx="96" cy="240"/>
              </a:xfrm>
            </p:grpSpPr>
            <p:sp>
              <p:nvSpPr>
                <p:cNvPr id="70697" name="Line 27"/>
                <p:cNvSpPr>
                  <a:spLocks noChangeAspect="1" noChangeShapeType="1"/>
                </p:cNvSpPr>
                <p:nvPr/>
              </p:nvSpPr>
              <p:spPr bwMode="auto">
                <a:xfrm>
                  <a:off x="1104" y="2256"/>
                  <a:ext cx="0" cy="240"/>
                </a:xfrm>
                <a:prstGeom prst="line">
                  <a:avLst/>
                </a:prstGeom>
                <a:noFill/>
                <a:ln w="28575">
                  <a:solidFill>
                    <a:schemeClr val="hlink"/>
                  </a:solidFill>
                  <a:miter lim="800000"/>
                  <a:headEnd/>
                  <a:tailEnd/>
                </a:ln>
              </p:spPr>
              <p:txBody>
                <a:bodyPr wrap="none" anchor="ctr"/>
                <a:lstStyle/>
                <a:p>
                  <a:endParaRPr lang="en-US">
                    <a:solidFill>
                      <a:srgbClr val="FFFFFF"/>
                    </a:solidFill>
                  </a:endParaRPr>
                </a:p>
              </p:txBody>
            </p:sp>
            <p:sp>
              <p:nvSpPr>
                <p:cNvPr id="70698" name="Rectangle 28"/>
                <p:cNvSpPr>
                  <a:spLocks noChangeAspect="1" noChangeArrowheads="1"/>
                </p:cNvSpPr>
                <p:nvPr/>
              </p:nvSpPr>
              <p:spPr bwMode="auto">
                <a:xfrm>
                  <a:off x="1056" y="2320"/>
                  <a:ext cx="96" cy="96"/>
                </a:xfrm>
                <a:prstGeom prst="rect">
                  <a:avLst/>
                </a:prstGeom>
                <a:solidFill>
                  <a:schemeClr val="hlink"/>
                </a:solidFill>
                <a:ln w="9525">
                  <a:solidFill>
                    <a:schemeClr val="hlink"/>
                  </a:solidFill>
                  <a:miter lim="800000"/>
                  <a:headEnd/>
                  <a:tailEnd/>
                </a:ln>
              </p:spPr>
              <p:txBody>
                <a:bodyPr wrap="none" anchor="ctr"/>
                <a:lstStyle/>
                <a:p>
                  <a:pPr algn="ctr"/>
                  <a:endParaRPr lang="en-US" sz="3200" b="0">
                    <a:solidFill>
                      <a:srgbClr val="FFFFFF"/>
                    </a:solidFill>
                    <a:latin typeface="Times New Roman" pitchFamily="18" charset="0"/>
                  </a:endParaRPr>
                </a:p>
              </p:txBody>
            </p:sp>
          </p:grpSp>
          <p:grpSp>
            <p:nvGrpSpPr>
              <p:cNvPr id="8" name="Group 29"/>
              <p:cNvGrpSpPr>
                <a:grpSpLocks noChangeAspect="1"/>
              </p:cNvGrpSpPr>
              <p:nvPr/>
            </p:nvGrpSpPr>
            <p:grpSpPr bwMode="auto">
              <a:xfrm>
                <a:off x="3294" y="2923"/>
                <a:ext cx="66" cy="239"/>
                <a:chOff x="1056" y="2256"/>
                <a:chExt cx="96" cy="240"/>
              </a:xfrm>
            </p:grpSpPr>
            <p:sp>
              <p:nvSpPr>
                <p:cNvPr id="70695" name="Line 30"/>
                <p:cNvSpPr>
                  <a:spLocks noChangeAspect="1" noChangeShapeType="1"/>
                </p:cNvSpPr>
                <p:nvPr/>
              </p:nvSpPr>
              <p:spPr bwMode="auto">
                <a:xfrm>
                  <a:off x="1104" y="2256"/>
                  <a:ext cx="0" cy="240"/>
                </a:xfrm>
                <a:prstGeom prst="line">
                  <a:avLst/>
                </a:prstGeom>
                <a:noFill/>
                <a:ln w="28575">
                  <a:solidFill>
                    <a:schemeClr val="hlink"/>
                  </a:solidFill>
                  <a:miter lim="800000"/>
                  <a:headEnd/>
                  <a:tailEnd/>
                </a:ln>
              </p:spPr>
              <p:txBody>
                <a:bodyPr wrap="none" anchor="ctr"/>
                <a:lstStyle/>
                <a:p>
                  <a:endParaRPr lang="en-US">
                    <a:solidFill>
                      <a:srgbClr val="FFFFFF"/>
                    </a:solidFill>
                  </a:endParaRPr>
                </a:p>
              </p:txBody>
            </p:sp>
            <p:sp>
              <p:nvSpPr>
                <p:cNvPr id="70696" name="Rectangle 31"/>
                <p:cNvSpPr>
                  <a:spLocks noChangeAspect="1" noChangeArrowheads="1"/>
                </p:cNvSpPr>
                <p:nvPr/>
              </p:nvSpPr>
              <p:spPr bwMode="auto">
                <a:xfrm>
                  <a:off x="1056" y="2320"/>
                  <a:ext cx="96" cy="96"/>
                </a:xfrm>
                <a:prstGeom prst="rect">
                  <a:avLst/>
                </a:prstGeom>
                <a:solidFill>
                  <a:schemeClr val="hlink"/>
                </a:solidFill>
                <a:ln w="9525">
                  <a:solidFill>
                    <a:schemeClr val="hlink"/>
                  </a:solidFill>
                  <a:miter lim="800000"/>
                  <a:headEnd/>
                  <a:tailEnd/>
                </a:ln>
              </p:spPr>
              <p:txBody>
                <a:bodyPr wrap="none" anchor="ctr"/>
                <a:lstStyle/>
                <a:p>
                  <a:pPr algn="ctr"/>
                  <a:endParaRPr lang="en-US" sz="3200" b="0">
                    <a:solidFill>
                      <a:srgbClr val="FFFFFF"/>
                    </a:solidFill>
                    <a:latin typeface="Times New Roman" pitchFamily="18" charset="0"/>
                  </a:endParaRPr>
                </a:p>
              </p:txBody>
            </p:sp>
          </p:grpSp>
        </p:grpSp>
        <p:grpSp>
          <p:nvGrpSpPr>
            <p:cNvPr id="9" name="Group 32"/>
            <p:cNvGrpSpPr>
              <a:grpSpLocks/>
            </p:cNvGrpSpPr>
            <p:nvPr/>
          </p:nvGrpSpPr>
          <p:grpSpPr bwMode="auto">
            <a:xfrm>
              <a:off x="733" y="2688"/>
              <a:ext cx="1302" cy="960"/>
              <a:chOff x="733" y="2688"/>
              <a:chExt cx="1302" cy="960"/>
            </a:xfrm>
          </p:grpSpPr>
          <p:sp>
            <p:nvSpPr>
              <p:cNvPr id="70683" name="Rectangle 33"/>
              <p:cNvSpPr>
                <a:spLocks noChangeAspect="1" noChangeArrowheads="1"/>
              </p:cNvSpPr>
              <p:nvPr/>
            </p:nvSpPr>
            <p:spPr bwMode="auto">
              <a:xfrm>
                <a:off x="733" y="3292"/>
                <a:ext cx="1287" cy="356"/>
              </a:xfrm>
              <a:prstGeom prst="rect">
                <a:avLst/>
              </a:prstGeom>
              <a:noFill/>
              <a:ln w="9525">
                <a:solidFill>
                  <a:schemeClr val="tx1"/>
                </a:solidFill>
                <a:miter lim="800000"/>
                <a:headEnd/>
                <a:tailEnd/>
              </a:ln>
            </p:spPr>
            <p:txBody>
              <a:bodyPr wrap="none" anchor="ctr"/>
              <a:lstStyle/>
              <a:p>
                <a:pPr algn="ctr"/>
                <a:endParaRPr lang="en-US" sz="3200" b="0">
                  <a:solidFill>
                    <a:srgbClr val="FFFFFF"/>
                  </a:solidFill>
                  <a:latin typeface="Times New Roman" pitchFamily="18" charset="0"/>
                </a:endParaRPr>
              </a:p>
            </p:txBody>
          </p:sp>
          <p:sp>
            <p:nvSpPr>
              <p:cNvPr id="70684" name="Text Box 34"/>
              <p:cNvSpPr txBox="1">
                <a:spLocks noChangeAspect="1" noChangeArrowheads="1"/>
              </p:cNvSpPr>
              <p:nvPr/>
            </p:nvSpPr>
            <p:spPr bwMode="auto">
              <a:xfrm>
                <a:off x="1527" y="3280"/>
                <a:ext cx="442" cy="173"/>
              </a:xfrm>
              <a:prstGeom prst="rect">
                <a:avLst/>
              </a:prstGeom>
              <a:noFill/>
              <a:ln w="9525">
                <a:noFill/>
                <a:miter lim="800000"/>
                <a:headEnd/>
                <a:tailEnd/>
              </a:ln>
            </p:spPr>
            <p:txBody>
              <a:bodyPr wrap="none">
                <a:spAutoFit/>
              </a:bodyPr>
              <a:lstStyle/>
              <a:p>
                <a:pPr eaLnBrk="1" hangingPunct="1"/>
                <a:r>
                  <a:rPr lang="en-US" sz="1200" b="0">
                    <a:solidFill>
                      <a:srgbClr val="FFFFFF"/>
                    </a:solidFill>
                    <a:latin typeface="Symbol" pitchFamily="18" charset="2"/>
                  </a:rPr>
                  <a:t>  </a:t>
                </a:r>
                <a:r>
                  <a:rPr lang="en-US" sz="1200" b="0">
                    <a:solidFill>
                      <a:srgbClr val="000000"/>
                    </a:solidFill>
                    <a:latin typeface="Symbol" pitchFamily="18" charset="2"/>
                  </a:rPr>
                  <a:t>D</a:t>
                </a:r>
                <a:r>
                  <a:rPr lang="en-US" sz="1200" b="0">
                    <a:solidFill>
                      <a:srgbClr val="000000"/>
                    </a:solidFill>
                    <a:latin typeface="Times New Roman" pitchFamily="18" charset="0"/>
                  </a:rPr>
                  <a:t>Q</a:t>
                </a:r>
                <a:r>
                  <a:rPr lang="en-US" sz="1200" b="0" baseline="30000">
                    <a:solidFill>
                      <a:srgbClr val="000000"/>
                    </a:solidFill>
                    <a:latin typeface="Times New Roman" pitchFamily="18" charset="0"/>
                  </a:rPr>
                  <a:t>2 </a:t>
                </a:r>
                <a:r>
                  <a:rPr lang="en-US" sz="1200" b="0">
                    <a:solidFill>
                      <a:srgbClr val="000000"/>
                    </a:solidFill>
                    <a:latin typeface="Times New Roman" pitchFamily="18" charset="0"/>
                  </a:rPr>
                  <a:t>=1</a:t>
                </a:r>
              </a:p>
            </p:txBody>
          </p:sp>
          <p:sp>
            <p:nvSpPr>
              <p:cNvPr id="70685" name="Text Box 35"/>
              <p:cNvSpPr txBox="1">
                <a:spLocks noChangeAspect="1" noChangeArrowheads="1"/>
              </p:cNvSpPr>
              <p:nvPr/>
            </p:nvSpPr>
            <p:spPr bwMode="auto">
              <a:xfrm>
                <a:off x="746" y="3416"/>
                <a:ext cx="742" cy="232"/>
              </a:xfrm>
              <a:prstGeom prst="rect">
                <a:avLst/>
              </a:prstGeom>
              <a:noFill/>
              <a:ln w="9525">
                <a:noFill/>
                <a:miter lim="800000"/>
                <a:headEnd/>
                <a:tailEnd/>
              </a:ln>
            </p:spPr>
            <p:txBody>
              <a:bodyPr wrap="none">
                <a:spAutoFit/>
              </a:bodyPr>
              <a:lstStyle/>
              <a:p>
                <a:pPr eaLnBrk="1" hangingPunct="1"/>
                <a:r>
                  <a:rPr lang="en-US" sz="1200" b="0">
                    <a:solidFill>
                      <a:srgbClr val="FFFFFF"/>
                    </a:solidFill>
                    <a:latin typeface="Times New Roman" pitchFamily="18" charset="0"/>
                  </a:rPr>
                  <a:t>   </a:t>
                </a:r>
                <a:r>
                  <a:rPr lang="en-US" sz="1200" b="0">
                    <a:solidFill>
                      <a:srgbClr val="000000"/>
                    </a:solidFill>
                    <a:latin typeface="Times New Roman" pitchFamily="18" charset="0"/>
                  </a:rPr>
                  <a:t>-t  = 0.5GeV</a:t>
                </a:r>
                <a:r>
                  <a:rPr lang="en-US" sz="1200" b="0" baseline="30000">
                    <a:solidFill>
                      <a:srgbClr val="000000"/>
                    </a:solidFill>
                    <a:latin typeface="Times New Roman" pitchFamily="18" charset="0"/>
                  </a:rPr>
                  <a:t>2</a:t>
                </a:r>
                <a:r>
                  <a:rPr lang="en-US" sz="1800" b="0">
                    <a:solidFill>
                      <a:srgbClr val="000000"/>
                    </a:solidFill>
                    <a:latin typeface="Times New Roman" pitchFamily="18" charset="0"/>
                  </a:rPr>
                  <a:t> </a:t>
                </a:r>
              </a:p>
            </p:txBody>
          </p:sp>
          <p:sp>
            <p:nvSpPr>
              <p:cNvPr id="70686" name="Text Box 36"/>
              <p:cNvSpPr txBox="1">
                <a:spLocks noChangeAspect="1" noChangeArrowheads="1"/>
              </p:cNvSpPr>
              <p:nvPr/>
            </p:nvSpPr>
            <p:spPr bwMode="auto">
              <a:xfrm>
                <a:off x="1455" y="3396"/>
                <a:ext cx="580" cy="231"/>
              </a:xfrm>
              <a:prstGeom prst="rect">
                <a:avLst/>
              </a:prstGeom>
              <a:noFill/>
              <a:ln w="9525">
                <a:noFill/>
                <a:miter lim="800000"/>
                <a:headEnd/>
                <a:tailEnd/>
              </a:ln>
            </p:spPr>
            <p:txBody>
              <a:bodyPr wrap="none">
                <a:spAutoFit/>
              </a:bodyPr>
              <a:lstStyle/>
              <a:p>
                <a:pPr eaLnBrk="1" hangingPunct="1"/>
                <a:r>
                  <a:rPr lang="en-US" sz="1200" b="0">
                    <a:solidFill>
                      <a:srgbClr val="FFFFFF"/>
                    </a:solidFill>
                    <a:latin typeface="Symbol" pitchFamily="18" charset="2"/>
                  </a:rPr>
                  <a:t>     </a:t>
                </a:r>
                <a:r>
                  <a:rPr lang="en-US" sz="1200" b="0">
                    <a:solidFill>
                      <a:srgbClr val="000000"/>
                    </a:solidFill>
                    <a:latin typeface="Symbol" pitchFamily="18" charset="2"/>
                  </a:rPr>
                  <a:t>D</a:t>
                </a:r>
                <a:r>
                  <a:rPr lang="en-US" sz="1200" b="0">
                    <a:solidFill>
                      <a:srgbClr val="000000"/>
                    </a:solidFill>
                    <a:latin typeface="Times New Roman" pitchFamily="18" charset="0"/>
                  </a:rPr>
                  <a:t>t = 0.2</a:t>
                </a:r>
                <a:r>
                  <a:rPr lang="en-US" sz="1800" b="0">
                    <a:solidFill>
                      <a:srgbClr val="000000"/>
                    </a:solidFill>
                    <a:latin typeface="Times New Roman" pitchFamily="18" charset="0"/>
                  </a:rPr>
                  <a:t> </a:t>
                </a:r>
              </a:p>
            </p:txBody>
          </p:sp>
          <p:sp>
            <p:nvSpPr>
              <p:cNvPr id="70687" name="Rectangle 37"/>
              <p:cNvSpPr>
                <a:spLocks noChangeArrowheads="1"/>
              </p:cNvSpPr>
              <p:nvPr/>
            </p:nvSpPr>
            <p:spPr bwMode="auto">
              <a:xfrm>
                <a:off x="852" y="2688"/>
                <a:ext cx="720" cy="336"/>
              </a:xfrm>
              <a:prstGeom prst="rect">
                <a:avLst/>
              </a:prstGeom>
              <a:solidFill>
                <a:schemeClr val="tx2"/>
              </a:solidFill>
              <a:ln w="9525">
                <a:solidFill>
                  <a:schemeClr val="bg1"/>
                </a:solidFill>
                <a:miter lim="800000"/>
                <a:headEnd/>
                <a:tailEnd/>
              </a:ln>
            </p:spPr>
            <p:txBody>
              <a:bodyPr wrap="none" anchor="ctr"/>
              <a:lstStyle/>
              <a:p>
                <a:pPr algn="ctr"/>
                <a:endParaRPr lang="en-US" sz="3200" b="0">
                  <a:solidFill>
                    <a:srgbClr val="FFFFFF"/>
                  </a:solidFill>
                  <a:latin typeface="Times New Roman" pitchFamily="18" charset="0"/>
                </a:endParaRPr>
              </a:p>
            </p:txBody>
          </p:sp>
          <p:sp>
            <p:nvSpPr>
              <p:cNvPr id="70688" name="Text Box 38"/>
              <p:cNvSpPr txBox="1">
                <a:spLocks noChangeArrowheads="1"/>
              </p:cNvSpPr>
              <p:nvPr/>
            </p:nvSpPr>
            <p:spPr bwMode="auto">
              <a:xfrm>
                <a:off x="900" y="2698"/>
                <a:ext cx="732" cy="326"/>
              </a:xfrm>
              <a:prstGeom prst="rect">
                <a:avLst/>
              </a:prstGeom>
              <a:noFill/>
              <a:ln w="9525">
                <a:noFill/>
                <a:miter lim="800000"/>
                <a:headEnd/>
                <a:tailEnd/>
              </a:ln>
            </p:spPr>
            <p:txBody>
              <a:bodyPr wrap="none">
                <a:spAutoFit/>
              </a:bodyPr>
              <a:lstStyle/>
              <a:p>
                <a:pPr eaLnBrk="1" hangingPunct="1"/>
                <a:r>
                  <a:rPr lang="en-US" sz="1400" b="0">
                    <a:solidFill>
                      <a:srgbClr val="000000"/>
                    </a:solidFill>
                    <a:latin typeface="Times New Roman" pitchFamily="18" charset="0"/>
                  </a:rPr>
                  <a:t>L=10</a:t>
                </a:r>
                <a:r>
                  <a:rPr lang="en-US" sz="1400" b="0" baseline="30000">
                    <a:solidFill>
                      <a:srgbClr val="000000"/>
                    </a:solidFill>
                    <a:latin typeface="Times New Roman" pitchFamily="18" charset="0"/>
                  </a:rPr>
                  <a:t>35</a:t>
                </a:r>
                <a:r>
                  <a:rPr lang="en-US" sz="1400" b="0">
                    <a:solidFill>
                      <a:srgbClr val="000000"/>
                    </a:solidFill>
                    <a:latin typeface="Times New Roman" pitchFamily="18" charset="0"/>
                  </a:rPr>
                  <a:t>cm</a:t>
                </a:r>
                <a:r>
                  <a:rPr lang="en-US" sz="1400" b="0" baseline="30000">
                    <a:solidFill>
                      <a:srgbClr val="000000"/>
                    </a:solidFill>
                    <a:latin typeface="Times New Roman" pitchFamily="18" charset="0"/>
                  </a:rPr>
                  <a:t>-2</a:t>
                </a:r>
                <a:r>
                  <a:rPr lang="en-US" sz="1400" b="0">
                    <a:solidFill>
                      <a:srgbClr val="000000"/>
                    </a:solidFill>
                    <a:latin typeface="Times New Roman" pitchFamily="18" charset="0"/>
                  </a:rPr>
                  <a:t>s</a:t>
                </a:r>
                <a:r>
                  <a:rPr lang="en-US" sz="1400" b="0" baseline="30000">
                    <a:solidFill>
                      <a:srgbClr val="000000"/>
                    </a:solidFill>
                    <a:latin typeface="Times New Roman" pitchFamily="18" charset="0"/>
                  </a:rPr>
                  <a:t>-1</a:t>
                </a:r>
                <a:endParaRPr lang="en-US" sz="1400" b="0">
                  <a:solidFill>
                    <a:srgbClr val="000000"/>
                  </a:solidFill>
                  <a:latin typeface="Times New Roman" pitchFamily="18" charset="0"/>
                </a:endParaRPr>
              </a:p>
              <a:p>
                <a:pPr eaLnBrk="1" hangingPunct="1"/>
                <a:r>
                  <a:rPr lang="en-US" sz="1400" b="0">
                    <a:solidFill>
                      <a:srgbClr val="000000"/>
                    </a:solidFill>
                    <a:latin typeface="Times New Roman" pitchFamily="18" charset="0"/>
                  </a:rPr>
                  <a:t>2000hrs</a:t>
                </a:r>
              </a:p>
            </p:txBody>
          </p:sp>
          <p:sp>
            <p:nvSpPr>
              <p:cNvPr id="70689" name="Text Box 39"/>
              <p:cNvSpPr txBox="1">
                <a:spLocks noChangeArrowheads="1"/>
              </p:cNvSpPr>
              <p:nvPr/>
            </p:nvSpPr>
            <p:spPr bwMode="auto">
              <a:xfrm>
                <a:off x="816" y="3264"/>
                <a:ext cx="748" cy="192"/>
              </a:xfrm>
              <a:prstGeom prst="rect">
                <a:avLst/>
              </a:prstGeom>
              <a:noFill/>
              <a:ln w="9525">
                <a:noFill/>
                <a:miter lim="800000"/>
                <a:headEnd/>
                <a:tailEnd/>
              </a:ln>
            </p:spPr>
            <p:txBody>
              <a:bodyPr wrap="none">
                <a:spAutoFit/>
              </a:bodyPr>
              <a:lstStyle/>
              <a:p>
                <a:pPr eaLnBrk="1" hangingPunct="1"/>
                <a:r>
                  <a:rPr lang="en-US" sz="1400" b="0">
                    <a:solidFill>
                      <a:srgbClr val="000000"/>
                    </a:solidFill>
                    <a:latin typeface="Symbol" pitchFamily="18" charset="2"/>
                  </a:rPr>
                  <a:t>s</a:t>
                </a:r>
                <a:r>
                  <a:rPr lang="en-US" sz="1400" b="0" baseline="-25000">
                    <a:solidFill>
                      <a:srgbClr val="000000"/>
                    </a:solidFill>
                    <a:latin typeface="Times New Roman" pitchFamily="18" charset="0"/>
                  </a:rPr>
                  <a:t>L</a:t>
                </a:r>
                <a:r>
                  <a:rPr lang="en-US" sz="1400" b="0">
                    <a:solidFill>
                      <a:srgbClr val="000000"/>
                    </a:solidFill>
                    <a:latin typeface="Times New Roman" pitchFamily="18" charset="0"/>
                  </a:rPr>
                  <a:t> dominance</a:t>
                </a:r>
              </a:p>
            </p:txBody>
          </p:sp>
        </p:grpSp>
      </p:grpSp>
      <p:sp>
        <p:nvSpPr>
          <p:cNvPr id="70672" name="Rectangle 40"/>
          <p:cNvSpPr>
            <a:spLocks noChangeArrowheads="1"/>
          </p:cNvSpPr>
          <p:nvPr/>
        </p:nvSpPr>
        <p:spPr bwMode="auto">
          <a:xfrm>
            <a:off x="4179888" y="2362200"/>
            <a:ext cx="1600200" cy="685800"/>
          </a:xfrm>
          <a:prstGeom prst="rect">
            <a:avLst/>
          </a:prstGeom>
          <a:solidFill>
            <a:schemeClr val="tx1"/>
          </a:solidFill>
          <a:ln w="9525">
            <a:solidFill>
              <a:schemeClr val="tx1"/>
            </a:solidFill>
            <a:miter lim="800000"/>
            <a:headEnd/>
            <a:tailEnd/>
          </a:ln>
        </p:spPr>
        <p:txBody>
          <a:bodyPr wrap="none" anchor="ctr"/>
          <a:lstStyle/>
          <a:p>
            <a:pPr algn="ctr"/>
            <a:endParaRPr lang="en-US" sz="3200" b="0">
              <a:solidFill>
                <a:srgbClr val="FFFFFF"/>
              </a:solidFill>
              <a:latin typeface="Times New Roman" pitchFamily="18" charset="0"/>
            </a:endParaRPr>
          </a:p>
        </p:txBody>
      </p:sp>
      <p:sp>
        <p:nvSpPr>
          <p:cNvPr id="70673" name="Text Box 41"/>
          <p:cNvSpPr txBox="1">
            <a:spLocks noChangeAspect="1" noChangeArrowheads="1"/>
          </p:cNvSpPr>
          <p:nvPr/>
        </p:nvSpPr>
        <p:spPr bwMode="auto">
          <a:xfrm>
            <a:off x="4754563" y="2366963"/>
            <a:ext cx="1025525" cy="304800"/>
          </a:xfrm>
          <a:prstGeom prst="rect">
            <a:avLst/>
          </a:prstGeom>
          <a:noFill/>
          <a:ln w="9525">
            <a:noFill/>
            <a:miter lim="800000"/>
            <a:headEnd/>
            <a:tailEnd/>
          </a:ln>
        </p:spPr>
        <p:txBody>
          <a:bodyPr wrap="none">
            <a:spAutoFit/>
          </a:bodyPr>
          <a:lstStyle/>
          <a:p>
            <a:pPr eaLnBrk="1" hangingPunct="1"/>
            <a:r>
              <a:rPr lang="en-US" sz="1400" b="0">
                <a:solidFill>
                  <a:srgbClr val="000000"/>
                </a:solidFill>
                <a:latin typeface="Times New Roman" pitchFamily="18" charset="0"/>
              </a:rPr>
              <a:t>Q</a:t>
            </a:r>
            <a:r>
              <a:rPr lang="en-US" sz="1400" b="0" baseline="30000">
                <a:solidFill>
                  <a:srgbClr val="000000"/>
                </a:solidFill>
                <a:latin typeface="Times New Roman" pitchFamily="18" charset="0"/>
              </a:rPr>
              <a:t>2 </a:t>
            </a:r>
            <a:r>
              <a:rPr lang="en-US" sz="1400" b="0">
                <a:solidFill>
                  <a:srgbClr val="000000"/>
                </a:solidFill>
                <a:latin typeface="Times New Roman" pitchFamily="18" charset="0"/>
              </a:rPr>
              <a:t>= 5GeV</a:t>
            </a:r>
            <a:r>
              <a:rPr lang="en-US" sz="1400" b="0" baseline="30000">
                <a:solidFill>
                  <a:srgbClr val="000000"/>
                </a:solidFill>
                <a:latin typeface="Times New Roman" pitchFamily="18" charset="0"/>
              </a:rPr>
              <a:t>2</a:t>
            </a:r>
            <a:endParaRPr lang="en-US" sz="1400" b="0">
              <a:solidFill>
                <a:srgbClr val="000000"/>
              </a:solidFill>
              <a:latin typeface="Times New Roman" pitchFamily="18" charset="0"/>
            </a:endParaRPr>
          </a:p>
        </p:txBody>
      </p:sp>
      <p:sp>
        <p:nvSpPr>
          <p:cNvPr id="70674" name="Rectangle 43"/>
          <p:cNvSpPr>
            <a:spLocks noChangeArrowheads="1"/>
          </p:cNvSpPr>
          <p:nvPr/>
        </p:nvSpPr>
        <p:spPr bwMode="auto">
          <a:xfrm>
            <a:off x="446088" y="2057400"/>
            <a:ext cx="457200" cy="3581400"/>
          </a:xfrm>
          <a:prstGeom prst="rect">
            <a:avLst/>
          </a:prstGeom>
          <a:solidFill>
            <a:schemeClr val="tx1"/>
          </a:solidFill>
          <a:ln w="9525">
            <a:solidFill>
              <a:schemeClr val="tx1"/>
            </a:solidFill>
            <a:miter lim="800000"/>
            <a:headEnd/>
            <a:tailEnd/>
          </a:ln>
        </p:spPr>
        <p:txBody>
          <a:bodyPr wrap="none" anchor="ctr"/>
          <a:lstStyle/>
          <a:p>
            <a:pPr algn="ctr"/>
            <a:endParaRPr lang="en-US" sz="3200" b="0">
              <a:solidFill>
                <a:srgbClr val="FFFFFF"/>
              </a:solidFill>
              <a:latin typeface="Times New Roman" pitchFamily="18" charset="0"/>
            </a:endParaRPr>
          </a:p>
        </p:txBody>
      </p:sp>
      <p:sp>
        <p:nvSpPr>
          <p:cNvPr id="70675" name="Text Box 44"/>
          <p:cNvSpPr txBox="1">
            <a:spLocks noChangeArrowheads="1"/>
          </p:cNvSpPr>
          <p:nvPr/>
        </p:nvSpPr>
        <p:spPr bwMode="auto">
          <a:xfrm>
            <a:off x="530225" y="2279650"/>
            <a:ext cx="657225" cy="457200"/>
          </a:xfrm>
          <a:prstGeom prst="rect">
            <a:avLst/>
          </a:prstGeom>
          <a:noFill/>
          <a:ln w="9525">
            <a:noFill/>
            <a:miter lim="800000"/>
            <a:headEnd/>
            <a:tailEnd/>
          </a:ln>
        </p:spPr>
        <p:txBody>
          <a:bodyPr wrap="none">
            <a:spAutoFit/>
          </a:bodyPr>
          <a:lstStyle/>
          <a:p>
            <a:pPr algn="ctr" eaLnBrk="1" hangingPunct="1"/>
            <a:r>
              <a:rPr lang="en-US" sz="2400" b="0">
                <a:solidFill>
                  <a:srgbClr val="000000"/>
                </a:solidFill>
              </a:rPr>
              <a:t>A</a:t>
            </a:r>
            <a:r>
              <a:rPr lang="en-US" sz="2400" b="0" baseline="-25000">
                <a:solidFill>
                  <a:srgbClr val="000000"/>
                </a:solidFill>
              </a:rPr>
              <a:t>UT</a:t>
            </a:r>
          </a:p>
        </p:txBody>
      </p:sp>
      <p:sp>
        <p:nvSpPr>
          <p:cNvPr id="70676" name="Text Box 45"/>
          <p:cNvSpPr txBox="1">
            <a:spLocks noChangeArrowheads="1"/>
          </p:cNvSpPr>
          <p:nvPr/>
        </p:nvSpPr>
        <p:spPr bwMode="auto">
          <a:xfrm>
            <a:off x="3646488" y="2743200"/>
            <a:ext cx="452437" cy="457200"/>
          </a:xfrm>
          <a:prstGeom prst="rect">
            <a:avLst/>
          </a:prstGeom>
          <a:noFill/>
          <a:ln w="9525">
            <a:noFill/>
            <a:miter lim="800000"/>
            <a:headEnd/>
            <a:tailEnd/>
          </a:ln>
        </p:spPr>
        <p:txBody>
          <a:bodyPr wrap="none">
            <a:spAutoFit/>
          </a:bodyPr>
          <a:lstStyle/>
          <a:p>
            <a:pPr algn="ctr" eaLnBrk="1" hangingPunct="1"/>
            <a:r>
              <a:rPr lang="en-US" sz="2400">
                <a:solidFill>
                  <a:srgbClr val="000000"/>
                </a:solidFill>
                <a:latin typeface="Symbol" pitchFamily="18" charset="2"/>
              </a:rPr>
              <a:t>r</a:t>
            </a:r>
            <a:r>
              <a:rPr lang="en-US" sz="2400" baseline="30000">
                <a:solidFill>
                  <a:srgbClr val="000000"/>
                </a:solidFill>
                <a:latin typeface="Symbol" pitchFamily="18" charset="2"/>
              </a:rPr>
              <a:t>0</a:t>
            </a:r>
          </a:p>
        </p:txBody>
      </p:sp>
      <p:sp>
        <p:nvSpPr>
          <p:cNvPr id="70677" name="Rectangle 46"/>
          <p:cNvSpPr>
            <a:spLocks noChangeArrowheads="1"/>
          </p:cNvSpPr>
          <p:nvPr/>
        </p:nvSpPr>
        <p:spPr bwMode="auto">
          <a:xfrm>
            <a:off x="3494088" y="2743200"/>
            <a:ext cx="685800" cy="533400"/>
          </a:xfrm>
          <a:prstGeom prst="rect">
            <a:avLst/>
          </a:prstGeom>
          <a:noFill/>
          <a:ln w="9525">
            <a:solidFill>
              <a:schemeClr val="bg2"/>
            </a:solidFill>
            <a:miter lim="800000"/>
            <a:headEnd/>
            <a:tailEnd/>
          </a:ln>
        </p:spPr>
        <p:txBody>
          <a:bodyPr wrap="none" anchor="ctr"/>
          <a:lstStyle/>
          <a:p>
            <a:pPr algn="ctr"/>
            <a:endParaRPr lang="en-US" sz="3200" b="0">
              <a:solidFill>
                <a:srgbClr val="FFFFFF"/>
              </a:solidFill>
              <a:latin typeface="Times New Roman" pitchFamily="18" charset="0"/>
            </a:endParaRPr>
          </a:p>
        </p:txBody>
      </p:sp>
      <p:sp>
        <p:nvSpPr>
          <p:cNvPr id="956463" name="Text Box 47"/>
          <p:cNvSpPr txBox="1">
            <a:spLocks noChangeAspect="1" noChangeArrowheads="1"/>
          </p:cNvSpPr>
          <p:nvPr/>
        </p:nvSpPr>
        <p:spPr bwMode="auto">
          <a:xfrm>
            <a:off x="6411913" y="4419600"/>
            <a:ext cx="1817687" cy="457200"/>
          </a:xfrm>
          <a:prstGeom prst="rect">
            <a:avLst/>
          </a:prstGeom>
          <a:noFill/>
          <a:ln w="9525">
            <a:noFill/>
            <a:miter lim="800000"/>
            <a:headEnd/>
            <a:tailEnd/>
          </a:ln>
        </p:spPr>
        <p:txBody>
          <a:bodyPr wrap="none">
            <a:spAutoFit/>
          </a:bodyPr>
          <a:lstStyle/>
          <a:p>
            <a:pPr eaLnBrk="1" hangingPunct="1"/>
            <a:r>
              <a:rPr lang="en-US" sz="1200" b="0">
                <a:solidFill>
                  <a:srgbClr val="000000"/>
                </a:solidFill>
                <a:latin typeface="Times New Roman" pitchFamily="18" charset="0"/>
              </a:rPr>
              <a:t>K. Goeke, M.V. Polyakov,</a:t>
            </a:r>
          </a:p>
          <a:p>
            <a:pPr eaLnBrk="1" hangingPunct="1"/>
            <a:r>
              <a:rPr lang="en-US" sz="1200" b="0">
                <a:solidFill>
                  <a:srgbClr val="000000"/>
                </a:solidFill>
                <a:latin typeface="Times New Roman" pitchFamily="18" charset="0"/>
              </a:rPr>
              <a:t> M. Vanderhaeghen, 2001</a:t>
            </a:r>
            <a:endParaRPr lang="en-US" sz="2400">
              <a:solidFill>
                <a:srgbClr val="000000"/>
              </a:solidFill>
              <a:latin typeface="Times New Roman" pitchFamily="18" charset="0"/>
            </a:endParaRPr>
          </a:p>
        </p:txBody>
      </p:sp>
      <p:sp>
        <p:nvSpPr>
          <p:cNvPr id="70679" name="Text Box 48"/>
          <p:cNvSpPr txBox="1">
            <a:spLocks noChangeArrowheads="1"/>
          </p:cNvSpPr>
          <p:nvPr/>
        </p:nvSpPr>
        <p:spPr bwMode="auto">
          <a:xfrm>
            <a:off x="4865688" y="6262688"/>
            <a:ext cx="400050" cy="366712"/>
          </a:xfrm>
          <a:prstGeom prst="rect">
            <a:avLst/>
          </a:prstGeom>
          <a:noFill/>
          <a:ln w="9525">
            <a:noFill/>
            <a:miter lim="800000"/>
            <a:headEnd/>
            <a:tailEnd/>
          </a:ln>
        </p:spPr>
        <p:txBody>
          <a:bodyPr wrap="none">
            <a:spAutoFit/>
          </a:bodyPr>
          <a:lstStyle/>
          <a:p>
            <a:pPr algn="ctr" eaLnBrk="1" hangingPunct="1"/>
            <a:r>
              <a:rPr lang="en-US" sz="1800" b="0">
                <a:solidFill>
                  <a:srgbClr val="000000"/>
                </a:solidFill>
              </a:rPr>
              <a:t>x</a:t>
            </a:r>
            <a:r>
              <a:rPr lang="en-US" sz="1800" b="0" baseline="-25000">
                <a:solidFill>
                  <a:srgbClr val="000000"/>
                </a:solidFill>
              </a:rPr>
              <a:t>B</a:t>
            </a:r>
          </a:p>
        </p:txBody>
      </p:sp>
      <p:sp>
        <p:nvSpPr>
          <p:cNvPr id="70680" name="Rectangle 49"/>
          <p:cNvSpPr>
            <a:spLocks noChangeArrowheads="1"/>
          </p:cNvSpPr>
          <p:nvPr/>
        </p:nvSpPr>
        <p:spPr bwMode="auto">
          <a:xfrm>
            <a:off x="6705600" y="1143000"/>
            <a:ext cx="2133600" cy="914400"/>
          </a:xfrm>
          <a:prstGeom prst="rect">
            <a:avLst/>
          </a:prstGeom>
          <a:noFill/>
          <a:ln w="9525">
            <a:solidFill>
              <a:schemeClr val="bg2"/>
            </a:solidFill>
            <a:miter lim="800000"/>
            <a:headEnd/>
            <a:tailEnd/>
          </a:ln>
        </p:spPr>
        <p:txBody>
          <a:bodyPr wrap="none" anchor="ctr"/>
          <a:lstStyle/>
          <a:p>
            <a:pPr algn="ctr"/>
            <a:endParaRPr lang="en-US" sz="3200" b="0">
              <a:solidFill>
                <a:srgbClr val="FFFFFF"/>
              </a:solidFill>
              <a:latin typeface="Times New Roman"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64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64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3" grpId="0" animBg="1"/>
      <p:bldP spid="95646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0" y="1527175"/>
            <a:ext cx="4800600" cy="4741863"/>
          </a:xfrm>
          <a:prstGeom prst="rect">
            <a:avLst/>
          </a:prstGeom>
          <a:noFill/>
          <a:ln w="9525">
            <a:noFill/>
            <a:miter lim="800000"/>
            <a:headEnd/>
            <a:tailEnd/>
          </a:ln>
        </p:spPr>
      </p:pic>
      <p:sp>
        <p:nvSpPr>
          <p:cNvPr id="65539" name="Text Box 3"/>
          <p:cNvSpPr txBox="1">
            <a:spLocks noChangeArrowheads="1"/>
          </p:cNvSpPr>
          <p:nvPr/>
        </p:nvSpPr>
        <p:spPr bwMode="auto">
          <a:xfrm>
            <a:off x="1600200" y="1289050"/>
            <a:ext cx="1706563" cy="457200"/>
          </a:xfrm>
          <a:prstGeom prst="rect">
            <a:avLst/>
          </a:prstGeom>
          <a:noFill/>
          <a:ln w="9525">
            <a:noFill/>
            <a:miter lim="800000"/>
            <a:headEnd/>
            <a:tailEnd/>
          </a:ln>
        </p:spPr>
        <p:txBody>
          <a:bodyPr wrap="none">
            <a:spAutoFit/>
          </a:bodyPr>
          <a:lstStyle/>
          <a:p>
            <a:r>
              <a:rPr lang="en-US">
                <a:solidFill>
                  <a:srgbClr val="FF0000"/>
                </a:solidFill>
              </a:rPr>
              <a:t>Proton A</a:t>
            </a:r>
            <a:r>
              <a:rPr lang="en-US" baseline="-25000">
                <a:solidFill>
                  <a:srgbClr val="FF0000"/>
                </a:solidFill>
              </a:rPr>
              <a:t>1</a:t>
            </a:r>
            <a:r>
              <a:rPr lang="en-US" baseline="30000">
                <a:solidFill>
                  <a:srgbClr val="FF0000"/>
                </a:solidFill>
              </a:rPr>
              <a:t>p</a:t>
            </a:r>
          </a:p>
        </p:txBody>
      </p:sp>
      <p:sp>
        <p:nvSpPr>
          <p:cNvPr id="65540" name="Text Box 4"/>
          <p:cNvSpPr txBox="1">
            <a:spLocks noChangeArrowheads="1"/>
          </p:cNvSpPr>
          <p:nvPr/>
        </p:nvSpPr>
        <p:spPr bwMode="auto">
          <a:xfrm>
            <a:off x="6096000" y="1371600"/>
            <a:ext cx="1362075" cy="517525"/>
          </a:xfrm>
          <a:prstGeom prst="rect">
            <a:avLst/>
          </a:prstGeom>
          <a:noFill/>
          <a:ln w="9525">
            <a:noFill/>
            <a:miter lim="800000"/>
            <a:headEnd/>
            <a:tailEnd/>
          </a:ln>
        </p:spPr>
        <p:txBody>
          <a:bodyPr wrap="none">
            <a:spAutoFit/>
          </a:bodyPr>
          <a:lstStyle/>
          <a:p>
            <a:r>
              <a:rPr lang="en-US" b="0">
                <a:solidFill>
                  <a:srgbClr val="00FF00"/>
                </a:solidFill>
                <a:latin typeface="Comic Sans MS" pitchFamily="66" charset="0"/>
              </a:rPr>
              <a:t>Neutron</a:t>
            </a:r>
            <a:endParaRPr lang="en-US" b="0">
              <a:latin typeface="CMR17" pitchFamily="82" charset="2"/>
            </a:endParaRPr>
          </a:p>
        </p:txBody>
      </p:sp>
      <p:pic>
        <p:nvPicPr>
          <p:cNvPr id="65541" name="Picture 5"/>
          <p:cNvPicPr>
            <a:picLocks noChangeAspect="1" noChangeArrowheads="1"/>
          </p:cNvPicPr>
          <p:nvPr/>
        </p:nvPicPr>
        <p:blipFill>
          <a:blip r:embed="rId4" cstate="print"/>
          <a:srcRect/>
          <a:stretch>
            <a:fillRect/>
          </a:stretch>
        </p:blipFill>
        <p:spPr bwMode="auto">
          <a:xfrm>
            <a:off x="4746625" y="1346200"/>
            <a:ext cx="4397375" cy="4876800"/>
          </a:xfrm>
          <a:prstGeom prst="rect">
            <a:avLst/>
          </a:prstGeom>
          <a:noFill/>
          <a:ln w="9525">
            <a:noFill/>
            <a:miter lim="800000"/>
            <a:headEnd/>
            <a:tailEnd/>
          </a:ln>
        </p:spPr>
      </p:pic>
      <p:sp>
        <p:nvSpPr>
          <p:cNvPr id="65542" name="Rectangle 7"/>
          <p:cNvSpPr>
            <a:spLocks noChangeArrowheads="1"/>
          </p:cNvSpPr>
          <p:nvPr/>
        </p:nvSpPr>
        <p:spPr bwMode="auto">
          <a:xfrm>
            <a:off x="5980113" y="1117600"/>
            <a:ext cx="1893887" cy="822325"/>
          </a:xfrm>
          <a:prstGeom prst="rect">
            <a:avLst/>
          </a:prstGeom>
          <a:noFill/>
          <a:ln w="9525">
            <a:noFill/>
            <a:miter lim="800000"/>
            <a:headEnd/>
            <a:tailEnd/>
          </a:ln>
        </p:spPr>
        <p:txBody>
          <a:bodyPr wrap="none">
            <a:spAutoFit/>
          </a:bodyPr>
          <a:lstStyle/>
          <a:p>
            <a:r>
              <a:rPr lang="en-US">
                <a:solidFill>
                  <a:srgbClr val="FF0000"/>
                </a:solidFill>
              </a:rPr>
              <a:t>Neutron A</a:t>
            </a:r>
            <a:r>
              <a:rPr lang="en-US" baseline="-25000">
                <a:solidFill>
                  <a:srgbClr val="FF0000"/>
                </a:solidFill>
              </a:rPr>
              <a:t>1</a:t>
            </a:r>
            <a:r>
              <a:rPr lang="en-US" baseline="30000">
                <a:solidFill>
                  <a:srgbClr val="FF0000"/>
                </a:solidFill>
              </a:rPr>
              <a:t>n</a:t>
            </a:r>
          </a:p>
          <a:p>
            <a:endParaRPr lang="en-US">
              <a:solidFill>
                <a:srgbClr val="FF0000"/>
              </a:solidFill>
            </a:endParaRPr>
          </a:p>
        </p:txBody>
      </p:sp>
      <p:sp>
        <p:nvSpPr>
          <p:cNvPr id="65543" name="Rectangle 9"/>
          <p:cNvSpPr>
            <a:spLocks noChangeArrowheads="1"/>
          </p:cNvSpPr>
          <p:nvPr/>
        </p:nvSpPr>
        <p:spPr bwMode="auto">
          <a:xfrm>
            <a:off x="385763" y="119063"/>
            <a:ext cx="8377237" cy="579437"/>
          </a:xfrm>
          <a:prstGeom prst="rect">
            <a:avLst/>
          </a:prstGeom>
          <a:noFill/>
          <a:ln w="9525">
            <a:noFill/>
            <a:miter lim="800000"/>
            <a:headEnd/>
            <a:tailEnd/>
          </a:ln>
        </p:spPr>
        <p:txBody>
          <a:bodyPr wrap="none">
            <a:spAutoFit/>
          </a:bodyPr>
          <a:lstStyle/>
          <a:p>
            <a:r>
              <a:rPr lang="en-US" sz="2800">
                <a:solidFill>
                  <a:schemeClr val="hlink"/>
                </a:solidFill>
              </a:rPr>
              <a:t>Similar Problem with Spin Dependence as x </a:t>
            </a:r>
            <a:r>
              <a:rPr lang="en-US" sz="3200">
                <a:solidFill>
                  <a:schemeClr val="hlink"/>
                </a:solidFill>
                <a:latin typeface="CMSY10" pitchFamily="82" charset="2"/>
                <a:sym typeface="Symbol" pitchFamily="18" charset="2"/>
              </a:rPr>
              <a:t></a:t>
            </a:r>
            <a:r>
              <a:rPr lang="en-US" sz="3200">
                <a:solidFill>
                  <a:schemeClr val="hlink"/>
                </a:solidFill>
                <a:latin typeface="Times New Roman" pitchFamily="18" charset="0"/>
              </a:rPr>
              <a:t> </a:t>
            </a:r>
            <a:r>
              <a:rPr lang="en-US" sz="2800">
                <a:solidFill>
                  <a:schemeClr val="hlink"/>
                </a:solidFill>
              </a:rPr>
              <a:t>1</a:t>
            </a:r>
          </a:p>
        </p:txBody>
      </p:sp>
    </p:spTree>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50179"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50180" name="Line 5"/>
          <p:cNvSpPr>
            <a:spLocks noChangeShapeType="1"/>
          </p:cNvSpPr>
          <p:nvPr/>
        </p:nvSpPr>
        <p:spPr bwMode="auto">
          <a:xfrm>
            <a:off x="3733800" y="4038600"/>
            <a:ext cx="2133600" cy="685800"/>
          </a:xfrm>
          <a:prstGeom prst="line">
            <a:avLst/>
          </a:prstGeom>
          <a:noFill/>
          <a:ln w="25400">
            <a:solidFill>
              <a:schemeClr val="bg1"/>
            </a:solidFill>
            <a:round/>
            <a:headEnd/>
            <a:tailEnd type="stealth" w="lg" len="lg"/>
          </a:ln>
        </p:spPr>
        <p:txBody>
          <a:bodyPr lIns="90487" tIns="44450" rIns="90487" bIns="44450"/>
          <a:lstStyle/>
          <a:p>
            <a:endParaRPr lang="en-US"/>
          </a:p>
        </p:txBody>
      </p:sp>
      <p:sp>
        <p:nvSpPr>
          <p:cNvPr id="50181" name="Text Box 6"/>
          <p:cNvSpPr txBox="1">
            <a:spLocks noChangeArrowheads="1"/>
          </p:cNvSpPr>
          <p:nvPr/>
        </p:nvSpPr>
        <p:spPr bwMode="auto">
          <a:xfrm>
            <a:off x="76200" y="0"/>
            <a:ext cx="6938963"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Hall A:  Two High Resolution (10</a:t>
            </a:r>
            <a:r>
              <a:rPr lang="en-US" sz="2400" baseline="30000">
                <a:solidFill>
                  <a:schemeClr val="bg1"/>
                </a:solidFill>
              </a:rPr>
              <a:t>-4</a:t>
            </a:r>
            <a:r>
              <a:rPr lang="en-US" sz="2400">
                <a:solidFill>
                  <a:schemeClr val="bg1"/>
                </a:solidFill>
              </a:rPr>
              <a:t>) Spectrometers</a:t>
            </a:r>
          </a:p>
        </p:txBody>
      </p:sp>
      <p:pic>
        <p:nvPicPr>
          <p:cNvPr id="50182" name="Picture 7" descr="HallA200dpi"/>
          <p:cNvPicPr>
            <a:picLocks noChangeAspect="1" noChangeArrowheads="1"/>
          </p:cNvPicPr>
          <p:nvPr/>
        </p:nvPicPr>
        <p:blipFill>
          <a:blip r:embed="rId3" cstate="print"/>
          <a:srcRect/>
          <a:stretch>
            <a:fillRect/>
          </a:stretch>
        </p:blipFill>
        <p:spPr bwMode="auto">
          <a:xfrm>
            <a:off x="228600" y="1004888"/>
            <a:ext cx="4648200" cy="3398837"/>
          </a:xfrm>
          <a:prstGeom prst="rect">
            <a:avLst/>
          </a:prstGeom>
          <a:noFill/>
          <a:ln w="25400">
            <a:solidFill>
              <a:schemeClr val="bg1"/>
            </a:solid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1371600" y="1030288"/>
            <a:ext cx="2133600" cy="457200"/>
          </a:xfrm>
          <a:prstGeom prst="rect">
            <a:avLst/>
          </a:prstGeom>
          <a:noFill/>
          <a:ln w="9525">
            <a:noFill/>
            <a:miter lim="800000"/>
            <a:headEnd/>
            <a:tailEnd/>
          </a:ln>
        </p:spPr>
        <p:txBody>
          <a:bodyPr>
            <a:spAutoFit/>
          </a:bodyPr>
          <a:lstStyle/>
          <a:p>
            <a:r>
              <a:rPr lang="en-US">
                <a:solidFill>
                  <a:schemeClr val="hlink"/>
                </a:solidFill>
              </a:rPr>
              <a:t>A</a:t>
            </a:r>
            <a:r>
              <a:rPr lang="en-US" baseline="-25000">
                <a:solidFill>
                  <a:schemeClr val="hlink"/>
                </a:solidFill>
              </a:rPr>
              <a:t>1</a:t>
            </a:r>
            <a:r>
              <a:rPr lang="en-US" baseline="50000">
                <a:solidFill>
                  <a:schemeClr val="hlink"/>
                </a:solidFill>
              </a:rPr>
              <a:t>p</a:t>
            </a:r>
            <a:r>
              <a:rPr lang="en-US">
                <a:solidFill>
                  <a:schemeClr val="hlink"/>
                </a:solidFill>
              </a:rPr>
              <a:t> at 11 GeV</a:t>
            </a:r>
          </a:p>
        </p:txBody>
      </p:sp>
      <p:pic>
        <p:nvPicPr>
          <p:cNvPr id="66563" name="Picture 4"/>
          <p:cNvPicPr>
            <a:picLocks noChangeAspect="1" noChangeArrowheads="1"/>
          </p:cNvPicPr>
          <p:nvPr/>
        </p:nvPicPr>
        <p:blipFill>
          <a:blip r:embed="rId3" cstate="print"/>
          <a:srcRect/>
          <a:stretch>
            <a:fillRect/>
          </a:stretch>
        </p:blipFill>
        <p:spPr bwMode="auto">
          <a:xfrm>
            <a:off x="271463" y="1868488"/>
            <a:ext cx="4148137" cy="4144962"/>
          </a:xfrm>
          <a:prstGeom prst="rect">
            <a:avLst/>
          </a:prstGeom>
          <a:noFill/>
          <a:ln w="9525">
            <a:noFill/>
            <a:miter lim="800000"/>
            <a:headEnd/>
            <a:tailEnd/>
          </a:ln>
        </p:spPr>
      </p:pic>
      <p:sp>
        <p:nvSpPr>
          <p:cNvPr id="66564" name="Text Box 7"/>
          <p:cNvSpPr txBox="1">
            <a:spLocks noChangeArrowheads="1"/>
          </p:cNvSpPr>
          <p:nvPr/>
        </p:nvSpPr>
        <p:spPr bwMode="auto">
          <a:xfrm>
            <a:off x="5943600" y="1046163"/>
            <a:ext cx="2133600" cy="457200"/>
          </a:xfrm>
          <a:prstGeom prst="rect">
            <a:avLst/>
          </a:prstGeom>
          <a:noFill/>
          <a:ln w="9525">
            <a:noFill/>
            <a:miter lim="800000"/>
            <a:headEnd/>
            <a:tailEnd/>
          </a:ln>
        </p:spPr>
        <p:txBody>
          <a:bodyPr>
            <a:spAutoFit/>
          </a:bodyPr>
          <a:lstStyle/>
          <a:p>
            <a:r>
              <a:rPr lang="en-US">
                <a:solidFill>
                  <a:schemeClr val="hlink"/>
                </a:solidFill>
              </a:rPr>
              <a:t>A</a:t>
            </a:r>
            <a:r>
              <a:rPr lang="en-US" baseline="-25000">
                <a:solidFill>
                  <a:schemeClr val="hlink"/>
                </a:solidFill>
              </a:rPr>
              <a:t>1</a:t>
            </a:r>
            <a:r>
              <a:rPr lang="en-US" baseline="50000">
                <a:solidFill>
                  <a:schemeClr val="hlink"/>
                </a:solidFill>
              </a:rPr>
              <a:t>n</a:t>
            </a:r>
            <a:r>
              <a:rPr lang="en-US">
                <a:solidFill>
                  <a:schemeClr val="hlink"/>
                </a:solidFill>
              </a:rPr>
              <a:t> at 11 GeV</a:t>
            </a:r>
          </a:p>
        </p:txBody>
      </p:sp>
      <p:sp>
        <p:nvSpPr>
          <p:cNvPr id="66565" name="Text Box 8"/>
          <p:cNvSpPr txBox="1">
            <a:spLocks noChangeArrowheads="1"/>
          </p:cNvSpPr>
          <p:nvPr/>
        </p:nvSpPr>
        <p:spPr bwMode="auto">
          <a:xfrm>
            <a:off x="5624513" y="1274763"/>
            <a:ext cx="1228725" cy="457200"/>
          </a:xfrm>
          <a:prstGeom prst="rect">
            <a:avLst/>
          </a:prstGeom>
          <a:noFill/>
          <a:ln w="9525">
            <a:noFill/>
            <a:miter lim="800000"/>
            <a:headEnd/>
            <a:tailEnd/>
          </a:ln>
        </p:spPr>
        <p:txBody>
          <a:bodyPr>
            <a:spAutoFit/>
          </a:bodyPr>
          <a:lstStyle/>
          <a:p>
            <a:endParaRPr lang="en-US" b="0">
              <a:solidFill>
                <a:srgbClr val="006600"/>
              </a:solidFill>
              <a:latin typeface="Comic Sans MS" pitchFamily="66" charset="0"/>
            </a:endParaRPr>
          </a:p>
        </p:txBody>
      </p:sp>
      <p:sp>
        <p:nvSpPr>
          <p:cNvPr id="66566" name="Rectangle 14"/>
          <p:cNvSpPr>
            <a:spLocks noChangeArrowheads="1"/>
          </p:cNvSpPr>
          <p:nvPr/>
        </p:nvSpPr>
        <p:spPr bwMode="auto">
          <a:xfrm>
            <a:off x="236538" y="119063"/>
            <a:ext cx="8221662" cy="579437"/>
          </a:xfrm>
          <a:prstGeom prst="rect">
            <a:avLst/>
          </a:prstGeom>
          <a:noFill/>
          <a:ln w="9525">
            <a:noFill/>
            <a:miter lim="800000"/>
            <a:headEnd/>
            <a:tailEnd/>
          </a:ln>
        </p:spPr>
        <p:txBody>
          <a:bodyPr wrap="none">
            <a:spAutoFit/>
          </a:bodyPr>
          <a:lstStyle/>
          <a:p>
            <a:r>
              <a:rPr lang="en-US" sz="2800">
                <a:solidFill>
                  <a:schemeClr val="hlink"/>
                </a:solidFill>
              </a:rPr>
              <a:t>12 GeV : Unambiguous Spin Structure as x </a:t>
            </a:r>
            <a:r>
              <a:rPr lang="en-US" sz="3200">
                <a:solidFill>
                  <a:schemeClr val="hlink"/>
                </a:solidFill>
                <a:latin typeface="CMSY10" pitchFamily="82" charset="2"/>
                <a:sym typeface="Symbol" pitchFamily="18" charset="2"/>
              </a:rPr>
              <a:t></a:t>
            </a:r>
            <a:r>
              <a:rPr lang="en-US" sz="3200">
                <a:solidFill>
                  <a:schemeClr val="hlink"/>
                </a:solidFill>
                <a:latin typeface="Times New Roman" pitchFamily="18" charset="0"/>
              </a:rPr>
              <a:t> </a:t>
            </a:r>
            <a:r>
              <a:rPr lang="en-US" sz="2800">
                <a:solidFill>
                  <a:schemeClr val="hlink"/>
                </a:solidFill>
              </a:rPr>
              <a:t>1</a:t>
            </a:r>
          </a:p>
        </p:txBody>
      </p:sp>
      <p:pic>
        <p:nvPicPr>
          <p:cNvPr id="66567" name="Picture 15"/>
          <p:cNvPicPr>
            <a:picLocks noChangeAspect="1" noChangeArrowheads="1"/>
          </p:cNvPicPr>
          <p:nvPr/>
        </p:nvPicPr>
        <p:blipFill>
          <a:blip r:embed="rId4" cstate="print"/>
          <a:srcRect r="7878" b="32280"/>
          <a:stretch>
            <a:fillRect/>
          </a:stretch>
        </p:blipFill>
        <p:spPr bwMode="auto">
          <a:xfrm>
            <a:off x="4724400" y="1752600"/>
            <a:ext cx="4213225" cy="5105400"/>
          </a:xfrm>
          <a:prstGeom prst="rect">
            <a:avLst/>
          </a:prstGeom>
          <a:noFill/>
          <a:ln w="12700" algn="ctr">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76200" y="147638"/>
            <a:ext cx="8915400" cy="779462"/>
          </a:xfrm>
        </p:spPr>
        <p:txBody>
          <a:bodyPr/>
          <a:lstStyle/>
          <a:p>
            <a:r>
              <a:rPr lang="en-US" sz="2800" b="1" dirty="0" smtClean="0">
                <a:solidFill>
                  <a:srgbClr val="FF0000"/>
                </a:solidFill>
              </a:rPr>
              <a:t>Valence Quark Structure and Parton Distributions</a:t>
            </a:r>
          </a:p>
        </p:txBody>
      </p:sp>
      <p:pic>
        <p:nvPicPr>
          <p:cNvPr id="44035" name="Picture 3" descr="auucos21mxnew.jpg"/>
          <p:cNvPicPr>
            <a:picLocks noChangeAspect="1"/>
          </p:cNvPicPr>
          <p:nvPr/>
        </p:nvPicPr>
        <p:blipFill>
          <a:blip r:embed="rId2" cstate="print"/>
          <a:srcRect/>
          <a:stretch>
            <a:fillRect/>
          </a:stretch>
        </p:blipFill>
        <p:spPr bwMode="auto">
          <a:xfrm>
            <a:off x="4191000" y="3279775"/>
            <a:ext cx="4876800" cy="3425825"/>
          </a:xfrm>
          <a:prstGeom prst="rect">
            <a:avLst/>
          </a:prstGeom>
          <a:noFill/>
          <a:ln w="9525">
            <a:noFill/>
            <a:miter lim="800000"/>
            <a:headEnd/>
            <a:tailEnd/>
          </a:ln>
        </p:spPr>
      </p:pic>
      <p:sp>
        <p:nvSpPr>
          <p:cNvPr id="44036" name="TextBox 5"/>
          <p:cNvSpPr txBox="1">
            <a:spLocks noChangeArrowheads="1"/>
          </p:cNvSpPr>
          <p:nvPr/>
        </p:nvSpPr>
        <p:spPr bwMode="auto">
          <a:xfrm>
            <a:off x="1295400" y="922338"/>
            <a:ext cx="6629400" cy="830262"/>
          </a:xfrm>
          <a:prstGeom prst="rect">
            <a:avLst/>
          </a:prstGeom>
          <a:noFill/>
          <a:ln w="9525">
            <a:noFill/>
            <a:miter lim="800000"/>
            <a:headEnd/>
            <a:tailEnd/>
          </a:ln>
        </p:spPr>
        <p:txBody>
          <a:bodyPr>
            <a:spAutoFit/>
          </a:bodyPr>
          <a:lstStyle/>
          <a:p>
            <a:pPr>
              <a:buFont typeface="Times" pitchFamily="18" charset="0"/>
              <a:buNone/>
            </a:pPr>
            <a:r>
              <a:rPr lang="en-US"/>
              <a:t>Access to valence quark region through DIS at large x will be augmented with a SIDIS program</a:t>
            </a:r>
          </a:p>
        </p:txBody>
      </p:sp>
      <p:sp>
        <p:nvSpPr>
          <p:cNvPr id="44037" name="Text Box 27"/>
          <p:cNvSpPr txBox="1">
            <a:spLocks noChangeArrowheads="1"/>
          </p:cNvSpPr>
          <p:nvPr/>
        </p:nvSpPr>
        <p:spPr bwMode="auto">
          <a:xfrm>
            <a:off x="4708525" y="2401888"/>
            <a:ext cx="4435475" cy="646112"/>
          </a:xfrm>
          <a:prstGeom prst="rect">
            <a:avLst/>
          </a:prstGeom>
          <a:noFill/>
          <a:ln w="9525">
            <a:noFill/>
            <a:miter lim="800000"/>
            <a:headEnd/>
            <a:tailEnd/>
          </a:ln>
        </p:spPr>
        <p:txBody>
          <a:bodyPr>
            <a:spAutoFit/>
          </a:bodyPr>
          <a:lstStyle/>
          <a:p>
            <a:pPr algn="ctr">
              <a:buFont typeface="Times" pitchFamily="18" charset="0"/>
              <a:buNone/>
            </a:pPr>
            <a:r>
              <a:rPr lang="en-US"/>
              <a:t>Boer-Mulders asymmetry for pions as function of Q</a:t>
            </a:r>
            <a:r>
              <a:rPr lang="en-US" baseline="30000"/>
              <a:t>2</a:t>
            </a:r>
            <a:r>
              <a:rPr lang="en-US"/>
              <a:t> and p</a:t>
            </a:r>
            <a:r>
              <a:rPr lang="en-US" baseline="-25000"/>
              <a:t>T</a:t>
            </a:r>
          </a:p>
        </p:txBody>
      </p:sp>
      <p:pic>
        <p:nvPicPr>
          <p:cNvPr id="44038" name="Picture 4" descr="DeltaDoverDc [Converted]"/>
          <p:cNvPicPr>
            <a:picLocks noChangeAspect="1" noChangeArrowheads="1"/>
          </p:cNvPicPr>
          <p:nvPr/>
        </p:nvPicPr>
        <p:blipFill>
          <a:blip r:embed="rId3" cstate="print"/>
          <a:srcRect/>
          <a:stretch>
            <a:fillRect/>
          </a:stretch>
        </p:blipFill>
        <p:spPr bwMode="auto">
          <a:xfrm>
            <a:off x="180975" y="2257425"/>
            <a:ext cx="3781425" cy="42195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p:nvPr>
        </p:nvSpPr>
        <p:spPr>
          <a:xfrm>
            <a:off x="0" y="101600"/>
            <a:ext cx="9144000" cy="736600"/>
          </a:xfrm>
        </p:spPr>
        <p:txBody>
          <a:bodyPr/>
          <a:lstStyle/>
          <a:p>
            <a:pPr eaLnBrk="1" hangingPunct="1"/>
            <a:r>
              <a:rPr lang="en-US" sz="2800" smtClean="0">
                <a:solidFill>
                  <a:srgbClr val="FF3300"/>
                </a:solidFill>
              </a:rPr>
              <a:t>Many Other Experiments Can be Modeled in Detail Based on Experience with CEBAF @ 6 GeV</a:t>
            </a:r>
          </a:p>
        </p:txBody>
      </p:sp>
      <p:pic>
        <p:nvPicPr>
          <p:cNvPr id="72707" name="Picture 2"/>
          <p:cNvPicPr>
            <a:picLocks noGrp="1" noChangeAspect="1" noChangeArrowheads="1"/>
          </p:cNvPicPr>
          <p:nvPr>
            <p:ph sz="half" idx="1"/>
          </p:nvPr>
        </p:nvPicPr>
        <p:blipFill>
          <a:blip r:embed="rId2" cstate="print"/>
          <a:srcRect/>
          <a:stretch>
            <a:fillRect/>
          </a:stretch>
        </p:blipFill>
        <p:spPr>
          <a:xfrm>
            <a:off x="0" y="2133600"/>
            <a:ext cx="2895600" cy="3148013"/>
          </a:xfrm>
          <a:noFill/>
        </p:spPr>
      </p:pic>
      <p:sp>
        <p:nvSpPr>
          <p:cNvPr id="72708" name="Text Box 4"/>
          <p:cNvSpPr txBox="1">
            <a:spLocks noChangeArrowheads="1"/>
          </p:cNvSpPr>
          <p:nvPr/>
        </p:nvSpPr>
        <p:spPr bwMode="auto">
          <a:xfrm>
            <a:off x="228600" y="1295400"/>
            <a:ext cx="2514600" cy="673100"/>
          </a:xfrm>
          <a:prstGeom prst="rect">
            <a:avLst/>
          </a:prstGeom>
          <a:noFill/>
          <a:ln w="12700" algn="ctr">
            <a:noFill/>
            <a:miter lim="800000"/>
            <a:headEnd/>
            <a:tailEnd/>
          </a:ln>
        </p:spPr>
        <p:txBody>
          <a:bodyPr lIns="90487" tIns="44450" rIns="90487" bIns="44450">
            <a:spAutoFit/>
          </a:bodyPr>
          <a:lstStyle/>
          <a:p>
            <a:pPr>
              <a:lnSpc>
                <a:spcPct val="80000"/>
              </a:lnSpc>
              <a:spcBef>
                <a:spcPct val="20000"/>
              </a:spcBef>
              <a:buFont typeface="Times" pitchFamily="18" charset="0"/>
              <a:buNone/>
            </a:pPr>
            <a:r>
              <a:rPr lang="en-US" sz="2400"/>
              <a:t>Pion Elastic Form Factor</a:t>
            </a:r>
          </a:p>
        </p:txBody>
      </p:sp>
      <p:pic>
        <p:nvPicPr>
          <p:cNvPr id="72709" name="Picture 5"/>
          <p:cNvPicPr>
            <a:picLocks noChangeAspect="1" noChangeArrowheads="1"/>
          </p:cNvPicPr>
          <p:nvPr/>
        </p:nvPicPr>
        <p:blipFill>
          <a:blip r:embed="rId3" cstate="print"/>
          <a:srcRect/>
          <a:stretch>
            <a:fillRect/>
          </a:stretch>
        </p:blipFill>
        <p:spPr bwMode="auto">
          <a:xfrm>
            <a:off x="2971800" y="2057400"/>
            <a:ext cx="2895600" cy="3608388"/>
          </a:xfrm>
          <a:prstGeom prst="rect">
            <a:avLst/>
          </a:prstGeom>
          <a:noFill/>
          <a:ln w="12700" algn="ctr">
            <a:noFill/>
            <a:miter lim="800000"/>
            <a:headEnd/>
            <a:tailEnd/>
          </a:ln>
        </p:spPr>
      </p:pic>
      <p:sp>
        <p:nvSpPr>
          <p:cNvPr id="72710" name="Text Box 7"/>
          <p:cNvSpPr txBox="1">
            <a:spLocks noChangeArrowheads="1"/>
          </p:cNvSpPr>
          <p:nvPr/>
        </p:nvSpPr>
        <p:spPr bwMode="auto">
          <a:xfrm>
            <a:off x="3048000" y="1320800"/>
            <a:ext cx="3200400" cy="673100"/>
          </a:xfrm>
          <a:prstGeom prst="rect">
            <a:avLst/>
          </a:prstGeom>
          <a:noFill/>
          <a:ln w="12700" algn="ctr">
            <a:noFill/>
            <a:miter lim="800000"/>
            <a:headEnd/>
            <a:tailEnd/>
          </a:ln>
        </p:spPr>
        <p:txBody>
          <a:bodyPr lIns="90487" tIns="44450" rIns="90487" bIns="44450">
            <a:spAutoFit/>
          </a:bodyPr>
          <a:lstStyle/>
          <a:p>
            <a:pPr>
              <a:lnSpc>
                <a:spcPct val="80000"/>
              </a:lnSpc>
              <a:spcBef>
                <a:spcPct val="20000"/>
              </a:spcBef>
              <a:buFont typeface="Times" pitchFamily="18" charset="0"/>
              <a:buNone/>
            </a:pPr>
            <a:r>
              <a:rPr lang="en-US" sz="2400"/>
              <a:t>Deuteron Photodisintegration</a:t>
            </a:r>
          </a:p>
        </p:txBody>
      </p:sp>
      <p:sp>
        <p:nvSpPr>
          <p:cNvPr id="72711" name="Text Box 8"/>
          <p:cNvSpPr txBox="1">
            <a:spLocks noChangeArrowheads="1"/>
          </p:cNvSpPr>
          <p:nvPr/>
        </p:nvSpPr>
        <p:spPr bwMode="auto">
          <a:xfrm>
            <a:off x="6553200" y="1323975"/>
            <a:ext cx="2514600" cy="673100"/>
          </a:xfrm>
          <a:prstGeom prst="rect">
            <a:avLst/>
          </a:prstGeom>
          <a:noFill/>
          <a:ln w="12700" algn="ctr">
            <a:noFill/>
            <a:miter lim="800000"/>
            <a:headEnd/>
            <a:tailEnd/>
          </a:ln>
        </p:spPr>
        <p:txBody>
          <a:bodyPr lIns="90487" tIns="44450" rIns="90487" bIns="44450">
            <a:spAutoFit/>
          </a:bodyPr>
          <a:lstStyle/>
          <a:p>
            <a:pPr>
              <a:lnSpc>
                <a:spcPct val="80000"/>
              </a:lnSpc>
              <a:spcBef>
                <a:spcPct val="20000"/>
              </a:spcBef>
              <a:buFont typeface="Times" pitchFamily="18" charset="0"/>
              <a:buNone/>
            </a:pPr>
            <a:r>
              <a:rPr lang="en-US" sz="2400"/>
              <a:t>Parity Violation Experiments</a:t>
            </a:r>
          </a:p>
        </p:txBody>
      </p:sp>
      <p:sp>
        <p:nvSpPr>
          <p:cNvPr id="72712" name="Text Box 9"/>
          <p:cNvSpPr txBox="1">
            <a:spLocks noChangeArrowheads="1"/>
          </p:cNvSpPr>
          <p:nvPr/>
        </p:nvSpPr>
        <p:spPr bwMode="auto">
          <a:xfrm>
            <a:off x="6248400" y="6108700"/>
            <a:ext cx="2514600" cy="381000"/>
          </a:xfrm>
          <a:prstGeom prst="rect">
            <a:avLst/>
          </a:prstGeom>
          <a:noFill/>
          <a:ln w="12700" algn="ctr">
            <a:noFill/>
            <a:miter lim="800000"/>
            <a:headEnd/>
            <a:tailEnd/>
          </a:ln>
        </p:spPr>
        <p:txBody>
          <a:bodyPr lIns="90487" tIns="44450" rIns="90487" bIns="44450">
            <a:spAutoFit/>
          </a:bodyPr>
          <a:lstStyle/>
          <a:p>
            <a:pPr>
              <a:lnSpc>
                <a:spcPct val="80000"/>
              </a:lnSpc>
              <a:spcBef>
                <a:spcPct val="20000"/>
              </a:spcBef>
              <a:buFont typeface="Times" pitchFamily="18" charset="0"/>
              <a:buNone/>
            </a:pPr>
            <a:r>
              <a:rPr lang="en-US" sz="2400"/>
              <a:t>,etc…………</a:t>
            </a:r>
          </a:p>
        </p:txBody>
      </p:sp>
      <p:pic>
        <p:nvPicPr>
          <p:cNvPr id="72713" name="Picture 10"/>
          <p:cNvPicPr>
            <a:picLocks noGrp="1" noChangeAspect="1" noChangeArrowheads="1"/>
          </p:cNvPicPr>
          <p:nvPr>
            <p:ph sz="half" idx="2"/>
          </p:nvPr>
        </p:nvPicPr>
        <p:blipFill>
          <a:blip r:embed="rId4" cstate="print"/>
          <a:srcRect r="7477" b="9019"/>
          <a:stretch>
            <a:fillRect/>
          </a:stretch>
        </p:blipFill>
        <p:spPr>
          <a:xfrm>
            <a:off x="6172200" y="2057400"/>
            <a:ext cx="2971800" cy="3581400"/>
          </a:xfrm>
          <a:noFill/>
        </p:spPr>
      </p:pic>
    </p:spTree>
  </p:cSld>
  <p:clrMapOvr>
    <a:masterClrMapping/>
  </p:clrMapOvr>
  <p:transition>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fpi_showplot_12gev_new.jpg"/>
          <p:cNvPicPr>
            <a:picLocks noChangeAspect="1"/>
          </p:cNvPicPr>
          <p:nvPr/>
        </p:nvPicPr>
        <p:blipFill>
          <a:blip r:embed="rId2" cstate="print"/>
          <a:srcRect/>
          <a:stretch>
            <a:fillRect/>
          </a:stretch>
        </p:blipFill>
        <p:spPr bwMode="auto">
          <a:xfrm>
            <a:off x="4495800" y="838200"/>
            <a:ext cx="4554538" cy="3919538"/>
          </a:xfrm>
          <a:prstGeom prst="rect">
            <a:avLst/>
          </a:prstGeom>
          <a:noFill/>
          <a:ln w="9525">
            <a:noFill/>
            <a:miter lim="800000"/>
            <a:headEnd/>
            <a:tailEnd/>
          </a:ln>
        </p:spPr>
      </p:pic>
      <p:sp>
        <p:nvSpPr>
          <p:cNvPr id="2" name="Rectangle 2"/>
          <p:cNvSpPr txBox="1">
            <a:spLocks noChangeArrowheads="1"/>
          </p:cNvSpPr>
          <p:nvPr/>
        </p:nvSpPr>
        <p:spPr bwMode="auto">
          <a:xfrm>
            <a:off x="381000" y="76200"/>
            <a:ext cx="8229600" cy="779463"/>
          </a:xfrm>
          <a:prstGeom prst="rect">
            <a:avLst/>
          </a:prstGeom>
          <a:noFill/>
          <a:ln w="12700">
            <a:noFill/>
            <a:miter lim="800000"/>
            <a:headEnd/>
            <a:tailEnd/>
          </a:ln>
        </p:spPr>
        <p:txBody>
          <a:bodyPr lIns="90487" tIns="44450" rIns="90487" bIns="44450" anchor="ctr"/>
          <a:lstStyle/>
          <a:p>
            <a:pPr algn="ctr" eaLnBrk="0" hangingPunct="0">
              <a:defRPr/>
            </a:pPr>
            <a:r>
              <a:rPr lang="en-US" sz="3200" b="1" kern="0" dirty="0">
                <a:solidFill>
                  <a:srgbClr val="FF0000"/>
                </a:solidFill>
                <a:latin typeface="+mj-lt"/>
                <a:ea typeface="+mj-ea"/>
                <a:cs typeface="+mj-cs"/>
              </a:rPr>
              <a:t>Form Factors – Constraints on the GPDs</a:t>
            </a:r>
          </a:p>
        </p:txBody>
      </p:sp>
      <p:pic>
        <p:nvPicPr>
          <p:cNvPr id="41988" name="Picture 2" descr="gepgmp.jpg"/>
          <p:cNvPicPr>
            <a:picLocks noChangeAspect="1"/>
          </p:cNvPicPr>
          <p:nvPr/>
        </p:nvPicPr>
        <p:blipFill>
          <a:blip r:embed="rId3" cstate="print"/>
          <a:srcRect/>
          <a:stretch>
            <a:fillRect/>
          </a:stretch>
        </p:blipFill>
        <p:spPr bwMode="auto">
          <a:xfrm>
            <a:off x="533400" y="838200"/>
            <a:ext cx="3810000" cy="2892425"/>
          </a:xfrm>
          <a:prstGeom prst="rect">
            <a:avLst/>
          </a:prstGeom>
          <a:noFill/>
          <a:ln w="9525">
            <a:noFill/>
            <a:miter lim="800000"/>
            <a:headEnd/>
            <a:tailEnd/>
          </a:ln>
        </p:spPr>
      </p:pic>
      <p:pic>
        <p:nvPicPr>
          <p:cNvPr id="41989" name="Picture 3" descr="gmn_prediction1.jpg"/>
          <p:cNvPicPr>
            <a:picLocks noChangeAspect="1"/>
          </p:cNvPicPr>
          <p:nvPr/>
        </p:nvPicPr>
        <p:blipFill>
          <a:blip r:embed="rId4" cstate="print"/>
          <a:srcRect/>
          <a:stretch>
            <a:fillRect/>
          </a:stretch>
        </p:blipFill>
        <p:spPr bwMode="auto">
          <a:xfrm>
            <a:off x="420688" y="3827463"/>
            <a:ext cx="4303712" cy="2878137"/>
          </a:xfrm>
          <a:prstGeom prst="rect">
            <a:avLst/>
          </a:prstGeom>
          <a:noFill/>
          <a:ln w="9525">
            <a:noFill/>
            <a:miter lim="800000"/>
            <a:headEnd/>
            <a:tailEnd/>
          </a:ln>
        </p:spPr>
      </p:pic>
      <p:sp>
        <p:nvSpPr>
          <p:cNvPr id="41990" name="TextBox 6"/>
          <p:cNvSpPr txBox="1">
            <a:spLocks noChangeArrowheads="1"/>
          </p:cNvSpPr>
          <p:nvPr/>
        </p:nvSpPr>
        <p:spPr bwMode="auto">
          <a:xfrm>
            <a:off x="5410200" y="5053013"/>
            <a:ext cx="3167063" cy="1347787"/>
          </a:xfrm>
          <a:prstGeom prst="rect">
            <a:avLst/>
          </a:prstGeom>
          <a:noFill/>
          <a:ln w="9525">
            <a:noFill/>
            <a:miter lim="800000"/>
            <a:headEnd/>
            <a:tailEnd/>
          </a:ln>
        </p:spPr>
        <p:txBody>
          <a:bodyPr wrap="none">
            <a:spAutoFit/>
          </a:bodyPr>
          <a:lstStyle/>
          <a:p>
            <a:r>
              <a:rPr lang="en-US"/>
              <a:t>E12-07-109 (Hall A)</a:t>
            </a:r>
          </a:p>
          <a:p>
            <a:r>
              <a:rPr lang="en-US"/>
              <a:t>E12-07-104 (Hall B)</a:t>
            </a:r>
          </a:p>
          <a:p>
            <a:r>
              <a:rPr lang="en-US"/>
              <a:t>E12-06-101 (Hall C)</a:t>
            </a:r>
          </a:p>
        </p:txBody>
      </p:sp>
    </p:spTree>
  </p:cSld>
  <p:clrMapOvr>
    <a:masterClrMapping/>
  </p:clrMapOvr>
  <p:transition>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17463"/>
            <a:ext cx="8915400" cy="1049337"/>
          </a:xfrm>
        </p:spPr>
        <p:txBody>
          <a:bodyPr/>
          <a:lstStyle/>
          <a:p>
            <a:r>
              <a:rPr lang="en-US" smtClean="0"/>
              <a:t>Science Motivating </a:t>
            </a:r>
            <a:br>
              <a:rPr lang="en-US" smtClean="0"/>
            </a:br>
            <a:r>
              <a:rPr lang="en-US" smtClean="0"/>
              <a:t>a Next Generation Collider</a:t>
            </a:r>
          </a:p>
        </p:txBody>
      </p:sp>
      <p:sp>
        <p:nvSpPr>
          <p:cNvPr id="84995" name="Rectangle 3"/>
          <p:cNvSpPr>
            <a:spLocks noGrp="1" noChangeArrowheads="1"/>
          </p:cNvSpPr>
          <p:nvPr>
            <p:ph type="body" idx="1"/>
          </p:nvPr>
        </p:nvSpPr>
        <p:spPr>
          <a:xfrm>
            <a:off x="457200" y="1752600"/>
            <a:ext cx="8305800" cy="4933950"/>
          </a:xfrm>
        </p:spPr>
        <p:txBody>
          <a:bodyPr/>
          <a:lstStyle/>
          <a:p>
            <a:pPr>
              <a:buSzPct val="150000"/>
              <a:buFontTx/>
              <a:buChar char="•"/>
            </a:pPr>
            <a:r>
              <a:rPr lang="en-US" smtClean="0"/>
              <a:t>How do quarks and gluons provide the binding and spin of the nucleons?</a:t>
            </a:r>
          </a:p>
          <a:p>
            <a:pPr>
              <a:buSzPct val="150000"/>
              <a:buFontTx/>
              <a:buChar char="•"/>
            </a:pPr>
            <a:r>
              <a:rPr lang="en-US" smtClean="0"/>
              <a:t>What is the quark-gluon structure of mesons?</a:t>
            </a:r>
          </a:p>
          <a:p>
            <a:pPr>
              <a:buSzPct val="150000"/>
              <a:buFontTx/>
              <a:buChar char="•"/>
            </a:pPr>
            <a:r>
              <a:rPr lang="en-US" smtClean="0"/>
              <a:t>How do quarks and gluons evolve into hadrons? </a:t>
            </a:r>
          </a:p>
          <a:p>
            <a:pPr>
              <a:buSzPct val="150000"/>
              <a:buFontTx/>
              <a:buChar char="•"/>
            </a:pPr>
            <a:r>
              <a:rPr lang="en-US" smtClean="0"/>
              <a:t>How does energy convert to mass?</a:t>
            </a:r>
          </a:p>
          <a:p>
            <a:pPr>
              <a:buSzPct val="150000"/>
              <a:buFontTx/>
              <a:buChar char="•"/>
            </a:pPr>
            <a:r>
              <a:rPr lang="en-US" smtClean="0"/>
              <a:t>How does nuclear binding originate from quarks and gluons?</a:t>
            </a:r>
          </a:p>
          <a:p>
            <a:pPr>
              <a:buSzPct val="150000"/>
              <a:buFontTx/>
              <a:buChar char="•"/>
            </a:pPr>
            <a:r>
              <a:rPr lang="en-US" smtClean="0"/>
              <a:t>How do gluons behave in nuclei?</a:t>
            </a:r>
          </a:p>
          <a:p>
            <a:pPr>
              <a:buSzPct val="150000"/>
              <a:buFontTx/>
              <a:buChar char="•"/>
            </a:pPr>
            <a:r>
              <a:rPr lang="en-US" smtClean="0"/>
              <a: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4288" y="765175"/>
            <a:ext cx="7940676" cy="5649913"/>
          </a:xfrm>
          <a:prstGeom prst="rect">
            <a:avLst/>
          </a:prstGeom>
          <a:noFill/>
          <a:ln w="9525">
            <a:noFill/>
            <a:miter lim="800000"/>
            <a:headEnd/>
            <a:tailEnd/>
          </a:ln>
        </p:spPr>
      </p:pic>
      <p:sp>
        <p:nvSpPr>
          <p:cNvPr id="62467" name="Title 1"/>
          <p:cNvSpPr>
            <a:spLocks noGrp="1"/>
          </p:cNvSpPr>
          <p:nvPr>
            <p:ph type="title"/>
          </p:nvPr>
        </p:nvSpPr>
        <p:spPr>
          <a:xfrm>
            <a:off x="685800" y="0"/>
            <a:ext cx="7772400" cy="784225"/>
          </a:xfrm>
        </p:spPr>
        <p:txBody>
          <a:bodyPr/>
          <a:lstStyle/>
          <a:p>
            <a:pPr eaLnBrk="1" hangingPunct="1"/>
            <a:r>
              <a:rPr lang="en-US" smtClean="0">
                <a:cs typeface="Arial" charset="0"/>
              </a:rPr>
              <a:t>12 GeV - $310M Total Project Cost</a:t>
            </a:r>
          </a:p>
        </p:txBody>
      </p:sp>
      <p:sp>
        <p:nvSpPr>
          <p:cNvPr id="6" name="TextBox 5"/>
          <p:cNvSpPr txBox="1"/>
          <p:nvPr/>
        </p:nvSpPr>
        <p:spPr>
          <a:xfrm>
            <a:off x="1874838" y="1658938"/>
            <a:ext cx="1477962" cy="723900"/>
          </a:xfrm>
          <a:prstGeom prst="rect">
            <a:avLst/>
          </a:prstGeom>
          <a:noFill/>
        </p:spPr>
        <p:txBody>
          <a:bodyPr wrap="none">
            <a:spAutoFit/>
          </a:bodyPr>
          <a:lstStyle/>
          <a:p>
            <a:pPr algn="ctr" eaLnBrk="0" hangingPunct="0">
              <a:defRPr/>
            </a:pPr>
            <a:r>
              <a:rPr lang="en-US" sz="1200" dirty="0">
                <a:solidFill>
                  <a:srgbClr val="009900"/>
                </a:solidFill>
                <a:latin typeface="+mj-lt"/>
              </a:rPr>
              <a:t>ARRA</a:t>
            </a:r>
          </a:p>
          <a:p>
            <a:pPr algn="ctr" eaLnBrk="0" hangingPunct="0">
              <a:defRPr/>
            </a:pPr>
            <a:r>
              <a:rPr lang="en-US" sz="1200" dirty="0">
                <a:solidFill>
                  <a:srgbClr val="009900"/>
                </a:solidFill>
                <a:latin typeface="+mj-lt"/>
              </a:rPr>
              <a:t>Advance Funding</a:t>
            </a:r>
          </a:p>
          <a:p>
            <a:pPr algn="ctr" eaLnBrk="0" hangingPunct="0">
              <a:spcBef>
                <a:spcPts val="600"/>
              </a:spcBef>
              <a:defRPr/>
            </a:pPr>
            <a:r>
              <a:rPr lang="en-US" sz="1200" dirty="0">
                <a:solidFill>
                  <a:srgbClr val="009900"/>
                </a:solidFill>
                <a:latin typeface="+mj-lt"/>
              </a:rPr>
              <a:t>$65M included</a:t>
            </a:r>
          </a:p>
        </p:txBody>
      </p:sp>
      <p:sp>
        <p:nvSpPr>
          <p:cNvPr id="62469" name="Rectangle 6"/>
          <p:cNvSpPr>
            <a:spLocks noChangeArrowheads="1"/>
          </p:cNvSpPr>
          <p:nvPr/>
        </p:nvSpPr>
        <p:spPr bwMode="auto">
          <a:xfrm>
            <a:off x="2051050" y="769938"/>
            <a:ext cx="4071938" cy="338137"/>
          </a:xfrm>
          <a:prstGeom prst="rect">
            <a:avLst/>
          </a:prstGeom>
          <a:solidFill>
            <a:schemeClr val="bg1"/>
          </a:solidFill>
          <a:ln w="9525" algn="ctr">
            <a:noFill/>
            <a:round/>
            <a:headEnd/>
            <a:tailEnd/>
          </a:ln>
        </p:spPr>
        <p:txBody>
          <a:bodyPr/>
          <a:lstStyle/>
          <a:p>
            <a:pPr algn="ctr" eaLnBrk="0" hangingPunct="0"/>
            <a:endParaRPr lang="en-US"/>
          </a:p>
        </p:txBody>
      </p:sp>
      <p:cxnSp>
        <p:nvCxnSpPr>
          <p:cNvPr id="62470" name="Straight Arrow Connector 8"/>
          <p:cNvCxnSpPr>
            <a:cxnSpLocks noChangeShapeType="1"/>
          </p:cNvCxnSpPr>
          <p:nvPr/>
        </p:nvCxnSpPr>
        <p:spPr bwMode="auto">
          <a:xfrm>
            <a:off x="2613025" y="2368550"/>
            <a:ext cx="809625" cy="333375"/>
          </a:xfrm>
          <a:prstGeom prst="straightConnector1">
            <a:avLst/>
          </a:prstGeom>
          <a:noFill/>
          <a:ln w="28575" algn="ctr">
            <a:solidFill>
              <a:srgbClr val="009900"/>
            </a:solidFill>
            <a:round/>
            <a:headEnd/>
            <a:tailEnd type="arrow" w="med" len="med"/>
          </a:ln>
        </p:spPr>
      </p:cxnSp>
      <p:sp>
        <p:nvSpPr>
          <p:cNvPr id="15" name="TextBox 14"/>
          <p:cNvSpPr txBox="1"/>
          <p:nvPr/>
        </p:nvSpPr>
        <p:spPr>
          <a:xfrm>
            <a:off x="7370763" y="4371975"/>
            <a:ext cx="847725" cy="461963"/>
          </a:xfrm>
          <a:prstGeom prst="rect">
            <a:avLst/>
          </a:prstGeom>
          <a:noFill/>
        </p:spPr>
        <p:txBody>
          <a:bodyPr wrap="none">
            <a:spAutoFit/>
          </a:bodyPr>
          <a:lstStyle/>
          <a:p>
            <a:pPr algn="ctr" eaLnBrk="0" hangingPunct="0">
              <a:defRPr/>
            </a:pPr>
            <a:r>
              <a:rPr lang="en-US" sz="1200" dirty="0">
                <a:solidFill>
                  <a:srgbClr val="009900"/>
                </a:solidFill>
                <a:latin typeface="+mj-lt"/>
              </a:rPr>
              <a:t>CD-4A</a:t>
            </a:r>
          </a:p>
          <a:p>
            <a:pPr algn="ctr" eaLnBrk="0" hangingPunct="0">
              <a:defRPr/>
            </a:pPr>
            <a:r>
              <a:rPr lang="en-US" sz="1200" dirty="0">
                <a:solidFill>
                  <a:srgbClr val="009900"/>
                </a:solidFill>
                <a:latin typeface="+mj-lt"/>
              </a:rPr>
              <a:t>Dec 2014</a:t>
            </a:r>
          </a:p>
        </p:txBody>
      </p:sp>
      <p:sp>
        <p:nvSpPr>
          <p:cNvPr id="16" name="TextBox 15"/>
          <p:cNvSpPr txBox="1"/>
          <p:nvPr/>
        </p:nvSpPr>
        <p:spPr>
          <a:xfrm>
            <a:off x="7837488" y="5151438"/>
            <a:ext cx="925512" cy="461962"/>
          </a:xfrm>
          <a:prstGeom prst="rect">
            <a:avLst/>
          </a:prstGeom>
          <a:noFill/>
        </p:spPr>
        <p:txBody>
          <a:bodyPr wrap="none">
            <a:spAutoFit/>
          </a:bodyPr>
          <a:lstStyle/>
          <a:p>
            <a:pPr algn="ctr" eaLnBrk="0" hangingPunct="0">
              <a:defRPr/>
            </a:pPr>
            <a:r>
              <a:rPr lang="en-US" sz="1200" dirty="0">
                <a:solidFill>
                  <a:srgbClr val="009900"/>
                </a:solidFill>
                <a:latin typeface="+mj-lt"/>
              </a:rPr>
              <a:t>CD-4B</a:t>
            </a:r>
          </a:p>
          <a:p>
            <a:pPr algn="ctr" eaLnBrk="0" hangingPunct="0">
              <a:defRPr/>
            </a:pPr>
            <a:r>
              <a:rPr lang="en-US" sz="1200" dirty="0">
                <a:solidFill>
                  <a:srgbClr val="009900"/>
                </a:solidFill>
                <a:latin typeface="+mj-lt"/>
              </a:rPr>
              <a:t>June 2015</a:t>
            </a:r>
          </a:p>
        </p:txBody>
      </p:sp>
      <p:cxnSp>
        <p:nvCxnSpPr>
          <p:cNvPr id="62473" name="Straight Arrow Connector 17"/>
          <p:cNvCxnSpPr>
            <a:cxnSpLocks noChangeShapeType="1"/>
            <a:stCxn id="15" idx="1"/>
          </p:cNvCxnSpPr>
          <p:nvPr/>
        </p:nvCxnSpPr>
        <p:spPr bwMode="auto">
          <a:xfrm rot="10800000" flipV="1">
            <a:off x="6248400" y="4602163"/>
            <a:ext cx="1122363" cy="482600"/>
          </a:xfrm>
          <a:prstGeom prst="straightConnector1">
            <a:avLst/>
          </a:prstGeom>
          <a:noFill/>
          <a:ln w="28575" algn="ctr">
            <a:solidFill>
              <a:srgbClr val="009900"/>
            </a:solidFill>
            <a:round/>
            <a:headEnd/>
            <a:tailEnd type="arrow" w="med" len="med"/>
          </a:ln>
        </p:spPr>
      </p:cxnSp>
      <p:cxnSp>
        <p:nvCxnSpPr>
          <p:cNvPr id="62474" name="Straight Arrow Connector 19"/>
          <p:cNvCxnSpPr>
            <a:cxnSpLocks noChangeShapeType="1"/>
          </p:cNvCxnSpPr>
          <p:nvPr/>
        </p:nvCxnSpPr>
        <p:spPr bwMode="auto">
          <a:xfrm rot="10800000" flipV="1">
            <a:off x="6635750" y="5319713"/>
            <a:ext cx="1262063" cy="527050"/>
          </a:xfrm>
          <a:prstGeom prst="straightConnector1">
            <a:avLst/>
          </a:prstGeom>
          <a:noFill/>
          <a:ln w="28575" algn="ctr">
            <a:solidFill>
              <a:srgbClr val="009900"/>
            </a:solidFill>
            <a:round/>
            <a:headEnd/>
            <a:tailEnd type="arrow" w="med" len="med"/>
          </a:ln>
        </p:spPr>
      </p:cxnSp>
      <p:sp>
        <p:nvSpPr>
          <p:cNvPr id="22" name="TextBox 21"/>
          <p:cNvSpPr txBox="1"/>
          <p:nvPr/>
        </p:nvSpPr>
        <p:spPr>
          <a:xfrm>
            <a:off x="2627313" y="855663"/>
            <a:ext cx="1739900" cy="517525"/>
          </a:xfrm>
          <a:prstGeom prst="rect">
            <a:avLst/>
          </a:prstGeom>
          <a:solidFill>
            <a:schemeClr val="bg1">
              <a:lumMod val="85000"/>
            </a:schemeClr>
          </a:solidFill>
        </p:spPr>
        <p:txBody>
          <a:bodyPr wrap="none">
            <a:spAutoFit/>
          </a:bodyPr>
          <a:lstStyle/>
          <a:p>
            <a:pPr algn="ctr" eaLnBrk="0" hangingPunct="0">
              <a:defRPr/>
            </a:pPr>
            <a:r>
              <a:rPr lang="en-US" sz="1400" dirty="0">
                <a:solidFill>
                  <a:srgbClr val="009900"/>
                </a:solidFill>
                <a:latin typeface="Arial" pitchFamily="34" charset="0"/>
              </a:rPr>
              <a:t>Start Construction</a:t>
            </a:r>
          </a:p>
          <a:p>
            <a:pPr algn="ctr" eaLnBrk="0" hangingPunct="0">
              <a:defRPr/>
            </a:pPr>
            <a:r>
              <a:rPr lang="en-US" sz="1400" dirty="0">
                <a:solidFill>
                  <a:srgbClr val="009900"/>
                </a:solidFill>
                <a:latin typeface="Arial" pitchFamily="34" charset="0"/>
              </a:rPr>
              <a:t>Oct 2008</a:t>
            </a:r>
          </a:p>
        </p:txBody>
      </p:sp>
      <p:sp>
        <p:nvSpPr>
          <p:cNvPr id="19" name="TextBox 18"/>
          <p:cNvSpPr txBox="1"/>
          <p:nvPr/>
        </p:nvSpPr>
        <p:spPr>
          <a:xfrm>
            <a:off x="5564188" y="1122363"/>
            <a:ext cx="1317625" cy="276225"/>
          </a:xfrm>
          <a:prstGeom prst="rect">
            <a:avLst/>
          </a:prstGeom>
          <a:noFill/>
        </p:spPr>
        <p:txBody>
          <a:bodyPr wrap="none">
            <a:spAutoFit/>
          </a:bodyPr>
          <a:lstStyle/>
          <a:p>
            <a:pPr>
              <a:defRPr/>
            </a:pPr>
            <a:r>
              <a:rPr lang="en-US" sz="1200" b="0" dirty="0">
                <a:latin typeface="+mj-lt"/>
              </a:rPr>
              <a:t>Nov 2009 Profile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0"/>
            <a:ext cx="9144000" cy="736600"/>
          </a:xfrm>
        </p:spPr>
        <p:txBody>
          <a:bodyPr/>
          <a:lstStyle/>
          <a:p>
            <a:r>
              <a:rPr lang="en-US" dirty="0" smtClean="0"/>
              <a:t>Defining the 12 </a:t>
            </a:r>
            <a:r>
              <a:rPr lang="en-US" dirty="0" err="1" smtClean="0"/>
              <a:t>GeV</a:t>
            </a:r>
            <a:r>
              <a:rPr lang="en-US" dirty="0" smtClean="0"/>
              <a:t> Science Program in Detail</a:t>
            </a:r>
            <a:endParaRPr lang="en-US" dirty="0"/>
          </a:p>
        </p:txBody>
      </p:sp>
      <p:sp>
        <p:nvSpPr>
          <p:cNvPr id="3" name="Content Placeholder 2"/>
          <p:cNvSpPr>
            <a:spLocks noGrp="1"/>
          </p:cNvSpPr>
          <p:nvPr>
            <p:ph idx="1"/>
          </p:nvPr>
        </p:nvSpPr>
        <p:spPr/>
        <p:txBody>
          <a:bodyPr/>
          <a:lstStyle/>
          <a:p>
            <a:r>
              <a:rPr lang="en-US" dirty="0" smtClean="0"/>
              <a:t>PACs 30, 32, 34, and 35 have approved a total of 34 proposals for 12 GeV science and conditionally approved 13 more.  There are also a number of Letters of Intent that have been encouraged</a:t>
            </a:r>
          </a:p>
          <a:p>
            <a:r>
              <a:rPr lang="en-US" dirty="0" smtClean="0"/>
              <a:t>The scientific prioritization of the approved </a:t>
            </a:r>
            <a:r>
              <a:rPr lang="en-US" dirty="0" err="1" smtClean="0"/>
              <a:t>expeirments</a:t>
            </a:r>
            <a:r>
              <a:rPr lang="en-US" dirty="0" smtClean="0"/>
              <a:t> began at PAC35, and will continue at PAC36 (this August) and future PACs</a:t>
            </a:r>
          </a:p>
          <a:p>
            <a:r>
              <a:rPr lang="en-US" dirty="0" smtClean="0"/>
              <a:t>Additional new proposals will continue to be accepted at future PACs; your participation is encouraged</a:t>
            </a:r>
          </a:p>
          <a:p>
            <a:r>
              <a:rPr lang="en-US" dirty="0" smtClean="0"/>
              <a:t>~1-2 years before the start of physics, hall-by-hall, there will be a PAC review of the Hall “commissioning year” of startup physics</a:t>
            </a:r>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5781675"/>
            <a:ext cx="9144000" cy="1419225"/>
          </a:xfrm>
          <a:prstGeom prst="rect">
            <a:avLst/>
          </a:prstGeom>
          <a:solidFill>
            <a:schemeClr val="bg1"/>
          </a:solidFill>
          <a:ln w="9525">
            <a:noFill/>
            <a:miter lim="800000"/>
            <a:headEnd/>
            <a:tailEnd/>
          </a:ln>
        </p:spPr>
        <p:txBody>
          <a:bodyPr wrap="none" anchor="ctr"/>
          <a:lstStyle/>
          <a:p>
            <a:endParaRPr lang="en-US"/>
          </a:p>
        </p:txBody>
      </p:sp>
      <p:sp>
        <p:nvSpPr>
          <p:cNvPr id="75779" name="Rectangle 3"/>
          <p:cNvSpPr>
            <a:spLocks noGrp="1" noChangeArrowheads="1"/>
          </p:cNvSpPr>
          <p:nvPr>
            <p:ph type="title"/>
          </p:nvPr>
        </p:nvSpPr>
        <p:spPr>
          <a:xfrm>
            <a:off x="0" y="101600"/>
            <a:ext cx="9144000" cy="736600"/>
          </a:xfrm>
        </p:spPr>
        <p:txBody>
          <a:bodyPr/>
          <a:lstStyle/>
          <a:p>
            <a:pPr eaLnBrk="1" hangingPunct="1"/>
            <a:r>
              <a:rPr lang="en-US" sz="2800" smtClean="0"/>
              <a:t>The 12 GeV Upgrade Physics Instrumentation Technical Performance Requirements</a:t>
            </a:r>
          </a:p>
        </p:txBody>
      </p:sp>
      <p:pic>
        <p:nvPicPr>
          <p:cNvPr id="75780" name="Picture 5" descr="HallCnew1"/>
          <p:cNvPicPr>
            <a:picLocks noChangeAspect="1" noChangeArrowheads="1"/>
          </p:cNvPicPr>
          <p:nvPr/>
        </p:nvPicPr>
        <p:blipFill>
          <a:blip r:embed="rId3" cstate="print"/>
          <a:srcRect/>
          <a:stretch>
            <a:fillRect/>
          </a:stretch>
        </p:blipFill>
        <p:spPr bwMode="auto">
          <a:xfrm>
            <a:off x="4533900" y="1122363"/>
            <a:ext cx="2239963" cy="1684337"/>
          </a:xfrm>
          <a:prstGeom prst="rect">
            <a:avLst/>
          </a:prstGeom>
          <a:noFill/>
          <a:ln w="9525">
            <a:noFill/>
            <a:miter lim="800000"/>
            <a:headEnd/>
            <a:tailEnd/>
          </a:ln>
        </p:spPr>
      </p:pic>
      <p:pic>
        <p:nvPicPr>
          <p:cNvPr id="75781" name="Picture 6" descr="hallacombo"/>
          <p:cNvPicPr>
            <a:picLocks noChangeAspect="1" noChangeArrowheads="1"/>
          </p:cNvPicPr>
          <p:nvPr/>
        </p:nvPicPr>
        <p:blipFill>
          <a:blip r:embed="rId4" cstate="print"/>
          <a:srcRect/>
          <a:stretch>
            <a:fillRect/>
          </a:stretch>
        </p:blipFill>
        <p:spPr bwMode="auto">
          <a:xfrm>
            <a:off x="6824663" y="1101725"/>
            <a:ext cx="2293937" cy="1679575"/>
          </a:xfrm>
          <a:prstGeom prst="rect">
            <a:avLst/>
          </a:prstGeom>
          <a:noFill/>
          <a:ln w="9525">
            <a:noFill/>
            <a:miter lim="800000"/>
            <a:headEnd/>
            <a:tailEnd/>
          </a:ln>
        </p:spPr>
      </p:pic>
      <p:grpSp>
        <p:nvGrpSpPr>
          <p:cNvPr id="2" name="Group 7"/>
          <p:cNvGrpSpPr>
            <a:grpSpLocks/>
          </p:cNvGrpSpPr>
          <p:nvPr/>
        </p:nvGrpSpPr>
        <p:grpSpPr bwMode="auto">
          <a:xfrm>
            <a:off x="60325" y="1081088"/>
            <a:ext cx="2144713" cy="1728787"/>
            <a:chOff x="3712" y="560"/>
            <a:chExt cx="1811" cy="1067"/>
          </a:xfrm>
        </p:grpSpPr>
        <p:pic>
          <p:nvPicPr>
            <p:cNvPr id="75821" name="Picture 8" descr="a"/>
            <p:cNvPicPr>
              <a:picLocks noChangeAspect="1" noChangeArrowheads="1"/>
            </p:cNvPicPr>
            <p:nvPr/>
          </p:nvPicPr>
          <p:blipFill>
            <a:blip r:embed="rId5" cstate="print"/>
            <a:srcRect l="15855"/>
            <a:stretch>
              <a:fillRect/>
            </a:stretch>
          </p:blipFill>
          <p:spPr bwMode="auto">
            <a:xfrm rot="5400000">
              <a:off x="4125" y="230"/>
              <a:ext cx="1019" cy="1776"/>
            </a:xfrm>
            <a:prstGeom prst="rect">
              <a:avLst/>
            </a:prstGeom>
            <a:noFill/>
            <a:ln w="9525">
              <a:noFill/>
              <a:miter lim="800000"/>
              <a:headEnd/>
              <a:tailEnd/>
            </a:ln>
          </p:spPr>
        </p:pic>
        <p:sp>
          <p:nvSpPr>
            <p:cNvPr id="75822" name="Rectangle 9"/>
            <p:cNvSpPr>
              <a:spLocks noChangeArrowheads="1"/>
            </p:cNvSpPr>
            <p:nvPr/>
          </p:nvSpPr>
          <p:spPr bwMode="auto">
            <a:xfrm>
              <a:off x="3712" y="560"/>
              <a:ext cx="336" cy="384"/>
            </a:xfrm>
            <a:prstGeom prst="rect">
              <a:avLst/>
            </a:prstGeom>
            <a:solidFill>
              <a:schemeClr val="bg1"/>
            </a:solidFill>
            <a:ln w="9525">
              <a:noFill/>
              <a:miter lim="800000"/>
              <a:headEnd/>
              <a:tailEnd/>
            </a:ln>
          </p:spPr>
          <p:txBody>
            <a:bodyPr wrap="none" anchor="ctr"/>
            <a:lstStyle/>
            <a:p>
              <a:endParaRPr lang="en-US"/>
            </a:p>
          </p:txBody>
        </p:sp>
        <p:sp>
          <p:nvSpPr>
            <p:cNvPr id="75823" name="Rectangle 10"/>
            <p:cNvSpPr>
              <a:spLocks noChangeArrowheads="1"/>
            </p:cNvSpPr>
            <p:nvPr/>
          </p:nvSpPr>
          <p:spPr bwMode="auto">
            <a:xfrm>
              <a:off x="3714" y="1362"/>
              <a:ext cx="312" cy="173"/>
            </a:xfrm>
            <a:prstGeom prst="rect">
              <a:avLst/>
            </a:prstGeom>
            <a:solidFill>
              <a:schemeClr val="bg1"/>
            </a:solidFill>
            <a:ln w="9525">
              <a:noFill/>
              <a:miter lim="800000"/>
              <a:headEnd/>
              <a:tailEnd/>
            </a:ln>
          </p:spPr>
          <p:txBody>
            <a:bodyPr wrap="none" anchor="ctr"/>
            <a:lstStyle/>
            <a:p>
              <a:endParaRPr lang="en-US"/>
            </a:p>
          </p:txBody>
        </p:sp>
      </p:grpSp>
      <p:graphicFrame>
        <p:nvGraphicFramePr>
          <p:cNvPr id="311307" name="Group 11"/>
          <p:cNvGraphicFramePr>
            <a:graphicFrameLocks noGrp="1"/>
          </p:cNvGraphicFramePr>
          <p:nvPr/>
        </p:nvGraphicFramePr>
        <p:xfrm>
          <a:off x="114300" y="2978150"/>
          <a:ext cx="8896350" cy="3781426"/>
        </p:xfrm>
        <a:graphic>
          <a:graphicData uri="http://schemas.openxmlformats.org/drawingml/2006/table">
            <a:tbl>
              <a:tblPr/>
              <a:tblGrid>
                <a:gridCol w="2406650"/>
                <a:gridCol w="2041525"/>
                <a:gridCol w="2408238"/>
                <a:gridCol w="2039937"/>
              </a:tblGrid>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Hall 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Hall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FF0000"/>
                          </a:solidFill>
                          <a:effectLst/>
                          <a:latin typeface="Arial" charset="0"/>
                        </a:rPr>
                        <a:t>Hall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Hall 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rgbClr val="333399"/>
                          </a:solidFill>
                          <a:effectLst/>
                          <a:latin typeface="Arial" charset="0"/>
                        </a:rPr>
                        <a:t>excellent hermeticity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99"/>
                          </a:solidFill>
                          <a:effectLst/>
                          <a:latin typeface="Arial" charset="0"/>
                        </a:rPr>
                        <a:t>luminosity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99"/>
                          </a:solidFill>
                          <a:effectLst/>
                          <a:latin typeface="Arial" charset="0"/>
                        </a:rPr>
                        <a:t>10</a:t>
                      </a:r>
                      <a:r>
                        <a:rPr kumimoji="0" lang="en-US" sz="2000" b="1" i="0" u="none" strike="noStrike" cap="none" normalizeH="0" baseline="30000" smtClean="0">
                          <a:ln>
                            <a:noFill/>
                          </a:ln>
                          <a:solidFill>
                            <a:srgbClr val="333399"/>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rgbClr val="333399"/>
                          </a:solidFill>
                          <a:effectLst/>
                          <a:latin typeface="Arial" charset="0"/>
                        </a:rPr>
                        <a:t>energy reach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33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99"/>
                          </a:solidFill>
                          <a:effectLst/>
                          <a:latin typeface="Arial" charset="0"/>
                        </a:rPr>
                        <a:t>installation space</a:t>
                      </a:r>
                      <a:endParaRPr kumimoji="0" lang="en-US" sz="2000" b="1" i="0" u="none" strike="noStrike" cap="none" normalizeH="0" baseline="30000" smtClean="0">
                        <a:ln>
                          <a:noFill/>
                        </a:ln>
                        <a:solidFill>
                          <a:srgbClr val="33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r>
              <a:tr h="4302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chemeClr val="accent2"/>
                          </a:solidFill>
                          <a:effectLst/>
                          <a:latin typeface="Arial" charset="0"/>
                        </a:rPr>
                        <a:t>polarized photons</a:t>
                      </a:r>
                      <a:endParaRPr kumimoji="0" lang="en-US" sz="2000" b="1" i="0" u="none" strike="noStrike" cap="none" normalizeH="0" baseline="0" smtClean="0">
                        <a:ln>
                          <a:noFill/>
                        </a:ln>
                        <a:solidFill>
                          <a:schemeClr val="accent2"/>
                        </a:solidFill>
                        <a:effectLst/>
                        <a:latin typeface="Symbol" pitchFamily="18" charset="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chemeClr val="accent2"/>
                          </a:solidFill>
                          <a:effectLst/>
                          <a:latin typeface="Arial" charset="0"/>
                        </a:rPr>
                        <a:t>hermeticity</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chemeClr val="accent2"/>
                          </a:solidFill>
                          <a:effectLst/>
                          <a:latin typeface="Arial" charset="0"/>
                        </a:rPr>
                        <a:t>precision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r>
              <a:tr h="431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333399"/>
                          </a:solidFill>
                          <a:effectLst/>
                          <a:latin typeface="Arial" charset="0"/>
                        </a:rPr>
                        <a:t>E</a:t>
                      </a:r>
                      <a:r>
                        <a:rPr kumimoji="0" lang="en-US" sz="2000" b="1" i="0" u="none" strike="noStrike" cap="none" normalizeH="0" baseline="-25000" dirty="0" smtClean="0">
                          <a:ln>
                            <a:noFill/>
                          </a:ln>
                          <a:solidFill>
                            <a:srgbClr val="333399"/>
                          </a:solidFill>
                          <a:effectLst/>
                          <a:latin typeface="Symbol" pitchFamily="18" charset="2"/>
                        </a:rPr>
                        <a:t>g</a:t>
                      </a:r>
                      <a:r>
                        <a:rPr kumimoji="0" lang="en-US" sz="2000" b="1" i="0" u="none" strike="noStrike" cap="none" normalizeH="0" baseline="0" dirty="0" smtClean="0">
                          <a:ln>
                            <a:noFill/>
                          </a:ln>
                          <a:solidFill>
                            <a:srgbClr val="333399"/>
                          </a:solidFill>
                          <a:effectLst/>
                          <a:latin typeface="Symbol" pitchFamily="18" charset="2"/>
                        </a:rPr>
                        <a:t>~8.5-9 </a:t>
                      </a:r>
                      <a:r>
                        <a:rPr kumimoji="0" lang="en-US" sz="2000" b="1" i="0" u="none" strike="noStrike" cap="none" normalizeH="0" baseline="0" dirty="0" smtClean="0">
                          <a:ln>
                            <a:noFill/>
                          </a:ln>
                          <a:solidFill>
                            <a:srgbClr val="333399"/>
                          </a:solidFill>
                          <a:effectLst/>
                          <a:latin typeface="Arial" charset="0"/>
                        </a:rPr>
                        <a:t>GeV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rgbClr val="333399"/>
                          </a:solidFill>
                          <a:effectLst/>
                          <a:latin typeface="Arial" charset="0"/>
                        </a:rPr>
                        <a:t>11 GeV beamline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hMerge="1">
                  <a:txBody>
                    <a:bodyPr/>
                    <a:lstStyle/>
                    <a:p>
                      <a:endParaRPr lang="en-US"/>
                    </a:p>
                  </a:txBody>
                  <a:tcPr/>
                </a:tc>
                <a:tc hMerge="1">
                  <a:txBody>
                    <a:bodyPr/>
                    <a:lstStyle/>
                    <a:p>
                      <a:endParaRPr lang="en-US"/>
                    </a:p>
                  </a:txBody>
                  <a:tcPr/>
                </a:tc>
              </a:tr>
              <a:tr h="431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rgbClr val="333399"/>
                          </a:solidFill>
                          <a:effectLst/>
                          <a:latin typeface="Arial" charset="0"/>
                        </a:rPr>
                        <a:t>10</a:t>
                      </a:r>
                      <a:r>
                        <a:rPr kumimoji="0" lang="en-US" sz="2000" b="1" i="0" u="none" strike="noStrike" cap="none" normalizeH="0" baseline="30000" smtClean="0">
                          <a:ln>
                            <a:noFill/>
                          </a:ln>
                          <a:solidFill>
                            <a:srgbClr val="333399"/>
                          </a:solidFill>
                          <a:effectLst/>
                          <a:latin typeface="Arial" charset="0"/>
                        </a:rPr>
                        <a:t>8</a:t>
                      </a:r>
                      <a:r>
                        <a:rPr kumimoji="0" lang="en-US" sz="2000" b="1" i="0" u="none" strike="noStrike" cap="none" normalizeH="0" baseline="0" smtClean="0">
                          <a:ln>
                            <a:noFill/>
                          </a:ln>
                          <a:solidFill>
                            <a:srgbClr val="333399"/>
                          </a:solidFill>
                          <a:effectLst/>
                          <a:latin typeface="Arial" charset="0"/>
                        </a:rPr>
                        <a:t> photons/s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99"/>
                          </a:solidFill>
                          <a:effectLst/>
                          <a:latin typeface="Arial" charset="0"/>
                        </a:rPr>
                        <a:t>target flexibility</a:t>
                      </a:r>
                      <a:endParaRPr kumimoji="0" lang="en-US" sz="2000" b="1" i="0" u="none" strike="noStrike" cap="none" normalizeH="0" baseline="30000" smtClean="0">
                        <a:ln>
                          <a:noFill/>
                        </a:ln>
                        <a:solidFill>
                          <a:srgbClr val="33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hMerge="1">
                  <a:txBody>
                    <a:bodyPr/>
                    <a:lstStyle/>
                    <a:p>
                      <a:endParaRPr lang="en-US"/>
                    </a:p>
                  </a:txBody>
                  <a:tcPr/>
                </a:tc>
                <a:tc hMerge="1">
                  <a:txBody>
                    <a:bodyPr/>
                    <a:lstStyle/>
                    <a:p>
                      <a:endParaRPr lang="en-US"/>
                    </a:p>
                  </a:txBody>
                  <a:tcPr/>
                </a:tc>
              </a:tr>
              <a:tr h="431800">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chemeClr val="accent2"/>
                          </a:solidFill>
                          <a:effectLst/>
                          <a:latin typeface="Arial" charset="0"/>
                        </a:rPr>
                        <a:t>good momentum/angle resolution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smtClean="0">
                          <a:ln>
                            <a:noFill/>
                          </a:ln>
                          <a:solidFill>
                            <a:schemeClr val="accent2"/>
                          </a:solidFill>
                          <a:effectLst/>
                          <a:latin typeface="Arial" charset="0"/>
                        </a:rPr>
                        <a:t>excellent momentum resolution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hMerge="1">
                  <a:txBody>
                    <a:bodyPr/>
                    <a:lstStyle/>
                    <a:p>
                      <a:endParaRPr lang="en-US"/>
                    </a:p>
                  </a:txBody>
                  <a:tcPr/>
                </a:tc>
              </a:tr>
              <a:tr h="4302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charset="0"/>
                        </a:rPr>
                        <a:t>high multiplicity reconstruction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charset="0"/>
                        </a:rPr>
                        <a:t>luminosity up to 10</a:t>
                      </a:r>
                      <a:r>
                        <a:rPr kumimoji="0" lang="en-US" sz="2000" b="1" i="0" u="none" strike="noStrike" cap="none" normalizeH="0" baseline="30000" smtClean="0">
                          <a:ln>
                            <a:noFill/>
                          </a:ln>
                          <a:solidFill>
                            <a:schemeClr val="accent2"/>
                          </a:solidFill>
                          <a:effectLst/>
                          <a:latin typeface="Arial" charset="0"/>
                        </a:rPr>
                        <a:t>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alpha val="50000"/>
                      </a:srgbClr>
                    </a:solidFill>
                  </a:tcPr>
                </a:tc>
                <a:tc hMerge="1">
                  <a:txBody>
                    <a:bodyPr/>
                    <a:lstStyle/>
                    <a:p>
                      <a:endParaRPr lang="en-US"/>
                    </a:p>
                  </a:txBody>
                  <a:tcPr/>
                </a:tc>
              </a:tr>
              <a:tr h="43180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99"/>
                          </a:solidFill>
                          <a:effectLst/>
                          <a:latin typeface="Arial" charset="0"/>
                        </a:rPr>
                        <a:t>particle ID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5E3FF">
                        <a:alpha val="5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75820" name="Picture 48" descr="Detectors"/>
          <p:cNvPicPr>
            <a:picLocks noChangeAspect="1" noChangeArrowheads="1"/>
          </p:cNvPicPr>
          <p:nvPr/>
        </p:nvPicPr>
        <p:blipFill>
          <a:blip r:embed="rId6" cstate="print"/>
          <a:srcRect/>
          <a:stretch>
            <a:fillRect/>
          </a:stretch>
        </p:blipFill>
        <p:spPr bwMode="auto">
          <a:xfrm>
            <a:off x="2298700" y="1139825"/>
            <a:ext cx="2211388" cy="167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51203"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51204" name="Line 4"/>
          <p:cNvSpPr>
            <a:spLocks noChangeShapeType="1"/>
          </p:cNvSpPr>
          <p:nvPr/>
        </p:nvSpPr>
        <p:spPr bwMode="auto">
          <a:xfrm>
            <a:off x="3733800" y="3048000"/>
            <a:ext cx="3276600" cy="1676400"/>
          </a:xfrm>
          <a:prstGeom prst="line">
            <a:avLst/>
          </a:prstGeom>
          <a:noFill/>
          <a:ln w="25400">
            <a:solidFill>
              <a:schemeClr val="bg1"/>
            </a:solidFill>
            <a:round/>
            <a:headEnd/>
            <a:tailEnd type="stealth" w="lg" len="lg"/>
          </a:ln>
        </p:spPr>
        <p:txBody>
          <a:bodyPr lIns="90487" tIns="44450" rIns="90487" bIns="44450"/>
          <a:lstStyle/>
          <a:p>
            <a:endParaRPr lang="en-US"/>
          </a:p>
        </p:txBody>
      </p:sp>
      <p:sp>
        <p:nvSpPr>
          <p:cNvPr id="51205" name="Text Box 5"/>
          <p:cNvSpPr txBox="1">
            <a:spLocks noChangeArrowheads="1"/>
          </p:cNvSpPr>
          <p:nvPr/>
        </p:nvSpPr>
        <p:spPr bwMode="auto">
          <a:xfrm>
            <a:off x="76200" y="0"/>
            <a:ext cx="8415338" cy="45402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Hall B:  The CEBAF Large Acceptance Spectrometer (CLAS)</a:t>
            </a:r>
          </a:p>
        </p:txBody>
      </p:sp>
      <p:pic>
        <p:nvPicPr>
          <p:cNvPr id="51206" name="Picture 6" descr="Hall B copy"/>
          <p:cNvPicPr>
            <a:picLocks noChangeAspect="1" noChangeArrowheads="1"/>
          </p:cNvPicPr>
          <p:nvPr/>
        </p:nvPicPr>
        <p:blipFill>
          <a:blip r:embed="rId3" cstate="print"/>
          <a:srcRect/>
          <a:stretch>
            <a:fillRect/>
          </a:stretch>
        </p:blipFill>
        <p:spPr bwMode="auto">
          <a:xfrm>
            <a:off x="227013" y="1004888"/>
            <a:ext cx="4344987" cy="3621087"/>
          </a:xfrm>
          <a:prstGeom prst="rect">
            <a:avLst/>
          </a:prstGeom>
          <a:noFill/>
          <a:ln w="25400">
            <a:solidFill>
              <a:schemeClr val="bg1"/>
            </a:solid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143000" y="52388"/>
            <a:ext cx="6907213" cy="581025"/>
          </a:xfrm>
          <a:prstGeom prst="rect">
            <a:avLst/>
          </a:prstGeom>
          <a:noFill/>
          <a:ln w="9525">
            <a:noFill/>
            <a:miter lim="800000"/>
            <a:headEnd/>
            <a:tailEnd/>
          </a:ln>
        </p:spPr>
        <p:txBody>
          <a:bodyPr/>
          <a:lstStyle/>
          <a:p>
            <a:pPr eaLnBrk="1" hangingPunct="1"/>
            <a:endParaRPr lang="en-US" sz="2400" b="0"/>
          </a:p>
        </p:txBody>
      </p:sp>
      <p:sp>
        <p:nvSpPr>
          <p:cNvPr id="67587" name="Text Box 3"/>
          <p:cNvSpPr txBox="1">
            <a:spLocks noChangeArrowheads="1"/>
          </p:cNvSpPr>
          <p:nvPr/>
        </p:nvSpPr>
        <p:spPr bwMode="auto">
          <a:xfrm>
            <a:off x="76200" y="76200"/>
            <a:ext cx="8949886" cy="954107"/>
          </a:xfrm>
          <a:prstGeom prst="rect">
            <a:avLst/>
          </a:prstGeom>
          <a:noFill/>
          <a:ln w="9525">
            <a:noFill/>
            <a:miter lim="800000"/>
            <a:headEnd/>
            <a:tailEnd/>
          </a:ln>
        </p:spPr>
        <p:txBody>
          <a:bodyPr wrap="none">
            <a:spAutoFit/>
          </a:bodyPr>
          <a:lstStyle/>
          <a:p>
            <a:pPr eaLnBrk="1" hangingPunct="1"/>
            <a:r>
              <a:rPr lang="en-US" sz="2800" dirty="0" smtClean="0">
                <a:solidFill>
                  <a:srgbClr val="FF0000"/>
                </a:solidFill>
              </a:rPr>
              <a:t>Understanding Nucleon Structure:  Form Factors</a:t>
            </a:r>
          </a:p>
          <a:p>
            <a:pPr eaLnBrk="1" hangingPunct="1"/>
            <a:r>
              <a:rPr lang="en-US" sz="2800" dirty="0" smtClean="0">
                <a:solidFill>
                  <a:srgbClr val="FF0000"/>
                </a:solidFill>
              </a:rPr>
              <a:t>PDFs, and Generalized Parton Distributions (GPDs)</a:t>
            </a:r>
            <a:endParaRPr lang="en-US" sz="2800" dirty="0">
              <a:solidFill>
                <a:srgbClr val="FF0000"/>
              </a:solidFill>
            </a:endParaRPr>
          </a:p>
        </p:txBody>
      </p:sp>
      <p:grpSp>
        <p:nvGrpSpPr>
          <p:cNvPr id="2" name="Group 8"/>
          <p:cNvGrpSpPr>
            <a:grpSpLocks/>
          </p:cNvGrpSpPr>
          <p:nvPr/>
        </p:nvGrpSpPr>
        <p:grpSpPr bwMode="auto">
          <a:xfrm>
            <a:off x="6705600" y="1295400"/>
            <a:ext cx="2381250" cy="5273675"/>
            <a:chOff x="4080" y="720"/>
            <a:chExt cx="1500" cy="3322"/>
          </a:xfrm>
        </p:grpSpPr>
        <p:sp>
          <p:nvSpPr>
            <p:cNvPr id="67598"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2400" b="0">
                <a:solidFill>
                  <a:schemeClr val="hlink"/>
                </a:solidFill>
              </a:endParaRPr>
            </a:p>
          </p:txBody>
        </p:sp>
        <p:sp>
          <p:nvSpPr>
            <p:cNvPr id="67599" name="Text Box 10"/>
            <p:cNvSpPr txBox="1">
              <a:spLocks noChangeArrowheads="1"/>
            </p:cNvSpPr>
            <p:nvPr/>
          </p:nvSpPr>
          <p:spPr bwMode="auto">
            <a:xfrm>
              <a:off x="4080" y="3119"/>
              <a:ext cx="1500" cy="923"/>
            </a:xfrm>
            <a:prstGeom prst="rect">
              <a:avLst/>
            </a:prstGeom>
            <a:noFill/>
            <a:ln w="9525">
              <a:noFill/>
              <a:miter lim="800000"/>
              <a:headEnd/>
              <a:tailEnd/>
            </a:ln>
          </p:spPr>
          <p:txBody>
            <a:bodyPr wrap="none">
              <a:spAutoFit/>
            </a:bodyPr>
            <a:lstStyle/>
            <a:p>
              <a:pPr eaLnBrk="1" hangingPunct="1"/>
              <a:r>
                <a:rPr lang="en-US" sz="1800"/>
                <a:t>DIS &amp; Structure </a:t>
              </a:r>
            </a:p>
            <a:p>
              <a:pPr eaLnBrk="1" hangingPunct="1"/>
              <a:r>
                <a:rPr lang="en-US" sz="1800"/>
                <a:t>Functions:</a:t>
              </a:r>
            </a:p>
            <a:p>
              <a:pPr eaLnBrk="1" hangingPunct="1"/>
              <a:r>
                <a:rPr lang="en-US" sz="1800" b="0"/>
                <a:t>Quark longitudinal</a:t>
              </a:r>
            </a:p>
            <a:p>
              <a:pPr eaLnBrk="1" hangingPunct="1"/>
              <a:r>
                <a:rPr lang="en-US" sz="1800" b="0"/>
                <a:t>&amp; helicity distributions</a:t>
              </a:r>
            </a:p>
            <a:p>
              <a:pPr eaLnBrk="1" hangingPunct="1"/>
              <a:r>
                <a:rPr lang="en-US" sz="1800" b="0"/>
                <a:t>in momentum space</a:t>
              </a:r>
            </a:p>
          </p:txBody>
        </p:sp>
        <p:pic>
          <p:nvPicPr>
            <p:cNvPr id="67600" name="Picture 11" descr="fig02-2"/>
            <p:cNvPicPr>
              <a:picLocks noChangeAspect="1" noChangeArrowheads="1"/>
            </p:cNvPicPr>
            <p:nvPr/>
          </p:nvPicPr>
          <p:blipFill>
            <a:blip r:embed="rId3" cstate="print"/>
            <a:srcRect/>
            <a:stretch>
              <a:fillRect/>
            </a:stretch>
          </p:blipFill>
          <p:spPr bwMode="auto">
            <a:xfrm>
              <a:off x="4158" y="816"/>
              <a:ext cx="1074" cy="1975"/>
            </a:xfrm>
            <a:prstGeom prst="rect">
              <a:avLst/>
            </a:prstGeom>
            <a:noFill/>
            <a:ln w="9525">
              <a:noFill/>
              <a:miter lim="800000"/>
              <a:headEnd/>
              <a:tailEnd/>
            </a:ln>
          </p:spPr>
        </p:pic>
      </p:gr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eaLnBrk="1" hangingPunct="1"/>
            <a:endParaRPr lang="en-US" sz="2400"/>
          </a:p>
        </p:txBody>
      </p:sp>
      <p:pic>
        <p:nvPicPr>
          <p:cNvPr id="20" name="Picture 10"/>
          <p:cNvPicPr>
            <a:picLocks noChangeAspect="1" noChangeArrowheads="1"/>
          </p:cNvPicPr>
          <p:nvPr/>
        </p:nvPicPr>
        <p:blipFill>
          <a:blip r:embed="rId4" cstate="print"/>
          <a:srcRect/>
          <a:stretch>
            <a:fillRect/>
          </a:stretch>
        </p:blipFill>
        <p:spPr bwMode="auto">
          <a:xfrm>
            <a:off x="3200400" y="1485900"/>
            <a:ext cx="2508250" cy="3068638"/>
          </a:xfrm>
          <a:prstGeom prst="rect">
            <a:avLst/>
          </a:prstGeom>
          <a:noFill/>
          <a:ln w="12700" algn="ctr">
            <a:noFill/>
            <a:miter lim="800000"/>
            <a:headEnd/>
            <a:tailEnd/>
          </a:ln>
        </p:spPr>
      </p:pic>
      <p:sp>
        <p:nvSpPr>
          <p:cNvPr id="21" name="Text Box 11"/>
          <p:cNvSpPr txBox="1">
            <a:spLocks noChangeArrowheads="1"/>
          </p:cNvSpPr>
          <p:nvPr/>
        </p:nvSpPr>
        <p:spPr bwMode="auto">
          <a:xfrm>
            <a:off x="3276600" y="5194300"/>
            <a:ext cx="3124200" cy="1196975"/>
          </a:xfrm>
          <a:prstGeom prst="rect">
            <a:avLst/>
          </a:prstGeom>
          <a:noFill/>
          <a:ln w="12700" algn="ctr">
            <a:noFill/>
            <a:miter lim="800000"/>
            <a:headEnd/>
            <a:tailEnd/>
          </a:ln>
        </p:spPr>
        <p:txBody>
          <a:bodyPr lIns="90487" tIns="44450" rIns="90487" bIns="44450">
            <a:spAutoFit/>
          </a:bodyPr>
          <a:lstStyle/>
          <a:p>
            <a:pPr>
              <a:lnSpc>
                <a:spcPct val="90000"/>
              </a:lnSpc>
            </a:pPr>
            <a:r>
              <a:rPr lang="en-US"/>
              <a:t>12 GeV will access </a:t>
            </a:r>
            <a:br>
              <a:rPr lang="en-US"/>
            </a:br>
            <a:r>
              <a:rPr lang="en-US"/>
              <a:t>the regime (x &gt; 0.3), </a:t>
            </a:r>
            <a:br>
              <a:rPr lang="en-US"/>
            </a:br>
            <a:r>
              <a:rPr lang="en-US">
                <a:solidFill>
                  <a:schemeClr val="hlink"/>
                </a:solidFill>
              </a:rPr>
              <a:t>where valence quarks dominate </a:t>
            </a:r>
          </a:p>
        </p:txBody>
      </p:sp>
      <p:sp>
        <p:nvSpPr>
          <p:cNvPr id="22" name="Line 6"/>
          <p:cNvSpPr>
            <a:spLocks noChangeShapeType="1"/>
          </p:cNvSpPr>
          <p:nvPr/>
        </p:nvSpPr>
        <p:spPr bwMode="auto">
          <a:xfrm>
            <a:off x="3878262" y="4648200"/>
            <a:ext cx="1676400" cy="0"/>
          </a:xfrm>
          <a:prstGeom prst="line">
            <a:avLst/>
          </a:prstGeom>
          <a:noFill/>
          <a:ln w="76200">
            <a:solidFill>
              <a:schemeClr val="accent2"/>
            </a:solidFill>
            <a:round/>
            <a:headEnd type="triangle" w="med" len="med"/>
            <a:tailEnd type="triangle" w="med" len="med"/>
          </a:ln>
        </p:spPr>
        <p:txBody>
          <a:bodyPr/>
          <a:lstStyle/>
          <a:p>
            <a:endParaRPr lang="en-US"/>
          </a:p>
        </p:txBody>
      </p:sp>
      <p:sp>
        <p:nvSpPr>
          <p:cNvPr id="23" name="Right Arrow 22"/>
          <p:cNvSpPr/>
          <p:nvPr/>
        </p:nvSpPr>
        <p:spPr bwMode="auto">
          <a:xfrm>
            <a:off x="5867400" y="2667000"/>
            <a:ext cx="533400" cy="457200"/>
          </a:xfrm>
          <a:prstGeom prst="rightArrow">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custDataLst>
      <p:tags r:id="rId1"/>
    </p:custDataLst>
  </p:cSld>
  <p:clrMapOvr>
    <a:masterClrMapping/>
  </p:clrMapOvr>
  <p:transition advTm="1108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06363" y="1524000"/>
            <a:ext cx="4084637" cy="4062413"/>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4114800" y="2362200"/>
            <a:ext cx="4929188" cy="3810000"/>
          </a:xfrm>
          <a:prstGeom prst="rect">
            <a:avLst/>
          </a:prstGeom>
          <a:noFill/>
          <a:ln w="9525">
            <a:noFill/>
            <a:miter lim="800000"/>
            <a:headEnd/>
            <a:tailEnd/>
          </a:ln>
        </p:spPr>
      </p:pic>
      <p:sp>
        <p:nvSpPr>
          <p:cNvPr id="52228" name="TextBox 3"/>
          <p:cNvSpPr txBox="1">
            <a:spLocks noChangeArrowheads="1"/>
          </p:cNvSpPr>
          <p:nvPr/>
        </p:nvSpPr>
        <p:spPr bwMode="auto">
          <a:xfrm>
            <a:off x="990600" y="1776413"/>
            <a:ext cx="1143000" cy="584200"/>
          </a:xfrm>
          <a:prstGeom prst="rect">
            <a:avLst/>
          </a:prstGeom>
          <a:noFill/>
          <a:ln w="9525">
            <a:noFill/>
            <a:miter lim="800000"/>
            <a:headEnd/>
            <a:tailEnd/>
          </a:ln>
        </p:spPr>
        <p:txBody>
          <a:bodyPr>
            <a:spAutoFit/>
          </a:bodyPr>
          <a:lstStyle/>
          <a:p>
            <a:r>
              <a:rPr lang="en-US" sz="1600" b="1">
                <a:solidFill>
                  <a:srgbClr val="FF0000"/>
                </a:solidFill>
              </a:rPr>
              <a:t>Projected results</a:t>
            </a:r>
          </a:p>
        </p:txBody>
      </p:sp>
      <p:sp>
        <p:nvSpPr>
          <p:cNvPr id="52231" name="TextBox 7"/>
          <p:cNvSpPr txBox="1">
            <a:spLocks noChangeArrowheads="1"/>
          </p:cNvSpPr>
          <p:nvPr/>
        </p:nvSpPr>
        <p:spPr bwMode="auto">
          <a:xfrm>
            <a:off x="762000" y="65088"/>
            <a:ext cx="7696200" cy="1077912"/>
          </a:xfrm>
          <a:prstGeom prst="rect">
            <a:avLst/>
          </a:prstGeom>
          <a:noFill/>
          <a:ln w="9525">
            <a:noFill/>
            <a:miter lim="800000"/>
            <a:headEnd/>
            <a:tailEnd/>
          </a:ln>
        </p:spPr>
        <p:txBody>
          <a:bodyPr>
            <a:spAutoFit/>
          </a:bodyPr>
          <a:lstStyle/>
          <a:p>
            <a:pPr algn="ctr"/>
            <a:r>
              <a:rPr lang="en-US" sz="3200" b="1" dirty="0">
                <a:solidFill>
                  <a:srgbClr val="FF0000"/>
                </a:solidFill>
              </a:rPr>
              <a:t>Projected precision in extraction of GPD H at x = </a:t>
            </a:r>
            <a:r>
              <a:rPr lang="en-US" sz="3200" b="1" dirty="0">
                <a:solidFill>
                  <a:srgbClr val="FF0000"/>
                </a:solidFill>
                <a:latin typeface="Symbol" pitchFamily="18" charset="2"/>
              </a:rPr>
              <a:t>x</a:t>
            </a:r>
          </a:p>
        </p:txBody>
      </p:sp>
      <p:sp>
        <p:nvSpPr>
          <p:cNvPr id="8" name="TextBox 6"/>
          <p:cNvSpPr txBox="1">
            <a:spLocks noChangeArrowheads="1"/>
          </p:cNvSpPr>
          <p:nvPr/>
        </p:nvSpPr>
        <p:spPr bwMode="auto">
          <a:xfrm>
            <a:off x="4249738" y="2528888"/>
            <a:ext cx="2493962" cy="519112"/>
          </a:xfrm>
          <a:prstGeom prst="rect">
            <a:avLst/>
          </a:prstGeom>
          <a:noFill/>
          <a:ln w="9525">
            <a:noFill/>
            <a:miter lim="800000"/>
            <a:headEnd/>
            <a:tailEnd/>
          </a:ln>
        </p:spPr>
        <p:txBody>
          <a:bodyPr wrap="none">
            <a:spAutoFit/>
          </a:bodyPr>
          <a:lstStyle/>
          <a:p>
            <a:r>
              <a:rPr lang="en-US" sz="2800" dirty="0">
                <a:solidFill>
                  <a:schemeClr val="tx2"/>
                </a:solidFill>
                <a:ea typeface="ＭＳ Ｐゴシック" pitchFamily="-110" charset="-128"/>
              </a:rPr>
              <a:t>Spatial Image</a:t>
            </a:r>
          </a:p>
        </p:txBody>
      </p:sp>
      <p:sp>
        <p:nvSpPr>
          <p:cNvPr id="9" name="AutoShape 10"/>
          <p:cNvSpPr>
            <a:spLocks noChangeArrowheads="1"/>
          </p:cNvSpPr>
          <p:nvPr/>
        </p:nvSpPr>
        <p:spPr bwMode="auto">
          <a:xfrm flipV="1">
            <a:off x="4191000" y="1776413"/>
            <a:ext cx="1711325" cy="727075"/>
          </a:xfrm>
          <a:custGeom>
            <a:avLst/>
            <a:gdLst>
              <a:gd name="T0" fmla="*/ 1222409 w 21600"/>
              <a:gd name="T1" fmla="*/ 0 h 21600"/>
              <a:gd name="T2" fmla="*/ 733414 w 21600"/>
              <a:gd name="T3" fmla="*/ 257169 h 21600"/>
              <a:gd name="T4" fmla="*/ 0 w 21600"/>
              <a:gd name="T5" fmla="*/ 611888 h 21600"/>
              <a:gd name="T6" fmla="*/ 726283 w 21600"/>
              <a:gd name="T7" fmla="*/ 727075 h 21600"/>
              <a:gd name="T8" fmla="*/ 1452566 w 21600"/>
              <a:gd name="T9" fmla="*/ 515011 h 21600"/>
              <a:gd name="T10" fmla="*/ 1711325 w 21600"/>
              <a:gd name="T11" fmla="*/ 257169 h 21600"/>
              <a:gd name="T12" fmla="*/ 17694720 60000 65536"/>
              <a:gd name="T13" fmla="*/ 11796480 60000 65536"/>
              <a:gd name="T14" fmla="*/ 11796480 60000 65536"/>
              <a:gd name="T15" fmla="*/ 5898240 60000 65536"/>
              <a:gd name="T16" fmla="*/ 0 60000 65536"/>
              <a:gd name="T17" fmla="*/ 0 60000 65536"/>
              <a:gd name="T18" fmla="*/ 0 w 21600"/>
              <a:gd name="T19" fmla="*/ 14754 h 21600"/>
              <a:gd name="T20" fmla="*/ 1833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640"/>
                </a:lnTo>
                <a:lnTo>
                  <a:pt x="12523" y="7640"/>
                </a:lnTo>
                <a:lnTo>
                  <a:pt x="12523" y="14754"/>
                </a:lnTo>
                <a:lnTo>
                  <a:pt x="0" y="14754"/>
                </a:lnTo>
                <a:lnTo>
                  <a:pt x="0" y="21600"/>
                </a:lnTo>
                <a:lnTo>
                  <a:pt x="18334" y="21600"/>
                </a:lnTo>
                <a:lnTo>
                  <a:pt x="18334" y="7640"/>
                </a:lnTo>
                <a:lnTo>
                  <a:pt x="21600" y="7640"/>
                </a:lnTo>
                <a:close/>
              </a:path>
            </a:pathLst>
          </a:cu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143000" y="52388"/>
            <a:ext cx="6907213" cy="581025"/>
          </a:xfrm>
          <a:prstGeom prst="rect">
            <a:avLst/>
          </a:prstGeom>
          <a:noFill/>
          <a:ln w="9525">
            <a:noFill/>
            <a:miter lim="800000"/>
            <a:headEnd/>
            <a:tailEnd/>
          </a:ln>
        </p:spPr>
        <p:txBody>
          <a:bodyPr/>
          <a:lstStyle/>
          <a:p>
            <a:pPr eaLnBrk="1" hangingPunct="1"/>
            <a:endParaRPr lang="en-US" sz="2400" b="0"/>
          </a:p>
        </p:txBody>
      </p:sp>
      <p:sp>
        <p:nvSpPr>
          <p:cNvPr id="67587" name="Text Box 3"/>
          <p:cNvSpPr txBox="1">
            <a:spLocks noChangeArrowheads="1"/>
          </p:cNvSpPr>
          <p:nvPr/>
        </p:nvSpPr>
        <p:spPr bwMode="auto">
          <a:xfrm>
            <a:off x="76200" y="76200"/>
            <a:ext cx="8949886" cy="954107"/>
          </a:xfrm>
          <a:prstGeom prst="rect">
            <a:avLst/>
          </a:prstGeom>
          <a:noFill/>
          <a:ln w="9525">
            <a:noFill/>
            <a:miter lim="800000"/>
            <a:headEnd/>
            <a:tailEnd/>
          </a:ln>
        </p:spPr>
        <p:txBody>
          <a:bodyPr wrap="none">
            <a:spAutoFit/>
          </a:bodyPr>
          <a:lstStyle/>
          <a:p>
            <a:pPr eaLnBrk="1" hangingPunct="1"/>
            <a:r>
              <a:rPr lang="en-US" sz="2800" dirty="0" smtClean="0">
                <a:solidFill>
                  <a:srgbClr val="FF0000"/>
                </a:solidFill>
              </a:rPr>
              <a:t>Understanding Nucleon Structure:  Form Factors</a:t>
            </a:r>
          </a:p>
          <a:p>
            <a:pPr eaLnBrk="1" hangingPunct="1"/>
            <a:r>
              <a:rPr lang="en-US" sz="2800" dirty="0" smtClean="0">
                <a:solidFill>
                  <a:srgbClr val="FF0000"/>
                </a:solidFill>
              </a:rPr>
              <a:t>PDFs, and Generalized Parton Distributions (GPDs)</a:t>
            </a:r>
            <a:endParaRPr lang="en-US" sz="2800" dirty="0">
              <a:solidFill>
                <a:srgbClr val="FF0000"/>
              </a:solidFill>
            </a:endParaRPr>
          </a:p>
        </p:txBody>
      </p:sp>
      <p:grpSp>
        <p:nvGrpSpPr>
          <p:cNvPr id="2" name="Group 4"/>
          <p:cNvGrpSpPr>
            <a:grpSpLocks/>
          </p:cNvGrpSpPr>
          <p:nvPr/>
        </p:nvGrpSpPr>
        <p:grpSpPr bwMode="auto">
          <a:xfrm>
            <a:off x="304800" y="1295400"/>
            <a:ext cx="2362200" cy="5046663"/>
            <a:chOff x="288" y="720"/>
            <a:chExt cx="1488" cy="3179"/>
          </a:xfrm>
        </p:grpSpPr>
        <p:sp>
          <p:nvSpPr>
            <p:cNvPr id="67601"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lstStyle/>
            <a:p>
              <a:pPr eaLnBrk="1" hangingPunct="1"/>
              <a:endParaRPr lang="en-US" sz="2400" b="0"/>
            </a:p>
          </p:txBody>
        </p:sp>
        <p:sp>
          <p:nvSpPr>
            <p:cNvPr id="67602" name="Text Box 6"/>
            <p:cNvSpPr txBox="1">
              <a:spLocks noChangeArrowheads="1"/>
            </p:cNvSpPr>
            <p:nvPr/>
          </p:nvSpPr>
          <p:spPr bwMode="auto">
            <a:xfrm>
              <a:off x="288" y="2976"/>
              <a:ext cx="1488" cy="923"/>
            </a:xfrm>
            <a:prstGeom prst="rect">
              <a:avLst/>
            </a:prstGeom>
            <a:noFill/>
            <a:ln w="9525">
              <a:noFill/>
              <a:miter lim="800000"/>
              <a:headEnd/>
              <a:tailEnd/>
            </a:ln>
          </p:spPr>
          <p:txBody>
            <a:bodyPr>
              <a:spAutoFit/>
            </a:bodyPr>
            <a:lstStyle/>
            <a:p>
              <a:pPr eaLnBrk="1" hangingPunct="1"/>
              <a:r>
                <a:rPr lang="en-US" sz="1800"/>
                <a:t>Elastic Scattering &amp; Form Factors:</a:t>
              </a:r>
            </a:p>
            <a:p>
              <a:pPr eaLnBrk="1" hangingPunct="1"/>
              <a:r>
                <a:rPr lang="en-US" sz="1800" b="0"/>
                <a:t>Transverse charge &amp; current densities in coordinate space</a:t>
              </a:r>
            </a:p>
          </p:txBody>
        </p:sp>
        <p:pic>
          <p:nvPicPr>
            <p:cNvPr id="67603" name="Picture 7" descr="fig02-1"/>
            <p:cNvPicPr>
              <a:picLocks noChangeAspect="1" noChangeArrowheads="1"/>
            </p:cNvPicPr>
            <p:nvPr/>
          </p:nvPicPr>
          <p:blipFill>
            <a:blip r:embed="rId3" cstate="print"/>
            <a:srcRect/>
            <a:stretch>
              <a:fillRect/>
            </a:stretch>
          </p:blipFill>
          <p:spPr bwMode="auto">
            <a:xfrm>
              <a:off x="480" y="816"/>
              <a:ext cx="1065" cy="1802"/>
            </a:xfrm>
            <a:prstGeom prst="rect">
              <a:avLst/>
            </a:prstGeom>
            <a:noFill/>
            <a:ln w="9525">
              <a:noFill/>
              <a:miter lim="800000"/>
              <a:headEnd/>
              <a:tailEnd/>
            </a:ln>
          </p:spPr>
        </p:pic>
      </p:gr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eaLnBrk="1" hangingPunct="1"/>
            <a:endParaRPr lang="en-US" sz="2400"/>
          </a:p>
        </p:txBody>
      </p:sp>
    </p:spTree>
    <p:custDataLst>
      <p:tags r:id="rId1"/>
    </p:custDataLst>
  </p:cSld>
  <p:clrMapOvr>
    <a:masterClrMapping/>
  </p:clrMapOvr>
  <p:transition advTm="110896"/>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76200"/>
            <a:ext cx="8229600" cy="779463"/>
          </a:xfrm>
          <a:prstGeom prst="rect">
            <a:avLst/>
          </a:prstGeom>
          <a:noFill/>
          <a:ln w="12700">
            <a:noFill/>
            <a:miter lim="800000"/>
            <a:headEnd/>
            <a:tailEnd/>
          </a:ln>
        </p:spPr>
        <p:txBody>
          <a:bodyPr lIns="90487" tIns="44450" rIns="90487" bIns="44450" anchor="ctr"/>
          <a:lstStyle/>
          <a:p>
            <a:pPr algn="ctr" eaLnBrk="0" hangingPunct="0">
              <a:defRPr/>
            </a:pPr>
            <a:r>
              <a:rPr lang="en-US" sz="3200" b="1" kern="0" dirty="0">
                <a:solidFill>
                  <a:srgbClr val="FF0000"/>
                </a:solidFill>
                <a:latin typeface="+mj-lt"/>
                <a:ea typeface="+mj-ea"/>
                <a:cs typeface="+mj-cs"/>
              </a:rPr>
              <a:t>Form Factors – Constraints on the GPDs</a:t>
            </a:r>
          </a:p>
        </p:txBody>
      </p:sp>
      <p:grpSp>
        <p:nvGrpSpPr>
          <p:cNvPr id="3" name="Group 10"/>
          <p:cNvGrpSpPr>
            <a:grpSpLocks noChangeAspect="1"/>
          </p:cNvGrpSpPr>
          <p:nvPr/>
        </p:nvGrpSpPr>
        <p:grpSpPr>
          <a:xfrm>
            <a:off x="231664" y="762000"/>
            <a:ext cx="8378936" cy="6003107"/>
            <a:chOff x="0" y="332884"/>
            <a:chExt cx="9107541" cy="6525116"/>
          </a:xfrm>
        </p:grpSpPr>
        <p:pic>
          <p:nvPicPr>
            <p:cNvPr id="9" name="Picture 8" descr="6GeV-FFs.pdf"/>
            <p:cNvPicPr>
              <a:picLocks noChangeAspect="1"/>
            </p:cNvPicPr>
            <p:nvPr/>
          </p:nvPicPr>
          <p:blipFill>
            <a:blip r:embed="rId2" cstate="print"/>
            <a:stretch>
              <a:fillRect/>
            </a:stretch>
          </p:blipFill>
          <p:spPr>
            <a:xfrm>
              <a:off x="251587" y="332884"/>
              <a:ext cx="8855954" cy="6525116"/>
            </a:xfrm>
            <a:prstGeom prst="rect">
              <a:avLst/>
            </a:prstGeom>
          </p:spPr>
        </p:pic>
        <p:pic>
          <p:nvPicPr>
            <p:cNvPr id="10" name="Picture 9"/>
            <p:cNvPicPr>
              <a:picLocks noChangeAspect="1"/>
            </p:cNvPicPr>
            <p:nvPr/>
          </p:nvPicPr>
          <p:blipFill>
            <a:blip r:embed="rId3" cstate="print"/>
            <a:stretch>
              <a:fillRect/>
            </a:stretch>
          </p:blipFill>
          <p:spPr>
            <a:xfrm>
              <a:off x="0" y="533535"/>
              <a:ext cx="4340047" cy="3025694"/>
            </a:xfrm>
            <a:prstGeom prst="rect">
              <a:avLst/>
            </a:prstGeom>
          </p:spPr>
        </p:pic>
      </p:grpSp>
      <p:sp>
        <p:nvSpPr>
          <p:cNvPr id="12" name="TextBox 11"/>
          <p:cNvSpPr txBox="1"/>
          <p:nvPr/>
        </p:nvSpPr>
        <p:spPr>
          <a:xfrm>
            <a:off x="8111892" y="6447257"/>
            <a:ext cx="922240" cy="400110"/>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76200"/>
            <a:ext cx="8229600" cy="779463"/>
          </a:xfrm>
          <a:prstGeom prst="rect">
            <a:avLst/>
          </a:prstGeom>
          <a:noFill/>
          <a:ln w="12700">
            <a:noFill/>
            <a:miter lim="800000"/>
            <a:headEnd/>
            <a:tailEnd/>
          </a:ln>
        </p:spPr>
        <p:txBody>
          <a:bodyPr lIns="90487" tIns="44450" rIns="90487" bIns="44450" anchor="ctr"/>
          <a:lstStyle/>
          <a:p>
            <a:pPr algn="ctr" eaLnBrk="0" hangingPunct="0">
              <a:defRPr/>
            </a:pPr>
            <a:r>
              <a:rPr lang="en-US" sz="3200" b="1" kern="0" dirty="0">
                <a:solidFill>
                  <a:srgbClr val="FF0000"/>
                </a:solidFill>
                <a:latin typeface="+mj-lt"/>
                <a:ea typeface="+mj-ea"/>
                <a:cs typeface="+mj-cs"/>
              </a:rPr>
              <a:t>Form Factors – Constraints on the GPDs</a:t>
            </a:r>
          </a:p>
        </p:txBody>
      </p:sp>
      <p:pic>
        <p:nvPicPr>
          <p:cNvPr id="3" name="Picture 2" descr="12GeV-FFs.pdf"/>
          <p:cNvPicPr>
            <a:picLocks noChangeAspect="1"/>
          </p:cNvPicPr>
          <p:nvPr/>
        </p:nvPicPr>
        <p:blipFill>
          <a:blip r:embed="rId2" cstate="print"/>
          <a:stretch>
            <a:fillRect/>
          </a:stretch>
        </p:blipFill>
        <p:spPr>
          <a:xfrm>
            <a:off x="76200" y="838200"/>
            <a:ext cx="8507937" cy="5955556"/>
          </a:xfrm>
          <a:prstGeom prst="rect">
            <a:avLst/>
          </a:prstGeom>
        </p:spPr>
      </p:pic>
      <p:sp>
        <p:nvSpPr>
          <p:cNvPr id="4" name="TextBox 3"/>
          <p:cNvSpPr txBox="1"/>
          <p:nvPr/>
        </p:nvSpPr>
        <p:spPr>
          <a:xfrm>
            <a:off x="7467600" y="6447257"/>
            <a:ext cx="1721946" cy="400110"/>
          </a:xfrm>
          <a:prstGeom prst="rect">
            <a:avLst/>
          </a:prstGeom>
          <a:noFill/>
        </p:spPr>
        <p:txBody>
          <a:bodyPr wrap="none" rtlCol="0">
            <a:spAutoFit/>
          </a:bodyPr>
          <a:lstStyle/>
          <a:p>
            <a:r>
              <a:rPr lang="en-US" dirty="0" smtClean="0">
                <a:solidFill>
                  <a:srgbClr val="FF0000"/>
                </a:solidFill>
              </a:rPr>
              <a:t>After 12 </a:t>
            </a:r>
            <a:r>
              <a:rPr lang="en-US" dirty="0" err="1" smtClean="0">
                <a:solidFill>
                  <a:srgbClr val="FF0000"/>
                </a:solidFill>
              </a:rPr>
              <a:t>GeV</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17463"/>
            <a:ext cx="9144000" cy="736600"/>
          </a:xfrm>
        </p:spPr>
        <p:txBody>
          <a:bodyPr/>
          <a:lstStyle/>
          <a:p>
            <a:r>
              <a:rPr lang="en-US" sz="2800" smtClean="0"/>
              <a:t>After 35 years: </a:t>
            </a:r>
            <a:br>
              <a:rPr lang="en-US" sz="2800" smtClean="0"/>
            </a:br>
            <a:r>
              <a:rPr lang="en-US" sz="2800" smtClean="0"/>
              <a:t>Miserable Lack of Knowledge of Valence d-Quarks</a:t>
            </a:r>
          </a:p>
        </p:txBody>
      </p:sp>
      <p:pic>
        <p:nvPicPr>
          <p:cNvPr id="63491" name="Picture 3"/>
          <p:cNvPicPr>
            <a:picLocks noChangeAspect="1" noChangeArrowheads="1"/>
          </p:cNvPicPr>
          <p:nvPr/>
        </p:nvPicPr>
        <p:blipFill>
          <a:blip r:embed="rId2" cstate="print"/>
          <a:srcRect/>
          <a:stretch>
            <a:fillRect/>
          </a:stretch>
        </p:blipFill>
        <p:spPr bwMode="auto">
          <a:xfrm>
            <a:off x="1870075" y="914400"/>
            <a:ext cx="5591175" cy="5370513"/>
          </a:xfrm>
          <a:prstGeom prst="rect">
            <a:avLst/>
          </a:prstGeom>
          <a:noFill/>
          <a:ln w="9525">
            <a:noFill/>
            <a:miter lim="800000"/>
            <a:headEnd/>
            <a:tailEnd/>
          </a:ln>
        </p:spPr>
      </p:pic>
      <p:sp>
        <p:nvSpPr>
          <p:cNvPr id="63492" name="Text Box 4"/>
          <p:cNvSpPr txBox="1">
            <a:spLocks noChangeArrowheads="1"/>
          </p:cNvSpPr>
          <p:nvPr/>
        </p:nvSpPr>
        <p:spPr bwMode="auto">
          <a:xfrm>
            <a:off x="7781925" y="4273550"/>
            <a:ext cx="1047750" cy="457200"/>
          </a:xfrm>
          <a:prstGeom prst="rect">
            <a:avLst/>
          </a:prstGeom>
          <a:noFill/>
          <a:ln w="9525">
            <a:noFill/>
            <a:miter lim="800000"/>
            <a:headEnd/>
            <a:tailEnd/>
          </a:ln>
        </p:spPr>
        <p:txBody>
          <a:bodyPr wrap="none">
            <a:spAutoFit/>
          </a:bodyPr>
          <a:lstStyle/>
          <a:p>
            <a:r>
              <a:rPr lang="en-US">
                <a:solidFill>
                  <a:schemeClr val="hlink"/>
                </a:solidFill>
              </a:rPr>
              <a:t>pQCD</a:t>
            </a:r>
          </a:p>
        </p:txBody>
      </p:sp>
      <p:sp>
        <p:nvSpPr>
          <p:cNvPr id="63493" name="Line 5"/>
          <p:cNvSpPr>
            <a:spLocks noChangeShapeType="1"/>
          </p:cNvSpPr>
          <p:nvPr/>
        </p:nvSpPr>
        <p:spPr bwMode="auto">
          <a:xfrm flipH="1">
            <a:off x="7246938" y="5334000"/>
            <a:ext cx="296862" cy="160338"/>
          </a:xfrm>
          <a:prstGeom prst="line">
            <a:avLst/>
          </a:prstGeom>
          <a:noFill/>
          <a:ln w="28575">
            <a:solidFill>
              <a:schemeClr val="hlink"/>
            </a:solidFill>
            <a:round/>
            <a:headEnd/>
            <a:tailEnd type="triangle" w="med" len="med"/>
          </a:ln>
        </p:spPr>
        <p:txBody>
          <a:bodyPr/>
          <a:lstStyle/>
          <a:p>
            <a:endParaRPr lang="en-US"/>
          </a:p>
        </p:txBody>
      </p:sp>
      <p:sp>
        <p:nvSpPr>
          <p:cNvPr id="63494" name="Line 6"/>
          <p:cNvSpPr>
            <a:spLocks noChangeShapeType="1"/>
          </p:cNvSpPr>
          <p:nvPr/>
        </p:nvSpPr>
        <p:spPr bwMode="auto">
          <a:xfrm flipH="1">
            <a:off x="7227888" y="4557713"/>
            <a:ext cx="552450" cy="115887"/>
          </a:xfrm>
          <a:prstGeom prst="line">
            <a:avLst/>
          </a:prstGeom>
          <a:noFill/>
          <a:ln w="28575">
            <a:solidFill>
              <a:schemeClr val="hlink"/>
            </a:solidFill>
            <a:round/>
            <a:headEnd/>
            <a:tailEnd type="triangle" w="med" len="med"/>
          </a:ln>
        </p:spPr>
        <p:txBody>
          <a:bodyPr/>
          <a:lstStyle/>
          <a:p>
            <a:endParaRPr lang="en-US"/>
          </a:p>
        </p:txBody>
      </p:sp>
      <p:sp>
        <p:nvSpPr>
          <p:cNvPr id="63495" name="Text Box 7"/>
          <p:cNvSpPr txBox="1">
            <a:spLocks noChangeArrowheads="1"/>
          </p:cNvSpPr>
          <p:nvPr/>
        </p:nvSpPr>
        <p:spPr bwMode="auto">
          <a:xfrm>
            <a:off x="7507288" y="5003800"/>
            <a:ext cx="1636712" cy="701675"/>
          </a:xfrm>
          <a:prstGeom prst="rect">
            <a:avLst/>
          </a:prstGeom>
          <a:noFill/>
          <a:ln w="9525">
            <a:noFill/>
            <a:miter lim="800000"/>
            <a:headEnd/>
            <a:tailEnd/>
          </a:ln>
        </p:spPr>
        <p:txBody>
          <a:bodyPr wrap="none">
            <a:spAutoFit/>
          </a:bodyPr>
          <a:lstStyle/>
          <a:p>
            <a:r>
              <a:rPr lang="en-US">
                <a:solidFill>
                  <a:schemeClr val="hlink"/>
                </a:solidFill>
              </a:rPr>
              <a:t>di-quark</a:t>
            </a:r>
          </a:p>
          <a:p>
            <a:r>
              <a:rPr lang="en-US">
                <a:solidFill>
                  <a:schemeClr val="hlink"/>
                </a:solidFill>
              </a:rPr>
              <a:t>correlations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4591050" y="1676400"/>
            <a:ext cx="4451350" cy="4511675"/>
          </a:xfrm>
          <a:prstGeom prst="rect">
            <a:avLst/>
          </a:prstGeom>
          <a:noFill/>
          <a:ln w="9525">
            <a:noFill/>
            <a:miter lim="800000"/>
            <a:headEnd/>
            <a:tailEnd/>
          </a:ln>
        </p:spPr>
      </p:pic>
      <p:sp>
        <p:nvSpPr>
          <p:cNvPr id="64515" name="Text Box 3"/>
          <p:cNvSpPr txBox="1">
            <a:spLocks noChangeArrowheads="1"/>
          </p:cNvSpPr>
          <p:nvPr/>
        </p:nvSpPr>
        <p:spPr bwMode="auto">
          <a:xfrm>
            <a:off x="838200" y="990600"/>
            <a:ext cx="3276600" cy="708025"/>
          </a:xfrm>
          <a:prstGeom prst="rect">
            <a:avLst/>
          </a:prstGeom>
          <a:noFill/>
          <a:ln w="9525">
            <a:solidFill>
              <a:srgbClr val="FF3399"/>
            </a:solidFill>
            <a:miter lim="800000"/>
            <a:headEnd/>
            <a:tailEnd/>
          </a:ln>
        </p:spPr>
        <p:txBody>
          <a:bodyPr>
            <a:spAutoFit/>
          </a:bodyPr>
          <a:lstStyle/>
          <a:p>
            <a:r>
              <a:rPr lang="en-US">
                <a:solidFill>
                  <a:srgbClr val="0000CC"/>
                </a:solidFill>
              </a:rPr>
              <a:t>Hall C 11 GeV with HMS</a:t>
            </a:r>
          </a:p>
          <a:p>
            <a:pPr algn="ctr"/>
            <a:r>
              <a:rPr lang="en-US" baseline="30000">
                <a:solidFill>
                  <a:srgbClr val="0000CC"/>
                </a:solidFill>
              </a:rPr>
              <a:t>3</a:t>
            </a:r>
            <a:r>
              <a:rPr lang="en-US">
                <a:solidFill>
                  <a:srgbClr val="0000CC"/>
                </a:solidFill>
              </a:rPr>
              <a:t>H/</a:t>
            </a:r>
            <a:r>
              <a:rPr lang="en-US" baseline="30000">
                <a:solidFill>
                  <a:srgbClr val="0000CC"/>
                </a:solidFill>
              </a:rPr>
              <a:t>3</a:t>
            </a:r>
            <a:r>
              <a:rPr lang="en-US">
                <a:solidFill>
                  <a:srgbClr val="0000CC"/>
                </a:solidFill>
              </a:rPr>
              <a:t>He DIS</a:t>
            </a:r>
          </a:p>
        </p:txBody>
      </p:sp>
      <p:sp>
        <p:nvSpPr>
          <p:cNvPr id="64516" name="Text Box 4"/>
          <p:cNvSpPr txBox="1">
            <a:spLocks noChangeArrowheads="1"/>
          </p:cNvSpPr>
          <p:nvPr/>
        </p:nvSpPr>
        <p:spPr bwMode="auto">
          <a:xfrm>
            <a:off x="4724400" y="990600"/>
            <a:ext cx="3475038" cy="708025"/>
          </a:xfrm>
          <a:prstGeom prst="rect">
            <a:avLst/>
          </a:prstGeom>
          <a:noFill/>
          <a:ln w="9525">
            <a:solidFill>
              <a:srgbClr val="FF3399"/>
            </a:solidFill>
            <a:miter lim="800000"/>
            <a:headEnd/>
            <a:tailEnd/>
          </a:ln>
        </p:spPr>
        <p:txBody>
          <a:bodyPr wrap="none">
            <a:spAutoFit/>
          </a:bodyPr>
          <a:lstStyle/>
          <a:p>
            <a:pPr algn="ctr"/>
            <a:r>
              <a:rPr lang="en-US">
                <a:solidFill>
                  <a:srgbClr val="0000CC"/>
                </a:solidFill>
              </a:rPr>
              <a:t>Hall B 11 GeV with CLAS12</a:t>
            </a:r>
          </a:p>
          <a:p>
            <a:pPr algn="ctr"/>
            <a:r>
              <a:rPr lang="en-US" baseline="30000">
                <a:solidFill>
                  <a:srgbClr val="0000CC"/>
                </a:solidFill>
              </a:rPr>
              <a:t>2</a:t>
            </a:r>
            <a:r>
              <a:rPr lang="en-US">
                <a:solidFill>
                  <a:srgbClr val="0000CC"/>
                </a:solidFill>
              </a:rPr>
              <a:t>H w/ recoil detection</a:t>
            </a:r>
            <a:endParaRPr lang="en-US">
              <a:solidFill>
                <a:srgbClr val="FC9600"/>
              </a:solidFill>
            </a:endParaRPr>
          </a:p>
        </p:txBody>
      </p:sp>
      <p:pic>
        <p:nvPicPr>
          <p:cNvPr id="64517" name="Picture 5"/>
          <p:cNvPicPr>
            <a:picLocks noChangeAspect="1" noChangeArrowheads="1"/>
          </p:cNvPicPr>
          <p:nvPr/>
        </p:nvPicPr>
        <p:blipFill>
          <a:blip r:embed="rId4" cstate="print"/>
          <a:srcRect/>
          <a:stretch>
            <a:fillRect/>
          </a:stretch>
        </p:blipFill>
        <p:spPr bwMode="auto">
          <a:xfrm>
            <a:off x="304800" y="1752600"/>
            <a:ext cx="3889375" cy="4267200"/>
          </a:xfrm>
          <a:prstGeom prst="rect">
            <a:avLst/>
          </a:prstGeom>
          <a:noFill/>
          <a:ln w="9525">
            <a:noFill/>
            <a:miter lim="800000"/>
            <a:headEnd/>
            <a:tailEnd/>
          </a:ln>
        </p:spPr>
      </p:pic>
      <p:sp>
        <p:nvSpPr>
          <p:cNvPr id="64518" name="Rectangle 6"/>
          <p:cNvSpPr>
            <a:spLocks noChangeArrowheads="1"/>
          </p:cNvSpPr>
          <p:nvPr/>
        </p:nvSpPr>
        <p:spPr bwMode="auto">
          <a:xfrm>
            <a:off x="331788" y="119063"/>
            <a:ext cx="8024812" cy="579437"/>
          </a:xfrm>
          <a:prstGeom prst="rect">
            <a:avLst/>
          </a:prstGeom>
          <a:noFill/>
          <a:ln w="9525">
            <a:noFill/>
            <a:miter lim="800000"/>
            <a:headEnd/>
            <a:tailEnd/>
          </a:ln>
        </p:spPr>
        <p:txBody>
          <a:bodyPr wrap="none">
            <a:spAutoFit/>
          </a:bodyPr>
          <a:lstStyle/>
          <a:p>
            <a:r>
              <a:rPr lang="en-US" sz="2800">
                <a:solidFill>
                  <a:schemeClr val="hlink"/>
                </a:solidFill>
              </a:rPr>
              <a:t>12 GeV : Unambiguous Flavor Structure x </a:t>
            </a:r>
            <a:r>
              <a:rPr lang="en-US" sz="3200">
                <a:solidFill>
                  <a:schemeClr val="hlink"/>
                </a:solidFill>
                <a:latin typeface="CMSY10" pitchFamily="82" charset="2"/>
                <a:sym typeface="Symbol" pitchFamily="18" charset="2"/>
              </a:rPr>
              <a:t></a:t>
            </a:r>
            <a:r>
              <a:rPr lang="en-US" sz="3200">
                <a:solidFill>
                  <a:schemeClr val="hlink"/>
                </a:solidFill>
                <a:latin typeface="Times New Roman" pitchFamily="18" charset="0"/>
              </a:rPr>
              <a:t> </a:t>
            </a:r>
            <a:r>
              <a:rPr lang="en-US" sz="2800">
                <a:solidFill>
                  <a:schemeClr val="hlink"/>
                </a:solidFill>
              </a:rPr>
              <a:t>1</a:t>
            </a:r>
          </a:p>
        </p:txBody>
      </p:sp>
      <p:sp>
        <p:nvSpPr>
          <p:cNvPr id="64519" name="Text Box 7"/>
          <p:cNvSpPr txBox="1">
            <a:spLocks noChangeArrowheads="1"/>
          </p:cNvSpPr>
          <p:nvPr/>
        </p:nvSpPr>
        <p:spPr bwMode="auto">
          <a:xfrm>
            <a:off x="4670425" y="6172200"/>
            <a:ext cx="4327525" cy="523875"/>
          </a:xfrm>
          <a:prstGeom prst="rect">
            <a:avLst/>
          </a:prstGeom>
          <a:noFill/>
          <a:ln w="9525">
            <a:noFill/>
            <a:miter lim="800000"/>
            <a:headEnd/>
            <a:tailEnd/>
          </a:ln>
        </p:spPr>
        <p:txBody>
          <a:bodyPr wrap="none">
            <a:spAutoFit/>
          </a:bodyPr>
          <a:lstStyle/>
          <a:p>
            <a:r>
              <a:rPr lang="en-US" sz="1400"/>
              <a:t>Initial experiment with recoil detection technique</a:t>
            </a:r>
          </a:p>
          <a:p>
            <a:r>
              <a:rPr lang="en-US" sz="1400"/>
              <a:t>(BONUS radial TPC) was highly successful</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143000" y="52388"/>
            <a:ext cx="6907213" cy="581025"/>
          </a:xfrm>
          <a:prstGeom prst="rect">
            <a:avLst/>
          </a:prstGeom>
          <a:noFill/>
          <a:ln w="9525">
            <a:noFill/>
            <a:miter lim="800000"/>
            <a:headEnd/>
            <a:tailEnd/>
          </a:ln>
        </p:spPr>
        <p:txBody>
          <a:bodyPr/>
          <a:lstStyle/>
          <a:p>
            <a:pPr eaLnBrk="1" hangingPunct="1"/>
            <a:endParaRPr lang="en-US" sz="2400" b="0"/>
          </a:p>
        </p:txBody>
      </p:sp>
      <p:sp>
        <p:nvSpPr>
          <p:cNvPr id="67587" name="Text Box 3"/>
          <p:cNvSpPr txBox="1">
            <a:spLocks noChangeArrowheads="1"/>
          </p:cNvSpPr>
          <p:nvPr/>
        </p:nvSpPr>
        <p:spPr bwMode="auto">
          <a:xfrm>
            <a:off x="41714" y="76200"/>
            <a:ext cx="8949886" cy="954107"/>
          </a:xfrm>
          <a:prstGeom prst="rect">
            <a:avLst/>
          </a:prstGeom>
          <a:noFill/>
          <a:ln w="9525">
            <a:noFill/>
            <a:miter lim="800000"/>
            <a:headEnd/>
            <a:tailEnd/>
          </a:ln>
        </p:spPr>
        <p:txBody>
          <a:bodyPr wrap="none">
            <a:spAutoFit/>
          </a:bodyPr>
          <a:lstStyle/>
          <a:p>
            <a:pPr eaLnBrk="1" hangingPunct="1"/>
            <a:r>
              <a:rPr lang="en-US" sz="2800" dirty="0">
                <a:solidFill>
                  <a:srgbClr val="0033CC"/>
                </a:solidFill>
              </a:rPr>
              <a:t> </a:t>
            </a:r>
            <a:r>
              <a:rPr lang="en-US" sz="2800" dirty="0" smtClean="0">
                <a:solidFill>
                  <a:srgbClr val="FF0000"/>
                </a:solidFill>
              </a:rPr>
              <a:t>Understanding Nucleon Structure:  Form Factors</a:t>
            </a:r>
          </a:p>
          <a:p>
            <a:pPr eaLnBrk="1" hangingPunct="1"/>
            <a:r>
              <a:rPr lang="en-US" sz="2800" dirty="0" smtClean="0">
                <a:solidFill>
                  <a:srgbClr val="FF0000"/>
                </a:solidFill>
              </a:rPr>
              <a:t>PDFs, and Generalized Parton Distributions (GPDs)</a:t>
            </a:r>
            <a:endParaRPr lang="en-US" sz="2800" dirty="0">
              <a:solidFill>
                <a:srgbClr val="FF0000"/>
              </a:solidFill>
            </a:endParaRPr>
          </a:p>
        </p:txBody>
      </p:sp>
      <p:grpSp>
        <p:nvGrpSpPr>
          <p:cNvPr id="2" name="Group 4"/>
          <p:cNvGrpSpPr>
            <a:grpSpLocks/>
          </p:cNvGrpSpPr>
          <p:nvPr/>
        </p:nvGrpSpPr>
        <p:grpSpPr bwMode="auto">
          <a:xfrm>
            <a:off x="304800" y="1295400"/>
            <a:ext cx="2362200" cy="5046663"/>
            <a:chOff x="288" y="720"/>
            <a:chExt cx="1488" cy="3179"/>
          </a:xfrm>
        </p:grpSpPr>
        <p:sp>
          <p:nvSpPr>
            <p:cNvPr id="67601"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lstStyle/>
            <a:p>
              <a:pPr eaLnBrk="1" hangingPunct="1"/>
              <a:endParaRPr lang="en-US" sz="2400" b="0"/>
            </a:p>
          </p:txBody>
        </p:sp>
        <p:sp>
          <p:nvSpPr>
            <p:cNvPr id="67602" name="Text Box 6"/>
            <p:cNvSpPr txBox="1">
              <a:spLocks noChangeArrowheads="1"/>
            </p:cNvSpPr>
            <p:nvPr/>
          </p:nvSpPr>
          <p:spPr bwMode="auto">
            <a:xfrm>
              <a:off x="288" y="2976"/>
              <a:ext cx="1488" cy="923"/>
            </a:xfrm>
            <a:prstGeom prst="rect">
              <a:avLst/>
            </a:prstGeom>
            <a:noFill/>
            <a:ln w="9525">
              <a:noFill/>
              <a:miter lim="800000"/>
              <a:headEnd/>
              <a:tailEnd/>
            </a:ln>
          </p:spPr>
          <p:txBody>
            <a:bodyPr>
              <a:spAutoFit/>
            </a:bodyPr>
            <a:lstStyle/>
            <a:p>
              <a:pPr eaLnBrk="1" hangingPunct="1"/>
              <a:r>
                <a:rPr lang="en-US" sz="1800"/>
                <a:t>Elastic Scattering &amp; Form Factors:</a:t>
              </a:r>
            </a:p>
            <a:p>
              <a:pPr eaLnBrk="1" hangingPunct="1"/>
              <a:r>
                <a:rPr lang="en-US" sz="1800" b="0"/>
                <a:t>Transverse charge &amp; current densities in coordinate space</a:t>
              </a:r>
            </a:p>
          </p:txBody>
        </p:sp>
        <p:pic>
          <p:nvPicPr>
            <p:cNvPr id="67603" name="Picture 7" descr="fig02-1"/>
            <p:cNvPicPr>
              <a:picLocks noChangeAspect="1" noChangeArrowheads="1"/>
            </p:cNvPicPr>
            <p:nvPr/>
          </p:nvPicPr>
          <p:blipFill>
            <a:blip r:embed="rId3" cstate="print"/>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0" y="1295400"/>
            <a:ext cx="2381250" cy="5273675"/>
            <a:chOff x="4080" y="720"/>
            <a:chExt cx="1500" cy="3322"/>
          </a:xfrm>
        </p:grpSpPr>
        <p:sp>
          <p:nvSpPr>
            <p:cNvPr id="67598"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2400" b="0">
                <a:solidFill>
                  <a:schemeClr val="hlink"/>
                </a:solidFill>
              </a:endParaRPr>
            </a:p>
          </p:txBody>
        </p:sp>
        <p:sp>
          <p:nvSpPr>
            <p:cNvPr id="67599" name="Text Box 10"/>
            <p:cNvSpPr txBox="1">
              <a:spLocks noChangeArrowheads="1"/>
            </p:cNvSpPr>
            <p:nvPr/>
          </p:nvSpPr>
          <p:spPr bwMode="auto">
            <a:xfrm>
              <a:off x="4080" y="3119"/>
              <a:ext cx="1500" cy="923"/>
            </a:xfrm>
            <a:prstGeom prst="rect">
              <a:avLst/>
            </a:prstGeom>
            <a:noFill/>
            <a:ln w="9525">
              <a:noFill/>
              <a:miter lim="800000"/>
              <a:headEnd/>
              <a:tailEnd/>
            </a:ln>
          </p:spPr>
          <p:txBody>
            <a:bodyPr wrap="none">
              <a:spAutoFit/>
            </a:bodyPr>
            <a:lstStyle/>
            <a:p>
              <a:pPr eaLnBrk="1" hangingPunct="1"/>
              <a:r>
                <a:rPr lang="en-US" sz="1800"/>
                <a:t>DIS &amp; Structure </a:t>
              </a:r>
            </a:p>
            <a:p>
              <a:pPr eaLnBrk="1" hangingPunct="1"/>
              <a:r>
                <a:rPr lang="en-US" sz="1800"/>
                <a:t>Functions:</a:t>
              </a:r>
            </a:p>
            <a:p>
              <a:pPr eaLnBrk="1" hangingPunct="1"/>
              <a:r>
                <a:rPr lang="en-US" sz="1800" b="0"/>
                <a:t>Quark longitudinal</a:t>
              </a:r>
            </a:p>
            <a:p>
              <a:pPr eaLnBrk="1" hangingPunct="1"/>
              <a:r>
                <a:rPr lang="en-US" sz="1800" b="0"/>
                <a:t>&amp; helicity distributions</a:t>
              </a:r>
            </a:p>
            <a:p>
              <a:pPr eaLnBrk="1" hangingPunct="1"/>
              <a:r>
                <a:rPr lang="en-US" sz="1800" b="0"/>
                <a:t>in momentum space</a:t>
              </a:r>
            </a:p>
          </p:txBody>
        </p:sp>
        <p:pic>
          <p:nvPicPr>
            <p:cNvPr id="67600" name="Picture 11" descr="fig02-2"/>
            <p:cNvPicPr>
              <a:picLocks noChangeAspect="1" noChangeArrowheads="1"/>
            </p:cNvPicPr>
            <p:nvPr/>
          </p:nvPicPr>
          <p:blipFill>
            <a:blip r:embed="rId4" cstate="print"/>
            <a:srcRect/>
            <a:stretch>
              <a:fillRect/>
            </a:stretch>
          </p:blipFill>
          <p:spPr bwMode="auto">
            <a:xfrm>
              <a:off x="4158" y="816"/>
              <a:ext cx="1074" cy="1975"/>
            </a:xfrm>
            <a:prstGeom prst="rect">
              <a:avLst/>
            </a:prstGeom>
            <a:noFill/>
            <a:ln w="9525">
              <a:noFill/>
              <a:miter lim="800000"/>
              <a:headEnd/>
              <a:tailEnd/>
            </a:ln>
          </p:spPr>
        </p:pic>
      </p:grpSp>
      <p:grpSp>
        <p:nvGrpSpPr>
          <p:cNvPr id="4" name="Group 12"/>
          <p:cNvGrpSpPr>
            <a:grpSpLocks/>
          </p:cNvGrpSpPr>
          <p:nvPr/>
        </p:nvGrpSpPr>
        <p:grpSpPr bwMode="auto">
          <a:xfrm>
            <a:off x="2133600" y="1524000"/>
            <a:ext cx="4737100" cy="3703638"/>
            <a:chOff x="1344" y="960"/>
            <a:chExt cx="2984" cy="2333"/>
          </a:xfrm>
        </p:grpSpPr>
        <p:sp>
          <p:nvSpPr>
            <p:cNvPr id="67594" name="AutoShape 13"/>
            <p:cNvSpPr>
              <a:spLocks noChangeArrowheads="1"/>
            </p:cNvSpPr>
            <p:nvPr/>
          </p:nvSpPr>
          <p:spPr bwMode="auto">
            <a:xfrm rot="1611983">
              <a:off x="1344" y="1743"/>
              <a:ext cx="688" cy="321"/>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lstStyle/>
            <a:p>
              <a:pPr eaLnBrk="1" hangingPunct="1"/>
              <a:endParaRPr lang="en-US" sz="2400" b="0"/>
            </a:p>
          </p:txBody>
        </p:sp>
        <p:sp>
          <p:nvSpPr>
            <p:cNvPr id="67595" name="Rectangle 14"/>
            <p:cNvSpPr>
              <a:spLocks noChangeArrowheads="1"/>
            </p:cNvSpPr>
            <p:nvPr/>
          </p:nvSpPr>
          <p:spPr bwMode="auto">
            <a:xfrm>
              <a:off x="2074" y="960"/>
              <a:ext cx="1584" cy="2333"/>
            </a:xfrm>
            <a:prstGeom prst="rect">
              <a:avLst/>
            </a:prstGeom>
            <a:solidFill>
              <a:srgbClr val="F2FC24"/>
            </a:solidFill>
            <a:ln w="9525">
              <a:solidFill>
                <a:schemeClr val="tx1"/>
              </a:solidFill>
              <a:miter lim="800000"/>
              <a:headEnd/>
              <a:tailEnd/>
            </a:ln>
          </p:spPr>
          <p:txBody>
            <a:bodyPr wrap="none" anchor="ctr"/>
            <a:lstStyle/>
            <a:p>
              <a:pPr eaLnBrk="1" hangingPunct="1"/>
              <a:endParaRPr lang="en-US" sz="2400" b="0"/>
            </a:p>
          </p:txBody>
        </p:sp>
        <p:pic>
          <p:nvPicPr>
            <p:cNvPr id="67596" name="Picture 15" descr="fig02-3"/>
            <p:cNvPicPr>
              <a:picLocks noChangeAspect="1" noChangeArrowheads="1"/>
            </p:cNvPicPr>
            <p:nvPr/>
          </p:nvPicPr>
          <p:blipFill>
            <a:blip r:embed="rId5" cstate="print"/>
            <a:srcRect/>
            <a:stretch>
              <a:fillRect/>
            </a:stretch>
          </p:blipFill>
          <p:spPr bwMode="auto">
            <a:xfrm>
              <a:off x="2154" y="1098"/>
              <a:ext cx="1419" cy="2058"/>
            </a:xfrm>
            <a:prstGeom prst="rect">
              <a:avLst/>
            </a:prstGeom>
            <a:noFill/>
            <a:ln w="9525">
              <a:noFill/>
              <a:miter lim="800000"/>
              <a:headEnd/>
              <a:tailEnd/>
            </a:ln>
          </p:spPr>
        </p:pic>
        <p:sp>
          <p:nvSpPr>
            <p:cNvPr id="67597" name="AutoShape 16"/>
            <p:cNvSpPr>
              <a:spLocks noChangeArrowheads="1"/>
            </p:cNvSpPr>
            <p:nvPr/>
          </p:nvSpPr>
          <p:spPr bwMode="auto">
            <a:xfrm rot="-1783923">
              <a:off x="3643" y="1840"/>
              <a:ext cx="685" cy="32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lstStyle/>
            <a:p>
              <a:pPr eaLnBrk="1" hangingPunct="1"/>
              <a:endParaRPr lang="en-US" sz="2400" b="0"/>
            </a:p>
          </p:txBody>
        </p:sp>
      </p:gr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eaLnBrk="1" hangingPunct="1"/>
            <a:endParaRPr lang="en-US" sz="2400"/>
          </a:p>
        </p:txBody>
      </p:sp>
      <p:sp>
        <p:nvSpPr>
          <p:cNvPr id="375828" name="Text Box 20"/>
          <p:cNvSpPr txBox="1">
            <a:spLocks noChangeArrowheads="1"/>
          </p:cNvSpPr>
          <p:nvPr/>
        </p:nvSpPr>
        <p:spPr bwMode="auto">
          <a:xfrm>
            <a:off x="2978150" y="5378450"/>
            <a:ext cx="3168650" cy="1465263"/>
          </a:xfrm>
          <a:prstGeom prst="rect">
            <a:avLst/>
          </a:prstGeom>
          <a:noFill/>
          <a:ln w="9525">
            <a:noFill/>
            <a:miter lim="800000"/>
            <a:headEnd/>
            <a:tailEnd/>
          </a:ln>
        </p:spPr>
        <p:txBody>
          <a:bodyPr wrap="none">
            <a:spAutoFit/>
          </a:bodyPr>
          <a:lstStyle/>
          <a:p>
            <a:pPr eaLnBrk="1" hangingPunct="1"/>
            <a:r>
              <a:rPr lang="en-US" sz="1800"/>
              <a:t>             DES &amp; GPDs:</a:t>
            </a:r>
          </a:p>
          <a:p>
            <a:pPr eaLnBrk="1" hangingPunct="1"/>
            <a:r>
              <a:rPr lang="en-US" sz="1800" b="0"/>
              <a:t>Correlated quark distributions</a:t>
            </a:r>
          </a:p>
          <a:p>
            <a:pPr eaLnBrk="1" hangingPunct="1"/>
            <a:r>
              <a:rPr lang="en-US" sz="1800" b="0"/>
              <a:t>In transverse coordinate </a:t>
            </a:r>
          </a:p>
          <a:p>
            <a:pPr eaLnBrk="1" hangingPunct="1"/>
            <a:r>
              <a:rPr lang="en-US" sz="1800" b="0"/>
              <a:t>and longitudinal momentum </a:t>
            </a:r>
          </a:p>
          <a:p>
            <a:pPr eaLnBrk="1" hangingPunct="1"/>
            <a:r>
              <a:rPr lang="en-US" sz="1800" b="0"/>
              <a:t>space</a:t>
            </a:r>
          </a:p>
        </p:txBody>
      </p:sp>
      <p:sp>
        <p:nvSpPr>
          <p:cNvPr id="375829" name="Text Box 21"/>
          <p:cNvSpPr txBox="1">
            <a:spLocks noChangeArrowheads="1"/>
          </p:cNvSpPr>
          <p:nvPr/>
        </p:nvSpPr>
        <p:spPr bwMode="auto">
          <a:xfrm>
            <a:off x="4343400" y="5181600"/>
            <a:ext cx="4702175" cy="1603375"/>
          </a:xfrm>
          <a:prstGeom prst="rect">
            <a:avLst/>
          </a:prstGeom>
          <a:solidFill>
            <a:schemeClr val="bg1"/>
          </a:solidFill>
          <a:ln w="19050">
            <a:solidFill>
              <a:schemeClr val="hlink"/>
            </a:solidFill>
            <a:miter lim="800000"/>
            <a:headEnd/>
            <a:tailEnd/>
          </a:ln>
        </p:spPr>
        <p:txBody>
          <a:bodyPr wrap="none" lIns="182880" tIns="182880" rIns="182880" bIns="182880">
            <a:spAutoFit/>
          </a:bodyPr>
          <a:lstStyle/>
          <a:p>
            <a:pPr marL="171450" indent="-171450"/>
            <a:r>
              <a:rPr lang="en-US"/>
              <a:t>This program:</a:t>
            </a:r>
          </a:p>
          <a:p>
            <a:pPr marL="171450" indent="-171450">
              <a:buFontTx/>
              <a:buChar char="•"/>
            </a:pPr>
            <a:r>
              <a:rPr lang="en-US"/>
              <a:t>Drove spectrometer requirements </a:t>
            </a:r>
            <a:br>
              <a:rPr lang="en-US"/>
            </a:br>
            <a:r>
              <a:rPr lang="en-US"/>
              <a:t>for CLAS12 &amp; the SHMS</a:t>
            </a:r>
          </a:p>
          <a:p>
            <a:pPr marL="171450" indent="-171450">
              <a:buFontTx/>
              <a:buChar char="•"/>
            </a:pPr>
            <a:r>
              <a:rPr lang="en-US"/>
              <a:t>Sets beam power goal</a:t>
            </a:r>
          </a:p>
        </p:txBody>
      </p:sp>
    </p:spTree>
    <p:custDataLst>
      <p:tags r:id="rId1"/>
    </p:custDataLst>
  </p:cSld>
  <p:clrMapOvr>
    <a:masterClrMapping/>
  </p:clrMapOvr>
  <p:transition advTm="1108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5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54000"/>
            <a:ext cx="9144000" cy="1270000"/>
          </a:xfrm>
        </p:spPr>
        <p:txBody>
          <a:bodyPr/>
          <a:lstStyle/>
          <a:p>
            <a:r>
              <a:rPr lang="en-US" smtClean="0"/>
              <a:t>Developing a Unified Description</a:t>
            </a:r>
            <a:br>
              <a:rPr lang="en-US" smtClean="0"/>
            </a:br>
            <a:r>
              <a:rPr lang="en-US" smtClean="0"/>
              <a:t> of Hadron Structure via the Recently Devised </a:t>
            </a:r>
            <a:r>
              <a:rPr lang="en-US" sz="4000" smtClean="0"/>
              <a:t>G</a:t>
            </a:r>
            <a:r>
              <a:rPr lang="en-US" smtClean="0"/>
              <a:t>eneralized </a:t>
            </a:r>
            <a:r>
              <a:rPr lang="en-US" sz="4000" smtClean="0"/>
              <a:t>P</a:t>
            </a:r>
            <a:r>
              <a:rPr lang="en-US" smtClean="0"/>
              <a:t>arton </a:t>
            </a:r>
            <a:r>
              <a:rPr lang="en-US" sz="4000" smtClean="0"/>
              <a:t>D</a:t>
            </a:r>
            <a:r>
              <a:rPr lang="en-US" smtClean="0"/>
              <a:t>istributions</a:t>
            </a:r>
          </a:p>
        </p:txBody>
      </p:sp>
      <p:sp>
        <p:nvSpPr>
          <p:cNvPr id="68611" name="Oval 3"/>
          <p:cNvSpPr>
            <a:spLocks noChangeAspect="1" noChangeArrowheads="1"/>
          </p:cNvSpPr>
          <p:nvPr/>
        </p:nvSpPr>
        <p:spPr bwMode="auto">
          <a:xfrm>
            <a:off x="2133600" y="3581400"/>
            <a:ext cx="1981200" cy="1066800"/>
          </a:xfrm>
          <a:prstGeom prst="ellipse">
            <a:avLst/>
          </a:prstGeom>
          <a:solidFill>
            <a:srgbClr val="0000FF"/>
          </a:solidFill>
          <a:ln w="12700" algn="ctr">
            <a:noFill/>
            <a:round/>
            <a:headEnd/>
            <a:tailEnd/>
          </a:ln>
        </p:spPr>
        <p:txBody>
          <a:bodyPr wrap="none" lIns="90487" tIns="44450" rIns="90487" bIns="44450" anchor="ctr"/>
          <a:lstStyle/>
          <a:p>
            <a:pPr marL="228600" indent="-228600"/>
            <a:r>
              <a:rPr lang="en-US" sz="3600" i="1">
                <a:solidFill>
                  <a:schemeClr val="bg1"/>
                </a:solidFill>
              </a:rPr>
              <a:t>GPDs</a:t>
            </a:r>
          </a:p>
        </p:txBody>
      </p:sp>
      <p:sp>
        <p:nvSpPr>
          <p:cNvPr id="749572" name="Line 4"/>
          <p:cNvSpPr>
            <a:spLocks noChangeAspect="1" noChangeShapeType="1"/>
          </p:cNvSpPr>
          <p:nvPr/>
        </p:nvSpPr>
        <p:spPr bwMode="auto">
          <a:xfrm flipH="1" flipV="1">
            <a:off x="3048000" y="3028950"/>
            <a:ext cx="1588" cy="381000"/>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749573" name="Line 5"/>
          <p:cNvSpPr>
            <a:spLocks noChangeAspect="1" noChangeShapeType="1"/>
          </p:cNvSpPr>
          <p:nvPr/>
        </p:nvSpPr>
        <p:spPr bwMode="auto">
          <a:xfrm flipH="1">
            <a:off x="1447800" y="4114800"/>
            <a:ext cx="457200" cy="1588"/>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68614" name="Line 6"/>
          <p:cNvSpPr>
            <a:spLocks noChangeAspect="1" noChangeShapeType="1"/>
          </p:cNvSpPr>
          <p:nvPr/>
        </p:nvSpPr>
        <p:spPr bwMode="auto">
          <a:xfrm>
            <a:off x="4305300" y="4114800"/>
            <a:ext cx="419100" cy="1588"/>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749575" name="Line 7"/>
          <p:cNvSpPr>
            <a:spLocks noChangeAspect="1" noChangeShapeType="1"/>
          </p:cNvSpPr>
          <p:nvPr/>
        </p:nvSpPr>
        <p:spPr bwMode="auto">
          <a:xfrm flipH="1" flipV="1">
            <a:off x="1905000" y="3314700"/>
            <a:ext cx="266700" cy="266700"/>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749576" name="Line 8"/>
          <p:cNvSpPr>
            <a:spLocks noChangeAspect="1" noChangeShapeType="1"/>
          </p:cNvSpPr>
          <p:nvPr/>
        </p:nvSpPr>
        <p:spPr bwMode="auto">
          <a:xfrm flipV="1">
            <a:off x="3771900" y="3200400"/>
            <a:ext cx="266700" cy="304800"/>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749577" name="Line 9"/>
          <p:cNvSpPr>
            <a:spLocks noChangeAspect="1" noChangeShapeType="1"/>
          </p:cNvSpPr>
          <p:nvPr/>
        </p:nvSpPr>
        <p:spPr bwMode="auto">
          <a:xfrm flipH="1">
            <a:off x="2324100" y="4738688"/>
            <a:ext cx="190500" cy="342900"/>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68618" name="Line 10"/>
          <p:cNvSpPr>
            <a:spLocks noChangeAspect="1" noChangeShapeType="1"/>
          </p:cNvSpPr>
          <p:nvPr/>
        </p:nvSpPr>
        <p:spPr bwMode="auto">
          <a:xfrm>
            <a:off x="3733800" y="4724400"/>
            <a:ext cx="152400" cy="342900"/>
          </a:xfrm>
          <a:prstGeom prst="line">
            <a:avLst/>
          </a:prstGeom>
          <a:noFill/>
          <a:ln w="82550">
            <a:solidFill>
              <a:schemeClr val="hlink"/>
            </a:solidFill>
            <a:round/>
            <a:headEnd type="stealth" w="sm" len="sm"/>
            <a:tailEnd type="stealth" w="sm" len="sm"/>
          </a:ln>
        </p:spPr>
        <p:txBody>
          <a:bodyPr wrap="none" lIns="90487" tIns="44450" rIns="90487" bIns="44450" anchor="ctr"/>
          <a:lstStyle/>
          <a:p>
            <a:endParaRPr lang="en-US"/>
          </a:p>
        </p:txBody>
      </p:sp>
      <p:sp>
        <p:nvSpPr>
          <p:cNvPr id="749579" name="Text Box 11"/>
          <p:cNvSpPr txBox="1">
            <a:spLocks noChangeAspect="1" noChangeArrowheads="1"/>
          </p:cNvSpPr>
          <p:nvPr/>
        </p:nvSpPr>
        <p:spPr bwMode="auto">
          <a:xfrm>
            <a:off x="2286000" y="2209800"/>
            <a:ext cx="1524000" cy="601663"/>
          </a:xfrm>
          <a:prstGeom prst="rect">
            <a:avLst/>
          </a:prstGeom>
          <a:noFill/>
          <a:ln w="12700" algn="ctr">
            <a:noFill/>
            <a:miter lim="800000"/>
            <a:headEnd/>
            <a:tailEnd/>
          </a:ln>
        </p:spPr>
        <p:txBody>
          <a:bodyPr lIns="90487" tIns="44450" rIns="90487" bIns="44450"/>
          <a:lstStyle/>
          <a:p>
            <a:pPr marL="228600" indent="-228600"/>
            <a:r>
              <a:rPr lang="en-US" sz="1600" i="1"/>
              <a:t>Transverse </a:t>
            </a:r>
          </a:p>
          <a:p>
            <a:pPr marL="228600" indent="-228600"/>
            <a:r>
              <a:rPr lang="en-US" sz="1600" i="1"/>
              <a:t>momentum </a:t>
            </a:r>
          </a:p>
          <a:p>
            <a:pPr marL="228600" indent="-228600"/>
            <a:r>
              <a:rPr lang="en-US" sz="1600" i="1"/>
              <a:t>of partons</a:t>
            </a:r>
          </a:p>
        </p:txBody>
      </p:sp>
      <p:sp>
        <p:nvSpPr>
          <p:cNvPr id="749580" name="Text Box 12"/>
          <p:cNvSpPr txBox="1">
            <a:spLocks noChangeAspect="1" noChangeArrowheads="1"/>
          </p:cNvSpPr>
          <p:nvPr/>
        </p:nvSpPr>
        <p:spPr bwMode="auto">
          <a:xfrm>
            <a:off x="4114800" y="2819400"/>
            <a:ext cx="1524000" cy="461963"/>
          </a:xfrm>
          <a:prstGeom prst="rect">
            <a:avLst/>
          </a:prstGeom>
          <a:noFill/>
          <a:ln w="12700" algn="ctr">
            <a:noFill/>
            <a:miter lim="800000"/>
            <a:headEnd/>
            <a:tailEnd/>
          </a:ln>
        </p:spPr>
        <p:txBody>
          <a:bodyPr lIns="90487" tIns="44450" rIns="90487" bIns="44450"/>
          <a:lstStyle/>
          <a:p>
            <a:pPr marL="57150" indent="-57150"/>
            <a:r>
              <a:rPr lang="en-US" sz="1600" i="1"/>
              <a:t>Quark spin distributions</a:t>
            </a:r>
          </a:p>
        </p:txBody>
      </p:sp>
      <p:sp>
        <p:nvSpPr>
          <p:cNvPr id="68621" name="Text Box 13"/>
          <p:cNvSpPr txBox="1">
            <a:spLocks noChangeAspect="1" noChangeArrowheads="1"/>
          </p:cNvSpPr>
          <p:nvPr/>
        </p:nvSpPr>
        <p:spPr bwMode="auto">
          <a:xfrm>
            <a:off x="4724400" y="3733800"/>
            <a:ext cx="2209800" cy="577850"/>
          </a:xfrm>
          <a:prstGeom prst="rect">
            <a:avLst/>
          </a:prstGeom>
          <a:noFill/>
          <a:ln w="12700" algn="ctr">
            <a:noFill/>
            <a:miter lim="800000"/>
            <a:headEnd/>
            <a:tailEnd/>
          </a:ln>
        </p:spPr>
        <p:txBody>
          <a:bodyPr lIns="90487" tIns="44450" rIns="90487" bIns="44450"/>
          <a:lstStyle/>
          <a:p>
            <a:r>
              <a:rPr lang="en-US" sz="1600" i="1"/>
              <a:t>Form factors</a:t>
            </a:r>
          </a:p>
          <a:p>
            <a:r>
              <a:rPr lang="en-US" sz="1600" i="1"/>
              <a:t>(transverse Quark distributions</a:t>
            </a:r>
          </a:p>
        </p:txBody>
      </p:sp>
      <p:sp>
        <p:nvSpPr>
          <p:cNvPr id="68622" name="Text Box 14"/>
          <p:cNvSpPr txBox="1">
            <a:spLocks noChangeAspect="1" noChangeArrowheads="1"/>
          </p:cNvSpPr>
          <p:nvPr/>
        </p:nvSpPr>
        <p:spPr bwMode="auto">
          <a:xfrm>
            <a:off x="3200400" y="5334000"/>
            <a:ext cx="2133600" cy="461963"/>
          </a:xfrm>
          <a:prstGeom prst="rect">
            <a:avLst/>
          </a:prstGeom>
          <a:noFill/>
          <a:ln w="12700" algn="ctr">
            <a:noFill/>
            <a:miter lim="800000"/>
            <a:headEnd/>
            <a:tailEnd/>
          </a:ln>
        </p:spPr>
        <p:txBody>
          <a:bodyPr lIns="90487" tIns="44450" rIns="90487" bIns="44450"/>
          <a:lstStyle/>
          <a:p>
            <a:pPr marL="57150" indent="-57150"/>
            <a:r>
              <a:rPr lang="en-US" sz="1600" i="1"/>
              <a:t>Quark longitudinal momentum distributions</a:t>
            </a:r>
          </a:p>
        </p:txBody>
      </p:sp>
      <p:sp>
        <p:nvSpPr>
          <p:cNvPr id="749583" name="Text Box 15"/>
          <p:cNvSpPr txBox="1">
            <a:spLocks noChangeAspect="1" noChangeArrowheads="1"/>
          </p:cNvSpPr>
          <p:nvPr/>
        </p:nvSpPr>
        <p:spPr bwMode="auto">
          <a:xfrm>
            <a:off x="1790700" y="5319713"/>
            <a:ext cx="876300" cy="166687"/>
          </a:xfrm>
          <a:prstGeom prst="rect">
            <a:avLst/>
          </a:prstGeom>
          <a:noFill/>
          <a:ln w="12700" algn="ctr">
            <a:noFill/>
            <a:miter lim="800000"/>
            <a:headEnd/>
            <a:tailEnd/>
          </a:ln>
        </p:spPr>
        <p:txBody>
          <a:bodyPr lIns="90487" tIns="44450" rIns="90487" bIns="44450"/>
          <a:lstStyle/>
          <a:p>
            <a:r>
              <a:rPr lang="en-US" sz="1600" i="1"/>
              <a:t>Pion cloud</a:t>
            </a:r>
          </a:p>
        </p:txBody>
      </p:sp>
      <p:sp>
        <p:nvSpPr>
          <p:cNvPr id="749584" name="Text Box 16"/>
          <p:cNvSpPr txBox="1">
            <a:spLocks noChangeAspect="1" noChangeArrowheads="1"/>
          </p:cNvSpPr>
          <p:nvPr/>
        </p:nvSpPr>
        <p:spPr bwMode="auto">
          <a:xfrm>
            <a:off x="76200" y="3886200"/>
            <a:ext cx="1371600" cy="411163"/>
          </a:xfrm>
          <a:prstGeom prst="rect">
            <a:avLst/>
          </a:prstGeom>
          <a:noFill/>
          <a:ln w="12700" algn="ctr">
            <a:noFill/>
            <a:miter lim="800000"/>
            <a:headEnd/>
            <a:tailEnd/>
          </a:ln>
        </p:spPr>
        <p:txBody>
          <a:bodyPr lIns="90487" tIns="44450" rIns="90487" bIns="44450"/>
          <a:lstStyle/>
          <a:p>
            <a:r>
              <a:rPr lang="en-US" sz="1600" i="1"/>
              <a:t>Pion distribution amplitudes</a:t>
            </a:r>
          </a:p>
        </p:txBody>
      </p:sp>
      <p:sp>
        <p:nvSpPr>
          <p:cNvPr id="749585" name="Text Box 17"/>
          <p:cNvSpPr txBox="1">
            <a:spLocks noChangeAspect="1" noChangeArrowheads="1"/>
          </p:cNvSpPr>
          <p:nvPr/>
        </p:nvSpPr>
        <p:spPr bwMode="auto">
          <a:xfrm>
            <a:off x="190500" y="2705100"/>
            <a:ext cx="1638300" cy="411163"/>
          </a:xfrm>
          <a:prstGeom prst="rect">
            <a:avLst/>
          </a:prstGeom>
          <a:noFill/>
          <a:ln w="12700" algn="ctr">
            <a:noFill/>
            <a:miter lim="800000"/>
            <a:headEnd/>
            <a:tailEnd/>
          </a:ln>
        </p:spPr>
        <p:txBody>
          <a:bodyPr lIns="90487" tIns="44450" rIns="90487" bIns="44450"/>
          <a:lstStyle/>
          <a:p>
            <a:r>
              <a:rPr lang="en-US" sz="1600" i="1"/>
              <a:t>Quark angular momentum</a:t>
            </a:r>
          </a:p>
        </p:txBody>
      </p:sp>
      <p:pic>
        <p:nvPicPr>
          <p:cNvPr id="68626" name="Picture 18" descr="GPD_general_formulae_landscape"/>
          <p:cNvPicPr>
            <a:picLocks noChangeAspect="1" noChangeArrowheads="1"/>
          </p:cNvPicPr>
          <p:nvPr/>
        </p:nvPicPr>
        <p:blipFill>
          <a:blip r:embed="rId2" cstate="print"/>
          <a:srcRect/>
          <a:stretch>
            <a:fillRect/>
          </a:stretch>
        </p:blipFill>
        <p:spPr bwMode="auto">
          <a:xfrm>
            <a:off x="5715000" y="4267200"/>
            <a:ext cx="3276600" cy="229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95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95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95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95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95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95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95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95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95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9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2" grpId="0" animBg="1"/>
      <p:bldP spid="749573" grpId="0" animBg="1"/>
      <p:bldP spid="749575" grpId="0" animBg="1"/>
      <p:bldP spid="749576" grpId="0" animBg="1"/>
      <p:bldP spid="749577" grpId="0" animBg="1"/>
      <p:bldP spid="749579" grpId="0"/>
      <p:bldP spid="749580" grpId="0"/>
      <p:bldP spid="749583" grpId="0"/>
      <p:bldP spid="749584" grpId="0"/>
      <p:bldP spid="74958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1295400"/>
          </a:xfrm>
          <a:prstGeom prst="rect">
            <a:avLst/>
          </a:prstGeom>
          <a:noFill/>
          <a:ln w="9525">
            <a:noFill/>
            <a:miter lim="800000"/>
            <a:headEnd/>
            <a:tailEnd/>
          </a:ln>
        </p:spPr>
        <p:txBody>
          <a:bodyPr anchor="ctr"/>
          <a:lstStyle/>
          <a:p>
            <a:r>
              <a:rPr lang="en-US" sz="3200" dirty="0">
                <a:solidFill>
                  <a:srgbClr val="FF0000"/>
                </a:solidFill>
              </a:rPr>
              <a:t>Deeply Virtual Exclusive Processes - </a:t>
            </a:r>
          </a:p>
          <a:p>
            <a:r>
              <a:rPr lang="en-US" sz="3200" dirty="0">
                <a:solidFill>
                  <a:srgbClr val="FF0000"/>
                </a:solidFill>
              </a:rPr>
              <a:t>Kinematics Coverage of the 12 </a:t>
            </a:r>
            <a:r>
              <a:rPr lang="en-US" sz="3200" dirty="0" err="1">
                <a:solidFill>
                  <a:srgbClr val="FF0000"/>
                </a:solidFill>
              </a:rPr>
              <a:t>GeV</a:t>
            </a:r>
            <a:r>
              <a:rPr lang="en-US" sz="3200" dirty="0">
                <a:solidFill>
                  <a:srgbClr val="FF0000"/>
                </a:solidFill>
              </a:rPr>
              <a:t> Upgrade</a:t>
            </a:r>
          </a:p>
        </p:txBody>
      </p:sp>
      <p:pic>
        <p:nvPicPr>
          <p:cNvPr id="69635" name="Picture 4" descr="q2_xb"/>
          <p:cNvPicPr>
            <a:picLocks noChangeAspect="1" noChangeArrowheads="1"/>
          </p:cNvPicPr>
          <p:nvPr/>
        </p:nvPicPr>
        <p:blipFill>
          <a:blip r:embed="rId3" cstate="print"/>
          <a:srcRect/>
          <a:stretch>
            <a:fillRect/>
          </a:stretch>
        </p:blipFill>
        <p:spPr bwMode="auto">
          <a:xfrm>
            <a:off x="228600" y="1784350"/>
            <a:ext cx="5648325" cy="5073650"/>
          </a:xfrm>
          <a:prstGeom prst="rect">
            <a:avLst/>
          </a:prstGeom>
          <a:noFill/>
          <a:ln w="9525">
            <a:noFill/>
            <a:miter lim="800000"/>
            <a:headEnd/>
            <a:tailEnd/>
          </a:ln>
        </p:spPr>
      </p:pic>
      <p:sp>
        <p:nvSpPr>
          <p:cNvPr id="69636" name="AutoShape 13"/>
          <p:cNvSpPr>
            <a:spLocks noChangeArrowheads="1"/>
          </p:cNvSpPr>
          <p:nvPr/>
        </p:nvSpPr>
        <p:spPr bwMode="auto">
          <a:xfrm>
            <a:off x="3276600" y="1416050"/>
            <a:ext cx="457200" cy="381000"/>
          </a:xfrm>
          <a:custGeom>
            <a:avLst/>
            <a:gdLst>
              <a:gd name="T0" fmla="*/ 342900 w 21600"/>
              <a:gd name="T1" fmla="*/ 0 h 21600"/>
              <a:gd name="T2" fmla="*/ 0 w 21600"/>
              <a:gd name="T3" fmla="*/ 190500 h 21600"/>
              <a:gd name="T4" fmla="*/ 342900 w 21600"/>
              <a:gd name="T5" fmla="*/ 381000 h 21600"/>
              <a:gd name="T6" fmla="*/ 4572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9637" name="AutoShape 14"/>
          <p:cNvSpPr>
            <a:spLocks noChangeArrowheads="1"/>
          </p:cNvSpPr>
          <p:nvPr/>
        </p:nvSpPr>
        <p:spPr bwMode="auto">
          <a:xfrm rot="-10761278">
            <a:off x="2362200" y="1416050"/>
            <a:ext cx="457200" cy="381000"/>
          </a:xfrm>
          <a:custGeom>
            <a:avLst/>
            <a:gdLst>
              <a:gd name="T0" fmla="*/ 342900 w 21600"/>
              <a:gd name="T1" fmla="*/ 0 h 21600"/>
              <a:gd name="T2" fmla="*/ 0 w 21600"/>
              <a:gd name="T3" fmla="*/ 190500 h 21600"/>
              <a:gd name="T4" fmla="*/ 342900 w 21600"/>
              <a:gd name="T5" fmla="*/ 381000 h 21600"/>
              <a:gd name="T6" fmla="*/ 4572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9638" name="Text Box 15"/>
          <p:cNvSpPr txBox="1">
            <a:spLocks noChangeArrowheads="1"/>
          </p:cNvSpPr>
          <p:nvPr/>
        </p:nvSpPr>
        <p:spPr bwMode="auto">
          <a:xfrm>
            <a:off x="3860800" y="1416050"/>
            <a:ext cx="1543050" cy="366713"/>
          </a:xfrm>
          <a:prstGeom prst="rect">
            <a:avLst/>
          </a:prstGeom>
          <a:noFill/>
          <a:ln w="9525">
            <a:noFill/>
            <a:miter lim="800000"/>
            <a:headEnd/>
            <a:tailEnd/>
          </a:ln>
        </p:spPr>
        <p:txBody>
          <a:bodyPr wrap="none">
            <a:spAutoFit/>
          </a:bodyPr>
          <a:lstStyle/>
          <a:p>
            <a:pPr eaLnBrk="1" hangingPunct="1"/>
            <a:r>
              <a:rPr lang="en-US" sz="1800"/>
              <a:t>unique to JLab</a:t>
            </a:r>
          </a:p>
        </p:txBody>
      </p:sp>
      <p:sp>
        <p:nvSpPr>
          <p:cNvPr id="69639" name="Text Box 16"/>
          <p:cNvSpPr txBox="1">
            <a:spLocks noChangeArrowheads="1"/>
          </p:cNvSpPr>
          <p:nvPr/>
        </p:nvSpPr>
        <p:spPr bwMode="auto">
          <a:xfrm>
            <a:off x="609600" y="1187450"/>
            <a:ext cx="1917700" cy="641350"/>
          </a:xfrm>
          <a:prstGeom prst="rect">
            <a:avLst/>
          </a:prstGeom>
          <a:noFill/>
          <a:ln w="9525">
            <a:noFill/>
            <a:miter lim="800000"/>
            <a:headEnd/>
            <a:tailEnd/>
          </a:ln>
        </p:spPr>
        <p:txBody>
          <a:bodyPr wrap="none">
            <a:spAutoFit/>
          </a:bodyPr>
          <a:lstStyle/>
          <a:p>
            <a:pPr eaLnBrk="1" hangingPunct="1"/>
            <a:r>
              <a:rPr lang="en-US" sz="1800"/>
              <a:t>overlap with other </a:t>
            </a:r>
          </a:p>
          <a:p>
            <a:pPr eaLnBrk="1" hangingPunct="1"/>
            <a:r>
              <a:rPr lang="en-US" sz="1800"/>
              <a:t>experiments</a:t>
            </a:r>
          </a:p>
        </p:txBody>
      </p:sp>
      <p:grpSp>
        <p:nvGrpSpPr>
          <p:cNvPr id="2" name="Group 8"/>
          <p:cNvGrpSpPr>
            <a:grpSpLocks/>
          </p:cNvGrpSpPr>
          <p:nvPr/>
        </p:nvGrpSpPr>
        <p:grpSpPr bwMode="auto">
          <a:xfrm>
            <a:off x="6038850" y="5014913"/>
            <a:ext cx="2190750" cy="928687"/>
            <a:chOff x="4406" y="1863"/>
            <a:chExt cx="1221" cy="537"/>
          </a:xfrm>
        </p:grpSpPr>
        <p:sp>
          <p:nvSpPr>
            <p:cNvPr id="69645" name="Rectangle 9"/>
            <p:cNvSpPr>
              <a:spLocks noChangeArrowheads="1"/>
            </p:cNvSpPr>
            <p:nvPr/>
          </p:nvSpPr>
          <p:spPr bwMode="auto">
            <a:xfrm>
              <a:off x="4416" y="1872"/>
              <a:ext cx="912" cy="528"/>
            </a:xfrm>
            <a:prstGeom prst="rect">
              <a:avLst/>
            </a:prstGeom>
            <a:solidFill>
              <a:srgbClr val="99FF99"/>
            </a:solidFill>
            <a:ln w="9525">
              <a:solidFill>
                <a:schemeClr val="tx1"/>
              </a:solidFill>
              <a:miter lim="800000"/>
              <a:headEnd/>
              <a:tailEnd/>
            </a:ln>
          </p:spPr>
          <p:txBody>
            <a:bodyPr wrap="none" anchor="ctr"/>
            <a:lstStyle/>
            <a:p>
              <a:endParaRPr lang="en-US"/>
            </a:p>
          </p:txBody>
        </p:sp>
        <p:sp>
          <p:nvSpPr>
            <p:cNvPr id="69646" name="Text Box 10"/>
            <p:cNvSpPr txBox="1">
              <a:spLocks noChangeArrowheads="1"/>
            </p:cNvSpPr>
            <p:nvPr/>
          </p:nvSpPr>
          <p:spPr bwMode="auto">
            <a:xfrm>
              <a:off x="4406" y="1863"/>
              <a:ext cx="1221" cy="526"/>
            </a:xfrm>
            <a:prstGeom prst="rect">
              <a:avLst/>
            </a:prstGeom>
            <a:solidFill>
              <a:srgbClr val="99FF99"/>
            </a:solidFill>
            <a:ln w="9525">
              <a:solidFill>
                <a:schemeClr val="tx1"/>
              </a:solidFill>
              <a:miter lim="800000"/>
              <a:headEnd/>
              <a:tailEnd/>
            </a:ln>
          </p:spPr>
          <p:txBody>
            <a:bodyPr wrap="none">
              <a:spAutoFit/>
            </a:bodyPr>
            <a:lstStyle/>
            <a:p>
              <a:pPr eaLnBrk="1" hangingPunct="1"/>
              <a:r>
                <a:rPr lang="en-US" sz="1600"/>
                <a:t>Upgraded JLab has</a:t>
              </a:r>
            </a:p>
            <a:p>
              <a:pPr eaLnBrk="1" hangingPunct="1"/>
              <a:r>
                <a:rPr lang="en-US" sz="1600"/>
                <a:t>complementary</a:t>
              </a:r>
            </a:p>
            <a:p>
              <a:pPr eaLnBrk="1" hangingPunct="1"/>
              <a:r>
                <a:rPr lang="en-US" sz="1600"/>
                <a:t>&amp; unique capabilities</a:t>
              </a:r>
            </a:p>
          </p:txBody>
        </p:sp>
      </p:grpSp>
      <p:grpSp>
        <p:nvGrpSpPr>
          <p:cNvPr id="3" name="Group 17"/>
          <p:cNvGrpSpPr>
            <a:grpSpLocks/>
          </p:cNvGrpSpPr>
          <p:nvPr/>
        </p:nvGrpSpPr>
        <p:grpSpPr bwMode="auto">
          <a:xfrm>
            <a:off x="5691188" y="1905000"/>
            <a:ext cx="2614612" cy="1066800"/>
            <a:chOff x="4224" y="864"/>
            <a:chExt cx="1455" cy="720"/>
          </a:xfrm>
        </p:grpSpPr>
        <p:sp>
          <p:nvSpPr>
            <p:cNvPr id="69642" name="Rectangle 18"/>
            <p:cNvSpPr>
              <a:spLocks noChangeArrowheads="1"/>
            </p:cNvSpPr>
            <p:nvPr/>
          </p:nvSpPr>
          <p:spPr bwMode="auto">
            <a:xfrm>
              <a:off x="4368" y="864"/>
              <a:ext cx="1296" cy="384"/>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9643" name="Text Box 19"/>
            <p:cNvSpPr txBox="1">
              <a:spLocks noChangeArrowheads="1"/>
            </p:cNvSpPr>
            <p:nvPr/>
          </p:nvSpPr>
          <p:spPr bwMode="auto">
            <a:xfrm>
              <a:off x="4368" y="864"/>
              <a:ext cx="1311" cy="366"/>
            </a:xfrm>
            <a:prstGeom prst="rect">
              <a:avLst/>
            </a:prstGeom>
            <a:noFill/>
            <a:ln w="9525">
              <a:noFill/>
              <a:miter lim="800000"/>
              <a:headEnd/>
              <a:tailEnd/>
            </a:ln>
          </p:spPr>
          <p:txBody>
            <a:bodyPr wrap="none">
              <a:spAutoFit/>
            </a:bodyPr>
            <a:lstStyle/>
            <a:p>
              <a:pPr eaLnBrk="1" hangingPunct="1"/>
              <a:r>
                <a:rPr lang="en-US" sz="1600"/>
                <a:t>High x</a:t>
              </a:r>
              <a:r>
                <a:rPr lang="en-US" sz="1600" baseline="-25000"/>
                <a:t>B</a:t>
              </a:r>
              <a:r>
                <a:rPr lang="en-US" sz="1600"/>
                <a:t> only reachable</a:t>
              </a:r>
            </a:p>
            <a:p>
              <a:pPr eaLnBrk="1" hangingPunct="1"/>
              <a:r>
                <a:rPr lang="en-US" sz="1600"/>
                <a:t>with high luminosity </a:t>
              </a:r>
            </a:p>
          </p:txBody>
        </p:sp>
        <p:sp>
          <p:nvSpPr>
            <p:cNvPr id="69644" name="Line 20"/>
            <p:cNvSpPr>
              <a:spLocks noChangeShapeType="1"/>
            </p:cNvSpPr>
            <p:nvPr/>
          </p:nvSpPr>
          <p:spPr bwMode="auto">
            <a:xfrm flipH="1">
              <a:off x="4224" y="1248"/>
              <a:ext cx="288" cy="336"/>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anchor="ctr"/>
          <a:lstStyle/>
          <a:p>
            <a:endParaRPr lang="en-US"/>
          </a:p>
        </p:txBody>
      </p:sp>
      <p:pic>
        <p:nvPicPr>
          <p:cNvPr id="52227" name="Picture 3" descr="Aerial"/>
          <p:cNvPicPr>
            <a:picLocks noChangeAspect="1" noChangeArrowheads="1"/>
          </p:cNvPicPr>
          <p:nvPr/>
        </p:nvPicPr>
        <p:blipFill>
          <a:blip r:embed="rId2" cstate="print"/>
          <a:srcRect/>
          <a:stretch>
            <a:fillRect/>
          </a:stretch>
        </p:blipFill>
        <p:spPr bwMode="auto">
          <a:xfrm>
            <a:off x="0" y="-76200"/>
            <a:ext cx="9372600" cy="7661275"/>
          </a:xfrm>
          <a:prstGeom prst="rect">
            <a:avLst/>
          </a:prstGeom>
          <a:noFill/>
          <a:ln w="9525">
            <a:noFill/>
            <a:miter lim="800000"/>
            <a:headEnd/>
            <a:tailEnd/>
          </a:ln>
        </p:spPr>
      </p:pic>
      <p:sp>
        <p:nvSpPr>
          <p:cNvPr id="52228" name="Line 4"/>
          <p:cNvSpPr>
            <a:spLocks noChangeShapeType="1"/>
          </p:cNvSpPr>
          <p:nvPr/>
        </p:nvSpPr>
        <p:spPr bwMode="auto">
          <a:xfrm>
            <a:off x="4724400" y="2971800"/>
            <a:ext cx="3276600" cy="1676400"/>
          </a:xfrm>
          <a:prstGeom prst="line">
            <a:avLst/>
          </a:prstGeom>
          <a:noFill/>
          <a:ln w="25400">
            <a:solidFill>
              <a:schemeClr val="bg1"/>
            </a:solidFill>
            <a:round/>
            <a:headEnd/>
            <a:tailEnd type="stealth" w="lg" len="lg"/>
          </a:ln>
        </p:spPr>
        <p:txBody>
          <a:bodyPr lIns="90487" tIns="44450" rIns="90487" bIns="44450"/>
          <a:lstStyle/>
          <a:p>
            <a:endParaRPr lang="en-US"/>
          </a:p>
        </p:txBody>
      </p:sp>
      <p:sp>
        <p:nvSpPr>
          <p:cNvPr id="52229" name="Text Box 5"/>
          <p:cNvSpPr txBox="1">
            <a:spLocks noChangeArrowheads="1"/>
          </p:cNvSpPr>
          <p:nvPr/>
        </p:nvSpPr>
        <p:spPr bwMode="auto">
          <a:xfrm>
            <a:off x="76200" y="0"/>
            <a:ext cx="8435975" cy="892175"/>
          </a:xfrm>
          <a:prstGeom prst="rect">
            <a:avLst/>
          </a:prstGeom>
          <a:noFill/>
          <a:ln w="12700" algn="ctr">
            <a:noFill/>
            <a:miter lim="800000"/>
            <a:headEnd/>
            <a:tailEnd/>
          </a:ln>
        </p:spPr>
        <p:txBody>
          <a:bodyPr wrap="none" lIns="90487" tIns="44450" rIns="90487" bIns="44450">
            <a:spAutoFit/>
          </a:bodyPr>
          <a:lstStyle/>
          <a:p>
            <a:pPr marL="228600" indent="-228600">
              <a:spcBef>
                <a:spcPct val="20000"/>
              </a:spcBef>
              <a:buFont typeface="Times" pitchFamily="18" charset="0"/>
              <a:buNone/>
            </a:pPr>
            <a:r>
              <a:rPr lang="en-US" sz="2400">
                <a:solidFill>
                  <a:schemeClr val="bg1"/>
                </a:solidFill>
              </a:rPr>
              <a:t>Hall C:  A High Momentum and a Broad Range Spectrometer</a:t>
            </a:r>
          </a:p>
          <a:p>
            <a:pPr marL="228600" indent="-228600">
              <a:spcBef>
                <a:spcPct val="20000"/>
              </a:spcBef>
              <a:buFont typeface="Times" pitchFamily="18" charset="0"/>
              <a:buNone/>
            </a:pPr>
            <a:r>
              <a:rPr lang="en-US" sz="2400">
                <a:solidFill>
                  <a:schemeClr val="bg1"/>
                </a:solidFill>
              </a:rPr>
              <a:t>        	  Setup Space for Unique Experiments   	</a:t>
            </a:r>
          </a:p>
        </p:txBody>
      </p:sp>
      <p:pic>
        <p:nvPicPr>
          <p:cNvPr id="52230" name="Picture 7" descr="HallC200dpi"/>
          <p:cNvPicPr>
            <a:picLocks noChangeAspect="1" noChangeArrowheads="1"/>
          </p:cNvPicPr>
          <p:nvPr/>
        </p:nvPicPr>
        <p:blipFill>
          <a:blip r:embed="rId3" cstate="print"/>
          <a:srcRect/>
          <a:stretch>
            <a:fillRect/>
          </a:stretch>
        </p:blipFill>
        <p:spPr bwMode="auto">
          <a:xfrm>
            <a:off x="228600" y="1004888"/>
            <a:ext cx="5486400" cy="3648075"/>
          </a:xfrm>
          <a:prstGeom prst="rect">
            <a:avLst/>
          </a:prstGeom>
          <a:noFill/>
          <a:ln w="25400">
            <a:solidFill>
              <a:schemeClr val="bg1"/>
            </a:solid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25116" y="76200"/>
            <a:ext cx="7880684" cy="584775"/>
          </a:xfrm>
          <a:prstGeom prst="rect">
            <a:avLst/>
          </a:prstGeom>
          <a:noFill/>
          <a:ln w="9525">
            <a:noFill/>
            <a:miter lim="800000"/>
            <a:headEnd/>
            <a:tailEnd/>
          </a:ln>
        </p:spPr>
        <p:txBody>
          <a:bodyPr wrap="none">
            <a:spAutoFit/>
          </a:bodyPr>
          <a:lstStyle/>
          <a:p>
            <a:r>
              <a:rPr lang="en-US" sz="3200" b="1" dirty="0" smtClean="0">
                <a:solidFill>
                  <a:srgbClr val="FF0000"/>
                </a:solidFill>
              </a:rPr>
              <a:t>Projected Path:  the Extraction </a:t>
            </a:r>
            <a:r>
              <a:rPr lang="en-US" sz="3200" b="1" dirty="0">
                <a:solidFill>
                  <a:srgbClr val="FF0000"/>
                </a:solidFill>
              </a:rPr>
              <a:t>of GPDs</a:t>
            </a:r>
          </a:p>
        </p:txBody>
      </p:sp>
      <p:grpSp>
        <p:nvGrpSpPr>
          <p:cNvPr id="2" name="Group 4"/>
          <p:cNvGrpSpPr>
            <a:grpSpLocks/>
          </p:cNvGrpSpPr>
          <p:nvPr/>
        </p:nvGrpSpPr>
        <p:grpSpPr bwMode="auto">
          <a:xfrm>
            <a:off x="508000" y="1330325"/>
            <a:ext cx="2263775" cy="650875"/>
            <a:chOff x="2240" y="694"/>
            <a:chExt cx="1426" cy="410"/>
          </a:xfrm>
        </p:grpSpPr>
        <p:sp>
          <p:nvSpPr>
            <p:cNvPr id="51218" name="Text Box 5"/>
            <p:cNvSpPr txBox="1">
              <a:spLocks noChangeArrowheads="1"/>
            </p:cNvSpPr>
            <p:nvPr/>
          </p:nvSpPr>
          <p:spPr bwMode="auto">
            <a:xfrm>
              <a:off x="2240" y="795"/>
              <a:ext cx="371" cy="231"/>
            </a:xfrm>
            <a:prstGeom prst="rect">
              <a:avLst/>
            </a:prstGeom>
            <a:noFill/>
            <a:ln w="9525">
              <a:noFill/>
              <a:miter lim="800000"/>
              <a:headEnd/>
              <a:tailEnd/>
            </a:ln>
          </p:spPr>
          <p:txBody>
            <a:bodyPr wrap="none">
              <a:spAutoFit/>
            </a:bodyPr>
            <a:lstStyle/>
            <a:p>
              <a:pPr algn="ctr"/>
              <a:r>
                <a:rPr lang="en-US" b="1"/>
                <a:t>A =</a:t>
              </a:r>
            </a:p>
          </p:txBody>
        </p:sp>
        <p:grpSp>
          <p:nvGrpSpPr>
            <p:cNvPr id="3" name="Group 6"/>
            <p:cNvGrpSpPr>
              <a:grpSpLocks/>
            </p:cNvGrpSpPr>
            <p:nvPr/>
          </p:nvGrpSpPr>
          <p:grpSpPr bwMode="auto">
            <a:xfrm>
              <a:off x="3375" y="694"/>
              <a:ext cx="291" cy="404"/>
              <a:chOff x="2975" y="501"/>
              <a:chExt cx="291" cy="404"/>
            </a:xfrm>
          </p:grpSpPr>
          <p:sp>
            <p:nvSpPr>
              <p:cNvPr id="51223" name="Text Box 7"/>
              <p:cNvSpPr txBox="1">
                <a:spLocks noChangeArrowheads="1"/>
              </p:cNvSpPr>
              <p:nvPr/>
            </p:nvSpPr>
            <p:spPr bwMode="auto">
              <a:xfrm>
                <a:off x="2975" y="501"/>
                <a:ext cx="291" cy="404"/>
              </a:xfrm>
              <a:prstGeom prst="rect">
                <a:avLst/>
              </a:prstGeom>
              <a:noFill/>
              <a:ln w="9525">
                <a:noFill/>
                <a:miter lim="800000"/>
                <a:headEnd/>
                <a:tailEnd/>
              </a:ln>
            </p:spPr>
            <p:txBody>
              <a:bodyPr wrap="none">
                <a:spAutoFit/>
              </a:bodyPr>
              <a:lstStyle/>
              <a:p>
                <a:pPr algn="ctr"/>
                <a:r>
                  <a:rPr lang="en-US" b="1">
                    <a:latin typeface="Symbol" pitchFamily="18" charset="2"/>
                  </a:rPr>
                  <a:t>Ds</a:t>
                </a:r>
              </a:p>
              <a:p>
                <a:pPr algn="ctr"/>
                <a:r>
                  <a:rPr lang="en-US" b="1">
                    <a:latin typeface="Symbol" pitchFamily="18" charset="2"/>
                  </a:rPr>
                  <a:t>2s</a:t>
                </a:r>
              </a:p>
            </p:txBody>
          </p:sp>
          <p:sp>
            <p:nvSpPr>
              <p:cNvPr id="51224" name="Line 8"/>
              <p:cNvSpPr>
                <a:spLocks noChangeShapeType="1"/>
              </p:cNvSpPr>
              <p:nvPr/>
            </p:nvSpPr>
            <p:spPr bwMode="auto">
              <a:xfrm>
                <a:off x="2976" y="720"/>
                <a:ext cx="288" cy="0"/>
              </a:xfrm>
              <a:prstGeom prst="line">
                <a:avLst/>
              </a:prstGeom>
              <a:noFill/>
              <a:ln w="19050">
                <a:solidFill>
                  <a:schemeClr val="tx1"/>
                </a:solidFill>
                <a:round/>
                <a:headEnd/>
                <a:tailEnd/>
              </a:ln>
            </p:spPr>
            <p:txBody>
              <a:bodyPr/>
              <a:lstStyle/>
              <a:p>
                <a:endParaRPr lang="en-US"/>
              </a:p>
            </p:txBody>
          </p:sp>
        </p:grpSp>
        <p:sp>
          <p:nvSpPr>
            <p:cNvPr id="51220" name="Text Box 9"/>
            <p:cNvSpPr txBox="1">
              <a:spLocks noChangeArrowheads="1"/>
            </p:cNvSpPr>
            <p:nvPr/>
          </p:nvSpPr>
          <p:spPr bwMode="auto">
            <a:xfrm>
              <a:off x="2598" y="700"/>
              <a:ext cx="547" cy="404"/>
            </a:xfrm>
            <a:prstGeom prst="rect">
              <a:avLst/>
            </a:prstGeom>
            <a:noFill/>
            <a:ln w="9525">
              <a:noFill/>
              <a:miter lim="800000"/>
              <a:headEnd/>
              <a:tailEnd/>
            </a:ln>
          </p:spPr>
          <p:txBody>
            <a:bodyPr wrap="none">
              <a:spAutoFit/>
            </a:bodyPr>
            <a:lstStyle/>
            <a:p>
              <a:pPr algn="ctr"/>
              <a:r>
                <a:rPr lang="en-US" b="1">
                  <a:latin typeface="Symbol" pitchFamily="18" charset="2"/>
                </a:rPr>
                <a:t>s</a:t>
              </a:r>
              <a:r>
                <a:rPr lang="en-US" b="1" baseline="30000">
                  <a:latin typeface="Symbol" pitchFamily="18" charset="2"/>
                </a:rPr>
                <a:t>+</a:t>
              </a:r>
              <a:r>
                <a:rPr lang="en-US" b="1">
                  <a:latin typeface="Symbol" pitchFamily="18" charset="2"/>
                </a:rPr>
                <a:t> - s</a:t>
              </a:r>
              <a:r>
                <a:rPr lang="en-US" b="1" baseline="30000">
                  <a:latin typeface="Symbol" pitchFamily="18" charset="2"/>
                </a:rPr>
                <a:t>-</a:t>
              </a:r>
            </a:p>
            <a:p>
              <a:pPr algn="ctr"/>
              <a:r>
                <a:rPr lang="en-US" b="1">
                  <a:latin typeface="Symbol" pitchFamily="18" charset="2"/>
                </a:rPr>
                <a:t>s</a:t>
              </a:r>
              <a:r>
                <a:rPr lang="en-US" b="1" baseline="30000">
                  <a:latin typeface="Symbol" pitchFamily="18" charset="2"/>
                </a:rPr>
                <a:t>+</a:t>
              </a:r>
              <a:r>
                <a:rPr lang="en-US" b="1">
                  <a:latin typeface="Symbol" pitchFamily="18" charset="2"/>
                </a:rPr>
                <a:t> + s</a:t>
              </a:r>
              <a:r>
                <a:rPr lang="en-US" b="1" baseline="30000">
                  <a:latin typeface="Symbol" pitchFamily="18" charset="2"/>
                </a:rPr>
                <a:t>-</a:t>
              </a:r>
            </a:p>
          </p:txBody>
        </p:sp>
        <p:sp>
          <p:nvSpPr>
            <p:cNvPr id="51221" name="Line 10"/>
            <p:cNvSpPr>
              <a:spLocks noChangeShapeType="1"/>
            </p:cNvSpPr>
            <p:nvPr/>
          </p:nvSpPr>
          <p:spPr bwMode="auto">
            <a:xfrm>
              <a:off x="2592" y="913"/>
              <a:ext cx="528" cy="0"/>
            </a:xfrm>
            <a:prstGeom prst="line">
              <a:avLst/>
            </a:prstGeom>
            <a:noFill/>
            <a:ln w="9525">
              <a:solidFill>
                <a:schemeClr val="tx1"/>
              </a:solidFill>
              <a:round/>
              <a:headEnd/>
              <a:tailEnd/>
            </a:ln>
          </p:spPr>
          <p:txBody>
            <a:bodyPr/>
            <a:lstStyle/>
            <a:p>
              <a:endParaRPr lang="en-US"/>
            </a:p>
          </p:txBody>
        </p:sp>
        <p:sp>
          <p:nvSpPr>
            <p:cNvPr id="51222" name="Text Box 11"/>
            <p:cNvSpPr txBox="1">
              <a:spLocks noChangeArrowheads="1"/>
            </p:cNvSpPr>
            <p:nvPr/>
          </p:nvSpPr>
          <p:spPr bwMode="auto">
            <a:xfrm>
              <a:off x="3162" y="814"/>
              <a:ext cx="204" cy="231"/>
            </a:xfrm>
            <a:prstGeom prst="rect">
              <a:avLst/>
            </a:prstGeom>
            <a:noFill/>
            <a:ln w="9525">
              <a:noFill/>
              <a:miter lim="800000"/>
              <a:headEnd/>
              <a:tailEnd/>
            </a:ln>
          </p:spPr>
          <p:txBody>
            <a:bodyPr wrap="none">
              <a:spAutoFit/>
            </a:bodyPr>
            <a:lstStyle/>
            <a:p>
              <a:pPr algn="ctr"/>
              <a:r>
                <a:rPr lang="en-US" b="1"/>
                <a:t>=</a:t>
              </a:r>
            </a:p>
          </p:txBody>
        </p:sp>
      </p:grpSp>
      <p:sp>
        <p:nvSpPr>
          <p:cNvPr id="51204" name="Rectangle 12"/>
          <p:cNvSpPr>
            <a:spLocks noChangeArrowheads="1"/>
          </p:cNvSpPr>
          <p:nvPr/>
        </p:nvSpPr>
        <p:spPr bwMode="auto">
          <a:xfrm>
            <a:off x="381000" y="1295400"/>
            <a:ext cx="2590800" cy="762000"/>
          </a:xfrm>
          <a:prstGeom prst="rect">
            <a:avLst/>
          </a:prstGeom>
          <a:noFill/>
          <a:ln w="9525">
            <a:solidFill>
              <a:schemeClr val="tx1"/>
            </a:solidFill>
            <a:miter lim="800000"/>
            <a:headEnd/>
            <a:tailEnd/>
          </a:ln>
        </p:spPr>
        <p:txBody>
          <a:bodyPr wrap="none" anchor="ctr"/>
          <a:lstStyle/>
          <a:p>
            <a:endParaRPr lang="en-US"/>
          </a:p>
        </p:txBody>
      </p:sp>
      <p:sp>
        <p:nvSpPr>
          <p:cNvPr id="51205" name="TextBox 12"/>
          <p:cNvSpPr txBox="1">
            <a:spLocks noChangeArrowheads="1"/>
          </p:cNvSpPr>
          <p:nvPr/>
        </p:nvSpPr>
        <p:spPr bwMode="auto">
          <a:xfrm>
            <a:off x="381000" y="838200"/>
            <a:ext cx="2646363" cy="461963"/>
          </a:xfrm>
          <a:prstGeom prst="rect">
            <a:avLst/>
          </a:prstGeom>
          <a:noFill/>
          <a:ln w="9525">
            <a:noFill/>
            <a:miter lim="800000"/>
            <a:headEnd/>
            <a:tailEnd/>
          </a:ln>
        </p:spPr>
        <p:txBody>
          <a:bodyPr wrap="none">
            <a:spAutoFit/>
          </a:bodyPr>
          <a:lstStyle/>
          <a:p>
            <a:r>
              <a:rPr lang="en-US" b="1">
                <a:solidFill>
                  <a:srgbClr val="FF0000"/>
                </a:solidFill>
              </a:rPr>
              <a:t>Use polarization!</a:t>
            </a:r>
          </a:p>
        </p:txBody>
      </p:sp>
      <p:sp>
        <p:nvSpPr>
          <p:cNvPr id="51206" name="Rectangle 16"/>
          <p:cNvSpPr>
            <a:spLocks noChangeArrowheads="1"/>
          </p:cNvSpPr>
          <p:nvPr/>
        </p:nvSpPr>
        <p:spPr bwMode="auto">
          <a:xfrm>
            <a:off x="76200" y="3276600"/>
            <a:ext cx="3124200"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51207" name="Text Box 17"/>
          <p:cNvSpPr txBox="1">
            <a:spLocks noChangeArrowheads="1"/>
          </p:cNvSpPr>
          <p:nvPr/>
        </p:nvSpPr>
        <p:spPr bwMode="auto">
          <a:xfrm>
            <a:off x="44450" y="3335338"/>
            <a:ext cx="2927350" cy="369887"/>
          </a:xfrm>
          <a:prstGeom prst="rect">
            <a:avLst/>
          </a:prstGeom>
          <a:noFill/>
          <a:ln w="9525">
            <a:noFill/>
            <a:miter lim="800000"/>
            <a:headEnd/>
            <a:tailEnd/>
          </a:ln>
        </p:spPr>
        <p:txBody>
          <a:bodyPr wrap="none">
            <a:spAutoFit/>
          </a:bodyPr>
          <a:lstStyle/>
          <a:p>
            <a:r>
              <a:rPr lang="en-US" b="1" dirty="0" err="1">
                <a:latin typeface="Symbol" pitchFamily="18" charset="2"/>
              </a:rPr>
              <a:t>Ds</a:t>
            </a:r>
            <a:r>
              <a:rPr lang="en-US" b="1" baseline="-25000" dirty="0" err="1"/>
              <a:t>LU</a:t>
            </a:r>
            <a:r>
              <a:rPr lang="en-US" b="1" dirty="0"/>
              <a:t> </a:t>
            </a:r>
            <a:r>
              <a:rPr lang="en-US" dirty="0"/>
              <a:t>~ </a:t>
            </a:r>
            <a:r>
              <a:rPr lang="en-US" dirty="0" err="1" smtClean="0">
                <a:solidFill>
                  <a:srgbClr val="FF3300"/>
                </a:solidFill>
              </a:rPr>
              <a:t>sin</a:t>
            </a:r>
            <a:r>
              <a:rPr lang="en-US" b="1" dirty="0" err="1" smtClean="0">
                <a:solidFill>
                  <a:srgbClr val="FF3300"/>
                </a:solidFill>
                <a:latin typeface="Symbol" pitchFamily="18" charset="2"/>
              </a:rPr>
              <a:t>f</a:t>
            </a:r>
            <a:r>
              <a:rPr lang="en-US" dirty="0" err="1" smtClean="0"/>
              <a:t>Im</a:t>
            </a:r>
            <a:r>
              <a:rPr lang="en-US" dirty="0" smtClean="0"/>
              <a:t>{F</a:t>
            </a:r>
            <a:r>
              <a:rPr lang="en-US" baseline="-25000" dirty="0" smtClean="0"/>
              <a:t>1</a:t>
            </a:r>
            <a:r>
              <a:rPr lang="en-US" dirty="0" smtClean="0">
                <a:solidFill>
                  <a:schemeClr val="accent2"/>
                </a:solidFill>
              </a:rPr>
              <a:t>H</a:t>
            </a:r>
            <a:r>
              <a:rPr lang="en-US" dirty="0" smtClean="0">
                <a:solidFill>
                  <a:schemeClr val="hlink"/>
                </a:solidFill>
              </a:rPr>
              <a:t> </a:t>
            </a:r>
            <a:r>
              <a:rPr lang="en-US" dirty="0"/>
              <a:t>+ </a:t>
            </a:r>
            <a:r>
              <a:rPr lang="en-US" dirty="0">
                <a:latin typeface="Symbol" pitchFamily="18" charset="2"/>
              </a:rPr>
              <a:t>...</a:t>
            </a:r>
            <a:r>
              <a:rPr lang="en-US" dirty="0"/>
              <a:t>}</a:t>
            </a:r>
            <a:r>
              <a:rPr lang="en-US" dirty="0" err="1"/>
              <a:t>d</a:t>
            </a:r>
            <a:r>
              <a:rPr lang="en-US" b="1" dirty="0" err="1">
                <a:latin typeface="Symbol" pitchFamily="18" charset="2"/>
              </a:rPr>
              <a:t>f</a:t>
            </a:r>
            <a:endParaRPr lang="en-US" b="1" dirty="0">
              <a:latin typeface="Symbol" pitchFamily="18" charset="2"/>
            </a:endParaRPr>
          </a:p>
        </p:txBody>
      </p:sp>
      <p:grpSp>
        <p:nvGrpSpPr>
          <p:cNvPr id="4" name="Group 27"/>
          <p:cNvGrpSpPr>
            <a:grpSpLocks/>
          </p:cNvGrpSpPr>
          <p:nvPr/>
        </p:nvGrpSpPr>
        <p:grpSpPr bwMode="auto">
          <a:xfrm>
            <a:off x="838200" y="5562600"/>
            <a:ext cx="1828800" cy="533400"/>
            <a:chOff x="3744" y="1536"/>
            <a:chExt cx="1152" cy="528"/>
          </a:xfrm>
        </p:grpSpPr>
        <p:sp>
          <p:nvSpPr>
            <p:cNvPr id="51216" name="Rectangle 28"/>
            <p:cNvSpPr>
              <a:spLocks noChangeArrowheads="1"/>
            </p:cNvSpPr>
            <p:nvPr/>
          </p:nvSpPr>
          <p:spPr bwMode="auto">
            <a:xfrm>
              <a:off x="3744" y="1536"/>
              <a:ext cx="1152"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1217" name="Text Box 29"/>
            <p:cNvSpPr txBox="1">
              <a:spLocks noChangeArrowheads="1"/>
            </p:cNvSpPr>
            <p:nvPr/>
          </p:nvSpPr>
          <p:spPr bwMode="auto">
            <a:xfrm>
              <a:off x="3856" y="1572"/>
              <a:ext cx="1010" cy="250"/>
            </a:xfrm>
            <a:prstGeom prst="rect">
              <a:avLst/>
            </a:prstGeom>
            <a:solidFill>
              <a:schemeClr val="bg1"/>
            </a:solidFill>
            <a:ln w="9525">
              <a:noFill/>
              <a:miter lim="800000"/>
              <a:headEnd/>
              <a:tailEnd/>
            </a:ln>
          </p:spPr>
          <p:txBody>
            <a:bodyPr wrap="none">
              <a:spAutoFit/>
            </a:bodyPr>
            <a:lstStyle/>
            <a:p>
              <a:pPr algn="ctr"/>
              <a:r>
                <a:rPr lang="en-US" sz="2000">
                  <a:latin typeface="Symbol" pitchFamily="18" charset="2"/>
                </a:rPr>
                <a:t>x</a:t>
              </a:r>
              <a:r>
                <a:rPr lang="en-US" sz="2000">
                  <a:latin typeface="Arial" charset="0"/>
                </a:rPr>
                <a:t> = x</a:t>
              </a:r>
              <a:r>
                <a:rPr lang="en-US" sz="2000" baseline="-25000">
                  <a:latin typeface="Arial" charset="0"/>
                </a:rPr>
                <a:t>B</a:t>
              </a:r>
              <a:r>
                <a:rPr lang="en-US" sz="2000">
                  <a:latin typeface="Arial" charset="0"/>
                </a:rPr>
                <a:t>/(2-x</a:t>
              </a:r>
              <a:r>
                <a:rPr lang="en-US" sz="2000" baseline="-25000">
                  <a:latin typeface="Arial" charset="0"/>
                </a:rPr>
                <a:t>B</a:t>
              </a:r>
              <a:r>
                <a:rPr lang="en-US" sz="2000">
                  <a:latin typeface="Arial" charset="0"/>
                </a:rPr>
                <a:t>) </a:t>
              </a:r>
            </a:p>
          </p:txBody>
        </p:sp>
      </p:grpSp>
      <p:sp>
        <p:nvSpPr>
          <p:cNvPr id="51209" name="Text Box 32"/>
          <p:cNvSpPr txBox="1">
            <a:spLocks noChangeArrowheads="1"/>
          </p:cNvSpPr>
          <p:nvPr/>
        </p:nvSpPr>
        <p:spPr bwMode="auto">
          <a:xfrm>
            <a:off x="1120775" y="4572000"/>
            <a:ext cx="1792288" cy="584200"/>
          </a:xfrm>
          <a:prstGeom prst="rect">
            <a:avLst/>
          </a:prstGeom>
          <a:noFill/>
          <a:ln w="9525">
            <a:noFill/>
            <a:miter lim="800000"/>
            <a:headEnd/>
            <a:tailEnd/>
          </a:ln>
        </p:spPr>
        <p:txBody>
          <a:bodyPr>
            <a:spAutoFit/>
          </a:bodyPr>
          <a:lstStyle/>
          <a:p>
            <a:pPr algn="ctr"/>
            <a:r>
              <a:rPr lang="en-US" sz="3200">
                <a:solidFill>
                  <a:schemeClr val="accent2"/>
                </a:solidFill>
              </a:rPr>
              <a:t>H(</a:t>
            </a:r>
            <a:r>
              <a:rPr lang="en-US" sz="3200">
                <a:solidFill>
                  <a:schemeClr val="accent2"/>
                </a:solidFill>
                <a:latin typeface="Symbol" pitchFamily="18" charset="2"/>
              </a:rPr>
              <a:t>x</a:t>
            </a:r>
            <a:r>
              <a:rPr lang="en-US" sz="3200">
                <a:solidFill>
                  <a:schemeClr val="accent2"/>
                </a:solidFill>
              </a:rPr>
              <a:t>,t)</a:t>
            </a:r>
          </a:p>
        </p:txBody>
      </p:sp>
      <p:sp>
        <p:nvSpPr>
          <p:cNvPr id="51210" name="AutoShape 33"/>
          <p:cNvSpPr>
            <a:spLocks noChangeArrowheads="1"/>
          </p:cNvSpPr>
          <p:nvPr/>
        </p:nvSpPr>
        <p:spPr bwMode="auto">
          <a:xfrm>
            <a:off x="381000" y="4643438"/>
            <a:ext cx="850900" cy="5381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p:spPr>
        <p:txBody>
          <a:bodyPr wrap="none" anchor="ctr"/>
          <a:lstStyle/>
          <a:p>
            <a:endParaRPr lang="en-US" sz="3200"/>
          </a:p>
        </p:txBody>
      </p:sp>
      <p:sp>
        <p:nvSpPr>
          <p:cNvPr id="51211" name="Line 34"/>
          <p:cNvSpPr>
            <a:spLocks noChangeShapeType="1"/>
          </p:cNvSpPr>
          <p:nvPr/>
        </p:nvSpPr>
        <p:spPr bwMode="auto">
          <a:xfrm flipV="1">
            <a:off x="2514600" y="3795713"/>
            <a:ext cx="0" cy="228600"/>
          </a:xfrm>
          <a:prstGeom prst="line">
            <a:avLst/>
          </a:prstGeom>
          <a:noFill/>
          <a:ln w="9525">
            <a:solidFill>
              <a:schemeClr val="tx1"/>
            </a:solidFill>
            <a:round/>
            <a:headEnd/>
            <a:tailEnd type="triangle" w="med" len="med"/>
          </a:ln>
        </p:spPr>
        <p:txBody>
          <a:bodyPr/>
          <a:lstStyle/>
          <a:p>
            <a:endParaRPr lang="en-US"/>
          </a:p>
        </p:txBody>
      </p:sp>
      <p:sp>
        <p:nvSpPr>
          <p:cNvPr id="51212" name="Text Box 36"/>
          <p:cNvSpPr txBox="1">
            <a:spLocks noChangeArrowheads="1"/>
          </p:cNvSpPr>
          <p:nvPr/>
        </p:nvSpPr>
        <p:spPr bwMode="auto">
          <a:xfrm>
            <a:off x="1568450" y="4038600"/>
            <a:ext cx="1631950" cy="461963"/>
          </a:xfrm>
          <a:prstGeom prst="rect">
            <a:avLst/>
          </a:prstGeom>
          <a:noFill/>
          <a:ln w="9525">
            <a:noFill/>
            <a:miter lim="800000"/>
            <a:headEnd/>
            <a:tailEnd/>
          </a:ln>
        </p:spPr>
        <p:txBody>
          <a:bodyPr>
            <a:spAutoFit/>
          </a:bodyPr>
          <a:lstStyle/>
          <a:p>
            <a:pPr algn="ctr"/>
            <a:r>
              <a:rPr lang="en-US" sz="1200">
                <a:solidFill>
                  <a:srgbClr val="FF0000"/>
                </a:solidFill>
              </a:rPr>
              <a:t>Kinematically suppressed</a:t>
            </a:r>
          </a:p>
        </p:txBody>
      </p:sp>
      <p:grpSp>
        <p:nvGrpSpPr>
          <p:cNvPr id="5" name="Group 15"/>
          <p:cNvGrpSpPr>
            <a:grpSpLocks/>
          </p:cNvGrpSpPr>
          <p:nvPr/>
        </p:nvGrpSpPr>
        <p:grpSpPr bwMode="auto">
          <a:xfrm>
            <a:off x="533400" y="2362200"/>
            <a:ext cx="2514600" cy="685800"/>
            <a:chOff x="192" y="672"/>
            <a:chExt cx="1584" cy="432"/>
          </a:xfrm>
          <a:noFill/>
        </p:grpSpPr>
        <p:sp>
          <p:nvSpPr>
            <p:cNvPr id="47" name="Rectangle 16"/>
            <p:cNvSpPr>
              <a:spLocks noChangeArrowheads="1"/>
            </p:cNvSpPr>
            <p:nvPr/>
          </p:nvSpPr>
          <p:spPr bwMode="auto">
            <a:xfrm>
              <a:off x="192" y="672"/>
              <a:ext cx="1392" cy="432"/>
            </a:xfrm>
            <a:prstGeom prst="rect">
              <a:avLst/>
            </a:prstGeom>
            <a:grpFill/>
            <a:ln w="6350">
              <a:solidFill>
                <a:schemeClr val="bg2"/>
              </a:solidFill>
              <a:miter lim="800000"/>
              <a:headEnd/>
              <a:tailEnd/>
            </a:ln>
            <a:effectLst/>
          </p:spPr>
          <p:txBody>
            <a:bodyPr wrap="none" anchor="ctr"/>
            <a:lstStyle/>
            <a:p>
              <a:pPr>
                <a:defRPr/>
              </a:pPr>
              <a:endParaRPr lang="en-US">
                <a:solidFill>
                  <a:srgbClr val="002060"/>
                </a:solidFill>
              </a:endParaRPr>
            </a:p>
          </p:txBody>
        </p:sp>
        <p:sp>
          <p:nvSpPr>
            <p:cNvPr id="48" name="Text Box 17"/>
            <p:cNvSpPr txBox="1">
              <a:spLocks noChangeArrowheads="1"/>
            </p:cNvSpPr>
            <p:nvPr/>
          </p:nvSpPr>
          <p:spPr bwMode="auto">
            <a:xfrm>
              <a:off x="240" y="691"/>
              <a:ext cx="1536" cy="368"/>
            </a:xfrm>
            <a:prstGeom prst="rect">
              <a:avLst/>
            </a:prstGeom>
            <a:grpFill/>
            <a:ln w="9525">
              <a:noFill/>
              <a:miter lim="800000"/>
              <a:headEnd/>
              <a:tailEnd/>
            </a:ln>
            <a:effectLst/>
          </p:spPr>
          <p:txBody>
            <a:bodyPr>
              <a:spAutoFit/>
            </a:bodyPr>
            <a:lstStyle/>
            <a:p>
              <a:pPr>
                <a:defRPr/>
              </a:pPr>
              <a:r>
                <a:rPr lang="en-US" sz="3200" dirty="0">
                  <a:solidFill>
                    <a:srgbClr val="002060"/>
                  </a:solidFill>
                </a:rPr>
                <a:t>e p      </a:t>
              </a:r>
              <a:r>
                <a:rPr lang="en-US" sz="3200" dirty="0" err="1">
                  <a:solidFill>
                    <a:srgbClr val="002060"/>
                  </a:solidFill>
                </a:rPr>
                <a:t>ep</a:t>
              </a:r>
              <a:r>
                <a:rPr lang="en-US" sz="3200" dirty="0" err="1">
                  <a:solidFill>
                    <a:srgbClr val="002060"/>
                  </a:solidFill>
                  <a:latin typeface="Symbol" pitchFamily="18" charset="2"/>
                </a:rPr>
                <a:t>g</a:t>
              </a:r>
              <a:r>
                <a:rPr lang="en-US" sz="3200" dirty="0">
                  <a:solidFill>
                    <a:srgbClr val="002060"/>
                  </a:solidFill>
                </a:rPr>
                <a:t>  </a:t>
              </a:r>
            </a:p>
          </p:txBody>
        </p:sp>
        <p:sp>
          <p:nvSpPr>
            <p:cNvPr id="49" name="Line 18"/>
            <p:cNvSpPr>
              <a:spLocks noChangeShapeType="1"/>
            </p:cNvSpPr>
            <p:nvPr/>
          </p:nvSpPr>
          <p:spPr bwMode="auto">
            <a:xfrm>
              <a:off x="720" y="919"/>
              <a:ext cx="288" cy="0"/>
            </a:xfrm>
            <a:prstGeom prst="line">
              <a:avLst/>
            </a:prstGeom>
            <a:grpFill/>
            <a:ln w="19050">
              <a:solidFill>
                <a:schemeClr val="tx1"/>
              </a:solidFill>
              <a:miter lim="800000"/>
              <a:headEnd/>
              <a:tailEnd type="arrow" w="med" len="med"/>
            </a:ln>
            <a:effectLst/>
          </p:spPr>
          <p:txBody>
            <a:bodyPr wrap="none" anchor="ctr"/>
            <a:lstStyle/>
            <a:p>
              <a:pPr>
                <a:defRPr/>
              </a:pPr>
              <a:endParaRPr lang="en-US">
                <a:solidFill>
                  <a:srgbClr val="002060"/>
                </a:solidFill>
              </a:endParaRPr>
            </a:p>
          </p:txBody>
        </p:sp>
        <p:sp>
          <p:nvSpPr>
            <p:cNvPr id="50" name="Line 19"/>
            <p:cNvSpPr>
              <a:spLocks noChangeShapeType="1"/>
            </p:cNvSpPr>
            <p:nvPr/>
          </p:nvSpPr>
          <p:spPr bwMode="auto">
            <a:xfrm>
              <a:off x="288" y="789"/>
              <a:ext cx="144" cy="0"/>
            </a:xfrm>
            <a:prstGeom prst="line">
              <a:avLst/>
            </a:prstGeom>
            <a:grpFill/>
            <a:ln w="19050">
              <a:solidFill>
                <a:schemeClr val="tx1"/>
              </a:solidFill>
              <a:miter lim="800000"/>
              <a:headEnd/>
              <a:tailEnd type="triangle" w="med" len="med"/>
            </a:ln>
            <a:effectLst/>
          </p:spPr>
          <p:txBody>
            <a:bodyPr wrap="none" anchor="ctr"/>
            <a:lstStyle/>
            <a:p>
              <a:pPr>
                <a:defRPr/>
              </a:pPr>
              <a:endParaRPr lang="en-US">
                <a:solidFill>
                  <a:srgbClr val="002060"/>
                </a:solidFill>
              </a:endParaRPr>
            </a:p>
          </p:txBody>
        </p:sp>
      </p:grpSp>
      <p:pic>
        <p:nvPicPr>
          <p:cNvPr id="51214" name="Picture 3" descr="drawplotu"/>
          <p:cNvPicPr>
            <a:picLocks noChangeAspect="1" noChangeArrowheads="1"/>
          </p:cNvPicPr>
          <p:nvPr/>
        </p:nvPicPr>
        <p:blipFill>
          <a:blip r:embed="rId2" cstate="print"/>
          <a:srcRect/>
          <a:stretch>
            <a:fillRect/>
          </a:stretch>
        </p:blipFill>
        <p:spPr bwMode="auto">
          <a:xfrm>
            <a:off x="3259138" y="1295400"/>
            <a:ext cx="5732462" cy="5410200"/>
          </a:xfrm>
          <a:prstGeom prst="rect">
            <a:avLst/>
          </a:prstGeom>
          <a:noFill/>
          <a:ln w="9525">
            <a:noFill/>
            <a:miter lim="800000"/>
            <a:headEnd/>
            <a:tailEnd/>
          </a:ln>
        </p:spPr>
      </p:pic>
      <p:sp>
        <p:nvSpPr>
          <p:cNvPr id="51215" name="TextBox 51"/>
          <p:cNvSpPr txBox="1">
            <a:spLocks noChangeArrowheads="1"/>
          </p:cNvSpPr>
          <p:nvPr/>
        </p:nvSpPr>
        <p:spPr bwMode="auto">
          <a:xfrm>
            <a:off x="4191000" y="838200"/>
            <a:ext cx="4356100" cy="461963"/>
          </a:xfrm>
          <a:prstGeom prst="rect">
            <a:avLst/>
          </a:prstGeom>
          <a:noFill/>
          <a:ln w="9525">
            <a:noFill/>
            <a:miter lim="800000"/>
            <a:headEnd/>
            <a:tailEnd/>
          </a:ln>
        </p:spPr>
        <p:txBody>
          <a:bodyPr wrap="none">
            <a:spAutoFit/>
          </a:bodyPr>
          <a:lstStyle/>
          <a:p>
            <a:r>
              <a:rPr lang="en-US" b="1">
                <a:solidFill>
                  <a:srgbClr val="FF0000"/>
                </a:solidFill>
              </a:rPr>
              <a:t>Subset of projected results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solidFill>
                  <a:srgbClr val="FF0000"/>
                </a:solidFill>
                <a:ea typeface="ＭＳ Ｐゴシック" pitchFamily="34" charset="-128"/>
                <a:cs typeface="Arial" charset="0"/>
              </a:rPr>
              <a:t>12 GeV Science Categories</a:t>
            </a:r>
          </a:p>
        </p:txBody>
      </p:sp>
      <p:sp>
        <p:nvSpPr>
          <p:cNvPr id="3" name="Content Placeholder 2"/>
          <p:cNvSpPr>
            <a:spLocks noGrp="1"/>
          </p:cNvSpPr>
          <p:nvPr>
            <p:ph idx="1"/>
          </p:nvPr>
        </p:nvSpPr>
        <p:spPr>
          <a:xfrm>
            <a:off x="76200" y="1524000"/>
            <a:ext cx="9372600" cy="4525963"/>
          </a:xfrm>
        </p:spPr>
        <p:txBody>
          <a:bodyPr/>
          <a:lstStyle/>
          <a:p>
            <a:pPr>
              <a:buFont typeface="Arial" pitchFamily="34" charset="0"/>
              <a:buChar char="•"/>
              <a:tabLst>
                <a:tab pos="171450" algn="l"/>
              </a:tabLst>
              <a:defRPr/>
            </a:pPr>
            <a:r>
              <a:rPr lang="en-US" sz="2000" b="1" dirty="0" smtClean="0">
                <a:ea typeface="+mj-ea"/>
                <a:cs typeface="Arial" pitchFamily="34" charset="0"/>
              </a:rPr>
              <a:t>The </a:t>
            </a:r>
            <a:r>
              <a:rPr lang="en-US" sz="2000" b="1" dirty="0" err="1" smtClean="0">
                <a:ea typeface="+mj-ea"/>
                <a:cs typeface="Arial" pitchFamily="34" charset="0"/>
              </a:rPr>
              <a:t>Hadron</a:t>
            </a:r>
            <a:r>
              <a:rPr lang="en-US" sz="2000" b="1" dirty="0" smtClean="0">
                <a:ea typeface="+mj-ea"/>
                <a:cs typeface="Arial" pitchFamily="34" charset="0"/>
              </a:rPr>
              <a:t> spectra as probes of QCD</a:t>
            </a:r>
            <a:br>
              <a:rPr lang="en-US" sz="2000" b="1" dirty="0" smtClean="0">
                <a:ea typeface="+mj-ea"/>
                <a:cs typeface="Arial" pitchFamily="34" charset="0"/>
              </a:rPr>
            </a:br>
            <a:r>
              <a:rPr lang="en-US" sz="1600" b="1" dirty="0" smtClean="0">
                <a:ea typeface="+mj-ea"/>
                <a:cs typeface="Arial" pitchFamily="34" charset="0"/>
              </a:rPr>
              <a:t>(</a:t>
            </a:r>
            <a:r>
              <a:rPr lang="en-US" sz="1600" b="1" dirty="0" err="1" smtClean="0">
                <a:ea typeface="+mj-ea"/>
                <a:cs typeface="Arial" pitchFamily="34" charset="0"/>
              </a:rPr>
              <a:t>GluEx</a:t>
            </a:r>
            <a:r>
              <a:rPr lang="en-US" sz="1600" b="1" dirty="0" smtClean="0">
                <a:ea typeface="+mj-ea"/>
                <a:cs typeface="Arial" pitchFamily="34" charset="0"/>
              </a:rPr>
              <a:t> and heavy baryon and meson spectroscopy)</a:t>
            </a:r>
          </a:p>
          <a:p>
            <a:pPr>
              <a:buFont typeface="Arial" pitchFamily="34" charset="0"/>
              <a:buChar char="•"/>
              <a:tabLst>
                <a:tab pos="171450" algn="l"/>
              </a:tabLst>
              <a:defRPr/>
            </a:pPr>
            <a:endParaRPr lang="en-US" sz="800" b="1" dirty="0" smtClean="0">
              <a:ea typeface="+mj-ea"/>
              <a:cs typeface="Arial" pitchFamily="34" charset="0"/>
            </a:endParaRPr>
          </a:p>
          <a:p>
            <a:pPr>
              <a:buFont typeface="Arial" pitchFamily="34" charset="0"/>
              <a:buChar char="•"/>
              <a:tabLst>
                <a:tab pos="171450" algn="l"/>
              </a:tabLst>
              <a:defRPr/>
            </a:pPr>
            <a:r>
              <a:rPr lang="en-US" sz="2000" b="1" dirty="0" smtClean="0">
                <a:cs typeface="Arial" pitchFamily="34" charset="0"/>
              </a:rPr>
              <a:t>The transverse structure of the hadrons </a:t>
            </a:r>
            <a:br>
              <a:rPr lang="en-US" sz="2000" b="1" dirty="0" smtClean="0">
                <a:cs typeface="Arial" pitchFamily="34" charset="0"/>
              </a:rPr>
            </a:br>
            <a:r>
              <a:rPr lang="en-US" sz="1600" b="1" dirty="0" smtClean="0">
                <a:ea typeface="+mj-ea"/>
                <a:cs typeface="Arial" pitchFamily="34" charset="0"/>
              </a:rPr>
              <a:t>(Elastic and transition Form Factors)</a:t>
            </a:r>
          </a:p>
          <a:p>
            <a:pPr>
              <a:buFont typeface="Arial" pitchFamily="34" charset="0"/>
              <a:buChar char="•"/>
              <a:tabLst>
                <a:tab pos="171450" algn="l"/>
              </a:tabLst>
              <a:defRPr/>
            </a:pPr>
            <a:endParaRPr lang="en-US" sz="800" b="1" dirty="0" smtClean="0">
              <a:ea typeface="+mj-ea"/>
              <a:cs typeface="Arial" pitchFamily="34" charset="0"/>
            </a:endParaRPr>
          </a:p>
          <a:p>
            <a:pPr>
              <a:buFont typeface="Arial" pitchFamily="34" charset="0"/>
              <a:buChar char="•"/>
              <a:tabLst>
                <a:tab pos="171450" algn="l"/>
              </a:tabLst>
              <a:defRPr/>
            </a:pPr>
            <a:r>
              <a:rPr lang="en-US" sz="2000" b="1" dirty="0" smtClean="0">
                <a:ea typeface="+mj-ea"/>
                <a:cs typeface="Arial" pitchFamily="34" charset="0"/>
              </a:rPr>
              <a:t>The longitudinal structure of the hadrons </a:t>
            </a:r>
            <a:br>
              <a:rPr lang="en-US" sz="2000" b="1" dirty="0" smtClean="0">
                <a:ea typeface="+mj-ea"/>
                <a:cs typeface="Arial" pitchFamily="34" charset="0"/>
              </a:rPr>
            </a:br>
            <a:r>
              <a:rPr lang="en-US" sz="1600" b="1" dirty="0" smtClean="0">
                <a:ea typeface="+mj-ea"/>
                <a:cs typeface="Arial" pitchFamily="34" charset="0"/>
              </a:rPr>
              <a:t>(</a:t>
            </a:r>
            <a:r>
              <a:rPr lang="en-US" sz="1600" b="1" dirty="0" err="1" smtClean="0">
                <a:ea typeface="+mj-ea"/>
                <a:cs typeface="Arial" pitchFamily="34" charset="0"/>
              </a:rPr>
              <a:t>Unpolarized</a:t>
            </a:r>
            <a:r>
              <a:rPr lang="en-US" sz="1600" b="1" dirty="0" smtClean="0">
                <a:ea typeface="+mj-ea"/>
                <a:cs typeface="Arial" pitchFamily="34" charset="0"/>
              </a:rPr>
              <a:t> and polarized </a:t>
            </a:r>
            <a:r>
              <a:rPr lang="en-US" sz="1600" b="1" dirty="0" err="1" smtClean="0">
                <a:ea typeface="+mj-ea"/>
                <a:cs typeface="Arial" pitchFamily="34" charset="0"/>
              </a:rPr>
              <a:t>parton</a:t>
            </a:r>
            <a:r>
              <a:rPr lang="en-US" sz="1600" b="1" dirty="0" smtClean="0">
                <a:ea typeface="+mj-ea"/>
                <a:cs typeface="Arial" pitchFamily="34" charset="0"/>
              </a:rPr>
              <a:t> distribution functions)</a:t>
            </a:r>
          </a:p>
          <a:p>
            <a:pPr>
              <a:buFont typeface="Arial" pitchFamily="34" charset="0"/>
              <a:buChar char="•"/>
              <a:tabLst>
                <a:tab pos="171450" algn="l"/>
              </a:tabLst>
              <a:defRPr/>
            </a:pPr>
            <a:endParaRPr lang="en-US" sz="800" b="1" dirty="0" smtClean="0">
              <a:ea typeface="+mj-ea"/>
              <a:cs typeface="Arial" pitchFamily="34" charset="0"/>
            </a:endParaRPr>
          </a:p>
          <a:p>
            <a:pPr>
              <a:buFont typeface="Arial" pitchFamily="34" charset="0"/>
              <a:buChar char="•"/>
              <a:tabLst>
                <a:tab pos="171450" algn="l"/>
              </a:tabLst>
              <a:defRPr/>
            </a:pPr>
            <a:r>
              <a:rPr lang="en-US" sz="2000" b="1" dirty="0" smtClean="0">
                <a:ea typeface="+mj-ea"/>
                <a:cs typeface="Arial" pitchFamily="34" charset="0"/>
              </a:rPr>
              <a:t>The 3D structure of the hadrons</a:t>
            </a:r>
            <a:br>
              <a:rPr lang="en-US" sz="2000" b="1" dirty="0" smtClean="0">
                <a:ea typeface="+mj-ea"/>
                <a:cs typeface="Arial" pitchFamily="34" charset="0"/>
              </a:rPr>
            </a:br>
            <a:r>
              <a:rPr lang="en-US" sz="1600" b="1" dirty="0" smtClean="0">
                <a:ea typeface="+mj-ea"/>
                <a:cs typeface="Arial" pitchFamily="34" charset="0"/>
              </a:rPr>
              <a:t>(Generalized Parton Distributions and Transverse Momentum Distributions)</a:t>
            </a:r>
          </a:p>
          <a:p>
            <a:pPr>
              <a:buFont typeface="Arial" pitchFamily="34" charset="0"/>
              <a:buChar char="•"/>
              <a:tabLst>
                <a:tab pos="171450" algn="l"/>
              </a:tabLst>
              <a:defRPr/>
            </a:pPr>
            <a:endParaRPr lang="en-US" sz="800" b="1" dirty="0" smtClean="0">
              <a:ea typeface="+mj-ea"/>
              <a:cs typeface="Arial" pitchFamily="34" charset="0"/>
            </a:endParaRPr>
          </a:p>
          <a:p>
            <a:pPr>
              <a:buFont typeface="Arial" pitchFamily="34" charset="0"/>
              <a:buChar char="•"/>
              <a:tabLst>
                <a:tab pos="171450" algn="l"/>
              </a:tabLst>
              <a:defRPr/>
            </a:pPr>
            <a:r>
              <a:rPr lang="en-US" sz="2000" b="1" dirty="0" smtClean="0">
                <a:ea typeface="+mj-ea"/>
                <a:cs typeface="Arial" pitchFamily="34" charset="0"/>
              </a:rPr>
              <a:t>Hadrons and cold nuclear matter</a:t>
            </a:r>
            <a:br>
              <a:rPr lang="en-US" sz="2000" b="1" dirty="0" smtClean="0">
                <a:ea typeface="+mj-ea"/>
                <a:cs typeface="Arial" pitchFamily="34" charset="0"/>
              </a:rPr>
            </a:br>
            <a:r>
              <a:rPr lang="en-US" sz="1600" b="1" dirty="0" smtClean="0">
                <a:ea typeface="+mj-ea"/>
                <a:cs typeface="Arial" pitchFamily="34" charset="0"/>
              </a:rPr>
              <a:t>(Medium modification of the nucleons, quark </a:t>
            </a:r>
            <a:r>
              <a:rPr lang="en-US" sz="1600" b="1" dirty="0" err="1" smtClean="0">
                <a:ea typeface="+mj-ea"/>
                <a:cs typeface="Arial" pitchFamily="34" charset="0"/>
              </a:rPr>
              <a:t>hadronization</a:t>
            </a:r>
            <a:r>
              <a:rPr lang="en-US" sz="1600" b="1" dirty="0" smtClean="0">
                <a:ea typeface="+mj-ea"/>
                <a:cs typeface="Arial" pitchFamily="34" charset="0"/>
              </a:rPr>
              <a:t>, N-N correlations,  </a:t>
            </a:r>
            <a:br>
              <a:rPr lang="en-US" sz="1600" b="1" dirty="0" smtClean="0">
                <a:ea typeface="+mj-ea"/>
                <a:cs typeface="Arial" pitchFamily="34" charset="0"/>
              </a:rPr>
            </a:br>
            <a:r>
              <a:rPr lang="en-US" sz="1600" b="1" dirty="0" err="1" smtClean="0">
                <a:ea typeface="+mj-ea"/>
                <a:cs typeface="Arial" pitchFamily="34" charset="0"/>
              </a:rPr>
              <a:t>hypernuclear</a:t>
            </a:r>
            <a:r>
              <a:rPr lang="en-US" sz="1600" b="1" dirty="0" smtClean="0">
                <a:ea typeface="+mj-ea"/>
                <a:cs typeface="Arial" pitchFamily="34" charset="0"/>
              </a:rPr>
              <a:t> spectroscopy, few-body experiments)</a:t>
            </a:r>
          </a:p>
          <a:p>
            <a:pPr>
              <a:buFont typeface="Arial" pitchFamily="34" charset="0"/>
              <a:buChar char="•"/>
              <a:tabLst>
                <a:tab pos="171450" algn="l"/>
              </a:tabLst>
              <a:defRPr/>
            </a:pPr>
            <a:endParaRPr lang="en-US" sz="800" b="1" dirty="0" smtClean="0">
              <a:ea typeface="+mj-ea"/>
              <a:cs typeface="Arial" pitchFamily="34" charset="0"/>
            </a:endParaRPr>
          </a:p>
          <a:p>
            <a:pPr>
              <a:buFont typeface="Arial" pitchFamily="34" charset="0"/>
              <a:buChar char="•"/>
              <a:tabLst>
                <a:tab pos="171450" algn="l"/>
              </a:tabLst>
              <a:defRPr/>
            </a:pPr>
            <a:r>
              <a:rPr lang="en-US" sz="2000" b="1" dirty="0" smtClean="0">
                <a:ea typeface="+mj-ea"/>
                <a:cs typeface="Arial" pitchFamily="34" charset="0"/>
              </a:rPr>
              <a:t>Low-energy tests of the Standard Model and Fundamental  Symmetries</a:t>
            </a:r>
            <a:br>
              <a:rPr lang="en-US" sz="2000" b="1" dirty="0" smtClean="0">
                <a:ea typeface="+mj-ea"/>
                <a:cs typeface="Arial" pitchFamily="34" charset="0"/>
              </a:rPr>
            </a:br>
            <a:r>
              <a:rPr lang="en-US" sz="1600" b="1" dirty="0" smtClean="0">
                <a:ea typeface="+mj-ea"/>
                <a:cs typeface="Arial" pitchFamily="34" charset="0"/>
              </a:rPr>
              <a:t>(</a:t>
            </a:r>
            <a:r>
              <a:rPr lang="en-US" sz="1600" b="1" dirty="0" err="1" smtClean="0">
                <a:ea typeface="+mj-ea"/>
                <a:cs typeface="Arial" pitchFamily="34" charset="0"/>
              </a:rPr>
              <a:t>Møller</a:t>
            </a:r>
            <a:r>
              <a:rPr lang="en-US" sz="1600" b="1" dirty="0" smtClean="0">
                <a:ea typeface="+mj-ea"/>
                <a:cs typeface="Arial" pitchFamily="34" charset="0"/>
              </a:rPr>
              <a:t>, PVDIS, PRIMEX, …..)</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Key</a:t>
            </a:r>
            <a:endParaRPr lang="en-US" dirty="0"/>
          </a:p>
        </p:txBody>
      </p:sp>
      <p:graphicFrame>
        <p:nvGraphicFramePr>
          <p:cNvPr id="4" name="Table 3"/>
          <p:cNvGraphicFramePr>
            <a:graphicFrameLocks noGrp="1"/>
          </p:cNvGraphicFramePr>
          <p:nvPr/>
        </p:nvGraphicFramePr>
        <p:xfrm>
          <a:off x="457200" y="1397000"/>
          <a:ext cx="8382000" cy="3586480"/>
        </p:xfrm>
        <a:graphic>
          <a:graphicData uri="http://schemas.openxmlformats.org/drawingml/2006/table">
            <a:tbl>
              <a:tblPr firstRow="1" bandRow="1">
                <a:tableStyleId>{5C22544A-7EE6-4342-B048-85BDC9FD1C3A}</a:tableStyleId>
              </a:tblPr>
              <a:tblGrid>
                <a:gridCol w="2095500"/>
                <a:gridCol w="2095500"/>
                <a:gridCol w="2095500"/>
                <a:gridCol w="2095500"/>
              </a:tblGrid>
              <a:tr h="370840">
                <a:tc>
                  <a:txBody>
                    <a:bodyPr/>
                    <a:lstStyle/>
                    <a:p>
                      <a:r>
                        <a:rPr lang="en-US" dirty="0" smtClean="0"/>
                        <a:t>Column</a:t>
                      </a:r>
                      <a:endParaRPr lang="en-US" dirty="0"/>
                    </a:p>
                  </a:txBody>
                  <a:tcPr/>
                </a:tc>
                <a:tc>
                  <a:txBody>
                    <a:bodyPr/>
                    <a:lstStyle/>
                    <a:p>
                      <a:r>
                        <a:rPr lang="en-US" dirty="0" smtClean="0"/>
                        <a:t>Color/Symbol</a:t>
                      </a:r>
                      <a:endParaRPr lang="en-US" dirty="0"/>
                    </a:p>
                  </a:txBody>
                  <a:tcPr/>
                </a:tc>
                <a:tc>
                  <a:txBody>
                    <a:bodyPr/>
                    <a:lstStyle/>
                    <a:p>
                      <a:r>
                        <a:rPr lang="en-US" dirty="0" smtClean="0"/>
                        <a:t>Meaning</a:t>
                      </a:r>
                      <a:endParaRPr lang="en-US" dirty="0"/>
                    </a:p>
                  </a:txBody>
                  <a:tcPr/>
                </a:tc>
                <a:tc>
                  <a:txBody>
                    <a:bodyPr/>
                    <a:lstStyle/>
                    <a:p>
                      <a:r>
                        <a:rPr lang="en-US" dirty="0" smtClean="0"/>
                        <a:t>Notes</a:t>
                      </a:r>
                      <a:endParaRPr lang="en-US" dirty="0"/>
                    </a:p>
                  </a:txBody>
                  <a:tcPr/>
                </a:tc>
              </a:tr>
              <a:tr h="370840">
                <a:tc>
                  <a:txBody>
                    <a:bodyPr/>
                    <a:lstStyle/>
                    <a:p>
                      <a:r>
                        <a:rPr lang="en-US" dirty="0" smtClean="0"/>
                        <a:t>Rating</a:t>
                      </a:r>
                      <a:endParaRPr lang="en-US" dirty="0"/>
                    </a:p>
                  </a:txBody>
                  <a:tcPr/>
                </a:tc>
                <a:tc>
                  <a:txBody>
                    <a:bodyPr/>
                    <a:lstStyle/>
                    <a:p>
                      <a:r>
                        <a:rPr lang="en-US" dirty="0" smtClean="0"/>
                        <a:t>Blank</a:t>
                      </a:r>
                      <a:endParaRPr lang="en-US" dirty="0"/>
                    </a:p>
                  </a:txBody>
                  <a:tcPr/>
                </a:tc>
                <a:tc>
                  <a:txBody>
                    <a:bodyPr/>
                    <a:lstStyle/>
                    <a:p>
                      <a:r>
                        <a:rPr lang="en-US" dirty="0" smtClean="0"/>
                        <a:t>TBD by</a:t>
                      </a:r>
                      <a:r>
                        <a:rPr lang="en-US" baseline="0" dirty="0" smtClean="0"/>
                        <a:t> PAC</a:t>
                      </a:r>
                      <a:endParaRPr lang="en-US" dirty="0"/>
                    </a:p>
                  </a:txBody>
                  <a:tcPr/>
                </a:tc>
                <a:tc>
                  <a:txBody>
                    <a:bodyPr/>
                    <a:lstStyle/>
                    <a:p>
                      <a:endParaRPr lang="en-US" dirty="0"/>
                    </a:p>
                  </a:txBody>
                  <a:tcPr/>
                </a:tc>
              </a:tr>
              <a:tr h="370840">
                <a:tc>
                  <a:txBody>
                    <a:bodyPr/>
                    <a:lstStyle/>
                    <a:p>
                      <a:r>
                        <a:rPr lang="en-US" dirty="0" smtClean="0"/>
                        <a:t>Days Awarded</a:t>
                      </a:r>
                      <a:endParaRPr lang="en-US" dirty="0"/>
                    </a:p>
                  </a:txBody>
                  <a:tcPr/>
                </a:tc>
                <a:tc>
                  <a:txBody>
                    <a:bodyPr/>
                    <a:lstStyle/>
                    <a:p>
                      <a:r>
                        <a:rPr lang="en-US" dirty="0" smtClean="0"/>
                        <a:t>Black</a:t>
                      </a:r>
                    </a:p>
                    <a:p>
                      <a:endParaRPr lang="en-US" dirty="0" smtClean="0"/>
                    </a:p>
                    <a:p>
                      <a:r>
                        <a:rPr lang="en-US" dirty="0" smtClean="0">
                          <a:solidFill>
                            <a:srgbClr val="0000FF"/>
                          </a:solidFill>
                        </a:rPr>
                        <a:t>(Blue)</a:t>
                      </a:r>
                      <a:endParaRPr lang="en-US" dirty="0"/>
                    </a:p>
                  </a:txBody>
                  <a:tcPr/>
                </a:tc>
                <a:tc>
                  <a:txBody>
                    <a:bodyPr/>
                    <a:lstStyle/>
                    <a:p>
                      <a:r>
                        <a:rPr lang="en-US" sz="1800" kern="1200" dirty="0" smtClean="0">
                          <a:solidFill>
                            <a:schemeClr val="tx1"/>
                          </a:solidFill>
                          <a:latin typeface="+mn-lt"/>
                          <a:ea typeface="+mn-ea"/>
                          <a:cs typeface="+mn-cs"/>
                        </a:rPr>
                        <a:t>PAC Approved </a:t>
                      </a:r>
                    </a:p>
                    <a:p>
                      <a:endParaRPr lang="en-US" sz="1800" kern="1200" dirty="0" smtClean="0">
                        <a:solidFill>
                          <a:srgbClr val="0000FF"/>
                        </a:solidFill>
                        <a:latin typeface="+mn-lt"/>
                        <a:ea typeface="+mn-ea"/>
                        <a:cs typeface="+mn-cs"/>
                      </a:endParaRPr>
                    </a:p>
                    <a:p>
                      <a:r>
                        <a:rPr lang="en-US" sz="1800" kern="1200" dirty="0" smtClean="0">
                          <a:solidFill>
                            <a:srgbClr val="0000FF"/>
                          </a:solidFill>
                          <a:latin typeface="+mn-lt"/>
                          <a:ea typeface="+mn-ea"/>
                          <a:cs typeface="+mn-cs"/>
                        </a:rPr>
                        <a:t>Proposal Request</a:t>
                      </a:r>
                    </a:p>
                  </a:txBody>
                  <a:tcPr/>
                </a:tc>
                <a:tc>
                  <a:txBody>
                    <a:bodyPr/>
                    <a:lstStyle/>
                    <a:p>
                      <a:endParaRPr lang="en-US" dirty="0" smtClean="0"/>
                    </a:p>
                    <a:p>
                      <a:endParaRPr lang="en-US" dirty="0" smtClean="0"/>
                    </a:p>
                    <a:p>
                      <a:r>
                        <a:rPr lang="en-US" sz="1800" kern="1200" dirty="0" smtClean="0">
                          <a:solidFill>
                            <a:srgbClr val="0000FF"/>
                          </a:solidFill>
                          <a:latin typeface="+mn-lt"/>
                          <a:ea typeface="+mn-ea"/>
                          <a:cs typeface="+mn-cs"/>
                        </a:rPr>
                        <a:t>To be confirmed or adjusted by PAC at Rating</a:t>
                      </a:r>
                    </a:p>
                  </a:txBody>
                  <a:tcPr/>
                </a:tc>
              </a:tr>
              <a:tr h="370840">
                <a:tc>
                  <a:txBody>
                    <a:bodyPr/>
                    <a:lstStyle/>
                    <a:p>
                      <a:r>
                        <a:rPr lang="en-US" dirty="0" smtClean="0"/>
                        <a:t>Spokesperson(s)</a:t>
                      </a:r>
                      <a:endParaRPr lang="en-US" dirty="0"/>
                    </a:p>
                  </a:txBody>
                  <a:tcPr/>
                </a:tc>
                <a:tc>
                  <a:txBody>
                    <a:bodyPr/>
                    <a:lstStyle/>
                    <a:p>
                      <a:r>
                        <a:rPr lang="en-US" i="1" dirty="0" smtClean="0"/>
                        <a:t>Name in italics</a:t>
                      </a:r>
                      <a:endParaRPr lang="en-US" i="1" dirty="0"/>
                    </a:p>
                  </a:txBody>
                  <a:tcPr/>
                </a:tc>
                <a:tc>
                  <a:txBody>
                    <a:bodyPr/>
                    <a:lstStyle/>
                    <a:p>
                      <a:r>
                        <a:rPr lang="en-US" i="1" dirty="0" smtClean="0"/>
                        <a:t>Corresponding Spokesperson</a:t>
                      </a:r>
                      <a:endParaRPr lang="en-US" i="1" dirty="0"/>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746125"/>
          </a:xfrm>
        </p:spPr>
        <p:txBody>
          <a:bodyPr/>
          <a:lstStyle/>
          <a:p>
            <a:r>
              <a:rPr lang="en-US" sz="2800" smtClean="0"/>
              <a:t>The Hadron spectra as probes of QCD</a:t>
            </a:r>
            <a:br>
              <a:rPr lang="en-US" sz="2800" smtClean="0"/>
            </a:br>
            <a:r>
              <a:rPr lang="en-US" sz="1800" smtClean="0"/>
              <a:t>(GluEx and heavy baryon and meson spectroscopy)</a:t>
            </a:r>
          </a:p>
        </p:txBody>
      </p:sp>
      <p:graphicFrame>
        <p:nvGraphicFramePr>
          <p:cNvPr id="34396" name="Group 604"/>
          <p:cNvGraphicFramePr>
            <a:graphicFrameLocks noGrp="1"/>
          </p:cNvGraphicFramePr>
          <p:nvPr/>
        </p:nvGraphicFramePr>
        <p:xfrm>
          <a:off x="76200" y="1392238"/>
          <a:ext cx="8991600" cy="1402080"/>
        </p:xfrm>
        <a:graphic>
          <a:graphicData uri="http://schemas.openxmlformats.org/drawingml/2006/table">
            <a:tbl>
              <a:tblPr bandRow="1"/>
              <a:tblGrid>
                <a:gridCol w="1151975"/>
                <a:gridCol w="4486825"/>
                <a:gridCol w="12192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algn="ctr" defTabSz="914400" rtl="0" eaLnBrk="1" fontAlgn="ctr" latinLnBrk="0" hangingPunct="1">
                        <a:lnSpc>
                          <a:spcPts val="1575"/>
                        </a:lnSpc>
                        <a:spcBef>
                          <a:spcPts val="0"/>
                        </a:spcBef>
                        <a:spcAft>
                          <a:spcPts val="0"/>
                        </a:spcAft>
                      </a:pPr>
                      <a:r>
                        <a:rPr lang="en-US" sz="1400" b="1" i="0" u="none" strike="noStrike" kern="1200" dirty="0">
                          <a:solidFill>
                            <a:schemeClr val="tx1"/>
                          </a:solidFill>
                          <a:latin typeface="Arial"/>
                          <a:ea typeface="+mn-ea"/>
                          <a:cs typeface="+mn-cs"/>
                        </a:rPr>
                        <a:t>12-06-102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l" defTabSz="914400" rtl="0" eaLnBrk="1" fontAlgn="ctr" latinLnBrk="0" hangingPunct="1">
                        <a:lnSpc>
                          <a:spcPts val="1575"/>
                        </a:lnSpc>
                        <a:spcBef>
                          <a:spcPts val="0"/>
                        </a:spcBef>
                        <a:spcAft>
                          <a:spcPts val="0"/>
                        </a:spcAft>
                        <a:buClrTx/>
                        <a:buSzTx/>
                        <a:buFontTx/>
                        <a:buNone/>
                        <a:tabLst/>
                        <a:defRPr/>
                      </a:pPr>
                      <a:r>
                        <a:rPr lang="en-US" sz="1400" b="1" i="0" u="none" strike="noStrike" kern="1200" dirty="0" smtClean="0">
                          <a:solidFill>
                            <a:schemeClr val="tx1"/>
                          </a:solidFill>
                          <a:latin typeface="Arial"/>
                          <a:ea typeface="+mn-ea"/>
                          <a:cs typeface="+mn-cs"/>
                        </a:rPr>
                        <a:t>Mapping the Spectrum of Light Quark Mesons and </a:t>
                      </a:r>
                      <a:r>
                        <a:rPr lang="en-US" sz="1400" b="1" i="0" u="none" strike="noStrike" kern="1200" dirty="0" err="1" smtClean="0">
                          <a:solidFill>
                            <a:schemeClr val="tx1"/>
                          </a:solidFill>
                          <a:latin typeface="Arial"/>
                          <a:ea typeface="+mn-ea"/>
                          <a:cs typeface="+mn-cs"/>
                        </a:rPr>
                        <a:t>Gluonic</a:t>
                      </a:r>
                      <a:r>
                        <a:rPr lang="en-US" sz="1400" b="1" i="0" u="none" strike="noStrike" kern="1200" dirty="0" smtClean="0">
                          <a:solidFill>
                            <a:schemeClr val="tx1"/>
                          </a:solidFill>
                          <a:latin typeface="Arial"/>
                          <a:ea typeface="+mn-ea"/>
                          <a:cs typeface="+mn-cs"/>
                        </a:rPr>
                        <a:t> Excitations with Linearly Polarized Photons</a:t>
                      </a:r>
                      <a:endParaRPr lang="en-US" sz="1400" b="1" i="0" u="none" strike="noStrike" kern="1200" dirty="0">
                        <a:solidFill>
                          <a:schemeClr val="tx1"/>
                        </a:solidFill>
                        <a:latin typeface="Arial"/>
                        <a:ea typeface="+mn-ea"/>
                        <a:cs typeface="+mn-cs"/>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l" defTabSz="914400" rtl="0" eaLnBrk="1" fontAlgn="ctr" latinLnBrk="0" hangingPunct="1">
                        <a:lnSpc>
                          <a:spcPts val="1575"/>
                        </a:lnSpc>
                        <a:spcBef>
                          <a:spcPts val="0"/>
                        </a:spcBef>
                        <a:spcAft>
                          <a:spcPts val="0"/>
                        </a:spcAft>
                        <a:buClrTx/>
                        <a:buSzTx/>
                        <a:buFontTx/>
                        <a:buNone/>
                        <a:tabLst/>
                        <a:defRPr/>
                      </a:pPr>
                      <a:r>
                        <a:rPr lang="de-DE" sz="1400" b="1" i="1" u="none" strike="noStrike" kern="1200" dirty="0" smtClean="0">
                          <a:solidFill>
                            <a:schemeClr val="tx1"/>
                          </a:solidFill>
                          <a:latin typeface="Arial"/>
                          <a:ea typeface="+mn-ea"/>
                          <a:cs typeface="+mn-cs"/>
                        </a:rPr>
                        <a:t>C. Meyer</a:t>
                      </a:r>
                    </a:p>
                    <a:p>
                      <a:pPr marL="0" marR="0" indent="0" algn="l" defTabSz="914400" rtl="0" eaLnBrk="1" fontAlgn="ctr" latinLnBrk="0" hangingPunct="1">
                        <a:lnSpc>
                          <a:spcPts val="1575"/>
                        </a:lnSpc>
                        <a:spcBef>
                          <a:spcPts val="0"/>
                        </a:spcBef>
                        <a:spcAft>
                          <a:spcPts val="0"/>
                        </a:spcAft>
                        <a:buClrTx/>
                        <a:buSzTx/>
                        <a:buFontTx/>
                        <a:buNone/>
                        <a:tabLst/>
                        <a:defRPr/>
                      </a:pPr>
                      <a:r>
                        <a:rPr lang="de-DE" sz="1400" b="1" i="0" u="none" strike="noStrike" kern="1200" dirty="0" smtClean="0">
                          <a:solidFill>
                            <a:schemeClr val="tx1"/>
                          </a:solidFill>
                          <a:latin typeface="Arial"/>
                          <a:ea typeface="+mn-ea"/>
                          <a:cs typeface="+mn-cs"/>
                        </a:rPr>
                        <a:t>G. Lolos</a:t>
                      </a:r>
                      <a:endParaRPr lang="en-US" sz="1400" b="1" i="0" u="none" strike="noStrike" kern="1200" dirty="0">
                        <a:solidFill>
                          <a:schemeClr val="tx1"/>
                        </a:solidFill>
                        <a:latin typeface="Arial"/>
                        <a:ea typeface="+mn-ea"/>
                        <a:cs typeface="+mn-cs"/>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defTabSz="914400" rtl="0" eaLnBrk="1" fontAlgn="ctr" latinLnBrk="0" hangingPunct="1">
                        <a:lnSpc>
                          <a:spcPts val="1575"/>
                        </a:lnSpc>
                        <a:spcBef>
                          <a:spcPts val="0"/>
                        </a:spcBef>
                        <a:spcAft>
                          <a:spcPts val="0"/>
                        </a:spcAft>
                      </a:pPr>
                      <a:r>
                        <a:rPr lang="en-US" sz="1400" b="1" i="0" u="none" strike="noStrike" kern="1200" dirty="0" smtClean="0">
                          <a:solidFill>
                            <a:schemeClr val="tx1"/>
                          </a:solidFill>
                          <a:latin typeface="Arial"/>
                          <a:ea typeface="+mn-ea"/>
                          <a:cs typeface="+mn-cs"/>
                        </a:rPr>
                        <a:t>D</a:t>
                      </a:r>
                      <a:endParaRPr lang="en-US" sz="1400" b="1" i="0" u="none" strike="noStrike" kern="1200" dirty="0">
                        <a:solidFill>
                          <a:schemeClr val="tx1"/>
                        </a:solidFill>
                        <a:latin typeface="Arial"/>
                        <a:ea typeface="+mn-ea"/>
                        <a:cs typeface="+mn-cs"/>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defTabSz="914400" rtl="0" eaLnBrk="1" fontAlgn="ctr" latinLnBrk="0" hangingPunct="1">
                        <a:lnSpc>
                          <a:spcPts val="1575"/>
                        </a:lnSpc>
                        <a:spcBef>
                          <a:spcPts val="0"/>
                        </a:spcBef>
                        <a:spcAft>
                          <a:spcPts val="0"/>
                        </a:spcAft>
                      </a:pPr>
                      <a:endParaRPr lang="en-US" sz="1400" b="1" i="0" u="none" strike="noStrike" kern="1200" dirty="0">
                        <a:solidFill>
                          <a:schemeClr val="tx1"/>
                        </a:solidFill>
                        <a:latin typeface="Arial"/>
                        <a:ea typeface="+mn-ea"/>
                        <a:cs typeface="+mn-cs"/>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ctr" defTabSz="914400" rtl="0" eaLnBrk="1" fontAlgn="ctr" latinLnBrk="0" hangingPunct="1">
                        <a:lnSpc>
                          <a:spcPts val="1575"/>
                        </a:lnSpc>
                        <a:spcBef>
                          <a:spcPts val="0"/>
                        </a:spcBef>
                        <a:spcAft>
                          <a:spcPts val="0"/>
                        </a:spcAft>
                      </a:pPr>
                      <a:r>
                        <a:rPr lang="en-US" sz="1400" b="1" i="0" u="none" strike="noStrike" kern="1200" dirty="0" smtClean="0">
                          <a:solidFill>
                            <a:srgbClr val="0000FF"/>
                          </a:solidFill>
                          <a:latin typeface="Arial"/>
                          <a:ea typeface="+mn-ea"/>
                          <a:cs typeface="+mn-cs"/>
                        </a:rPr>
                        <a:t>(120)</a:t>
                      </a:r>
                      <a:endParaRPr lang="en-US" sz="1400" b="1" i="0" u="none" strike="noStrike" kern="1200" dirty="0">
                        <a:solidFill>
                          <a:srgbClr val="0000FF"/>
                        </a:solidFill>
                        <a:latin typeface="Arial"/>
                        <a:ea typeface="+mn-ea"/>
                        <a:cs typeface="+mn-cs"/>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051560"/>
          <a:ext cx="8991600" cy="5181600"/>
        </p:xfrm>
        <a:graphic>
          <a:graphicData uri="http://schemas.openxmlformats.org/drawingml/2006/table">
            <a:tbl>
              <a:tblPr bandRow="1"/>
              <a:tblGrid>
                <a:gridCol w="1143000"/>
                <a:gridCol w="3962400"/>
                <a:gridCol w="17526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12-06-101</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Measurement of the Charged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Pion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Form Factor to High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G. Huber,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D. Gaskell</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52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12-07-104</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Measurement of the Neutron Magnetic Form Factor at High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Using the Ratio Method on Deuterium</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G.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Gilfoyle</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W. Brooks,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Hafidi</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Lachinet</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Vineyard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L. Weinstein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30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12-07-108</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Precision Measurement of the Proton Elastic Cross Section at High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Moffit</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Arrington,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Gilad</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Wojtsekhowski</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24</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12-07-109</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Large Acceptance Proton Form Factor Ratio Measurements at 13 and 15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Using Recoil Polarization Method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L.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Pentchev</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Cisbani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Khandaker</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Perdrisat</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V. Punjabi,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Wojtsekhowski</a:t>
                      </a: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45</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42" name="Rectangle 2"/>
          <p:cNvSpPr>
            <a:spLocks noGrp="1" noChangeArrowheads="1"/>
          </p:cNvSpPr>
          <p:nvPr>
            <p:ph type="title"/>
          </p:nvPr>
        </p:nvSpPr>
        <p:spPr>
          <a:xfrm>
            <a:off x="0" y="0"/>
            <a:ext cx="9144000" cy="746125"/>
          </a:xfrm>
        </p:spPr>
        <p:txBody>
          <a:bodyPr/>
          <a:lstStyle/>
          <a:p>
            <a:r>
              <a:rPr lang="en-US" sz="2800" smtClean="0"/>
              <a:t>The transverse structure of the hadrons </a:t>
            </a:r>
            <a:br>
              <a:rPr lang="en-US" sz="2800" smtClean="0"/>
            </a:br>
            <a:r>
              <a:rPr lang="en-US" sz="1800" smtClean="0"/>
              <a:t>(Elastic and transition Form Factors)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050925"/>
          <a:ext cx="8991600" cy="5181600"/>
        </p:xfrm>
        <a:graphic>
          <a:graphicData uri="http://schemas.openxmlformats.org/drawingml/2006/table">
            <a:tbl>
              <a:tblPr bandRow="1"/>
              <a:tblGrid>
                <a:gridCol w="1151975"/>
                <a:gridCol w="3953425"/>
                <a:gridCol w="17526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12-09-003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Nucleon Resonance Studies with CLAS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R.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Gothe</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V.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Burkert</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Cole,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Joo</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V.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Mokeev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Stoler</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40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12-09-006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The Neutron Electric Form Factor at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up to 7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from the Reaction </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e,e’n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1</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 via Recoil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Polarimetry</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A. Semenov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Anderson,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J. Arrington,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 Kowalski,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R.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Madey</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Plaster</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(66)</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4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12-09-016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 Measurement of the Neutron Electromagnetic Form Factor Ratio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a:t>
                      </a:r>
                      <a:r>
                        <a:rPr kumimoji="0" lang="en-US" sz="1400" b="1" i="0" u="none" strike="noStrike" kern="1200" cap="none" normalizeH="0" baseline="-25000" dirty="0" err="1" smtClean="0">
                          <a:ln>
                            <a:noFill/>
                          </a:ln>
                          <a:solidFill>
                            <a:schemeClr val="tx1"/>
                          </a:solidFill>
                          <a:effectLst/>
                          <a:latin typeface="Arial" charset="0"/>
                          <a:ea typeface="Times New Roman" pitchFamily="18" charset="0"/>
                          <a:cs typeface="Arial" charset="0"/>
                        </a:rPr>
                        <a:t>E</a:t>
                      </a:r>
                      <a:r>
                        <a:rPr kumimoji="0" lang="en-US" sz="1400" b="1" i="0" u="none" strike="noStrike" kern="1200" cap="none" normalizeH="0" baseline="30000" dirty="0" err="1" smtClean="0">
                          <a:ln>
                            <a:noFill/>
                          </a:ln>
                          <a:solidFill>
                            <a:schemeClr val="tx1"/>
                          </a:solidFill>
                          <a:effectLst/>
                          <a:latin typeface="Arial" charset="0"/>
                          <a:ea typeface="Times New Roman" pitchFamily="18" charset="0"/>
                          <a:cs typeface="Arial" charset="0"/>
                        </a:rPr>
                        <a:t>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a:t>
                      </a:r>
                      <a:r>
                        <a:rPr kumimoji="0" lang="en-US" sz="1400" b="1" i="0" u="none" strike="noStrike" kern="1200" cap="none" normalizeH="0" baseline="-25000" dirty="0" err="1" smtClean="0">
                          <a:ln>
                            <a:noFill/>
                          </a:ln>
                          <a:solidFill>
                            <a:schemeClr val="tx1"/>
                          </a:solidFill>
                          <a:effectLst/>
                          <a:latin typeface="Arial" charset="0"/>
                          <a:ea typeface="Times New Roman" pitchFamily="18" charset="0"/>
                          <a:cs typeface="Arial" charset="0"/>
                        </a:rPr>
                        <a:t>M</a:t>
                      </a:r>
                      <a:r>
                        <a:rPr kumimoji="0" lang="en-US" sz="1400" b="1" i="0" u="none" strike="noStrike" kern="1200" cap="none" normalizeH="0" baseline="30000" dirty="0" err="1" smtClean="0">
                          <a:ln>
                            <a:noFill/>
                          </a:ln>
                          <a:solidFill>
                            <a:schemeClr val="tx1"/>
                          </a:solidFill>
                          <a:effectLst/>
                          <a:latin typeface="Arial" charset="0"/>
                          <a:ea typeface="Times New Roman" pitchFamily="18" charset="0"/>
                          <a:cs typeface="Arial" charset="0"/>
                        </a:rPr>
                        <a:t>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High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Wojtsekhowski</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Cates,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S. Riordan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50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12-09-019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Precision Measurement of the Neutron Magnetic Form Factor up to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 18 (GeV/c)</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by the Ratio Method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Wojtsekhowski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R. Gilman,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 Quinn</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25</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352" name="Rectangle 2"/>
          <p:cNvSpPr>
            <a:spLocks noGrp="1" noChangeArrowheads="1"/>
          </p:cNvSpPr>
          <p:nvPr>
            <p:ph type="title"/>
          </p:nvPr>
        </p:nvSpPr>
        <p:spPr>
          <a:xfrm>
            <a:off x="0" y="0"/>
            <a:ext cx="9144000" cy="746125"/>
          </a:xfrm>
        </p:spPr>
        <p:txBody>
          <a:bodyPr/>
          <a:lstStyle/>
          <a:p>
            <a:r>
              <a:rPr lang="en-US" sz="2800" smtClean="0"/>
              <a:t>The transverse structure of the hadrons (cont.) </a:t>
            </a:r>
            <a:br>
              <a:rPr lang="en-US" sz="2800" smtClean="0"/>
            </a:br>
            <a:r>
              <a:rPr lang="en-US" sz="1800" smtClean="0"/>
              <a:t>(Elastic and transition Form Factors)</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1050925"/>
          <a:ext cx="8991600" cy="2042160"/>
        </p:xfrm>
        <a:graphic>
          <a:graphicData uri="http://schemas.openxmlformats.org/drawingml/2006/table">
            <a:tbl>
              <a:tblPr bandRow="1"/>
              <a:tblGrid>
                <a:gridCol w="1151975"/>
                <a:gridCol w="4410625"/>
                <a:gridCol w="12954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rgbClr val="0000FF"/>
                          </a:solidFill>
                          <a:effectLst/>
                          <a:latin typeface="Arial" charset="0"/>
                          <a:ea typeface="Times New Roman" pitchFamily="18" charset="0"/>
                          <a:cs typeface="Arial" charset="0"/>
                        </a:rPr>
                        <a:t>Conditionally Approved Experiments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12-09-001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a:t>
                      </a:r>
                      <a:r>
                        <a:rPr kumimoji="0" lang="en-US" sz="1400" b="1" i="0" u="none" strike="noStrike" kern="1200" cap="none" normalizeH="0" baseline="-25000" dirty="0" err="1" smtClean="0">
                          <a:ln>
                            <a:noFill/>
                          </a:ln>
                          <a:solidFill>
                            <a:srgbClr val="0000FF"/>
                          </a:solidFill>
                          <a:effectLst/>
                          <a:latin typeface="Arial" charset="0"/>
                          <a:ea typeface="Times New Roman" pitchFamily="18" charset="0"/>
                          <a:cs typeface="Arial" charset="0"/>
                        </a:rPr>
                        <a:t>E</a:t>
                      </a:r>
                      <a:r>
                        <a:rPr kumimoji="0" lang="en-US" sz="1400" b="1" i="0" u="none" strike="noStrike" kern="1200" cap="none" normalizeH="0" baseline="30000" dirty="0" err="1" smtClean="0">
                          <a:ln>
                            <a:noFill/>
                          </a:ln>
                          <a:solidFill>
                            <a:srgbClr val="0000FF"/>
                          </a:solidFill>
                          <a:effectLst/>
                          <a:latin typeface="Arial" charset="0"/>
                          <a:ea typeface="Times New Roman" pitchFamily="18" charset="0"/>
                          <a:cs typeface="Arial" charset="0"/>
                        </a:rPr>
                        <a:t>p</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a:t>
                      </a:r>
                      <a:r>
                        <a:rPr kumimoji="0" lang="en-US" sz="1400" b="1" i="0" u="none" strike="noStrike" kern="1200" cap="none" normalizeH="0" baseline="-25000" dirty="0" err="1" smtClean="0">
                          <a:ln>
                            <a:noFill/>
                          </a:ln>
                          <a:solidFill>
                            <a:srgbClr val="0000FF"/>
                          </a:solidFill>
                          <a:effectLst/>
                          <a:latin typeface="Arial" charset="0"/>
                          <a:ea typeface="Times New Roman" pitchFamily="18" charset="0"/>
                          <a:cs typeface="Arial" charset="0"/>
                        </a:rPr>
                        <a:t>M</a:t>
                      </a:r>
                      <a:r>
                        <a:rPr kumimoji="0" lang="en-US" sz="1400" b="1" i="0" u="none" strike="noStrike" kern="1200" cap="none" normalizeH="0" baseline="30000" dirty="0" err="1" smtClean="0">
                          <a:ln>
                            <a:noFill/>
                          </a:ln>
                          <a:solidFill>
                            <a:srgbClr val="0000FF"/>
                          </a:solidFill>
                          <a:effectLst/>
                          <a:latin typeface="Arial" charset="0"/>
                          <a:ea typeface="Times New Roman" pitchFamily="18" charset="0"/>
                          <a:cs typeface="Arial" charset="0"/>
                        </a:rPr>
                        <a:t>p</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with an 11 </a:t>
                      </a:r>
                      <a:r>
                        <a:rPr kumimoji="0" lang="en-US" sz="1400" b="1" i="0" u="none" strike="noStrike" kern="1200" cap="none" normalizeH="0" baseline="0" dirty="0" err="1" smtClean="0">
                          <a:ln>
                            <a:noFill/>
                          </a:ln>
                          <a:solidFill>
                            <a:srgbClr val="0000FF"/>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 Electron Beam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400" b="1" i="1" u="none" strike="noStrike" kern="1200" cap="none" normalizeH="0" baseline="0" dirty="0" smtClean="0">
                          <a:ln>
                            <a:noFill/>
                          </a:ln>
                          <a:solidFill>
                            <a:srgbClr val="0000FF"/>
                          </a:solidFill>
                          <a:effectLst/>
                          <a:latin typeface="Arial" charset="0"/>
                          <a:ea typeface="Times New Roman" pitchFamily="18" charset="0"/>
                          <a:cs typeface="Arial" charset="0"/>
                        </a:rPr>
                        <a:t>E. Brash,</a:t>
                      </a: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
                      </a:r>
                      <a:b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M. Jones, </a:t>
                      </a:r>
                      <a:b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C. Perdrisat, </a:t>
                      </a:r>
                      <a:b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br>
                      <a:r>
                        <a:rPr kumimoji="0" lang="pt-BR" sz="1400" b="1" i="0" u="none" strike="noStrike" kern="1200" cap="none" normalizeH="0" baseline="0" dirty="0" smtClean="0">
                          <a:ln>
                            <a:noFill/>
                          </a:ln>
                          <a:solidFill>
                            <a:srgbClr val="0000FF"/>
                          </a:solidFill>
                          <a:effectLst/>
                          <a:latin typeface="Arial" charset="0"/>
                          <a:ea typeface="Times New Roman" pitchFamily="18" charset="0"/>
                          <a:cs typeface="Arial" charset="0"/>
                        </a:rPr>
                        <a:t>V. Punjabi </a:t>
                      </a: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(94)</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65" name="Rectangle 2"/>
          <p:cNvSpPr>
            <a:spLocks noGrp="1" noChangeArrowheads="1"/>
          </p:cNvSpPr>
          <p:nvPr>
            <p:ph type="title"/>
          </p:nvPr>
        </p:nvSpPr>
        <p:spPr>
          <a:xfrm>
            <a:off x="0" y="0"/>
            <a:ext cx="9144000" cy="746125"/>
          </a:xfrm>
        </p:spPr>
        <p:txBody>
          <a:bodyPr/>
          <a:lstStyle/>
          <a:p>
            <a:r>
              <a:rPr lang="en-US" sz="2800" smtClean="0"/>
              <a:t>The transverse structure of the hadrons (cont.) </a:t>
            </a:r>
            <a:br>
              <a:rPr lang="en-US" sz="2800" smtClean="0"/>
            </a:br>
            <a:r>
              <a:rPr lang="en-US" sz="1800" smtClean="0"/>
              <a:t>(Elastic and transition Form Factors)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960438"/>
          <a:ext cx="8991600" cy="5821680"/>
        </p:xfrm>
        <a:graphic>
          <a:graphicData uri="http://schemas.openxmlformats.org/drawingml/2006/table">
            <a:tbl>
              <a:tblPr bandRow="1"/>
              <a:tblGrid>
                <a:gridCol w="1151975"/>
                <a:gridCol w="3877225"/>
                <a:gridCol w="18288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12-06-104</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Measurement of the Ratio R = </a:t>
                      </a:r>
                      <a:r>
                        <a:rPr kumimoji="0" lang="en-US" sz="1400" b="1" i="0" u="none" strike="noStrike" kern="1200" cap="none" normalizeH="0" baseline="0" dirty="0" err="1" smtClean="0">
                          <a:ln>
                            <a:noFill/>
                          </a:ln>
                          <a:solidFill>
                            <a:schemeClr val="tx1"/>
                          </a:solidFill>
                          <a:effectLst/>
                          <a:latin typeface="Symbol" pitchFamily="18" charset="2"/>
                          <a:ea typeface="Times New Roman" pitchFamily="18" charset="0"/>
                          <a:cs typeface="Arial" charset="0"/>
                        </a:rPr>
                        <a:t>s</a:t>
                      </a:r>
                      <a:r>
                        <a:rPr kumimoji="0" lang="en-US" sz="1400" b="1" i="0" u="none" strike="noStrike" kern="1200" cap="none" normalizeH="0" baseline="-25000" dirty="0" err="1" smtClean="0">
                          <a:ln>
                            <a:noFill/>
                          </a:ln>
                          <a:solidFill>
                            <a:schemeClr val="tx1"/>
                          </a:solidFill>
                          <a:effectLst/>
                          <a:latin typeface="Arial" charset="0"/>
                          <a:ea typeface="Times New Roman" pitchFamily="18" charset="0"/>
                          <a:cs typeface="Arial" charset="0"/>
                        </a:rPr>
                        <a:t>L</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t>
                      </a:r>
                      <a:r>
                        <a:rPr kumimoji="0" lang="en-US" sz="1400" b="1" i="0" u="none" strike="noStrike" kern="1200" cap="none" normalizeH="0" baseline="0" dirty="0" err="1" smtClean="0">
                          <a:ln>
                            <a:noFill/>
                          </a:ln>
                          <a:solidFill>
                            <a:schemeClr val="tx1"/>
                          </a:solidFill>
                          <a:effectLst/>
                          <a:latin typeface="Symbol" pitchFamily="18" charset="2"/>
                          <a:ea typeface="Times New Roman" pitchFamily="18" charset="0"/>
                          <a:cs typeface="Arial" charset="0"/>
                        </a:rPr>
                        <a:t>s</a:t>
                      </a:r>
                      <a:r>
                        <a:rPr kumimoji="0" lang="en-US" sz="1400" b="1" i="0" u="none" strike="noStrike" kern="1200" cap="none" normalizeH="0" baseline="-25000" dirty="0" err="1" smtClean="0">
                          <a:ln>
                            <a:noFill/>
                          </a:ln>
                          <a:solidFill>
                            <a:schemeClr val="tx1"/>
                          </a:solidFill>
                          <a:effectLst/>
                          <a:latin typeface="Arial" charset="0"/>
                          <a:ea typeface="Times New Roman" pitchFamily="18" charset="0"/>
                          <a:cs typeface="Arial" charset="0"/>
                        </a:rPr>
                        <a:t>T</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in Semi-Inclusive DIS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R.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Ent</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P.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Bosted</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H.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Mkrtchyan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(40)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12-06-109</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The Longitudinal Spin Structure of the Nucleon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S. Kuhn,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D.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Crabb</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Deur</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b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b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V.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Dharmawardane</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T. Forest,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K.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Griffioen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Holtrop</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Y.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Prok</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B</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(80)</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12-06-121</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 Path to “Color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Polarizabilities</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in the Neutron: A Precision Measurement of the Neutron g</a:t>
                      </a:r>
                      <a:r>
                        <a:rPr kumimoji="0" lang="en-US" sz="1400" b="1" i="0" u="none" strike="noStrike" kern="1200" cap="none" normalizeH="0" baseline="-25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and d</a:t>
                      </a:r>
                      <a:r>
                        <a:rPr kumimoji="0" lang="en-US" sz="1400" b="1" i="0" u="none" strike="noStrike" kern="1200" cap="none" normalizeH="0" baseline="-25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High Q</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in Hall 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Sawatzky</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T.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Averett</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W.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Korsch</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Z.E.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Meziani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(29)</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12-06-122</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Measurement of the Neutron Asymmetry A</a:t>
                      </a:r>
                      <a:r>
                        <a:rPr kumimoji="0" lang="en-US" sz="1400" b="1" i="0" u="none" strike="noStrike" kern="1200" cap="none" normalizeH="0" baseline="-25000" dirty="0" smtClean="0">
                          <a:ln>
                            <a:noFill/>
                          </a:ln>
                          <a:solidFill>
                            <a:schemeClr val="tx1"/>
                          </a:solidFill>
                          <a:effectLst/>
                          <a:latin typeface="Arial" charset="0"/>
                          <a:ea typeface="Times New Roman" pitchFamily="18" charset="0"/>
                          <a:cs typeface="Arial" charset="0"/>
                        </a:rPr>
                        <a:t>1</a:t>
                      </a:r>
                      <a:r>
                        <a:rPr kumimoji="0" lang="en-US" sz="1400" b="1" i="0" u="none" strike="noStrike" kern="1200" cap="none" normalizeH="0" baseline="30000" dirty="0" smtClean="0">
                          <a:ln>
                            <a:noFill/>
                          </a:ln>
                          <a:solidFill>
                            <a:schemeClr val="tx1"/>
                          </a:solidFill>
                          <a:effectLst/>
                          <a:latin typeface="Arial" charset="0"/>
                          <a:ea typeface="Times New Roman" pitchFamily="18" charset="0"/>
                          <a:cs typeface="Arial" charset="0"/>
                        </a:rPr>
                        <a:t>n</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in the Valence Quark Region using 8.8 and 6.6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Beam Energies and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BigBite</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spectrometer in Hall 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B.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Wojtsekhowski</a:t>
                      </a: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Cates,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N.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Liyanage</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Z.E.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Meziani</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G.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Rosner</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X.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Zheng</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A</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(23)</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401" name="Rectangle 2"/>
          <p:cNvSpPr>
            <a:spLocks noGrp="1" noChangeArrowheads="1"/>
          </p:cNvSpPr>
          <p:nvPr>
            <p:ph type="title"/>
          </p:nvPr>
        </p:nvSpPr>
        <p:spPr>
          <a:xfrm>
            <a:off x="0" y="0"/>
            <a:ext cx="9144000" cy="746125"/>
          </a:xfrm>
        </p:spPr>
        <p:txBody>
          <a:bodyPr/>
          <a:lstStyle/>
          <a:p>
            <a:r>
              <a:rPr lang="en-US" sz="2800" smtClean="0"/>
              <a:t>The longitudinal structure of the hadrons </a:t>
            </a:r>
            <a:br>
              <a:rPr lang="en-US" sz="2800" smtClean="0"/>
            </a:br>
            <a:r>
              <a:rPr lang="en-US" sz="1800" smtClean="0"/>
              <a:t>(Unpolarized and polarized parton distribution functions)</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96" name="Group 604"/>
          <p:cNvGraphicFramePr>
            <a:graphicFrameLocks noGrp="1"/>
          </p:cNvGraphicFramePr>
          <p:nvPr/>
        </p:nvGraphicFramePr>
        <p:xfrm>
          <a:off x="76200" y="960438"/>
          <a:ext cx="8991600" cy="1432560"/>
        </p:xfrm>
        <a:graphic>
          <a:graphicData uri="http://schemas.openxmlformats.org/drawingml/2006/table">
            <a:tbl>
              <a:tblPr bandRow="1"/>
              <a:tblGrid>
                <a:gridCol w="1151975"/>
                <a:gridCol w="3953425"/>
                <a:gridCol w="1752600"/>
                <a:gridCol w="685800"/>
                <a:gridCol w="762000"/>
                <a:gridCol w="685800"/>
              </a:tblGrid>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12 </a:t>
                      </a:r>
                      <a:r>
                        <a:rPr kumimoji="0" lang="en-US" sz="1400" b="1" i="0" u="none" strike="noStrike" cap="none" normalizeH="0" baseline="0" dirty="0" err="1" smtClean="0">
                          <a:ln>
                            <a:noFill/>
                          </a:ln>
                          <a:solidFill>
                            <a:schemeClr val="tx1"/>
                          </a:solidFill>
                          <a:effectLst/>
                          <a:latin typeface="Arial" charset="0"/>
                          <a:ea typeface="Times New Roman" pitchFamily="18" charset="0"/>
                          <a:cs typeface="Arial" charset="0"/>
                        </a:rPr>
                        <a:t>GeV</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Proposal #</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TITLE</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SPOKES-PERSON(S)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HALL</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Rating</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DAYS</a:t>
                      </a:r>
                    </a:p>
                  </a:txBody>
                  <a:tcPr marT="91440" marB="9144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12-10-002</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Precision measurements of the </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F</a:t>
                      </a:r>
                      <a:r>
                        <a:rPr kumimoji="0" lang="en-US" sz="1400" b="1" i="0" u="none" strike="noStrike" kern="1200" cap="none" normalizeH="0" baseline="-25000" dirty="0" smtClean="0">
                          <a:ln>
                            <a:noFill/>
                          </a:ln>
                          <a:solidFill>
                            <a:schemeClr val="tx1"/>
                          </a:solidFill>
                          <a:effectLst/>
                          <a:latin typeface="Arial" charset="0"/>
                          <a:ea typeface="Times New Roman" pitchFamily="18" charset="0"/>
                          <a:cs typeface="Arial" charset="0"/>
                        </a:rPr>
                        <a:t>2</a:t>
                      </a: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structure function at large x in the resonance region and beyond</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rPr>
                        <a:t>S. </a:t>
                      </a:r>
                      <a:r>
                        <a:rPr kumimoji="0" lang="en-US" sz="1400" b="1" i="1" u="none" strike="noStrike" kern="1200" cap="none" normalizeH="0" baseline="0" dirty="0" err="1" smtClean="0">
                          <a:ln>
                            <a:noFill/>
                          </a:ln>
                          <a:solidFill>
                            <a:schemeClr val="tx1"/>
                          </a:solidFill>
                          <a:effectLst/>
                          <a:latin typeface="Arial" charset="0"/>
                          <a:ea typeface="Times New Roman" pitchFamily="18" charset="0"/>
                          <a:cs typeface="Arial" charset="0"/>
                        </a:rPr>
                        <a:t>Malace</a:t>
                      </a:r>
                      <a:endParaRPr kumimoji="0" lang="en-US" sz="1400" b="1" i="1" u="none" strike="noStrike" kern="1200" cap="none" normalizeH="0" baseline="0" dirty="0" smtClean="0">
                        <a:ln>
                          <a:noFill/>
                        </a:ln>
                        <a:solidFill>
                          <a:schemeClr val="tx1"/>
                        </a:solidFill>
                        <a:effectLst/>
                        <a:latin typeface="Arial" charset="0"/>
                        <a:ea typeface="Times New Roman" pitchFamily="18"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C. Keppel</a:t>
                      </a:r>
                    </a:p>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rPr>
                        <a:t>I. </a:t>
                      </a:r>
                      <a:r>
                        <a:rPr kumimoji="0" lang="en-US" sz="1400" b="1" i="0" u="none" strike="noStrike" kern="1200" cap="none" normalizeH="0" baseline="0" dirty="0" err="1" smtClean="0">
                          <a:ln>
                            <a:noFill/>
                          </a:ln>
                          <a:solidFill>
                            <a:schemeClr val="tx1"/>
                          </a:solidFill>
                          <a:effectLst/>
                          <a:latin typeface="Arial" charset="0"/>
                          <a:ea typeface="Times New Roman" pitchFamily="18" charset="0"/>
                          <a:cs typeface="Arial" charset="0"/>
                        </a:rPr>
                        <a:t>Niculescu</a:t>
                      </a: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rPr>
                        <a: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normalizeH="0" baseline="0" dirty="0" smtClean="0">
                          <a:ln>
                            <a:noFill/>
                          </a:ln>
                          <a:solidFill>
                            <a:srgbClr val="0000FF"/>
                          </a:solidFill>
                          <a:effectLst/>
                          <a:latin typeface="Arial" charset="0"/>
                          <a:ea typeface="Times New Roman" pitchFamily="18" charset="0"/>
                          <a:cs typeface="Arial" charset="0"/>
                        </a:rPr>
                        <a:t>(13)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401" name="Rectangle 2"/>
          <p:cNvSpPr>
            <a:spLocks noGrp="1" noChangeArrowheads="1"/>
          </p:cNvSpPr>
          <p:nvPr>
            <p:ph type="title"/>
          </p:nvPr>
        </p:nvSpPr>
        <p:spPr>
          <a:xfrm>
            <a:off x="0" y="0"/>
            <a:ext cx="9144000" cy="746125"/>
          </a:xfrm>
        </p:spPr>
        <p:txBody>
          <a:bodyPr/>
          <a:lstStyle/>
          <a:p>
            <a:r>
              <a:rPr lang="en-US" sz="2800" dirty="0" smtClean="0"/>
              <a:t>The longitudinal structure of the hadrons (cont.) </a:t>
            </a:r>
            <a:br>
              <a:rPr lang="en-US" sz="2800" dirty="0" smtClean="0"/>
            </a:br>
            <a:r>
              <a:rPr lang="en-US" sz="1800" dirty="0" smtClean="0"/>
              <a:t>(</a:t>
            </a:r>
            <a:r>
              <a:rPr lang="en-US" sz="1800" dirty="0" err="1" smtClean="0"/>
              <a:t>Unpolarized</a:t>
            </a:r>
            <a:r>
              <a:rPr lang="en-US" sz="1800" dirty="0" smtClean="0"/>
              <a:t> and polarized </a:t>
            </a:r>
            <a:r>
              <a:rPr lang="en-US" sz="1800" dirty="0" err="1" smtClean="0"/>
              <a:t>parton</a:t>
            </a:r>
            <a:r>
              <a:rPr lang="en-US" sz="1800" dirty="0" smtClean="0"/>
              <a:t> distribution functions)</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1031&quot;&gt;&lt;/object&gt;&lt;object type=&quot;2&quot; unique_id=&quot;11032&quot;&gt;&lt;object type=&quot;3&quot; unique_id=&quot;11038&quot;&gt;&lt;property id=&quot;20148&quot; value=&quot;5&quot;/&gt;&lt;property id=&quot;20300&quot; value=&quot;Slide 15 - &amp;quot;The Science Motivating the 12 GeV Upgrade&amp;quot;&quot;/&gt;&lt;property id=&quot;20307&quot; value=&quot;453&quot;/&gt;&lt;/object&gt;&lt;object type=&quot;3&quot; unique_id=&quot;11060&quot;&gt;&lt;property id=&quot;20148&quot; value=&quot;5&quot;/&gt;&lt;property id=&quot;20300&quot; value=&quot;Slide 53 - &amp;quot;Summary&amp;quot;&quot;/&gt;&lt;property id=&quot;20307&quot; value=&quot;399&quot;/&gt;&lt;/object&gt;&lt;object type=&quot;3&quot; unique_id=&quot;11063&quot;&gt;&lt;property id=&quot;20148&quot; value=&quot;5&quot;/&gt;&lt;property id=&quot;20300&quot; value=&quot;Slide 58 - &amp;quot;Hall D GlueX Detector&amp;quot;&quot;/&gt;&lt;property id=&quot;20307&quot; value=&quot;434&quot;/&gt;&lt;/object&gt;&lt;object type=&quot;3&quot; unique_id=&quot;11064&quot;&gt;&lt;property id=&quot;20148&quot; value=&quot;5&quot;/&gt;&lt;property id=&quot;20300&quot; value=&quot;Slide 59 - &amp;quot;Hall B - CLAS12&amp;quot;&quot;/&gt;&lt;property id=&quot;20307&quot; value=&quot;435&quot;/&gt;&lt;/object&gt;&lt;object type=&quot;3&quot; unique_id=&quot;11065&quot;&gt;&lt;property id=&quot;20148&quot; value=&quot;5&quot;/&gt;&lt;property id=&quot;20300&quot; value=&quot;Slide 60 - &amp;quot;Hall C:  SHMS and HMS&amp;quot;&quot;/&gt;&lt;property id=&quot;20307&quot; value=&quot;436&quot;/&gt;&lt;/object&gt;&lt;object type=&quot;3&quot; unique_id=&quot;13441&quot;&gt;&lt;property id=&quot;20148&quot; value=&quot;5&quot;/&gt;&lt;property id=&quot;20300&quot; value=&quot;Slide 3&quot;/&gt;&lt;property id=&quot;20307&quot; value=&quot;491&quot;/&gt;&lt;/object&gt;&lt;object type=&quot;3&quot; unique_id=&quot;13442&quot;&gt;&lt;property id=&quot;20148&quot; value=&quot;5&quot;/&gt;&lt;property id=&quot;20300&quot; value=&quot;Slide 4&quot;/&gt;&lt;property id=&quot;20307&quot; value=&quot;493&quot;/&gt;&lt;/object&gt;&lt;object type=&quot;3&quot; unique_id=&quot;13443&quot;&gt;&lt;property id=&quot;20148&quot; value=&quot;5&quot;/&gt;&lt;property id=&quot;20300&quot; value=&quot;Slide 6&quot;/&gt;&lt;property id=&quot;20307&quot; value=&quot;510&quot;/&gt;&lt;/object&gt;&lt;object type=&quot;3&quot; unique_id=&quot;13444&quot;&gt;&lt;property id=&quot;20148&quot; value=&quot;5&quot;/&gt;&lt;property id=&quot;20300&quot; value=&quot;Slide 5&quot;/&gt;&lt;property id=&quot;20307&quot; value=&quot;494&quot;/&gt;&lt;/object&gt;&lt;object type=&quot;3&quot; unique_id=&quot;13445&quot;&gt;&lt;property id=&quot;20148&quot; value=&quot;5&quot;/&gt;&lt;property id=&quot;20300&quot; value=&quot;Slide 7&quot;/&gt;&lt;property id=&quot;20307&quot; value=&quot;495&quot;/&gt;&lt;/object&gt;&lt;object type=&quot;3&quot; unique_id=&quot;13446&quot;&gt;&lt;property id=&quot;20148&quot; value=&quot;5&quot;/&gt;&lt;property id=&quot;20300&quot; value=&quot;Slide 8&quot;/&gt;&lt;property id=&quot;20307&quot; value=&quot;496&quot;/&gt;&lt;/object&gt;&lt;object type=&quot;3&quot; unique_id=&quot;13447&quot;&gt;&lt;property id=&quot;20148&quot; value=&quot;5&quot;/&gt;&lt;property id=&quot;20300&quot; value=&quot;Slide 9&quot;/&gt;&lt;property id=&quot;20307&quot; value=&quot;497&quot;/&gt;&lt;/object&gt;&lt;object type=&quot;3&quot; unique_id=&quot;13449&quot;&gt;&lt;property id=&quot;20148&quot; value=&quot;5&quot;/&gt;&lt;property id=&quot;20300&quot; value=&quot;Slide 10&quot;/&gt;&lt;property id=&quot;20307&quot; value=&quot;500&quot;/&gt;&lt;/object&gt;&lt;object type=&quot;3&quot; unique_id=&quot;14439&quot;&gt;&lt;property id=&quot;20148&quot; value=&quot;5&quot;/&gt;&lt;property id=&quot;20300&quot; value=&quot;Slide 61 - &amp;quot;DOE GENERIC PROJECT TIMELINE&amp;quot;&quot;/&gt;&lt;property id=&quot;20307&quot; value=&quot;518&quot;/&gt;&lt;/object&gt;&lt;object type=&quot;3&quot; unique_id=&quot;14442&quot;&gt;&lt;property id=&quot;20148&quot; value=&quot;5&quot;/&gt;&lt;property id=&quot;20300&quot; value=&quot;Slide 62&quot;/&gt;&lt;property id=&quot;20307&quot; value=&quot;517&quot;/&gt;&lt;/object&gt;&lt;object type=&quot;3&quot; unique_id=&quot;16164&quot;&gt;&lt;property id=&quot;20148&quot; value=&quot;5&quot;/&gt;&lt;property id=&quot;20300&quot; value=&quot;Slide 1 - &amp;quot;Meson Physics at JLab&amp;#x0D;&amp;#x0A;Now and at 12 GeV&amp;quot;&quot;/&gt;&lt;property id=&quot;20307&quot; value=&quot;522&quot;/&gt;&lt;/object&gt;&lt;object type=&quot;3&quot; unique_id=&quot;17626&quot;&gt;&lt;property id=&quot;20148&quot; value=&quot;5&quot;/&gt;&lt;property id=&quot;20300&quot; value=&quot;Slide 16 - &amp;quot;Gluonic Excitations and the Origin of Confinement&amp;quot;&quot;/&gt;&lt;property id=&quot;20307&quot; value=&quot;555&quot;/&gt;&lt;/object&gt;&lt;object type=&quot;3&quot; unique_id=&quot;17627&quot;&gt;&lt;property id=&quot;20148&quot; value=&quot;5&quot;/&gt;&lt;property id=&quot;20300&quot; value=&quot;Slide 17 - &amp;quot;Glueballs and Hybrid Mesons&amp;quot;&quot;/&gt;&lt;property id=&quot;20307&quot; value=&quot;556&quot;/&gt;&lt;/object&gt;&lt;object type=&quot;3&quot; unique_id=&quot;17630&quot;&gt;&lt;property id=&quot;20148&quot; value=&quot;5&quot;/&gt;&lt;property id=&quot;20300&quot; value=&quot;Slide 63 - &amp;quot;Backups&amp;quot;&quot;/&gt;&lt;property id=&quot;20307&quot; value=&quot;558&quot;/&gt;&lt;/object&gt;&lt;object type=&quot;3&quot; unique_id=&quot;17631&quot;&gt;&lt;property id=&quot;20148&quot; value=&quot;5&quot;/&gt;&lt;property id=&quot;20300&quot; value=&quot;Slide 66 - &amp;quot;Beam Transport:  Arc Dipoles&amp;quot;&quot;/&gt;&lt;property id=&quot;20307&quot; value=&quot;559&quot;/&gt;&lt;/object&gt;&lt;object type=&quot;3&quot; unique_id=&quot;17632&quot;&gt;&lt;property id=&quot;20148&quot; value=&quot;5&quot;/&gt;&lt;property id=&quot;20300&quot; value=&quot;Slide 67&quot;/&gt;&lt;property id=&quot;20307&quot; value=&quot;557&quot;/&gt;&lt;/object&gt;&lt;object type=&quot;3&quot; unique_id=&quot;20138&quot;&gt;&lt;property id=&quot;20148&quot; value=&quot;5&quot;/&gt;&lt;property id=&quot;20300&quot; value=&quot;Slide 48&quot;/&gt;&lt;property id=&quot;20307&quot; value=&quot;582&quot;/&gt;&lt;/object&gt;&lt;object type=&quot;3&quot; unique_id=&quot;20143&quot;&gt;&lt;property id=&quot;20148&quot; value=&quot;5&quot;/&gt;&lt;property id=&quot;20300&quot; value=&quot;Slide 68&quot;/&gt;&lt;property id=&quot;20307&quot; value=&quot;574&quot;/&gt;&lt;/object&gt;&lt;object type=&quot;3&quot; unique_id=&quot;20144&quot;&gt;&lt;property id=&quot;20148&quot; value=&quot;5&quot;/&gt;&lt;property id=&quot;20300&quot; value=&quot;Slide 69&quot;/&gt;&lt;property id=&quot;20307&quot; value=&quot;575&quot;/&gt;&lt;/object&gt;&lt;object type=&quot;3&quot; unique_id=&quot;20145&quot;&gt;&lt;property id=&quot;20148&quot; value=&quot;5&quot;/&gt;&lt;property id=&quot;20300&quot; value=&quot;Slide 70&quot;/&gt;&lt;property id=&quot;20307&quot; value=&quot;576&quot;/&gt;&lt;/object&gt;&lt;object type=&quot;3&quot; unique_id=&quot;20146&quot;&gt;&lt;property id=&quot;20148&quot; value=&quot;5&quot;/&gt;&lt;property id=&quot;20300&quot; value=&quot;Slide 71 - &amp;quot;Valence Quark Structure and Parton Distributions&amp;quot;&quot;/&gt;&lt;property id=&quot;20307&quot; value=&quot;577&quot;/&gt;&lt;/object&gt;&lt;object type=&quot;3&quot; unique_id=&quot;21066&quot;&gt;&lt;property id=&quot;20148&quot; value=&quot;5&quot;/&gt;&lt;property id=&quot;20300&quot; value=&quot;Slide 51 - &amp;quot;Formal Science Program for the 12 GeV Upgrade is Developing Nicely Through the PAC Review Process&amp;#x0D;&amp;#x0A;&amp;#x0D;&amp;#x0A;The PAC-Approve&quot;/&gt;&lt;property id=&quot;20307&quot; value=&quot;589&quot;/&gt;&lt;/object&gt;&lt;object type=&quot;3&quot; unique_id=&quot;21074&quot;&gt;&lt;property id=&quot;20148&quot; value=&quot;5&quot;/&gt;&lt;property id=&quot;20300&quot; value=&quot;Slide 72 - &amp;quot;Many Other Experiments Can be Modeled in Detail Based on Experience with CEBAF @ 6 GeV&amp;quot;&quot;/&gt;&lt;property id=&quot;20307&quot; value=&quot;587&quot;/&gt;&lt;/object&gt;&lt;object type=&quot;3&quot; unique_id=&quot;22607&quot;&gt;&lt;property id=&quot;20148&quot; value=&quot;5&quot;/&gt;&lt;property id=&quot;20300&quot; value=&quot;Slide 64 - &amp;quot;High-level Parameters&amp;quot;&quot;/&gt;&lt;property id=&quot;20307&quot; value=&quot;607&quot;/&gt;&lt;/object&gt;&lt;object type=&quot;3&quot; unique_id=&quot;22608&quot;&gt;&lt;property id=&quot;20148&quot; value=&quot;5&quot;/&gt;&lt;property id=&quot;20300&quot; value=&quot;Slide 74 - &amp;quot;Science Motivating &amp;#x0D;&amp;#x0A;a Next Generation Collider&amp;quot;&quot;/&gt;&lt;property id=&quot;20307&quot; value=&quot;606&quot;/&gt;&lt;/object&gt;&lt;object type=&quot;3&quot; unique_id=&quot;23235&quot;&gt;&lt;property id=&quot;20148&quot; value=&quot;5&quot;/&gt;&lt;property id=&quot;20300&quot; value=&quot;Slide 56 - &amp;quot;The 12 GeV Upgrade Provides Substantially Enhanced Access to the DIS Regime&amp;quot;&quot;/&gt;&lt;property id=&quot;20307&quot; value=&quot;608&quot;/&gt;&lt;/object&gt;&lt;object type=&quot;3&quot; unique_id=&quot;23236&quot;&gt;&lt;property id=&quot;20148&quot; value=&quot;5&quot;/&gt;&lt;property id=&quot;20300&quot; value=&quot;Slide 57 - &amp;quot;with enough luminosity to reach the high-Q2, high-x region!&amp;quot;&quot;/&gt;&lt;property id=&quot;20307&quot; value=&quot;609&quot;/&gt;&lt;/object&gt;&lt;object type=&quot;3&quot; unique_id=&quot;23579&quot;&gt;&lt;property id=&quot;20148&quot; value=&quot;5&quot;/&gt;&lt;property id=&quot;20300&quot; value=&quot;Slide 73&quot;/&gt;&lt;property id=&quot;20307&quot; value=&quot;610&quot;/&gt;&lt;/object&gt;&lt;object type=&quot;3&quot; unique_id=&quot;26573&quot;&gt;&lt;property id=&quot;20148&quot; value=&quot;5&quot;/&gt;&lt;property id=&quot;20300&quot; value=&quot;Slide 79&quot;/&gt;&lt;property id=&quot;20307&quot; value=&quot;612&quot;/&gt;&lt;/object&gt;&lt;object type=&quot;3&quot; unique_id=&quot;26574&quot;&gt;&lt;property id=&quot;20148&quot; value=&quot;5&quot;/&gt;&lt;property id=&quot;20300&quot; value=&quot;Slide 92 - &amp;quot;12 GeV Science Categories&amp;quot;&quot;/&gt;&lt;property id=&quot;20307&quot; value=&quot;613&quot;/&gt;&lt;/object&gt;&lt;object type=&quot;3&quot; unique_id=&quot;26575&quot;&gt;&lt;property id=&quot;20148&quot; value=&quot;5&quot;/&gt;&lt;property id=&quot;20300&quot; value=&quot;Slide 93 - &amp;quot;Table Key&amp;quot;&quot;/&gt;&lt;property id=&quot;20307&quot; value=&quot;614&quot;/&gt;&lt;/object&gt;&lt;object type=&quot;3&quot; unique_id=&quot;26576&quot;&gt;&lt;property id=&quot;20148&quot; value=&quot;5&quot;/&gt;&lt;property id=&quot;20300&quot; value=&quot;Slide 94 - &amp;quot;The Hadron spectra as probes of QCD&amp;#x0D;&amp;#x0A;(GluEx and heavy baryon and meson spectroscopy)&amp;quot;&quot;/&gt;&lt;property id=&quot;20307&quot; value=&quot;615&quot;/&gt;&lt;/object&gt;&lt;object type=&quot;3&quot; unique_id=&quot;26577&quot;&gt;&lt;property id=&quot;20148&quot; value=&quot;5&quot;/&gt;&lt;property id=&quot;20300&quot; value=&quot;Slide 95 - &amp;quot;The transverse structure of the hadrons &amp;#x0D;&amp;#x0A;(Elastic and transition Form Factors)&amp;quot;&quot;/&gt;&lt;property id=&quot;20307&quot; value=&quot;616&quot;/&gt;&lt;/object&gt;&lt;object type=&quot;3&quot; unique_id=&quot;26578&quot;&gt;&lt;property id=&quot;20148&quot; value=&quot;5&quot;/&gt;&lt;property id=&quot;20300&quot; value=&quot;Slide 96 - &amp;quot;The transverse structure of the hadrons (cont.) &amp;#x0D;&amp;#x0A;(Elastic and transition Form Factors)&amp;quot;&quot;/&gt;&lt;property id=&quot;20307&quot; value=&quot;617&quot;/&gt;&lt;/object&gt;&lt;object type=&quot;3&quot; unique_id=&quot;26579&quot;&gt;&lt;property id=&quot;20148&quot; value=&quot;5&quot;/&gt;&lt;property id=&quot;20300&quot; value=&quot;Slide 97 - &amp;quot;The transverse structure of the hadrons (cont.) &amp;#x0D;&amp;#x0A;(Elastic and transition Form Factors)&amp;quot;&quot;/&gt;&lt;property id=&quot;20307&quot; value=&quot;618&quot;/&gt;&lt;/object&gt;&lt;object type=&quot;3&quot; unique_id=&quot;26580&quot;&gt;&lt;property id=&quot;20148&quot; value=&quot;5&quot;/&gt;&lt;property id=&quot;20300&quot; value=&quot;Slide 98 - &amp;quot;The longitudinal structure of the hadrons &amp;#x0D;&amp;#x0A;(Unpolarized and polarized parton distribution functions)&amp;quot;&quot;/&gt;&lt;property id=&quot;20307&quot; value=&quot;619&quot;/&gt;&lt;/object&gt;&lt;object type=&quot;3&quot; unique_id=&quot;26581&quot;&gt;&lt;property id=&quot;20148&quot; value=&quot;5&quot;/&gt;&lt;property id=&quot;20300&quot; value=&quot;Slide 99 - &amp;quot;The longitudinal structure of the hadrons (cont.) &amp;#x0D;&amp;#x0A;(Unpolarized and polarized parton distribution functions)&amp;quot;&quot;/&gt;&lt;property id=&quot;20307&quot; value=&quot;620&quot;/&gt;&lt;/object&gt;&lt;object type=&quot;3&quot; unique_id=&quot;26582&quot;&gt;&lt;property id=&quot;20148&quot; value=&quot;5&quot;/&gt;&lt;property id=&quot;20300&quot; value=&quot;Slide 100 - &amp;quot;The longitudinal structure of the hadrons (cont.) &amp;#x0D;&amp;#x0A;(Unpolarized and polarized parton distribution functions)&amp;quot;&quot;/&gt;&lt;property id=&quot;20307&quot; value=&quot;621&quot;/&gt;&lt;/object&gt;&lt;object type=&quot;3&quot; unique_id=&quot;26583&quot;&gt;&lt;property id=&quot;20148&quot; value=&quot;5&quot;/&gt;&lt;property id=&quot;20300&quot; value=&quot;Slide 101 - &amp;quot;The 3D structure of the hadrons&amp;#x0D;&amp;#x0A;(Generalized Parton Distributions and Transverse Momentum Distributions)&amp;quot;&quot;/&gt;&lt;property id=&quot;20307&quot; value=&quot;622&quot;/&gt;&lt;/object&gt;&lt;object type=&quot;3&quot; unique_id=&quot;26584&quot;&gt;&lt;property id=&quot;20148&quot; value=&quot;5&quot;/&gt;&lt;property id=&quot;20300&quot; value=&quot;Slide 102 - &amp;quot;The 3D structure of the hadrons (cont.)&amp;#x0D;&amp;#x0A;(Generalized Parton Distributions and Transverse Momentum Distributions)&amp;quot;&quot;/&gt;&lt;property id=&quot;20307&quot; value=&quot;623&quot;/&gt;&lt;/object&gt;&lt;object type=&quot;3&quot; unique_id=&quot;26585&quot;&gt;&lt;property id=&quot;20148&quot; value=&quot;5&quot;/&gt;&lt;property id=&quot;20300&quot; value=&quot;Slide 103 - &amp;quot;The 3D structure of the hadrons (cont.)&amp;#x0D;&amp;#x0A;(Generalized Parton Distributions and Transverse Momentum Distributions)&amp;quot;&quot;/&gt;&lt;property id=&quot;20307&quot; value=&quot;624&quot;/&gt;&lt;/object&gt;&lt;object type=&quot;3&quot; unique_id=&quot;26586&quot;&gt;&lt;property id=&quot;20148&quot; value=&quot;5&quot;/&gt;&lt;property id=&quot;20300&quot; value=&quot;Slide 104 - &amp;quot;The 3D structure of the hadrons (cont.)&amp;#x0D;&amp;#x0A;(Generalized Parton Distributions and Transverse Momentum Distributions)&amp;quot;&quot;/&gt;&lt;property id=&quot;20307&quot; value=&quot;625&quot;/&gt;&lt;/object&gt;&lt;object type=&quot;3&quot; unique_id=&quot;26587&quot;&gt;&lt;property id=&quot;20148&quot; value=&quot;5&quot;/&gt;&lt;property id=&quot;20300&quot; value=&quot;Slide 105 - &amp;quot;Hadrons and cold nuclear matter&amp;#x0D;&amp;#x0A;(Medium modification of the nucleons, quark hadronization, N-N correlations,  &amp;#x0D;&amp;#x0A; &amp;amp;#x09;&quot;/&gt;&lt;property id=&quot;20307&quot; value=&quot;626&quot;/&gt;&lt;/object&gt;&lt;object type=&quot;3&quot; unique_id=&quot;26588&quot;&gt;&lt;property id=&quot;20148&quot; value=&quot;5&quot;/&gt;&lt;property id=&quot;20300&quot; value=&quot;Slide 106 - &amp;quot;Hadrons and cold nuclear matter (cont.)&amp;#x0D;&amp;#x0A;(Medium modification of the nucleons, quark hadronization, N-N correlatio&quot;/&gt;&lt;property id=&quot;20307&quot; value=&quot;627&quot;/&gt;&lt;/object&gt;&lt;object type=&quot;3&quot; unique_id=&quot;26589&quot;&gt;&lt;property id=&quot;20148&quot; value=&quot;5&quot;/&gt;&lt;property id=&quot;20300&quot; value=&quot;Slide 107 - &amp;quot;Hadrons and cold nuclear matter (cont.)&amp;#x0D;&amp;#x0A;(Medium modification of the nucleons, quark hadronization, N-N correlatio&quot;/&gt;&lt;property id=&quot;20307&quot; value=&quot;628&quot;/&gt;&lt;/object&gt;&lt;object type=&quot;3&quot; unique_id=&quot;26590&quot;&gt;&lt;property id=&quot;20148&quot; value=&quot;5&quot;/&gt;&lt;property id=&quot;20300&quot; value=&quot;Slide 108 - &amp;quot;Low-energy tests of the Standard Model and Fundamental Symmetries&amp;#x0D;&amp;#x0A;(Møller, PVDIS, PRIMEX, …..)&amp;quot;&quot;/&gt;&lt;property id=&quot;20307&quot; value=&quot;629&quot;/&gt;&lt;/object&gt;&lt;object type=&quot;3&quot; unique_id=&quot;26591&quot;&gt;&lt;property id=&quot;20148&quot; value=&quot;5&quot;/&gt;&lt;property id=&quot;20300&quot; value=&quot;Slide 109 - &amp;quot;Low-energy tests of the Standard Model and Fundamental Symmetries&amp;#x0D;&amp;#x0A;(Møller, PVDIS, PRIMEX, …..)&amp;quot;&quot;/&gt;&lt;property id=&quot;20307&quot; value=&quot;630&quot;/&gt;&lt;/object&gt;&lt;object type=&quot;3&quot; unique_id=&quot;27248&quot;&gt;&lt;property id=&quot;20148&quot; value=&quot;5&quot;/&gt;&lt;property id=&quot;20300&quot; value=&quot;Slide 12&quot;/&gt;&lt;property id=&quot;20307&quot; value=&quot;631&quot;/&gt;&lt;/object&gt;&lt;object type=&quot;3&quot; unique_id=&quot;27251&quot;&gt;&lt;property id=&quot;20148&quot; value=&quot;5&quot;/&gt;&lt;property id=&quot;20300&quot; value=&quot;Slide 52 - &amp;quot;12 GeV UPGRADE SCHEDULE&amp;quot;&quot;/&gt;&lt;property id=&quot;20307&quot; value=&quot;635&quot;/&gt;&lt;/object&gt;&lt;object type=&quot;3&quot; unique_id=&quot;28248&quot;&gt;&lt;property id=&quot;20148&quot; value=&quot;5&quot;/&gt;&lt;property id=&quot;20300&quot; value=&quot;Slide 2 - &amp;quot;Outline&amp;quot;&quot;/&gt;&lt;property id=&quot;20307&quot; value=&quot;638&quot;/&gt;&lt;/object&gt;&lt;object type=&quot;3&quot; unique_id=&quot;28249&quot;&gt;&lt;property id=&quot;20148&quot; value=&quot;5&quot;/&gt;&lt;property id=&quot;20300&quot; value=&quot;Slide 13 - &amp;quot;A Sampling of Meson Physics Under Study at JLab (now and @ 12 GeV)&amp;quot;&quot;/&gt;&lt;property id=&quot;20307&quot; value=&quot;639&quot;/&gt;&lt;/object&gt;&lt;object type=&quot;3&quot; unique_id=&quot;28252&quot;&gt;&lt;property id=&quot;20148&quot; value=&quot;5&quot;/&gt;&lt;property id=&quot;20300&quot; value=&quot;Slide 47 - &amp;quot;The Science Motivating the 12 GeV Upgrade&amp;quot;&quot;/&gt;&lt;property id=&quot;20307&quot; value=&quot;642&quot;/&gt;&lt;/object&gt;&lt;object type=&quot;3&quot; unique_id=&quot;28253&quot;&gt;&lt;property id=&quot;20148&quot; value=&quot;5&quot;/&gt;&lt;property id=&quot;20300&quot; value=&quot;Slide 65 - &amp;quot;SCOPE OF 12 GeV UPGRADE&amp;quot;&quot;/&gt;&lt;property id=&quot;20307&quot; value=&quot;636&quot;/&gt;&lt;/object&gt;&lt;object type=&quot;3&quot; unique_id=&quot;29311&quot;&gt;&lt;property id=&quot;20148&quot; value=&quot;5&quot;/&gt;&lt;property id=&quot;20300&quot; value=&quot;Slide 11 - &amp;quot;CEBAF:  Now and After the Upgrade&amp;quot;&quot;/&gt;&lt;property id=&quot;20307&quot; value=&quot;646&quot;/&gt;&lt;/object&gt;&lt;object type=&quot;3&quot; unique_id=&quot;29751&quot;&gt;&lt;property id=&quot;20148&quot; value=&quot;5&quot;/&gt;&lt;property id=&quot;20300&quot; value=&quot;Slide 30 - &amp;quot;Charged Pion Electromagnetic Form Factor&amp;quot;&quot;/&gt;&lt;property id=&quot;20307&quot; value=&quot;652&quot;/&gt;&lt;/object&gt;&lt;object type=&quot;3&quot; unique_id=&quot;29752&quot;&gt;&lt;property id=&quot;20148&quot; value=&quot;5&quot;/&gt;&lt;property id=&quot;20300&quot; value=&quot;Slide 32 - &amp;quot;Charged Pion Form Factor – 12 GeV&amp;quot;&quot;/&gt;&lt;property id=&quot;20307&quot; value=&quot;653&quot;/&gt;&lt;/object&gt;&lt;object type=&quot;3&quot; unique_id=&quot;30197&quot;&gt;&lt;property id=&quot;20148&quot; value=&quot;5&quot;/&gt;&lt;property id=&quot;20300&quot; value=&quot;Slide 54 - &amp;quot;And, in Conclusion, Please Join Me in Expressing our Thanks to the Organizers&amp;#x0D;&amp;#x0A;for their Hospitality and a Delightf&quot;/&gt;&lt;property id=&quot;20307&quot; value=&quot;658&quot;/&gt;&lt;/object&gt;&lt;object type=&quot;3&quot; unique_id=&quot;30570&quot;&gt;&lt;property id=&quot;20148&quot; value=&quot;5&quot;/&gt;&lt;property id=&quot;20300&quot; value=&quot;Slide 55&quot;/&gt;&lt;property id=&quot;20307&quot; value=&quot;659&quot;/&gt;&lt;/object&gt;&lt;object type=&quot;3&quot; unique_id=&quot;31038&quot;&gt;&lt;property id=&quot;20148&quot; value=&quot;5&quot;/&gt;&lt;property id=&quot;20300&quot; value=&quot;Slide 34 - &amp;quot;Pion/Proton Transparency Now and at 12 GeV&amp;quot;&quot;/&gt;&lt;property id=&quot;20307&quot; value=&quot;661&quot;/&gt;&lt;/object&gt;&lt;object type=&quot;3&quot; unique_id=&quot;33185&quot;&gt;&lt;property id=&quot;20148&quot; value=&quot;5&quot;/&gt;&lt;property id=&quot;20300&quot; value=&quot;Slide 36&quot;/&gt;&lt;property id=&quot;20307&quot; value=&quot;666&quot;/&gt;&lt;/object&gt;&lt;object type=&quot;3&quot; unique_id=&quot;33186&quot;&gt;&lt;property id=&quot;20148&quot; value=&quot;5&quot;/&gt;&lt;property id=&quot;20300&quot; value=&quot;Slide 37&quot;/&gt;&lt;property id=&quot;20307&quot; value=&quot;667&quot;/&gt;&lt;/object&gt;&lt;object type=&quot;3&quot; unique_id=&quot;33187&quot;&gt;&lt;property id=&quot;20148&quot; value=&quot;5&quot;/&gt;&lt;property id=&quot;20300&quot; value=&quot;Slide 38&quot;/&gt;&lt;property id=&quot;20307&quot; value=&quot;668&quot;/&gt;&lt;/object&gt;&lt;object type=&quot;3&quot; unique_id=&quot;33188&quot;&gt;&lt;property id=&quot;20148&quot; value=&quot;5&quot;/&gt;&lt;property id=&quot;20300&quot; value=&quot;Slide 39&quot;/&gt;&lt;property id=&quot;20307&quot; value=&quot;669&quot;/&gt;&lt;/object&gt;&lt;object type=&quot;3&quot; unique_id=&quot;33189&quot;&gt;&lt;property id=&quot;20148&quot; value=&quot;5&quot;/&gt;&lt;property id=&quot;20300&quot; value=&quot;Slide 40&quot;/&gt;&lt;property id=&quot;20307&quot; value=&quot;670&quot;/&gt;&lt;/object&gt;&lt;object type=&quot;3&quot; unique_id=&quot;33190&quot;&gt;&lt;property id=&quot;20148&quot; value=&quot;5&quot;/&gt;&lt;property id=&quot;20300&quot; value=&quot;Slide 41 - &amp;quot;Present Status of &amp;#x0D;&amp;#x0A;L Hypernuclear Spectroscopy&amp;quot;&quot;/&gt;&lt;property id=&quot;20307&quot; value=&quot;671&quot;/&gt;&lt;/object&gt;&lt;object type=&quot;3&quot; unique_id=&quot;34598&quot;&gt;&lt;property id=&quot;20148&quot; value=&quot;5&quot;/&gt;&lt;property id=&quot;20300&quot; value=&quot;Slide 19 - &amp;quot;Experimental Evidence for Exotic Hybrids 1−+&amp;quot;&quot;/&gt;&lt;property id=&quot;20307&quot; value=&quot;672&quot;/&gt;&lt;/object&gt;&lt;object type=&quot;3&quot; unique_id=&quot;34599&quot;&gt;&lt;property id=&quot;20148&quot; value=&quot;5&quot;/&gt;&lt;property id=&quot;20300&quot; value=&quot;Slide 20 - &amp;quot;Experimental Evidence for Exotic Hybrids 1−+&amp;quot;&quot;/&gt;&lt;property id=&quot;20307&quot; value=&quot;675&quot;/&gt;&lt;/object&gt;&lt;object type=&quot;3&quot; unique_id=&quot;34600&quot;&gt;&lt;property id=&quot;20148&quot; value=&quot;5&quot;/&gt;&lt;property id=&quot;20300&quot; value=&quot;Slide 22 - &amp;quot;GlueX Experiment:  a Major Part of the 12 GeV Upgrade, is Being Built from the Start for &amp;#x0D;&amp;#x0A;the Hybrid Meson search&amp;quot;&quot;/&gt;&lt;property id=&quot;20307&quot; value=&quot;673&quot;/&gt;&lt;/object&gt;&lt;object type=&quot;3&quot; unique_id=&quot;34602&quot;&gt;&lt;property id=&quot;20148&quot; value=&quot;5&quot;/&gt;&lt;property id=&quot;20300&quot; value=&quot;Slide 43 - &amp;quot;p0,h, h gg coupling in the Primakoff reaction&amp;quot;&quot;/&gt;&lt;property id=&quot;20307&quot; value=&quot;678&quot;/&gt;&lt;/object&gt;&lt;object type=&quot;3&quot; unique_id=&quot;34603&quot;&gt;&lt;property id=&quot;20148&quot; value=&quot;5&quot;/&gt;&lt;property id=&quot;20300&quot; value=&quot;Slide 44 - &amp;quot;p0,h, h gg coupling in the Primakoff reaction&amp;quot;&quot;/&gt;&lt;property id=&quot;20307&quot; value=&quot;679&quot;/&gt;&lt;/object&gt;&lt;object type=&quot;3&quot; unique_id=&quot;35837&quot;&gt;&lt;property id=&quot;20148&quot; value=&quot;5&quot;/&gt;&lt;property id=&quot;20300&quot; value=&quot;Slide 24 - &amp;quot;Why do we study excited baryons?&amp;quot;&quot;/&gt;&lt;property id=&quot;20307&quot; value=&quot;681&quot;/&gt;&lt;/object&gt;&lt;object type=&quot;3&quot; unique_id=&quot;35838&quot;&gt;&lt;property id=&quot;20148&quot; value=&quot;5&quot;/&gt;&lt;property id=&quot;20300&quot; value=&quot;Slide 26 - &amp;quot;and an example of the additional insights obtained through the use of (e,e’x) to extract the Nucleon’s Transition &quot;/&gt;&lt;property id=&quot;20307&quot; value=&quot;685&quot;/&gt;&lt;/object&gt;&lt;object type=&quot;3&quot; unique_id=&quot;35839&quot;&gt;&lt;property id=&quot;20148&quot; value=&quot;5&quot;/&gt;&lt;property id=&quot;20300&quot; value=&quot;Slide 27 - &amp;quot;Search for S=0 states in single meson production on protons &amp;amp; neutrons  &amp;#x0D;&amp;#x0A;        ✔ - published,  ✔ - acquired, ✔ -&quot;/&gt;&lt;property id=&quot;20307&quot; value=&quot;683&quot;/&gt;&lt;/object&gt;&lt;object type=&quot;3&quot; unique_id=&quot;35841&quot;&gt;&lt;property id=&quot;20148&quot; value=&quot;5&quot;/&gt;&lt;property id=&quot;20300&quot; value=&quot;Slide 45 - &amp;quot;p0,h, h gg coupling in the Primakoff reaction&amp;quot;&quot;/&gt;&lt;property id=&quot;20307&quot; value=&quot;680&quot;/&gt;&lt;/object&gt;&lt;object type=&quot;3&quot; unique_id=&quot;36881&quot;&gt;&lt;property id=&quot;20148&quot; value=&quot;5&quot;/&gt;&lt;property id=&quot;20300&quot; value=&quot;Slide 25 - &amp;quot;Example from the present program w/ CLAS:  Polarization transfer gp     K+Λ&amp;quot;&quot;/&gt;&lt;property id=&quot;20307&quot; value=&quot;686&quot;/&gt;&lt;/object&gt;&lt;object type=&quot;3&quot; unique_id=&quot;37578&quot;&gt;&lt;property id=&quot;20148&quot; value=&quot;5&quot;/&gt;&lt;property id=&quot;20300&quot; value=&quot;Slide 28 - &amp;quot;N* Program Continued @ 12 GeV:  &amp;#x0D;&amp;#x0A;A Forward Photon Tagger for CLAS12&amp;quot;&quot;/&gt;&lt;property id=&quot;20307&quot; value=&quot;687&quot;/&gt;&lt;/object&gt;&lt;object type=&quot;3&quot; unique_id=&quot;38625&quot;&gt;&lt;property id=&quot;20148&quot; value=&quot;5&quot;/&gt;&lt;property id=&quot;20300&quot; value=&quot;Slide 21 - &amp;quot;Multiple Searches in Progress at JLab Today&amp;quot;&quot;/&gt;&lt;property id=&quot;20307&quot; value=&quot;689&quot;/&gt;&lt;/object&gt;&lt;object type=&quot;3&quot; unique_id=&quot;38968&quot;&gt;&lt;property id=&quot;20148&quot; value=&quot;5&quot;/&gt;&lt;property id=&quot;20300&quot; value=&quot;Slide 14 - &amp;quot;A Sampling of Meson Physics Under Study at JLab (now and @ 12 GeV)&amp;quot;&quot;/&gt;&lt;property id=&quot;20307&quot; value=&quot;690&quot;/&gt;&lt;/object&gt;&lt;object type=&quot;3&quot; unique_id=&quot;38969&quot;&gt;&lt;property id=&quot;20148&quot; value=&quot;5&quot;/&gt;&lt;property id=&quot;20300&quot; value=&quot;Slide 18 - &amp;quot;LQCD Developing Firm Predictions&amp;quot;&quot;/&gt;&lt;property id=&quot;20307&quot; value=&quot;691&quot;/&gt;&lt;/object&gt;&lt;object type=&quot;3&quot; unique_id=&quot;41962&quot;&gt;&lt;property id=&quot;20148&quot; value=&quot;5&quot;/&gt;&lt;property id=&quot;20300&quot; value=&quot;Slide 23 - &amp;quot;A Sampling of Meson Physics Under Study at JLab (now and @ 12 GeV)&amp;quot;&quot;/&gt;&lt;property id=&quot;20307&quot; value=&quot;692&quot;/&gt;&lt;/object&gt;&lt;object type=&quot;3&quot; unique_id=&quot;41963&quot;&gt;&lt;property id=&quot;20148&quot; value=&quot;5&quot;/&gt;&lt;property id=&quot;20300&quot; value=&quot;Slide 29 - &amp;quot;A Sampling of Meson Physics Under Study at JLab (now and @ 12 GeV)&amp;quot;&quot;/&gt;&lt;property id=&quot;20307&quot; value=&quot;693&quot;/&gt;&lt;/object&gt;&lt;object type=&quot;3&quot; unique_id=&quot;41964&quot;&gt;&lt;property id=&quot;20148&quot; value=&quot;5&quot;/&gt;&lt;property id=&quot;20300&quot; value=&quot;Slide 33 - &amp;quot;A Sampling of Meson Physics Under Study at JLab (now and @ 12 GeV)&amp;quot;&quot;/&gt;&lt;property id=&quot;20307&quot; value=&quot;699&quot;/&gt;&lt;/object&gt;&lt;object type=&quot;3&quot; unique_id=&quot;41965&quot;&gt;&lt;property id=&quot;20148&quot; value=&quot;5&quot;/&gt;&lt;property id=&quot;20300&quot; value=&quot;Slide 35 - &amp;quot;A Sampling of Meson Physics Under Study at JLab (now and @ 12 GeV)&amp;quot;&quot;/&gt;&lt;property id=&quot;20307&quot; value=&quot;694&quot;/&gt;&lt;/object&gt;&lt;object type=&quot;3&quot; unique_id=&quot;41967&quot;&gt;&lt;property id=&quot;20148&quot; value=&quot;5&quot;/&gt;&lt;property id=&quot;20300&quot; value=&quot;Slide 42 - &amp;quot;A Sampling of Meson Physics Under Study at JLab (now and @ 12 GeV)&amp;quot;&quot;/&gt;&lt;property id=&quot;20307&quot; value=&quot;695&quot;/&gt;&lt;/object&gt;&lt;object type=&quot;3&quot; unique_id=&quot;41968&quot;&gt;&lt;property id=&quot;20148&quot; value=&quot;5&quot;/&gt;&lt;property id=&quot;20300&quot; value=&quot;Slide 46 - &amp;quot;A Sampling of Meson Physics Under Study at JLab (now and @ 12 GeV)&amp;quot;&quot;/&gt;&lt;property id=&quot;20307&quot; value=&quot;696&quot;/&gt;&lt;/object&gt;&lt;object type=&quot;3&quot; unique_id=&quot;41969&quot;&gt;&lt;property id=&quot;20148&quot; value=&quot;5&quot;/&gt;&lt;property id=&quot;20300&quot; value=&quot;Slide 49&quot;/&gt;&lt;property id=&quot;20307&quot; value=&quot;711&quot;/&gt;&lt;/object&gt;&lt;object type=&quot;3&quot; unique_id=&quot;41970&quot;&gt;&lt;property id=&quot;20148&quot; value=&quot;5&quot;/&gt;&lt;property id=&quot;20300&quot; value=&quot;Slide 75&quot;/&gt;&lt;property id=&quot;20307&quot; value=&quot;698&quot;/&gt;&lt;/object&gt;&lt;object type=&quot;3&quot; unique_id=&quot;41971&quot;&gt;&lt;property id=&quot;20148&quot; value=&quot;5&quot;/&gt;&lt;property id=&quot;20300&quot; value=&quot;Slide 78 - &amp;quot;The 12 GeV Upgrade Physics Instrumentation Technical Performance Requirements&amp;quot;&quot;/&gt;&lt;property id=&quot;20307&quot; value=&quot;697&quot;/&gt;&lt;/object&gt;&lt;object type=&quot;3&quot; unique_id=&quot;41972&quot;&gt;&lt;property id=&quot;20148&quot; value=&quot;5&quot;/&gt;&lt;property id=&quot;20300&quot; value=&quot;Slide 80&quot;/&gt;&lt;property id=&quot;20307&quot; value=&quot;712&quot;/&gt;&lt;/object&gt;&lt;object type=&quot;3&quot; unique_id=&quot;41973&quot;&gt;&lt;property id=&quot;20148&quot; value=&quot;5&quot;/&gt;&lt;property id=&quot;20300&quot; value=&quot;Slide 81&quot;/&gt;&lt;property id=&quot;20307&quot; value=&quot;713&quot;/&gt;&lt;/object&gt;&lt;object type=&quot;3&quot; unique_id=&quot;41974&quot;&gt;&lt;property id=&quot;20148&quot; value=&quot;5&quot;/&gt;&lt;property id=&quot;20300&quot; value=&quot;Slide 82&quot;/&gt;&lt;property id=&quot;20307&quot; value=&quot;700&quot;/&gt;&lt;/object&gt;&lt;object type=&quot;3&quot; unique_id=&quot;41975&quot;&gt;&lt;property id=&quot;20148&quot; value=&quot;5&quot;/&gt;&lt;property id=&quot;20300&quot; value=&quot;Slide 83&quot;/&gt;&lt;property id=&quot;20307&quot; value=&quot;701&quot;/&gt;&lt;/object&gt;&lt;object type=&quot;3&quot; unique_id=&quot;41976&quot;&gt;&lt;property id=&quot;20148&quot; value=&quot;5&quot;/&gt;&lt;property id=&quot;20300&quot; value=&quot;Slide 84&quot;/&gt;&lt;property id=&quot;20307&quot; value=&quot;702&quot;/&gt;&lt;/object&gt;&lt;object type=&quot;3&quot; unique_id=&quot;41977&quot;&gt;&lt;property id=&quot;20148&quot; value=&quot;5&quot;/&gt;&lt;property id=&quot;20300&quot; value=&quot;Slide 85 - &amp;quot;After 35 years: &amp;#x0D;&amp;#x0A;Miserable Lack of Knowledge of Valence d-Quarks&amp;quot;&quot;/&gt;&lt;property id=&quot;20307&quot; value=&quot;703&quot;/&gt;&lt;/object&gt;&lt;object type=&quot;3&quot; unique_id=&quot;41978&quot;&gt;&lt;property id=&quot;20148&quot; value=&quot;5&quot;/&gt;&lt;property id=&quot;20300&quot; value=&quot;Slide 86&quot;/&gt;&lt;property id=&quot;20307&quot; value=&quot;704&quot;/&gt;&lt;/object&gt;&lt;object type=&quot;3&quot; unique_id=&quot;41979&quot;&gt;&lt;property id=&quot;20148&quot; value=&quot;5&quot;/&gt;&lt;property id=&quot;20300&quot; value=&quot;Slide 87&quot;/&gt;&lt;property id=&quot;20307&quot; value=&quot;705&quot;/&gt;&lt;/object&gt;&lt;object type=&quot;3&quot; unique_id=&quot;41980&quot;&gt;&lt;property id=&quot;20148&quot; value=&quot;5&quot;/&gt;&lt;property id=&quot;20300&quot; value=&quot;Slide 88 - &amp;quot;Developing a Unified Description&amp;#x0D;&amp;#x0A; of Hadron Structure via the Recently Devised Generalized Parton Distributions&amp;quot;&quot;/&gt;&lt;property id=&quot;20307&quot; value=&quot;706&quot;/&gt;&lt;/object&gt;&lt;object type=&quot;3&quot; unique_id=&quot;41981&quot;&gt;&lt;property id=&quot;20148&quot; value=&quot;5&quot;/&gt;&lt;property id=&quot;20300&quot; value=&quot;Slide 89&quot;/&gt;&lt;property id=&quot;20307&quot; value=&quot;707&quot;/&gt;&lt;/object&gt;&lt;object type=&quot;3&quot; unique_id=&quot;41982&quot;&gt;&lt;property id=&quot;20148&quot; value=&quot;5&quot;/&gt;&lt;property id=&quot;20300&quot; value=&quot;Slide 90&quot;/&gt;&lt;property id=&quot;20307&quot; value=&quot;708&quot;/&gt;&lt;/object&gt;&lt;object type=&quot;3&quot; unique_id=&quot;41983&quot;&gt;&lt;property id=&quot;20148&quot; value=&quot;5&quot;/&gt;&lt;property id=&quot;20300&quot; value=&quot;Slide 91&quot;/&gt;&lt;property id=&quot;20307&quot; value=&quot;709&quot;/&gt;&lt;/object&gt;&lt;object type=&quot;3&quot; unique_id=&quot;42714&quot;&gt;&lt;property id=&quot;20148&quot; value=&quot;5&quot;/&gt;&lt;property id=&quot;20300&quot; value=&quot;Slide 50 - &amp;quot;Electroweak Physics&amp;quot;&quot;/&gt;&lt;property id=&quot;20307&quot; value=&quot;714&quot;/&gt;&lt;/object&gt;&lt;object type=&quot;3&quot; unique_id=&quot;43290&quot;&gt;&lt;property id=&quot;20148&quot; value=&quot;5&quot;/&gt;&lt;property id=&quot;20300&quot; value=&quot;Slide 76 - &amp;quot;12 GeV - $310M Total Project Cost&amp;quot;&quot;/&gt;&lt;property id=&quot;20307&quot; value=&quot;715&quot;/&gt;&lt;/object&gt;&lt;object type=&quot;3&quot; unique_id=&quot;43291&quot;&gt;&lt;property id=&quot;20148&quot; value=&quot;5&quot;/&gt;&lt;property id=&quot;20300&quot; value=&quot;Slide 77 - &amp;quot;Defining the 12 GeV Science Program in Detail&amp;quot;&quot;/&gt;&lt;property id=&quot;20307&quot; value=&quot;716&quot;/&gt;&lt;/object&gt;&lt;object type=&quot;3&quot; unique_id=&quot;43402&quot;&gt;&lt;property id=&quot;20148&quot; value=&quot;5&quot;/&gt;&lt;property id=&quot;20300&quot; value=&quot;Slide 31 - &amp;quot;Charged Pion Electromagnetic Form Factor&amp;quot;&quot;/&gt;&lt;property id=&quot;20307&quot; value=&quot;717&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9.5|35.8|22."/>
</p:tagLst>
</file>

<file path=ppt/tags/tag3.xml><?xml version="1.0" encoding="utf-8"?>
<p:tagLst xmlns:a="http://schemas.openxmlformats.org/drawingml/2006/main" xmlns:r="http://schemas.openxmlformats.org/officeDocument/2006/relationships" xmlns:p="http://schemas.openxmlformats.org/presentationml/2006/main">
  <p:tag name="TIMING" val="|19.5|35.8|22."/>
</p:tagLst>
</file>

<file path=ppt/tags/tag4.xml><?xml version="1.0" encoding="utf-8"?>
<p:tagLst xmlns:a="http://schemas.openxmlformats.org/drawingml/2006/main" xmlns:r="http://schemas.openxmlformats.org/officeDocument/2006/relationships" xmlns:p="http://schemas.openxmlformats.org/presentationml/2006/main">
  <p:tag name="TIMING" val="|19.5|35.8|22."/>
</p:tagLst>
</file>

<file path=ppt/tags/tag5.xml><?xml version="1.0" encoding="utf-8"?>
<p:tagLst xmlns:a="http://schemas.openxmlformats.org/drawingml/2006/main" xmlns:r="http://schemas.openxmlformats.org/officeDocument/2006/relationships" xmlns:p="http://schemas.openxmlformats.org/presentationml/2006/main">
  <p:tag name="TIMING" val="|19.5|35.8|22."/>
</p:tagLst>
</file>

<file path=ppt/tags/tag6.xml><?xml version="1.0" encoding="utf-8"?>
<p:tagLst xmlns:a="http://schemas.openxmlformats.org/drawingml/2006/main" xmlns:r="http://schemas.openxmlformats.org/officeDocument/2006/relationships" xmlns:p="http://schemas.openxmlformats.org/presentationml/2006/main">
  <p:tag name="TIMING" val="|19.5|35.8|22."/>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ouvelle présentation">
  <a:themeElements>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Nouvelle pré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spAutoFit/>
      </a:bodyPr>
      <a:lstStyle>
        <a:defPPr marL="1371600" marR="0" indent="-342900" algn="ctr" defTabSz="914400" rtl="0" eaLnBrk="0" fontAlgn="base" latinLnBrk="0" hangingPunct="0">
          <a:lnSpc>
            <a:spcPct val="80000"/>
          </a:lnSpc>
          <a:spcBef>
            <a:spcPct val="20000"/>
          </a:spcBef>
          <a:spcAft>
            <a:spcPct val="0"/>
          </a:spcAft>
          <a:buClrTx/>
          <a:buSzPct val="150000"/>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spAutoFit/>
      </a:bodyPr>
      <a:lstStyle>
        <a:defPPr marL="1371600" marR="0" indent="-342900" algn="ctr" defTabSz="914400" rtl="0" eaLnBrk="0" fontAlgn="base" latinLnBrk="0" hangingPunct="0">
          <a:lnSpc>
            <a:spcPct val="80000"/>
          </a:lnSpc>
          <a:spcBef>
            <a:spcPct val="20000"/>
          </a:spcBef>
          <a:spcAft>
            <a:spcPct val="0"/>
          </a:spcAft>
          <a:buClrTx/>
          <a:buSzPct val="150000"/>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3735</TotalTime>
  <Words>6172</Words>
  <Application>Microsoft Office PowerPoint</Application>
  <PresentationFormat>On-screen Show (4:3)</PresentationFormat>
  <Paragraphs>1378</Paragraphs>
  <Slides>109</Slides>
  <Notes>36</Notes>
  <HiddenSlides>0</HiddenSlides>
  <MMClips>0</MMClips>
  <ScaleCrop>false</ScaleCrop>
  <HeadingPairs>
    <vt:vector size="8" baseType="variant">
      <vt:variant>
        <vt:lpstr>Fonts Used</vt:lpstr>
      </vt:variant>
      <vt:variant>
        <vt:i4>18</vt:i4>
      </vt:variant>
      <vt:variant>
        <vt:lpstr>Theme</vt:lpstr>
      </vt:variant>
      <vt:variant>
        <vt:i4>9</vt:i4>
      </vt:variant>
      <vt:variant>
        <vt:lpstr>Embedded OLE Servers</vt:lpstr>
      </vt:variant>
      <vt:variant>
        <vt:i4>5</vt:i4>
      </vt:variant>
      <vt:variant>
        <vt:lpstr>Slide Titles</vt:lpstr>
      </vt:variant>
      <vt:variant>
        <vt:i4>109</vt:i4>
      </vt:variant>
    </vt:vector>
  </HeadingPairs>
  <TitlesOfParts>
    <vt:vector size="141" baseType="lpstr">
      <vt:lpstr>Arial</vt:lpstr>
      <vt:lpstr>Times</vt:lpstr>
      <vt:lpstr>Times New Roman</vt:lpstr>
      <vt:lpstr>Symbol</vt:lpstr>
      <vt:lpstr>Comic Sans MS</vt:lpstr>
      <vt:lpstr>Myriad Roman</vt:lpstr>
      <vt:lpstr>Calibri</vt:lpstr>
      <vt:lpstr>Verdana</vt:lpstr>
      <vt:lpstr>Wingdings 2</vt:lpstr>
      <vt:lpstr>ＭＳ Ｐゴシック</vt:lpstr>
      <vt:lpstr>Wingdings</vt:lpstr>
      <vt:lpstr>Zapf Dingbats</vt:lpstr>
      <vt:lpstr>Antique Olive Compact</vt:lpstr>
      <vt:lpstr>Gill Sans MT</vt:lpstr>
      <vt:lpstr>HGｺﾞｼｯｸE</vt:lpstr>
      <vt:lpstr>Tahoma</vt:lpstr>
      <vt:lpstr>CMR17</vt:lpstr>
      <vt:lpstr>CMSY10</vt:lpstr>
      <vt:lpstr>1_Default Design</vt:lpstr>
      <vt:lpstr>color template</vt:lpstr>
      <vt:lpstr>1_color template</vt:lpstr>
      <vt:lpstr>2_color template</vt:lpstr>
      <vt:lpstr>Nouvelle présentation</vt:lpstr>
      <vt:lpstr>4_color template</vt:lpstr>
      <vt:lpstr>5_color template</vt:lpstr>
      <vt:lpstr>3_color template</vt:lpstr>
      <vt:lpstr>Office Theme</vt:lpstr>
      <vt:lpstr>Artwork</vt:lpstr>
      <vt:lpstr>Acrobat Document</vt:lpstr>
      <vt:lpstr>Worksheet</vt:lpstr>
      <vt:lpstr>Document</vt:lpstr>
      <vt:lpstr>Adobe Illustrator Artwork 15.0</vt:lpstr>
      <vt:lpstr>Meson Physics at JLab Now and at 12 GeV</vt:lpstr>
      <vt:lpstr>Outline</vt:lpstr>
      <vt:lpstr>Slide 3</vt:lpstr>
      <vt:lpstr>Slide 4</vt:lpstr>
      <vt:lpstr>Slide 5</vt:lpstr>
      <vt:lpstr>Slide 6</vt:lpstr>
      <vt:lpstr>Slide 7</vt:lpstr>
      <vt:lpstr>Slide 8</vt:lpstr>
      <vt:lpstr>Slide 9</vt:lpstr>
      <vt:lpstr>Slide 10</vt:lpstr>
      <vt:lpstr>CEBAF:  Now and After the Upgrade</vt:lpstr>
      <vt:lpstr>Slide 12</vt:lpstr>
      <vt:lpstr>A Sampling of Meson Physics Under Study at JLab (now and @ 12 GeV)</vt:lpstr>
      <vt:lpstr>A Sampling of Meson Physics Under Study at JLab (now and @ 12 GeV)</vt:lpstr>
      <vt:lpstr>The Science Motivating the 12 GeV Upgrade</vt:lpstr>
      <vt:lpstr>Gluonic Excitations and the Origin of Confinement</vt:lpstr>
      <vt:lpstr>Glueballs and Hybrid Mesons</vt:lpstr>
      <vt:lpstr>LQCD Developing Firm Predictions</vt:lpstr>
      <vt:lpstr>Experimental Evidence for Exotic Hybrids 1−+</vt:lpstr>
      <vt:lpstr>Experimental Evidence for Exotic Hybrids 1−+</vt:lpstr>
      <vt:lpstr>Multiple Searches in Progress at JLab Today</vt:lpstr>
      <vt:lpstr>GlueX Experiment:  a Major Part of the 12 GeV Upgrade, is Being Built from the Start for  the Hybrid Meson search</vt:lpstr>
      <vt:lpstr>A Sampling of Meson Physics Under Study at JLab (now and @ 12 GeV)</vt:lpstr>
      <vt:lpstr>Why do we study excited baryons?</vt:lpstr>
      <vt:lpstr>Example from the present program w/ CLAS:  Polarization transfer gp     K+Λ</vt:lpstr>
      <vt:lpstr>and an example of the additional insights obtained through the use of (e,e’x) to extract the Nucleon’s Transition Form Factors </vt:lpstr>
      <vt:lpstr>Search for S=0 states in single meson production on protons &amp; neutrons           ✔ - published,  ✔ - acquired, ✔ - in progress, ✔ - planned</vt:lpstr>
      <vt:lpstr>N* Program Continued @ 12 GeV:   A Forward Photon Tagger for CLAS12</vt:lpstr>
      <vt:lpstr>A Sampling of Meson Physics Under Study at JLab (now and @ 12 GeV)</vt:lpstr>
      <vt:lpstr>Charged Pion Electromagnetic Form Factor</vt:lpstr>
      <vt:lpstr>Charged Pion Electromagnetic Form Factor</vt:lpstr>
      <vt:lpstr>Charged Pion Form Factor – 12 GeV</vt:lpstr>
      <vt:lpstr>A Sampling of Meson Physics Under Study at JLab (now and @ 12 GeV)</vt:lpstr>
      <vt:lpstr>Pion/Proton Transparency Now and at 12 GeV</vt:lpstr>
      <vt:lpstr>A Sampling of Meson Physics Under Study at JLab (now and @ 12 GeV)</vt:lpstr>
      <vt:lpstr>Slide 36</vt:lpstr>
      <vt:lpstr>Slide 37</vt:lpstr>
      <vt:lpstr>Slide 38</vt:lpstr>
      <vt:lpstr>Slide 39</vt:lpstr>
      <vt:lpstr>Slide 40</vt:lpstr>
      <vt:lpstr>Present Status of  L Hypernuclear Spectroscopy</vt:lpstr>
      <vt:lpstr>A Sampling of Meson Physics Under Study at JLab (now and @ 12 GeV)</vt:lpstr>
      <vt:lpstr>p0,h, h gg coupling in the Primakoff reaction</vt:lpstr>
      <vt:lpstr>p0,h, h gg coupling in the Primakoff reaction</vt:lpstr>
      <vt:lpstr>p0,h, h gg coupling in the Primakoff reaction</vt:lpstr>
      <vt:lpstr>A Sampling of Meson Physics Under Study at JLab (now and @ 12 GeV)</vt:lpstr>
      <vt:lpstr>The Science Motivating the 12 GeV Upgrade</vt:lpstr>
      <vt:lpstr>Slide 48</vt:lpstr>
      <vt:lpstr>Slide 49</vt:lpstr>
      <vt:lpstr>Electroweak Physics</vt:lpstr>
      <vt:lpstr>Formal Science Program for the 12 GeV Upgrade is Developing Nicely Through the PAC Review Process  The PAC-Approved Science Program includes:</vt:lpstr>
      <vt:lpstr>12 GeV UPGRADE SCHEDULE</vt:lpstr>
      <vt:lpstr>Summary</vt:lpstr>
      <vt:lpstr>And, in Conclusion, Please Join Me in Expressing our Thanks to the Organizers for their Hospitality and a Delightful  and Informative Conference in Kraków</vt:lpstr>
      <vt:lpstr>Slide 55</vt:lpstr>
      <vt:lpstr>The 12 GeV Upgrade Provides Substantially Enhanced Access to the DIS Regime</vt:lpstr>
      <vt:lpstr>with enough luminosity to reach the high-Q2, high-x region!</vt:lpstr>
      <vt:lpstr>Hall D GlueX Detector</vt:lpstr>
      <vt:lpstr>Hall B - CLAS12</vt:lpstr>
      <vt:lpstr>Hall C:  SHMS and HMS</vt:lpstr>
      <vt:lpstr>DOE GENERIC PROJECT TIMELINE</vt:lpstr>
      <vt:lpstr>Slide 62</vt:lpstr>
      <vt:lpstr>Backups</vt:lpstr>
      <vt:lpstr>High-level Parameters</vt:lpstr>
      <vt:lpstr>SCOPE OF 12 GeV UPGRADE</vt:lpstr>
      <vt:lpstr>Beam Transport:  Arc Dipoles</vt:lpstr>
      <vt:lpstr>Slide 67</vt:lpstr>
      <vt:lpstr>Slide 68</vt:lpstr>
      <vt:lpstr>Slide 69</vt:lpstr>
      <vt:lpstr>Slide 70</vt:lpstr>
      <vt:lpstr>Valence Quark Structure and Parton Distributions</vt:lpstr>
      <vt:lpstr>Many Other Experiments Can be Modeled in Detail Based on Experience with CEBAF @ 6 GeV</vt:lpstr>
      <vt:lpstr>Slide 73</vt:lpstr>
      <vt:lpstr>Science Motivating  a Next Generation Collider</vt:lpstr>
      <vt:lpstr>Slide 75</vt:lpstr>
      <vt:lpstr>12 GeV - $310M Total Project Cost</vt:lpstr>
      <vt:lpstr>Defining the 12 GeV Science Program in Detail</vt:lpstr>
      <vt:lpstr>The 12 GeV Upgrade Physics Instrumentation Technical Performance Requirements</vt:lpstr>
      <vt:lpstr>Slide 79</vt:lpstr>
      <vt:lpstr>Slide 80</vt:lpstr>
      <vt:lpstr>Slide 81</vt:lpstr>
      <vt:lpstr>Slide 82</vt:lpstr>
      <vt:lpstr>Slide 83</vt:lpstr>
      <vt:lpstr>Slide 84</vt:lpstr>
      <vt:lpstr>After 35 years:  Miserable Lack of Knowledge of Valence d-Quarks</vt:lpstr>
      <vt:lpstr>Slide 86</vt:lpstr>
      <vt:lpstr>Slide 87</vt:lpstr>
      <vt:lpstr>Developing a Unified Description  of Hadron Structure via the Recently Devised Generalized Parton Distributions</vt:lpstr>
      <vt:lpstr>Slide 89</vt:lpstr>
      <vt:lpstr>Slide 90</vt:lpstr>
      <vt:lpstr>Slide 91</vt:lpstr>
      <vt:lpstr>12 GeV Science Categories</vt:lpstr>
      <vt:lpstr>Table Key</vt:lpstr>
      <vt:lpstr>The Hadron spectra as probes of QCD (GluEx and heavy baryon and meson spectroscopy)</vt:lpstr>
      <vt:lpstr>The transverse structure of the hadrons  (Elastic and transition Form Factors)</vt:lpstr>
      <vt:lpstr>The transverse structure of the hadrons (cont.)  (Elastic and transition Form Factors)</vt:lpstr>
      <vt:lpstr>The transverse structure of the hadrons (cont.)  (Elastic and transition Form Factors)</vt:lpstr>
      <vt:lpstr>The longitudinal structure of the hadrons  (Unpolarized and polarized parton distribution functions)</vt:lpstr>
      <vt:lpstr>The longitudinal structure of the hadrons (cont.)  (Unpolarized and polarized parton distribution functions)</vt:lpstr>
      <vt:lpstr>The longitudinal structure of the hadrons (cont.)  (Unpolarized and polarized parton distribution functions)</vt:lpstr>
      <vt:lpstr>The 3D structure of the hadrons (Generalized Parton Distributions and Transverse Momentum Distributions)</vt:lpstr>
      <vt:lpstr>The 3D structure of the hadrons (cont.) (Generalized Parton Distributions and Transverse Momentum Distributions)</vt:lpstr>
      <vt:lpstr>The 3D structure of the hadrons (cont.) (Generalized Parton Distributions and Transverse Momentum Distributions)</vt:lpstr>
      <vt:lpstr>The 3D structure of the hadrons (cont.) (Generalized Parton Distributions and Transverse Momentum Distributions)</vt:lpstr>
      <vt:lpstr>Hadrons and cold nuclear matter (Medium modification of the nucleons, quark hadronization, N-N correlations,     hypernuclear spectroscopy, few-body experiments)</vt:lpstr>
      <vt:lpstr>Hadrons and cold nuclear matter (cont.) (Medium modification of the nucleons, quark hadronization, N-N correlations,     hypernuclear spectroscopy, few-body experiments)</vt:lpstr>
      <vt:lpstr>Hadrons and cold nuclear matter (cont.) (Medium modification of the nucleons, quark hadronization, N-N correlations,     hypernuclear spectroscopy, few-body experiments)</vt:lpstr>
      <vt:lpstr>Low-energy tests of the Standard Model and Fundamental Symmetries (Møller, PVDIS, PRIMEX, …..)</vt:lpstr>
      <vt:lpstr>Low-energy tests of the Standard Model and Fundamental Symmetries (Møller, PVDIS, PRIMEX, …..)</vt:lpstr>
    </vt:vector>
  </TitlesOfParts>
  <Company>Dell Computer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Upgrade of the CEBAF Accelerator to 12 GeV</dc:title>
  <dc:creator>Leigh Harwood</dc:creator>
  <cp:lastModifiedBy>L S Cardman</cp:lastModifiedBy>
  <cp:revision>136</cp:revision>
  <cp:lastPrinted>2002-07-12T15:54:55Z</cp:lastPrinted>
  <dcterms:created xsi:type="dcterms:W3CDTF">2003-05-03T23:33:43Z</dcterms:created>
  <dcterms:modified xsi:type="dcterms:W3CDTF">2010-06-15T08:03:38Z</dcterms:modified>
</cp:coreProperties>
</file>