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87" r:id="rId3"/>
    <p:sldId id="288" r:id="rId4"/>
    <p:sldId id="276" r:id="rId5"/>
    <p:sldId id="275" r:id="rId6"/>
    <p:sldId id="299" r:id="rId7"/>
    <p:sldId id="300" r:id="rId8"/>
    <p:sldId id="274" r:id="rId9"/>
    <p:sldId id="264" r:id="rId10"/>
    <p:sldId id="263" r:id="rId11"/>
    <p:sldId id="319" r:id="rId12"/>
    <p:sldId id="280" r:id="rId13"/>
    <p:sldId id="283" r:id="rId14"/>
    <p:sldId id="284" r:id="rId15"/>
    <p:sldId id="281" r:id="rId16"/>
    <p:sldId id="291" r:id="rId17"/>
    <p:sldId id="292" r:id="rId18"/>
    <p:sldId id="293" r:id="rId19"/>
    <p:sldId id="259" r:id="rId20"/>
    <p:sldId id="294" r:id="rId21"/>
    <p:sldId id="290" r:id="rId22"/>
    <p:sldId id="267" r:id="rId23"/>
    <p:sldId id="297" r:id="rId24"/>
    <p:sldId id="269" r:id="rId25"/>
    <p:sldId id="268" r:id="rId26"/>
    <p:sldId id="270" r:id="rId27"/>
    <p:sldId id="271" r:id="rId28"/>
    <p:sldId id="306" r:id="rId29"/>
    <p:sldId id="303" r:id="rId30"/>
    <p:sldId id="308" r:id="rId31"/>
    <p:sldId id="313" r:id="rId32"/>
    <p:sldId id="341" r:id="rId33"/>
    <p:sldId id="320" r:id="rId34"/>
    <p:sldId id="323" r:id="rId35"/>
    <p:sldId id="324" r:id="rId36"/>
    <p:sldId id="325" r:id="rId37"/>
    <p:sldId id="326" r:id="rId38"/>
    <p:sldId id="328" r:id="rId39"/>
    <p:sldId id="330" r:id="rId40"/>
    <p:sldId id="332" r:id="rId41"/>
    <p:sldId id="334" r:id="rId42"/>
    <p:sldId id="335" r:id="rId43"/>
    <p:sldId id="336" r:id="rId44"/>
    <p:sldId id="337" r:id="rId45"/>
    <p:sldId id="338" r:id="rId46"/>
    <p:sldId id="312" r:id="rId47"/>
    <p:sldId id="273" r:id="rId48"/>
    <p:sldId id="339" r:id="rId49"/>
    <p:sldId id="309"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17" autoAdjust="0"/>
    <p:restoredTop sz="91820" autoAdjust="0"/>
  </p:normalViewPr>
  <p:slideViewPr>
    <p:cSldViewPr>
      <p:cViewPr>
        <p:scale>
          <a:sx n="70" d="100"/>
          <a:sy n="70" d="100"/>
        </p:scale>
        <p:origin x="-1248"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008A0-F210-46A9-A3B4-CCCE169C66EC}" type="datetimeFigureOut">
              <a:rPr lang="de-DE" smtClean="0"/>
              <a:pPr/>
              <a:t>01.06.2012</a:t>
            </a:fld>
            <a:endParaRPr lang="en-GB"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A8BD5-F342-4BE7-8B57-D3B340DB876F}" type="slidenum">
              <a:rPr lang="en-GB" smtClean="0"/>
              <a:pPr/>
              <a:t>‹Nr.›</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44083">
              <a:defRPr/>
            </a:pPr>
            <a:endParaRPr lang="de-DE" sz="1100" dirty="0"/>
          </a:p>
        </p:txBody>
      </p:sp>
      <p:sp>
        <p:nvSpPr>
          <p:cNvPr id="4" name="Foliennummernplatzhalter 3"/>
          <p:cNvSpPr>
            <a:spLocks noGrp="1"/>
          </p:cNvSpPr>
          <p:nvPr>
            <p:ph type="sldNum" sz="quarter" idx="10"/>
          </p:nvPr>
        </p:nvSpPr>
        <p:spPr/>
        <p:txBody>
          <a:bodyPr/>
          <a:lstStyle/>
          <a:p>
            <a:fld id="{63632973-03FF-4FBD-B3C2-2DA07C6BCDF9}" type="slidenum">
              <a:rPr lang="de-DE" smtClean="0"/>
              <a:pPr/>
              <a:t>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934A8BD5-F342-4BE7-8B57-D3B340DB876F}"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934A8BD5-F342-4BE7-8B57-D3B340DB876F}"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sz="1100" dirty="0" smtClean="0"/>
          </a:p>
          <a:p>
            <a:r>
              <a:rPr lang="en-US" sz="1100" b="1" dirty="0" smtClean="0"/>
              <a:t>appropriate framework to </a:t>
            </a:r>
            <a:r>
              <a:rPr lang="en-US" sz="1100" b="1" dirty="0" err="1" smtClean="0"/>
              <a:t>analyse</a:t>
            </a:r>
            <a:r>
              <a:rPr lang="en-US" sz="1100" b="1" dirty="0" smtClean="0"/>
              <a:t> the anti-</a:t>
            </a:r>
            <a:r>
              <a:rPr lang="en-US" sz="1100" b="1" dirty="0" err="1" smtClean="0"/>
              <a:t>kaon</a:t>
            </a:r>
            <a:r>
              <a:rPr lang="en-US" sz="1100" b="1" dirty="0" smtClean="0"/>
              <a:t>-nucleon system at low energy </a:t>
            </a:r>
            <a:endParaRPr lang="en-US" sz="1100" dirty="0" smtClean="0"/>
          </a:p>
          <a:p>
            <a:r>
              <a:rPr lang="en-US" sz="1100" dirty="0" smtClean="0"/>
              <a:t>In </a:t>
            </a:r>
            <a:r>
              <a:rPr lang="en-US" sz="1100" dirty="0"/>
              <a:t>light exotic hadronic atoms the Bohr radius is still much larger than the typical range of strong interaction formulated in QCD, and the average momentum of the bound hadron is very small. Chiral perturbation theory (</a:t>
            </a:r>
            <a:r>
              <a:rPr lang="en-US" sz="1100" dirty="0" err="1"/>
              <a:t>ChPT</a:t>
            </a:r>
            <a:r>
              <a:rPr lang="en-US" sz="1100" dirty="0"/>
              <a:t>) [20–22], with symmetries and symmetry breaking patterns of QCD included, is an </a:t>
            </a:r>
            <a:r>
              <a:rPr lang="en-US" sz="1100" b="1" dirty="0" smtClean="0"/>
              <a:t>appropriate framework to </a:t>
            </a:r>
            <a:r>
              <a:rPr lang="en-US" sz="1100" b="1" dirty="0" err="1" smtClean="0"/>
              <a:t>analyse</a:t>
            </a:r>
            <a:r>
              <a:rPr lang="en-US" sz="1100" b="1" dirty="0" smtClean="0"/>
              <a:t> the dynamics of hadrons at low energy </a:t>
            </a:r>
            <a:r>
              <a:rPr lang="en-US" sz="1100" dirty="0" smtClean="0"/>
              <a:t>and </a:t>
            </a:r>
            <a:r>
              <a:rPr lang="en-US" sz="1100" dirty="0"/>
              <a:t>to describe the observable effects in the spectrum of exotic hadronic atoms.</a:t>
            </a:r>
          </a:p>
          <a:p>
            <a:r>
              <a:rPr lang="en-GB" sz="1100" dirty="0"/>
              <a:t>There are non-perturbative coupled-channel techniques based on the driving terms of the chiral effective </a:t>
            </a:r>
            <a:r>
              <a:rPr lang="en-GB" sz="1100" dirty="0" err="1"/>
              <a:t>Lagrangian</a:t>
            </a:r>
            <a:r>
              <a:rPr lang="en-GB" sz="1100" dirty="0"/>
              <a:t> which generate the </a:t>
            </a:r>
            <a:r>
              <a:rPr lang="en-GB" sz="1100" dirty="0">
                <a:sym typeface="Symbol"/>
              </a:rPr>
              <a:t></a:t>
            </a:r>
            <a:r>
              <a:rPr lang="en-GB" sz="1100" dirty="0"/>
              <a:t>(1405) dynamically as a </a:t>
            </a:r>
            <a:r>
              <a:rPr lang="en-GB" sz="1100" dirty="0" err="1"/>
              <a:t>Kbar</a:t>
            </a:r>
            <a:r>
              <a:rPr lang="en-GB" sz="1100" dirty="0"/>
              <a:t>-N quasi-bound state and as a resonance in the pi-Sigma channel. They have proved useful and successful.</a:t>
            </a:r>
            <a:endParaRPr lang="de-DE" sz="1100" dirty="0"/>
          </a:p>
          <a:p>
            <a:r>
              <a:rPr lang="en-GB" sz="1100" dirty="0"/>
              <a:t>High precision K- p threshold data set important constraints for such theoretical approaches.</a:t>
            </a:r>
            <a:endParaRPr lang="de-DE" sz="1100" dirty="0"/>
          </a:p>
          <a:p>
            <a:endParaRPr lang="en-GB" dirty="0"/>
          </a:p>
        </p:txBody>
      </p:sp>
      <p:sp>
        <p:nvSpPr>
          <p:cNvPr id="4" name="Foliennummernplatzhalter 3"/>
          <p:cNvSpPr>
            <a:spLocks noGrp="1"/>
          </p:cNvSpPr>
          <p:nvPr>
            <p:ph type="sldNum" sz="quarter" idx="10"/>
          </p:nvPr>
        </p:nvSpPr>
        <p:spPr/>
        <p:txBody>
          <a:bodyPr/>
          <a:lstStyle/>
          <a:p>
            <a:fld id="{63632973-03FF-4FBD-B3C2-2DA07C6BCDF9}" type="slidenum">
              <a:rPr lang="de-DE" smtClean="0"/>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934A8BD5-F342-4BE7-8B57-D3B340DB876F}" type="slidenum">
              <a:rPr lang="en-GB" smtClean="0"/>
              <a:pPr/>
              <a:t>31</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1420B947-F1A5-4CA2-B268-CAE112FFF0F3}" type="slidenum">
              <a:rPr lang="en-GB" smtClean="0"/>
              <a:pPr/>
              <a:t>42</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1420B947-F1A5-4CA2-B268-CAE112FFF0F3}" type="slidenum">
              <a:rPr lang="en-GB" smtClean="0"/>
              <a:pPr/>
              <a:t>48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39EDFFF0-221F-47F3-9083-D09A83CA25ED}" type="datetime1">
              <a:rPr lang="de-DE" smtClean="0"/>
              <a:t>01.06.2012</a:t>
            </a:fld>
            <a:endParaRPr lang="en-GB" dirty="0"/>
          </a:p>
        </p:txBody>
      </p:sp>
      <p:sp>
        <p:nvSpPr>
          <p:cNvPr id="5" name="Fußzeilenplatzhalter 4"/>
          <p:cNvSpPr>
            <a:spLocks noGrp="1"/>
          </p:cNvSpPr>
          <p:nvPr>
            <p:ph type="ftr" sz="quarter" idx="11"/>
          </p:nvPr>
        </p:nvSpPr>
        <p:spPr/>
        <p:txBody>
          <a:bodyPr/>
          <a:lstStyle/>
          <a:p>
            <a:r>
              <a:rPr lang="en-GB" smtClean="0"/>
              <a:t>MESON 2012</a:t>
            </a:r>
            <a:endParaRPr lang="en-GB" dirty="0"/>
          </a:p>
        </p:txBody>
      </p:sp>
      <p:sp>
        <p:nvSpPr>
          <p:cNvPr id="6" name="Foliennummernplatzhalter 5"/>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9C1AF2A3-7D7C-4938-B96D-775C1F46A974}" type="datetime1">
              <a:rPr lang="de-DE" smtClean="0"/>
              <a:t>01.06.2012</a:t>
            </a:fld>
            <a:endParaRPr lang="en-GB" dirty="0"/>
          </a:p>
        </p:txBody>
      </p:sp>
      <p:sp>
        <p:nvSpPr>
          <p:cNvPr id="5" name="Fußzeilenplatzhalter 4"/>
          <p:cNvSpPr>
            <a:spLocks noGrp="1"/>
          </p:cNvSpPr>
          <p:nvPr>
            <p:ph type="ftr" sz="quarter" idx="11"/>
          </p:nvPr>
        </p:nvSpPr>
        <p:spPr/>
        <p:txBody>
          <a:bodyPr/>
          <a:lstStyle/>
          <a:p>
            <a:r>
              <a:rPr lang="en-GB" smtClean="0"/>
              <a:t>MESON 2012</a:t>
            </a:r>
            <a:endParaRPr lang="en-GB" dirty="0"/>
          </a:p>
        </p:txBody>
      </p:sp>
      <p:sp>
        <p:nvSpPr>
          <p:cNvPr id="6" name="Foliennummernplatzhalter 5"/>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5B3A3E54-F0A8-427B-AB0E-2589DE305F52}" type="datetime1">
              <a:rPr lang="de-DE" smtClean="0"/>
              <a:t>01.06.2012</a:t>
            </a:fld>
            <a:endParaRPr lang="en-GB" dirty="0"/>
          </a:p>
        </p:txBody>
      </p:sp>
      <p:sp>
        <p:nvSpPr>
          <p:cNvPr id="5" name="Fußzeilenplatzhalter 4"/>
          <p:cNvSpPr>
            <a:spLocks noGrp="1"/>
          </p:cNvSpPr>
          <p:nvPr>
            <p:ph type="ftr" sz="quarter" idx="11"/>
          </p:nvPr>
        </p:nvSpPr>
        <p:spPr/>
        <p:txBody>
          <a:bodyPr/>
          <a:lstStyle/>
          <a:p>
            <a:r>
              <a:rPr lang="en-GB" smtClean="0"/>
              <a:t>MESON 2012</a:t>
            </a:r>
            <a:endParaRPr lang="en-GB" dirty="0"/>
          </a:p>
        </p:txBody>
      </p:sp>
      <p:sp>
        <p:nvSpPr>
          <p:cNvPr id="6" name="Foliennummernplatzhalter 5"/>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057B2001-8402-43D6-B918-FA31B7B2B915}" type="datetime1">
              <a:rPr lang="de-DE" smtClean="0"/>
              <a:t>01.06.2012</a:t>
            </a:fld>
            <a:endParaRPr lang="en-GB" dirty="0"/>
          </a:p>
        </p:txBody>
      </p:sp>
      <p:sp>
        <p:nvSpPr>
          <p:cNvPr id="5" name="Fußzeilenplatzhalter 4"/>
          <p:cNvSpPr>
            <a:spLocks noGrp="1"/>
          </p:cNvSpPr>
          <p:nvPr>
            <p:ph type="ftr" sz="quarter" idx="11"/>
          </p:nvPr>
        </p:nvSpPr>
        <p:spPr/>
        <p:txBody>
          <a:bodyPr/>
          <a:lstStyle/>
          <a:p>
            <a:r>
              <a:rPr lang="en-GB" smtClean="0"/>
              <a:t>MESON 2012</a:t>
            </a:r>
            <a:endParaRPr lang="en-GB" dirty="0"/>
          </a:p>
        </p:txBody>
      </p:sp>
      <p:sp>
        <p:nvSpPr>
          <p:cNvPr id="6" name="Foliennummernplatzhalter 5"/>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C9B0627-2334-4F51-BA52-779A72A48E3A}" type="datetime1">
              <a:rPr lang="de-DE" smtClean="0"/>
              <a:t>01.06.2012</a:t>
            </a:fld>
            <a:endParaRPr lang="en-GB" dirty="0"/>
          </a:p>
        </p:txBody>
      </p:sp>
      <p:sp>
        <p:nvSpPr>
          <p:cNvPr id="5" name="Fußzeilenplatzhalter 4"/>
          <p:cNvSpPr>
            <a:spLocks noGrp="1"/>
          </p:cNvSpPr>
          <p:nvPr>
            <p:ph type="ftr" sz="quarter" idx="11"/>
          </p:nvPr>
        </p:nvSpPr>
        <p:spPr/>
        <p:txBody>
          <a:bodyPr/>
          <a:lstStyle/>
          <a:p>
            <a:r>
              <a:rPr lang="en-GB" smtClean="0"/>
              <a:t>MESON 2012</a:t>
            </a:r>
            <a:endParaRPr lang="en-GB" dirty="0"/>
          </a:p>
        </p:txBody>
      </p:sp>
      <p:sp>
        <p:nvSpPr>
          <p:cNvPr id="6" name="Foliennummernplatzhalter 5"/>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3905F5F4-C5BB-441B-BDA6-7682EA22493C}" type="datetime1">
              <a:rPr lang="de-DE" smtClean="0"/>
              <a:t>01.06.2012</a:t>
            </a:fld>
            <a:endParaRPr lang="en-GB" dirty="0"/>
          </a:p>
        </p:txBody>
      </p:sp>
      <p:sp>
        <p:nvSpPr>
          <p:cNvPr id="6" name="Fußzeilenplatzhalter 5"/>
          <p:cNvSpPr>
            <a:spLocks noGrp="1"/>
          </p:cNvSpPr>
          <p:nvPr>
            <p:ph type="ftr" sz="quarter" idx="11"/>
          </p:nvPr>
        </p:nvSpPr>
        <p:spPr/>
        <p:txBody>
          <a:bodyPr/>
          <a:lstStyle/>
          <a:p>
            <a:r>
              <a:rPr lang="en-GB" smtClean="0"/>
              <a:t>MESON 2012</a:t>
            </a:r>
            <a:endParaRPr lang="en-GB" dirty="0"/>
          </a:p>
        </p:txBody>
      </p:sp>
      <p:sp>
        <p:nvSpPr>
          <p:cNvPr id="7" name="Foliennummernplatzhalter 6"/>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E820AE56-1B0C-4922-95DE-F7942A3D798A}" type="datetime1">
              <a:rPr lang="de-DE" smtClean="0"/>
              <a:t>01.06.2012</a:t>
            </a:fld>
            <a:endParaRPr lang="en-GB" dirty="0"/>
          </a:p>
        </p:txBody>
      </p:sp>
      <p:sp>
        <p:nvSpPr>
          <p:cNvPr id="8" name="Fußzeilenplatzhalter 7"/>
          <p:cNvSpPr>
            <a:spLocks noGrp="1"/>
          </p:cNvSpPr>
          <p:nvPr>
            <p:ph type="ftr" sz="quarter" idx="11"/>
          </p:nvPr>
        </p:nvSpPr>
        <p:spPr/>
        <p:txBody>
          <a:bodyPr/>
          <a:lstStyle/>
          <a:p>
            <a:r>
              <a:rPr lang="en-GB" smtClean="0"/>
              <a:t>MESON 2012</a:t>
            </a:r>
            <a:endParaRPr lang="en-GB" dirty="0"/>
          </a:p>
        </p:txBody>
      </p:sp>
      <p:sp>
        <p:nvSpPr>
          <p:cNvPr id="9" name="Foliennummernplatzhalter 8"/>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90D34869-D65E-4810-B129-7BA90D3E8319}" type="datetime1">
              <a:rPr lang="de-DE" smtClean="0"/>
              <a:t>01.06.2012</a:t>
            </a:fld>
            <a:endParaRPr lang="en-GB" dirty="0"/>
          </a:p>
        </p:txBody>
      </p:sp>
      <p:sp>
        <p:nvSpPr>
          <p:cNvPr id="4" name="Fußzeilenplatzhalter 3"/>
          <p:cNvSpPr>
            <a:spLocks noGrp="1"/>
          </p:cNvSpPr>
          <p:nvPr>
            <p:ph type="ftr" sz="quarter" idx="11"/>
          </p:nvPr>
        </p:nvSpPr>
        <p:spPr/>
        <p:txBody>
          <a:bodyPr/>
          <a:lstStyle/>
          <a:p>
            <a:r>
              <a:rPr lang="en-GB" smtClean="0"/>
              <a:t>MESON 2012</a:t>
            </a:r>
            <a:endParaRPr lang="en-GB" dirty="0"/>
          </a:p>
        </p:txBody>
      </p:sp>
      <p:sp>
        <p:nvSpPr>
          <p:cNvPr id="5" name="Foliennummernplatzhalter 4"/>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85CDF7-4F0E-43FE-888B-A16C8C382835}" type="datetime1">
              <a:rPr lang="de-DE" smtClean="0"/>
              <a:t>01.06.2012</a:t>
            </a:fld>
            <a:endParaRPr lang="en-GB" dirty="0"/>
          </a:p>
        </p:txBody>
      </p:sp>
      <p:sp>
        <p:nvSpPr>
          <p:cNvPr id="3" name="Fußzeilenplatzhalter 2"/>
          <p:cNvSpPr>
            <a:spLocks noGrp="1"/>
          </p:cNvSpPr>
          <p:nvPr>
            <p:ph type="ftr" sz="quarter" idx="11"/>
          </p:nvPr>
        </p:nvSpPr>
        <p:spPr/>
        <p:txBody>
          <a:bodyPr/>
          <a:lstStyle/>
          <a:p>
            <a:r>
              <a:rPr lang="en-GB" smtClean="0"/>
              <a:t>MESON 2012</a:t>
            </a:r>
            <a:endParaRPr lang="en-GB" dirty="0"/>
          </a:p>
        </p:txBody>
      </p:sp>
      <p:sp>
        <p:nvSpPr>
          <p:cNvPr id="4" name="Foliennummernplatzhalter 3"/>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1637DA4-B356-4702-B14E-41E704AAEA36}" type="datetime1">
              <a:rPr lang="de-DE" smtClean="0"/>
              <a:t>01.06.2012</a:t>
            </a:fld>
            <a:endParaRPr lang="en-GB" dirty="0"/>
          </a:p>
        </p:txBody>
      </p:sp>
      <p:sp>
        <p:nvSpPr>
          <p:cNvPr id="6" name="Fußzeilenplatzhalter 5"/>
          <p:cNvSpPr>
            <a:spLocks noGrp="1"/>
          </p:cNvSpPr>
          <p:nvPr>
            <p:ph type="ftr" sz="quarter" idx="11"/>
          </p:nvPr>
        </p:nvSpPr>
        <p:spPr/>
        <p:txBody>
          <a:bodyPr/>
          <a:lstStyle/>
          <a:p>
            <a:r>
              <a:rPr lang="en-GB" smtClean="0"/>
              <a:t>MESON 2012</a:t>
            </a:r>
            <a:endParaRPr lang="en-GB" dirty="0"/>
          </a:p>
        </p:txBody>
      </p:sp>
      <p:sp>
        <p:nvSpPr>
          <p:cNvPr id="7" name="Foliennummernplatzhalter 6"/>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10D6355-BE5E-4F39-9297-84BD41B0DF30}" type="datetime1">
              <a:rPr lang="de-DE" smtClean="0"/>
              <a:t>01.06.2012</a:t>
            </a:fld>
            <a:endParaRPr lang="en-GB" dirty="0"/>
          </a:p>
        </p:txBody>
      </p:sp>
      <p:sp>
        <p:nvSpPr>
          <p:cNvPr id="6" name="Fußzeilenplatzhalter 5"/>
          <p:cNvSpPr>
            <a:spLocks noGrp="1"/>
          </p:cNvSpPr>
          <p:nvPr>
            <p:ph type="ftr" sz="quarter" idx="11"/>
          </p:nvPr>
        </p:nvSpPr>
        <p:spPr/>
        <p:txBody>
          <a:bodyPr/>
          <a:lstStyle/>
          <a:p>
            <a:r>
              <a:rPr lang="en-GB" smtClean="0"/>
              <a:t>MESON 2012</a:t>
            </a:r>
            <a:endParaRPr lang="en-GB" dirty="0"/>
          </a:p>
        </p:txBody>
      </p:sp>
      <p:sp>
        <p:nvSpPr>
          <p:cNvPr id="7" name="Foliennummernplatzhalter 6"/>
          <p:cNvSpPr>
            <a:spLocks noGrp="1"/>
          </p:cNvSpPr>
          <p:nvPr>
            <p:ph type="sldNum" sz="quarter" idx="12"/>
          </p:nvPr>
        </p:nvSpPr>
        <p:spPr/>
        <p:txBody>
          <a:bodyPr/>
          <a:lstStyle/>
          <a:p>
            <a:fld id="{0B56FF40-AE18-4BE7-8844-DFCFDC9E3050}" type="slidenum">
              <a:rPr lang="en-GB" smtClean="0"/>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63502-BB42-4570-A3FB-2E59F26828B4}" type="datetime1">
              <a:rPr lang="de-DE" smtClean="0"/>
              <a:t>01.06.2012</a:t>
            </a:fld>
            <a:endParaRPr lang="en-GB"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MESON 2012</a:t>
            </a:r>
            <a:endParaRPr lang="en-GB"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6FF40-AE18-4BE7-8844-DFCFDC9E3050}"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oleObject" Target="../embeddings/oleObject2.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jpeg"/><Relationship Id="rId5" Type="http://schemas.openxmlformats.org/officeDocument/2006/relationships/image" Target="../media/image33.png"/><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0.wmf"/><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24" name="Textfeld 23"/>
          <p:cNvSpPr txBox="1"/>
          <p:nvPr/>
        </p:nvSpPr>
        <p:spPr>
          <a:xfrm>
            <a:off x="1071538" y="285728"/>
            <a:ext cx="8072462" cy="5878532"/>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Times New Roman" pitchFamily="18" charset="0"/>
                <a:cs typeface="Times New Roman" pitchFamily="18" charset="0"/>
              </a:rPr>
              <a:t>Studying Strong Interaction</a:t>
            </a:r>
          </a:p>
          <a:p>
            <a:pPr algn="ctr"/>
            <a:r>
              <a:rPr lang="en-GB" sz="3600" b="1" dirty="0" smtClean="0">
                <a:effectLst>
                  <a:outerShdw blurRad="38100" dist="38100" dir="2700000" algn="tl">
                    <a:srgbClr val="000000">
                      <a:alpha val="43137"/>
                    </a:srgbClr>
                  </a:outerShdw>
                </a:effectLst>
                <a:latin typeface="Times New Roman" pitchFamily="18" charset="0"/>
                <a:cs typeface="Times New Roman" pitchFamily="18" charset="0"/>
              </a:rPr>
              <a:t>with</a:t>
            </a:r>
          </a:p>
          <a:p>
            <a:pPr algn="ctr"/>
            <a:r>
              <a:rPr lang="en-GB" sz="3600" b="1" dirty="0" smtClean="0">
                <a:effectLst>
                  <a:outerShdw blurRad="38100" dist="38100" dir="2700000" algn="tl">
                    <a:srgbClr val="000000">
                      <a:alpha val="43137"/>
                    </a:srgbClr>
                  </a:outerShdw>
                </a:effectLst>
                <a:latin typeface="Times New Roman" pitchFamily="18" charset="0"/>
                <a:cs typeface="Times New Roman" pitchFamily="18" charset="0"/>
              </a:rPr>
              <a:t>SIDDHARTA </a:t>
            </a:r>
          </a:p>
          <a:p>
            <a:pPr algn="ctr"/>
            <a:endParaRPr lang="en-GB"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GB" sz="2000" b="1" dirty="0" smtClean="0">
                <a:effectLst>
                  <a:outerShdw blurRad="38100" dist="38100" dir="2700000" algn="tl">
                    <a:srgbClr val="000000">
                      <a:alpha val="43137"/>
                    </a:srgbClr>
                  </a:outerShdw>
                </a:effectLst>
                <a:latin typeface="Times New Roman" pitchFamily="18" charset="0"/>
                <a:cs typeface="Times New Roman" pitchFamily="18" charset="0"/>
              </a:rPr>
              <a:t>by Johann Zmeskal</a:t>
            </a:r>
          </a:p>
          <a:p>
            <a:pPr algn="ctr"/>
            <a:r>
              <a:rPr lang="en-GB" sz="2000" b="1" dirty="0" smtClean="0">
                <a:effectLst>
                  <a:outerShdw blurRad="38100" dist="38100" dir="2700000" algn="tl">
                    <a:srgbClr val="000000">
                      <a:alpha val="43137"/>
                    </a:srgbClr>
                  </a:outerShdw>
                </a:effectLst>
                <a:latin typeface="Times New Roman" pitchFamily="18" charset="0"/>
                <a:cs typeface="Times New Roman" pitchFamily="18" charset="0"/>
              </a:rPr>
              <a:t>SMI, Vienna</a:t>
            </a:r>
          </a:p>
          <a:p>
            <a:pPr algn="ctr"/>
            <a:endParaRPr lang="en-GB"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GB"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GB"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GB" sz="3200" b="1" dirty="0" smtClean="0">
                <a:effectLst>
                  <a:outerShdw blurRad="38100" dist="38100" dir="2700000" algn="tl">
                    <a:srgbClr val="000000">
                      <a:alpha val="43137"/>
                    </a:srgbClr>
                  </a:outerShdw>
                </a:effectLst>
                <a:latin typeface="Times New Roman" pitchFamily="18" charset="0"/>
                <a:cs typeface="Times New Roman" pitchFamily="18" charset="0"/>
              </a:rPr>
              <a:t>MESON 2012</a:t>
            </a:r>
          </a:p>
          <a:p>
            <a:pPr algn="ctr"/>
            <a:r>
              <a:rPr lang="en-US" sz="2400" b="1" dirty="0" smtClean="0">
                <a:latin typeface="Times New Roman" pitchFamily="18" charset="0"/>
                <a:cs typeface="Times New Roman" pitchFamily="18" charset="0"/>
              </a:rPr>
              <a:t>12th International Workshop on Meson Production, Properties and Interaction</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KRAKÓW, POLAND</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31 May - 5 June 2012</a:t>
            </a:r>
            <a:endParaRPr lang="en-GB" sz="2400" b="1" dirty="0" smtClean="0">
              <a:latin typeface="Times New Roman" pitchFamily="18" charset="0"/>
              <a:cs typeface="Times New Roman" pitchFamily="18" charset="0"/>
            </a:endParaRPr>
          </a:p>
        </p:txBody>
      </p:sp>
      <p:sp>
        <p:nvSpPr>
          <p:cNvPr id="8" name="Fußzeilenplatzhalter 7"/>
          <p:cNvSpPr>
            <a:spLocks noGrp="1"/>
          </p:cNvSpPr>
          <p:nvPr>
            <p:ph type="ftr" sz="quarter" idx="11"/>
          </p:nvPr>
        </p:nvSpPr>
        <p:spPr>
          <a:xfrm>
            <a:off x="3533788"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Box 4"/>
          <p:cNvSpPr txBox="1">
            <a:spLocks noChangeArrowheads="1"/>
          </p:cNvSpPr>
          <p:nvPr/>
        </p:nvSpPr>
        <p:spPr bwMode="auto">
          <a:xfrm>
            <a:off x="1335275" y="928670"/>
            <a:ext cx="7665881" cy="5139869"/>
          </a:xfrm>
          <a:prstGeom prst="rect">
            <a:avLst/>
          </a:prstGeom>
          <a:noFill/>
          <a:ln w="9525">
            <a:noFill/>
            <a:miter lim="800000"/>
            <a:headEnd/>
            <a:tailEnd/>
          </a:ln>
          <a:effectLst/>
        </p:spPr>
        <p:txBody>
          <a:bodyPr wrap="none">
            <a:spAutoFit/>
          </a:bodyPr>
          <a:lstStyle/>
          <a:p>
            <a:pPr eaLnBrk="0" hangingPunct="0">
              <a:buFont typeface="Arial" pitchFamily="34" charset="0"/>
              <a:buChar char="•"/>
            </a:pPr>
            <a:r>
              <a:rPr lang="en-GB" sz="2400" dirty="0" smtClean="0">
                <a:latin typeface="Palatino Linotype" pitchFamily="18" charset="0"/>
              </a:rPr>
              <a:t>  operates </a:t>
            </a:r>
            <a:r>
              <a:rPr lang="en-GB" sz="2400" dirty="0">
                <a:latin typeface="Palatino Linotype" pitchFamily="18" charset="0"/>
              </a:rPr>
              <a:t>at the </a:t>
            </a:r>
            <a:r>
              <a:rPr lang="en-GB" sz="2400" dirty="0" smtClean="0">
                <a:latin typeface="Palatino Linotype" pitchFamily="18" charset="0"/>
              </a:rPr>
              <a:t>centre-of-mass </a:t>
            </a:r>
            <a:r>
              <a:rPr lang="en-GB" sz="2400" dirty="0">
                <a:latin typeface="Palatino Linotype" pitchFamily="18" charset="0"/>
              </a:rPr>
              <a:t>energy of the </a:t>
            </a:r>
            <a:r>
              <a:rPr lang="en-GB" sz="2400" dirty="0" smtClean="0">
                <a:latin typeface="Palatino Linotype" pitchFamily="18" charset="0"/>
                <a:sym typeface="Symbol"/>
              </a:rPr>
              <a:t></a:t>
            </a:r>
            <a:r>
              <a:rPr lang="en-GB" sz="2400" dirty="0" smtClean="0">
                <a:latin typeface="Palatino Linotype" pitchFamily="18" charset="0"/>
              </a:rPr>
              <a:t> </a:t>
            </a:r>
            <a:r>
              <a:rPr lang="en-GB" sz="2400" dirty="0">
                <a:latin typeface="Palatino Linotype" pitchFamily="18" charset="0"/>
              </a:rPr>
              <a:t>meson</a:t>
            </a:r>
          </a:p>
          <a:p>
            <a:pPr eaLnBrk="0" hangingPunct="0"/>
            <a:r>
              <a:rPr lang="en-GB" sz="2400" dirty="0">
                <a:latin typeface="Palatino Linotype" pitchFamily="18" charset="0"/>
              </a:rPr>
              <a:t>	mass  	m = 1019.413 ± .008 </a:t>
            </a:r>
            <a:r>
              <a:rPr lang="en-GB" sz="2400" dirty="0" err="1">
                <a:latin typeface="Palatino Linotype" pitchFamily="18" charset="0"/>
              </a:rPr>
              <a:t>MeV</a:t>
            </a:r>
            <a:endParaRPr lang="en-GB" sz="2400" dirty="0">
              <a:latin typeface="Palatino Linotype" pitchFamily="18" charset="0"/>
            </a:endParaRPr>
          </a:p>
          <a:p>
            <a:pPr eaLnBrk="0" hangingPunct="0"/>
            <a:r>
              <a:rPr lang="en-GB" sz="2400" dirty="0">
                <a:latin typeface="Palatino Linotype" pitchFamily="18" charset="0"/>
              </a:rPr>
              <a:t>	width	</a:t>
            </a:r>
            <a:r>
              <a:rPr lang="en-GB" sz="2400" dirty="0" smtClean="0">
                <a:latin typeface="Palatino Linotype" pitchFamily="18" charset="0"/>
                <a:sym typeface="Symbol"/>
              </a:rPr>
              <a:t> </a:t>
            </a:r>
            <a:r>
              <a:rPr lang="en-GB" sz="2400" dirty="0" smtClean="0">
                <a:latin typeface="Palatino Linotype" pitchFamily="18" charset="0"/>
              </a:rPr>
              <a:t> </a:t>
            </a:r>
            <a:r>
              <a:rPr lang="en-GB" sz="2400" dirty="0">
                <a:latin typeface="Palatino Linotype" pitchFamily="18" charset="0"/>
              </a:rPr>
              <a:t>= 4.43 ± .06 </a:t>
            </a:r>
            <a:r>
              <a:rPr lang="en-GB" sz="2400" dirty="0" err="1">
                <a:latin typeface="Palatino Linotype" pitchFamily="18" charset="0"/>
              </a:rPr>
              <a:t>MeV</a:t>
            </a:r>
            <a:endParaRPr lang="en-GB" sz="2400" dirty="0">
              <a:latin typeface="Palatino Linotype" pitchFamily="18" charset="0"/>
            </a:endParaRPr>
          </a:p>
          <a:p>
            <a:pPr eaLnBrk="0" hangingPunct="0"/>
            <a:endParaRPr lang="en-GB" sz="2400" dirty="0">
              <a:latin typeface="Palatino Linotype" pitchFamily="18" charset="0"/>
            </a:endParaRPr>
          </a:p>
          <a:p>
            <a:pPr eaLnBrk="0" hangingPunct="0">
              <a:buFont typeface="Arial" pitchFamily="34" charset="0"/>
              <a:buChar char="•"/>
            </a:pPr>
            <a:r>
              <a:rPr lang="en-GB" sz="2400" dirty="0" smtClean="0">
                <a:latin typeface="Palatino Linotype" pitchFamily="18" charset="0"/>
              </a:rPr>
              <a:t>  produced </a:t>
            </a:r>
            <a:r>
              <a:rPr lang="en-GB" sz="2400" dirty="0">
                <a:latin typeface="Palatino Linotype" pitchFamily="18" charset="0"/>
              </a:rPr>
              <a:t>via </a:t>
            </a:r>
            <a:r>
              <a:rPr lang="en-GB" sz="2400" dirty="0" err="1">
                <a:latin typeface="Palatino Linotype" pitchFamily="18" charset="0"/>
              </a:rPr>
              <a:t>e</a:t>
            </a:r>
            <a:r>
              <a:rPr lang="en-GB" sz="2400" baseline="30000" dirty="0" err="1">
                <a:latin typeface="Palatino Linotype" pitchFamily="18" charset="0"/>
              </a:rPr>
              <a:t>+</a:t>
            </a:r>
            <a:r>
              <a:rPr lang="en-GB" sz="2400" dirty="0" err="1">
                <a:latin typeface="Palatino Linotype" pitchFamily="18" charset="0"/>
              </a:rPr>
              <a:t>e</a:t>
            </a:r>
            <a:r>
              <a:rPr lang="en-GB" sz="2400" baseline="30000" dirty="0">
                <a:latin typeface="Palatino Linotype" pitchFamily="18" charset="0"/>
              </a:rPr>
              <a:t>-</a:t>
            </a:r>
            <a:r>
              <a:rPr lang="en-GB" sz="2400" dirty="0">
                <a:latin typeface="Palatino Linotype" pitchFamily="18" charset="0"/>
              </a:rPr>
              <a:t> collision with</a:t>
            </a:r>
          </a:p>
          <a:p>
            <a:pPr eaLnBrk="0" hangingPunct="0"/>
            <a:r>
              <a:rPr lang="en-GB" sz="2400" dirty="0">
                <a:latin typeface="Palatino Linotype" pitchFamily="18" charset="0"/>
              </a:rPr>
              <a:t>	</a:t>
            </a:r>
            <a:r>
              <a:rPr lang="en-GB" sz="2400" dirty="0" smtClean="0">
                <a:latin typeface="Palatino Linotype" pitchFamily="18" charset="0"/>
                <a:sym typeface="Symbol"/>
              </a:rPr>
              <a:t></a:t>
            </a:r>
            <a:r>
              <a:rPr lang="en-GB" sz="2400" dirty="0" smtClean="0">
                <a:latin typeface="Palatino Linotype" pitchFamily="18" charset="0"/>
              </a:rPr>
              <a:t>(</a:t>
            </a:r>
            <a:r>
              <a:rPr lang="en-GB" sz="2400" dirty="0" err="1">
                <a:latin typeface="Palatino Linotype" pitchFamily="18" charset="0"/>
              </a:rPr>
              <a:t>e</a:t>
            </a:r>
            <a:r>
              <a:rPr lang="en-GB" sz="2400" baseline="30000" dirty="0" err="1">
                <a:latin typeface="Palatino Linotype" pitchFamily="18" charset="0"/>
              </a:rPr>
              <a:t>+</a:t>
            </a:r>
            <a:r>
              <a:rPr lang="en-GB" sz="2400" dirty="0" err="1">
                <a:latin typeface="Palatino Linotype" pitchFamily="18" charset="0"/>
              </a:rPr>
              <a:t>e</a:t>
            </a:r>
            <a:r>
              <a:rPr lang="en-GB" sz="2400" baseline="30000" dirty="0">
                <a:latin typeface="Palatino Linotype" pitchFamily="18" charset="0"/>
              </a:rPr>
              <a:t>-</a:t>
            </a:r>
            <a:r>
              <a:rPr lang="en-GB" sz="2400" dirty="0">
                <a:latin typeface="Palatino Linotype" pitchFamily="18" charset="0"/>
              </a:rPr>
              <a:t> </a:t>
            </a:r>
            <a:r>
              <a:rPr lang="en-GB" sz="2400" dirty="0" smtClean="0">
                <a:latin typeface="Palatino Linotype" pitchFamily="18" charset="0"/>
              </a:rPr>
              <a:t> </a:t>
            </a:r>
            <a:r>
              <a:rPr lang="en-GB" sz="2400" dirty="0" smtClean="0">
                <a:latin typeface="Palatino Linotype" pitchFamily="18" charset="0"/>
                <a:cs typeface="Arial"/>
              </a:rPr>
              <a:t>→ </a:t>
            </a:r>
            <a:r>
              <a:rPr lang="en-GB" sz="2400" dirty="0" smtClean="0">
                <a:latin typeface="Palatino Linotype" pitchFamily="18" charset="0"/>
                <a:cs typeface="Arial"/>
                <a:sym typeface="Symbol"/>
              </a:rPr>
              <a:t></a:t>
            </a:r>
            <a:r>
              <a:rPr lang="en-GB" sz="2400" dirty="0" smtClean="0">
                <a:latin typeface="Palatino Linotype" pitchFamily="18" charset="0"/>
              </a:rPr>
              <a:t>) ~ </a:t>
            </a:r>
            <a:r>
              <a:rPr lang="en-GB" sz="2400" dirty="0">
                <a:latin typeface="Palatino Linotype" pitchFamily="18" charset="0"/>
              </a:rPr>
              <a:t>5 </a:t>
            </a:r>
            <a:r>
              <a:rPr lang="en-GB" sz="2400" dirty="0" smtClean="0">
                <a:latin typeface="Palatino Linotype" pitchFamily="18" charset="0"/>
              </a:rPr>
              <a:t>µb</a:t>
            </a:r>
            <a:endParaRPr lang="en-GB" sz="2400" dirty="0">
              <a:latin typeface="Palatino Linotype" pitchFamily="18" charset="0"/>
            </a:endParaRPr>
          </a:p>
          <a:p>
            <a:pPr eaLnBrk="0" hangingPunct="0"/>
            <a:endParaRPr lang="en-GB" sz="2400" dirty="0">
              <a:latin typeface="Palatino Linotype" pitchFamily="18" charset="0"/>
            </a:endParaRPr>
          </a:p>
          <a:p>
            <a:pPr eaLnBrk="0" hangingPunct="0">
              <a:buFont typeface="Arial" pitchFamily="34" charset="0"/>
              <a:buChar char="•"/>
            </a:pPr>
            <a:r>
              <a:rPr lang="en-GB" sz="2400" dirty="0" smtClean="0">
                <a:latin typeface="Palatino Linotype" pitchFamily="18" charset="0"/>
              </a:rPr>
              <a:t>  average luminosity   </a:t>
            </a:r>
          </a:p>
          <a:p>
            <a:pPr eaLnBrk="0" hangingPunct="0"/>
            <a:r>
              <a:rPr lang="en-GB" sz="2400" dirty="0" smtClean="0">
                <a:latin typeface="Palatino Linotype" pitchFamily="18" charset="0"/>
              </a:rPr>
              <a:t>	</a:t>
            </a:r>
            <a:r>
              <a:rPr lang="en-GB" sz="2400" i="1" dirty="0" smtClean="0">
                <a:latin typeface="Palatino Linotype" pitchFamily="18" charset="0"/>
              </a:rPr>
              <a:t>L</a:t>
            </a:r>
            <a:r>
              <a:rPr lang="en-GB" sz="2400" dirty="0" smtClean="0">
                <a:latin typeface="Palatino Linotype" pitchFamily="18" charset="0"/>
              </a:rPr>
              <a:t> </a:t>
            </a:r>
            <a:r>
              <a:rPr lang="en-GB" sz="2400" dirty="0">
                <a:latin typeface="Palatino Linotype" pitchFamily="18" charset="0"/>
              </a:rPr>
              <a:t>= 5 x 10</a:t>
            </a:r>
            <a:r>
              <a:rPr lang="en-GB" sz="2400" baseline="30000" dirty="0">
                <a:latin typeface="Palatino Linotype" pitchFamily="18" charset="0"/>
              </a:rPr>
              <a:t>32</a:t>
            </a:r>
            <a:r>
              <a:rPr lang="en-GB" sz="2400" dirty="0">
                <a:latin typeface="Palatino Linotype" pitchFamily="18" charset="0"/>
              </a:rPr>
              <a:t> cm</a:t>
            </a:r>
            <a:r>
              <a:rPr lang="en-GB" sz="2400" baseline="30000" dirty="0">
                <a:latin typeface="Palatino Linotype" pitchFamily="18" charset="0"/>
              </a:rPr>
              <a:t>-2</a:t>
            </a:r>
            <a:r>
              <a:rPr lang="en-GB" sz="2400" dirty="0">
                <a:latin typeface="Palatino Linotype" pitchFamily="18" charset="0"/>
              </a:rPr>
              <a:t> s</a:t>
            </a:r>
            <a:r>
              <a:rPr lang="en-GB" sz="2400" baseline="30000" dirty="0">
                <a:latin typeface="Palatino Linotype" pitchFamily="18" charset="0"/>
              </a:rPr>
              <a:t>-1</a:t>
            </a:r>
            <a:r>
              <a:rPr lang="en-GB" sz="2400" dirty="0">
                <a:latin typeface="Palatino Linotype" pitchFamily="18" charset="0"/>
              </a:rPr>
              <a:t> </a:t>
            </a:r>
            <a:endParaRPr lang="en-GB" sz="2400" dirty="0" smtClean="0">
              <a:latin typeface="Palatino Linotype" pitchFamily="18" charset="0"/>
            </a:endParaRPr>
          </a:p>
          <a:p>
            <a:pPr eaLnBrk="0" hangingPunct="0"/>
            <a:r>
              <a:rPr lang="en-GB" sz="2400" dirty="0" smtClean="0">
                <a:latin typeface="Palatino Linotype" pitchFamily="18" charset="0"/>
                <a:sym typeface="Symbol"/>
              </a:rPr>
              <a:t>	 </a:t>
            </a:r>
            <a:r>
              <a:rPr lang="en-GB" sz="2400" i="1" dirty="0" smtClean="0">
                <a:latin typeface="Palatino Linotype" pitchFamily="18" charset="0"/>
                <a:sym typeface="Symbol"/>
              </a:rPr>
              <a:t> </a:t>
            </a:r>
            <a:r>
              <a:rPr lang="en-GB" sz="2400" dirty="0" smtClean="0">
                <a:latin typeface="Palatino Linotype" pitchFamily="18" charset="0"/>
                <a:sym typeface="Symbol"/>
              </a:rPr>
              <a:t>production rate </a:t>
            </a:r>
            <a:r>
              <a:rPr lang="en-GB" sz="2400" dirty="0" smtClean="0">
                <a:latin typeface="Palatino Linotype" pitchFamily="18" charset="0"/>
              </a:rPr>
              <a:t> </a:t>
            </a:r>
            <a:r>
              <a:rPr lang="en-GB" sz="2400" dirty="0">
                <a:latin typeface="Palatino Linotype" pitchFamily="18" charset="0"/>
              </a:rPr>
              <a:t>2.5 x 10</a:t>
            </a:r>
            <a:r>
              <a:rPr lang="en-GB" sz="2400" baseline="30000" dirty="0">
                <a:latin typeface="Palatino Linotype" pitchFamily="18" charset="0"/>
              </a:rPr>
              <a:t>3</a:t>
            </a:r>
            <a:r>
              <a:rPr lang="en-GB" sz="2400" dirty="0">
                <a:latin typeface="Palatino Linotype" pitchFamily="18" charset="0"/>
              </a:rPr>
              <a:t> s</a:t>
            </a:r>
            <a:r>
              <a:rPr lang="en-GB" sz="2400" baseline="30000" dirty="0">
                <a:latin typeface="Palatino Linotype" pitchFamily="18" charset="0"/>
              </a:rPr>
              <a:t>-1</a:t>
            </a:r>
          </a:p>
          <a:p>
            <a:pPr eaLnBrk="0" hangingPunct="0"/>
            <a:endParaRPr lang="en-GB" sz="2400" baseline="30000" dirty="0">
              <a:latin typeface="Palatino Linotype" pitchFamily="18" charset="0"/>
            </a:endParaRPr>
          </a:p>
          <a:p>
            <a:pPr eaLnBrk="0" hangingPunct="0">
              <a:buFont typeface="Arial" pitchFamily="34" charset="0"/>
              <a:buChar char="•"/>
            </a:pPr>
            <a:r>
              <a:rPr lang="en-GB" sz="2400" dirty="0" smtClean="0">
                <a:latin typeface="Palatino Linotype" pitchFamily="18" charset="0"/>
              </a:rPr>
              <a:t>  </a:t>
            </a:r>
            <a:r>
              <a:rPr lang="en-GB" sz="2400" dirty="0" smtClean="0">
                <a:latin typeface="Palatino Linotype" pitchFamily="18" charset="0"/>
                <a:sym typeface="Symbol"/>
              </a:rPr>
              <a:t> </a:t>
            </a:r>
            <a:r>
              <a:rPr lang="en-GB" sz="2400" dirty="0" smtClean="0">
                <a:latin typeface="Palatino Linotype" pitchFamily="18" charset="0"/>
              </a:rPr>
              <a:t>decays </a:t>
            </a:r>
            <a:r>
              <a:rPr lang="en-GB" sz="2400" dirty="0">
                <a:latin typeface="Palatino Linotype" pitchFamily="18" charset="0"/>
              </a:rPr>
              <a:t>at </a:t>
            </a:r>
            <a:r>
              <a:rPr lang="en-GB" sz="2400" dirty="0" smtClean="0">
                <a:latin typeface="Palatino Linotype" pitchFamily="18" charset="0"/>
              </a:rPr>
              <a:t>rest to about</a:t>
            </a:r>
            <a:endParaRPr lang="en-GB" sz="2400" dirty="0">
              <a:latin typeface="Palatino Linotype" pitchFamily="18" charset="0"/>
            </a:endParaRPr>
          </a:p>
          <a:p>
            <a:pPr eaLnBrk="0" hangingPunct="0"/>
            <a:r>
              <a:rPr lang="en-GB" sz="2400" dirty="0">
                <a:latin typeface="Palatino Linotype" pitchFamily="18" charset="0"/>
              </a:rPr>
              <a:t>	</a:t>
            </a:r>
            <a:r>
              <a:rPr lang="en-GB" sz="2400" dirty="0" smtClean="0">
                <a:latin typeface="Palatino Linotype" pitchFamily="18" charset="0"/>
              </a:rPr>
              <a:t>~ </a:t>
            </a:r>
            <a:r>
              <a:rPr lang="en-GB" sz="2400" dirty="0">
                <a:latin typeface="Palatino Linotype" pitchFamily="18" charset="0"/>
              </a:rPr>
              <a:t>50% K</a:t>
            </a:r>
            <a:r>
              <a:rPr lang="en-GB" sz="2400" baseline="46000" dirty="0">
                <a:latin typeface="Palatino Linotype" pitchFamily="18" charset="0"/>
              </a:rPr>
              <a:t>+</a:t>
            </a:r>
            <a:r>
              <a:rPr lang="en-GB" sz="2400" dirty="0">
                <a:latin typeface="Palatino Linotype" pitchFamily="18" charset="0"/>
              </a:rPr>
              <a:t>K</a:t>
            </a:r>
            <a:r>
              <a:rPr lang="en-GB" sz="2400" baseline="46000" dirty="0">
                <a:latin typeface="Palatino Linotype" pitchFamily="18" charset="0"/>
              </a:rPr>
              <a:t>-</a:t>
            </a:r>
          </a:p>
          <a:p>
            <a:pPr eaLnBrk="0" hangingPunct="0"/>
            <a:r>
              <a:rPr lang="en-GB" sz="2400" dirty="0">
                <a:latin typeface="Palatino Linotype" pitchFamily="18" charset="0"/>
              </a:rPr>
              <a:t>	</a:t>
            </a:r>
            <a:r>
              <a:rPr lang="en-GB" sz="2400" dirty="0" smtClean="0">
                <a:latin typeface="Palatino Linotype" pitchFamily="18" charset="0"/>
                <a:cs typeface="Arial"/>
              </a:rPr>
              <a:t>→</a:t>
            </a:r>
            <a:r>
              <a:rPr lang="en-GB" sz="2400" dirty="0" smtClean="0">
                <a:latin typeface="Palatino Linotype" pitchFamily="18" charset="0"/>
              </a:rPr>
              <a:t> </a:t>
            </a:r>
            <a:r>
              <a:rPr lang="en-GB" sz="2400" dirty="0">
                <a:latin typeface="Palatino Linotype" pitchFamily="18" charset="0"/>
              </a:rPr>
              <a:t>monochromatic kaon beam (127 </a:t>
            </a:r>
            <a:r>
              <a:rPr lang="en-GB" sz="2400" dirty="0" err="1">
                <a:latin typeface="Palatino Linotype" pitchFamily="18" charset="0"/>
              </a:rPr>
              <a:t>MeV</a:t>
            </a:r>
            <a:r>
              <a:rPr lang="en-GB" sz="2400" dirty="0">
                <a:latin typeface="Palatino Linotype" pitchFamily="18" charset="0"/>
              </a:rPr>
              <a:t>/c</a:t>
            </a:r>
            <a:r>
              <a:rPr lang="en-GB" sz="2400" dirty="0" smtClean="0">
                <a:latin typeface="Palatino Linotype" pitchFamily="18" charset="0"/>
              </a:rPr>
              <a:t>)</a:t>
            </a:r>
            <a:endParaRPr lang="en-GB" sz="2400" dirty="0">
              <a:latin typeface="Palatino Linotype" pitchFamily="18" charset="0"/>
            </a:endParaRPr>
          </a:p>
        </p:txBody>
      </p:sp>
      <p:sp>
        <p:nvSpPr>
          <p:cNvPr id="9" name="Textfeld 8"/>
          <p:cNvSpPr txBox="1"/>
          <p:nvPr/>
        </p:nvSpPr>
        <p:spPr>
          <a:xfrm>
            <a:off x="1071538" y="142852"/>
            <a:ext cx="8072462"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DA</a:t>
            </a:r>
            <a:r>
              <a:rPr lang="en-GB" sz="3600" b="1" dirty="0" smtClean="0">
                <a:effectLst>
                  <a:outerShdw blurRad="38100" dist="38100" dir="2700000" algn="tl">
                    <a:srgbClr val="000000">
                      <a:alpha val="43137"/>
                    </a:srgbClr>
                  </a:outerShdw>
                </a:effectLst>
                <a:latin typeface="Palatino Linotype" pitchFamily="18" charset="0"/>
                <a:sym typeface="Symbol"/>
              </a:rPr>
              <a:t></a:t>
            </a:r>
            <a:r>
              <a:rPr lang="en-GB" sz="3600" b="1" dirty="0" smtClean="0">
                <a:effectLst>
                  <a:outerShdw blurRad="38100" dist="38100" dir="2700000" algn="tl">
                    <a:srgbClr val="000000">
                      <a:alpha val="43137"/>
                    </a:srgbClr>
                  </a:outerShdw>
                </a:effectLst>
                <a:latin typeface="Palatino Linotype" pitchFamily="18" charset="0"/>
              </a:rPr>
              <a:t>NE parameters</a:t>
            </a:r>
            <a:endParaRPr lang="en-GB" sz="3600" b="1" dirty="0">
              <a:effectLst>
                <a:outerShdw blurRad="38100" dist="38100" dir="2700000" algn="tl">
                  <a:srgbClr val="000000">
                    <a:alpha val="43137"/>
                  </a:srgbClr>
                </a:outerShdw>
              </a:effectLst>
              <a:latin typeface="Palatino Linotype" pitchFamily="18" charset="0"/>
            </a:endParaRPr>
          </a:p>
        </p:txBody>
      </p:sp>
      <p:sp>
        <p:nvSpPr>
          <p:cNvPr id="10" name="Fußzeilenplatzhalter 9"/>
          <p:cNvSpPr>
            <a:spLocks noGrp="1"/>
          </p:cNvSpPr>
          <p:nvPr>
            <p:ph type="ftr" sz="quarter" idx="11"/>
          </p:nvPr>
        </p:nvSpPr>
        <p:spPr>
          <a:xfrm>
            <a:off x="346235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89373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1" cy="85723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929330"/>
              <a:ext cx="1000132" cy="748208"/>
            </a:xfrm>
            <a:prstGeom prst="rect">
              <a:avLst/>
            </a:prstGeom>
            <a:noFill/>
            <a:ln w="9525">
              <a:noFill/>
              <a:miter lim="800000"/>
              <a:headEnd/>
              <a:tailEnd/>
            </a:ln>
          </p:spPr>
        </p:pic>
      </p:grpSp>
      <p:sp>
        <p:nvSpPr>
          <p:cNvPr id="9" name="Fußzeilenplatzhalter 8"/>
          <p:cNvSpPr>
            <a:spLocks noGrp="1"/>
          </p:cNvSpPr>
          <p:nvPr>
            <p:ph type="ftr" sz="quarter" idx="11"/>
          </p:nvPr>
        </p:nvSpPr>
        <p:spPr>
          <a:xfrm>
            <a:off x="3124200" y="6429396"/>
            <a:ext cx="2895600" cy="365125"/>
          </a:xfrm>
        </p:spPr>
        <p:txBody>
          <a:bodyPr/>
          <a:lstStyle/>
          <a:p>
            <a:r>
              <a:rPr lang="en-US" smtClean="0"/>
              <a:t>MESON 2012</a:t>
            </a:r>
            <a:endParaRPr lang="en-GB" dirty="0"/>
          </a:p>
        </p:txBody>
      </p:sp>
      <p:pic>
        <p:nvPicPr>
          <p:cNvPr id="10" name="Picture 2"/>
          <p:cNvPicPr>
            <a:picLocks noChangeAspect="1" noChangeArrowheads="1"/>
          </p:cNvPicPr>
          <p:nvPr/>
        </p:nvPicPr>
        <p:blipFill>
          <a:blip r:embed="rId4" cstate="print"/>
          <a:srcRect/>
          <a:stretch>
            <a:fillRect/>
          </a:stretch>
        </p:blipFill>
        <p:spPr bwMode="auto">
          <a:xfrm>
            <a:off x="1428728" y="561441"/>
            <a:ext cx="7215238" cy="5974972"/>
          </a:xfrm>
          <a:prstGeom prst="rect">
            <a:avLst/>
          </a:prstGeom>
          <a:noFill/>
          <a:ln w="9525">
            <a:noFill/>
            <a:miter lim="800000"/>
            <a:headEnd/>
            <a:tailEnd/>
          </a:ln>
        </p:spPr>
      </p:pic>
      <p:sp>
        <p:nvSpPr>
          <p:cNvPr id="12" name="Textfeld 11"/>
          <p:cNvSpPr txBox="1"/>
          <p:nvPr/>
        </p:nvSpPr>
        <p:spPr>
          <a:xfrm>
            <a:off x="1836464" y="201019"/>
            <a:ext cx="5021552" cy="584775"/>
          </a:xfrm>
          <a:prstGeom prst="rect">
            <a:avLst/>
          </a:prstGeom>
          <a:noFill/>
        </p:spPr>
        <p:txBody>
          <a:bodyPr wrap="square" rtlCol="0">
            <a:spAutoFit/>
          </a:bodyPr>
          <a:lstStyle/>
          <a:p>
            <a:r>
              <a:rPr lang="en-GB" sz="3200" b="1" dirty="0" smtClean="0">
                <a:latin typeface="Times New Roman" pitchFamily="18" charset="0"/>
                <a:cs typeface="Times New Roman" pitchFamily="18" charset="0"/>
              </a:rPr>
              <a:t>The SIDDHARTA setup</a:t>
            </a:r>
            <a:endParaRPr lang="en-GB"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ChangeArrowheads="1"/>
          </p:cNvSpPr>
          <p:nvPr/>
        </p:nvSpPr>
        <p:spPr bwMode="auto">
          <a:xfrm>
            <a:off x="0" y="0"/>
            <a:ext cx="9144000" cy="908050"/>
          </a:xfrm>
          <a:prstGeom prst="rect">
            <a:avLst/>
          </a:prstGeom>
          <a:noFill/>
          <a:ln w="9525">
            <a:noFill/>
            <a:miter lim="800000"/>
            <a:headEnd/>
            <a:tailEnd/>
          </a:ln>
          <a:effectLst/>
        </p:spPr>
        <p:txBody>
          <a:bodyPr anchor="ctr"/>
          <a:lstStyle/>
          <a:p>
            <a:pPr algn="ctr" fontAlgn="auto">
              <a:spcBef>
                <a:spcPts val="0"/>
              </a:spcBef>
              <a:spcAft>
                <a:spcPts val="0"/>
              </a:spcAft>
              <a:defRPr/>
            </a:pPr>
            <a:endParaRPr lang="en-US" sz="3600" b="1" dirty="0">
              <a:solidFill>
                <a:srgbClr val="002060"/>
              </a:solidFill>
              <a:effectLst>
                <a:outerShdw blurRad="38100" dist="38100" dir="2700000" algn="tl">
                  <a:srgbClr val="000000">
                    <a:alpha val="43137"/>
                  </a:srgbClr>
                </a:outerShdw>
              </a:effectLst>
              <a:latin typeface="Palatino Linotype" pitchFamily="18" charset="0"/>
            </a:endParaRPr>
          </a:p>
        </p:txBody>
      </p:sp>
      <p:sp>
        <p:nvSpPr>
          <p:cNvPr id="9" name="Rechteck 8"/>
          <p:cNvSpPr/>
          <p:nvPr/>
        </p:nvSpPr>
        <p:spPr>
          <a:xfrm>
            <a:off x="500034" y="785794"/>
            <a:ext cx="8143932" cy="5643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p:cNvPicPr>
            <a:picLocks noChangeAspect="1" noChangeArrowheads="1"/>
          </p:cNvPicPr>
          <p:nvPr/>
        </p:nvPicPr>
        <p:blipFill>
          <a:blip r:embed="rId4" cstate="print"/>
          <a:srcRect/>
          <a:stretch>
            <a:fillRect/>
          </a:stretch>
        </p:blipFill>
        <p:spPr bwMode="auto">
          <a:xfrm>
            <a:off x="3598894" y="922338"/>
            <a:ext cx="5545138" cy="5437187"/>
          </a:xfrm>
          <a:prstGeom prst="rect">
            <a:avLst/>
          </a:prstGeom>
          <a:noFill/>
          <a:ln w="9525">
            <a:noFill/>
            <a:miter lim="800000"/>
            <a:headEnd/>
            <a:tailEnd/>
          </a:ln>
        </p:spPr>
      </p:pic>
      <p:sp>
        <p:nvSpPr>
          <p:cNvPr id="13" name="Text Box 6"/>
          <p:cNvSpPr txBox="1">
            <a:spLocks noChangeArrowheads="1"/>
          </p:cNvSpPr>
          <p:nvPr/>
        </p:nvSpPr>
        <p:spPr bwMode="auto">
          <a:xfrm>
            <a:off x="1173596" y="2708275"/>
            <a:ext cx="1398140" cy="461665"/>
          </a:xfrm>
          <a:prstGeom prst="rect">
            <a:avLst/>
          </a:prstGeom>
          <a:noFill/>
          <a:ln w="9525">
            <a:noFill/>
            <a:miter lim="800000"/>
            <a:headEnd/>
            <a:tailEnd/>
          </a:ln>
        </p:spPr>
        <p:txBody>
          <a:bodyPr wrap="none">
            <a:spAutoFit/>
          </a:bodyPr>
          <a:lstStyle/>
          <a:p>
            <a:r>
              <a:rPr lang="en-US" sz="2400" b="1" dirty="0" err="1">
                <a:latin typeface="Palatino Linotype" pitchFamily="18" charset="0"/>
              </a:rPr>
              <a:t>Alu</a:t>
            </a:r>
            <a:r>
              <a:rPr lang="en-US" sz="2400" b="1" dirty="0">
                <a:latin typeface="Palatino Linotype" pitchFamily="18" charset="0"/>
              </a:rPr>
              <a:t>-grid</a:t>
            </a:r>
          </a:p>
        </p:txBody>
      </p:sp>
      <p:sp>
        <p:nvSpPr>
          <p:cNvPr id="14" name="Text Box 7"/>
          <p:cNvSpPr txBox="1">
            <a:spLocks noChangeArrowheads="1"/>
          </p:cNvSpPr>
          <p:nvPr/>
        </p:nvSpPr>
        <p:spPr bwMode="auto">
          <a:xfrm>
            <a:off x="1143904" y="3500438"/>
            <a:ext cx="2169184" cy="830997"/>
          </a:xfrm>
          <a:prstGeom prst="rect">
            <a:avLst/>
          </a:prstGeom>
          <a:noFill/>
          <a:ln w="9525">
            <a:noFill/>
            <a:miter lim="800000"/>
            <a:headEnd/>
            <a:tailEnd/>
          </a:ln>
        </p:spPr>
        <p:txBody>
          <a:bodyPr wrap="none">
            <a:spAutoFit/>
          </a:bodyPr>
          <a:lstStyle/>
          <a:p>
            <a:r>
              <a:rPr lang="en-US" sz="2400" b="1" dirty="0">
                <a:latin typeface="Palatino Linotype" pitchFamily="18" charset="0"/>
              </a:rPr>
              <a:t>Side wall:</a:t>
            </a:r>
          </a:p>
          <a:p>
            <a:r>
              <a:rPr lang="en-US" sz="2400" b="1" dirty="0" err="1">
                <a:latin typeface="Palatino Linotype" pitchFamily="18" charset="0"/>
              </a:rPr>
              <a:t>Kapton</a:t>
            </a:r>
            <a:r>
              <a:rPr lang="en-US" sz="2400" b="1" dirty="0">
                <a:latin typeface="Palatino Linotype" pitchFamily="18" charset="0"/>
              </a:rPr>
              <a:t> 50 µm</a:t>
            </a:r>
          </a:p>
        </p:txBody>
      </p:sp>
      <p:sp>
        <p:nvSpPr>
          <p:cNvPr id="15" name="Text Box 8"/>
          <p:cNvSpPr txBox="1">
            <a:spLocks noChangeArrowheads="1"/>
          </p:cNvSpPr>
          <p:nvPr/>
        </p:nvSpPr>
        <p:spPr bwMode="auto">
          <a:xfrm>
            <a:off x="1149898" y="4492625"/>
            <a:ext cx="2207656" cy="1200329"/>
          </a:xfrm>
          <a:prstGeom prst="rect">
            <a:avLst/>
          </a:prstGeom>
          <a:noFill/>
          <a:ln w="9525">
            <a:noFill/>
            <a:miter lim="800000"/>
            <a:headEnd/>
            <a:tailEnd/>
          </a:ln>
        </p:spPr>
        <p:txBody>
          <a:bodyPr wrap="none">
            <a:spAutoFit/>
          </a:bodyPr>
          <a:lstStyle/>
          <a:p>
            <a:r>
              <a:rPr lang="en-US" sz="2400" b="1" dirty="0">
                <a:latin typeface="Palatino Linotype" pitchFamily="18" charset="0"/>
              </a:rPr>
              <a:t>Kaon entrance</a:t>
            </a:r>
          </a:p>
          <a:p>
            <a:r>
              <a:rPr lang="en-US" sz="2400" b="1" dirty="0">
                <a:latin typeface="Palatino Linotype" pitchFamily="18" charset="0"/>
              </a:rPr>
              <a:t>Window:</a:t>
            </a:r>
          </a:p>
          <a:p>
            <a:r>
              <a:rPr lang="en-US" sz="2400" b="1" dirty="0" err="1">
                <a:latin typeface="Palatino Linotype" pitchFamily="18" charset="0"/>
              </a:rPr>
              <a:t>Kapton</a:t>
            </a:r>
            <a:r>
              <a:rPr lang="en-US" sz="2400" b="1" dirty="0">
                <a:latin typeface="Palatino Linotype" pitchFamily="18" charset="0"/>
              </a:rPr>
              <a:t> </a:t>
            </a:r>
            <a:r>
              <a:rPr lang="en-US" sz="2400" b="1" dirty="0" smtClean="0">
                <a:latin typeface="Palatino Linotype" pitchFamily="18" charset="0"/>
              </a:rPr>
              <a:t>75 </a:t>
            </a:r>
            <a:r>
              <a:rPr lang="en-US" sz="2400" b="1" dirty="0">
                <a:latin typeface="Palatino Linotype" pitchFamily="18" charset="0"/>
              </a:rPr>
              <a:t>µm</a:t>
            </a:r>
          </a:p>
        </p:txBody>
      </p:sp>
      <p:sp>
        <p:nvSpPr>
          <p:cNvPr id="16" name="Text Box 9"/>
          <p:cNvSpPr txBox="1">
            <a:spLocks noChangeArrowheads="1"/>
          </p:cNvSpPr>
          <p:nvPr/>
        </p:nvSpPr>
        <p:spPr bwMode="auto">
          <a:xfrm>
            <a:off x="1142976" y="1071546"/>
            <a:ext cx="2857520" cy="830997"/>
          </a:xfrm>
          <a:prstGeom prst="rect">
            <a:avLst/>
          </a:prstGeom>
          <a:solidFill>
            <a:schemeClr val="bg1"/>
          </a:solidFill>
          <a:ln w="9525">
            <a:noFill/>
            <a:miter lim="800000"/>
            <a:headEnd/>
            <a:tailEnd/>
          </a:ln>
        </p:spPr>
        <p:txBody>
          <a:bodyPr wrap="square">
            <a:spAutoFit/>
          </a:bodyPr>
          <a:lstStyle/>
          <a:p>
            <a:r>
              <a:rPr lang="en-US" sz="2400" b="1" dirty="0" smtClean="0">
                <a:latin typeface="Palatino Linotype" pitchFamily="18" charset="0"/>
              </a:rPr>
              <a:t>working </a:t>
            </a:r>
            <a:r>
              <a:rPr lang="en-US" sz="2400" b="1" dirty="0">
                <a:latin typeface="Palatino Linotype" pitchFamily="18" charset="0"/>
              </a:rPr>
              <a:t>T  22 K</a:t>
            </a:r>
          </a:p>
          <a:p>
            <a:r>
              <a:rPr lang="en-US" sz="2400" b="1" dirty="0" smtClean="0">
                <a:latin typeface="Palatino Linotype" pitchFamily="18" charset="0"/>
              </a:rPr>
              <a:t>working </a:t>
            </a:r>
            <a:r>
              <a:rPr lang="en-US" sz="2400" b="1" dirty="0">
                <a:latin typeface="Palatino Linotype" pitchFamily="18" charset="0"/>
              </a:rPr>
              <a:t>P  </a:t>
            </a:r>
            <a:r>
              <a:rPr lang="en-US" sz="2400" b="1" dirty="0" smtClean="0">
                <a:latin typeface="Palatino Linotype" pitchFamily="18" charset="0"/>
              </a:rPr>
              <a:t>1.5 </a:t>
            </a:r>
            <a:r>
              <a:rPr lang="en-US" sz="2400" b="1" dirty="0">
                <a:latin typeface="Palatino Linotype" pitchFamily="18" charset="0"/>
              </a:rPr>
              <a:t>bar         </a:t>
            </a:r>
          </a:p>
        </p:txBody>
      </p:sp>
      <p:cxnSp>
        <p:nvCxnSpPr>
          <p:cNvPr id="17" name="Gerade Verbindung mit Pfeil 16"/>
          <p:cNvCxnSpPr/>
          <p:nvPr/>
        </p:nvCxnSpPr>
        <p:spPr>
          <a:xfrm>
            <a:off x="2612554" y="3010546"/>
            <a:ext cx="1673694" cy="275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3071802" y="3786190"/>
            <a:ext cx="1214446"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2928926" y="5214950"/>
            <a:ext cx="1714512" cy="714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1071538" y="68025"/>
            <a:ext cx="8072462" cy="646331"/>
          </a:xfrm>
          <a:prstGeom prst="rect">
            <a:avLst/>
          </a:prstGeom>
        </p:spPr>
        <p:txBody>
          <a:bodyPr wrap="square">
            <a:spAutoFit/>
          </a:bodyPr>
          <a:lstStyle/>
          <a:p>
            <a:pPr lvl="0" algn="ctr">
              <a:spcBef>
                <a:spcPct val="0"/>
              </a:spcBef>
              <a:defRPr/>
            </a:pPr>
            <a:r>
              <a:rPr lang="en-GB" sz="3600" b="1" dirty="0" smtClean="0">
                <a:effectLst>
                  <a:outerShdw blurRad="38100" dist="38100" dir="2700000" algn="tl">
                    <a:srgbClr val="000000">
                      <a:alpha val="43137"/>
                    </a:srgbClr>
                  </a:outerShdw>
                </a:effectLst>
                <a:latin typeface="Palatino Linotype" pitchFamily="18" charset="0"/>
              </a:rPr>
              <a:t>Lightweight  cryogenic  target  cell</a:t>
            </a:r>
            <a:endParaRPr lang="en-GB" sz="3600" b="1" dirty="0">
              <a:effectLst>
                <a:outerShdw blurRad="38100" dist="38100" dir="2700000" algn="tl">
                  <a:srgbClr val="000000">
                    <a:alpha val="43137"/>
                  </a:srgbClr>
                </a:outerShdw>
              </a:effectLst>
              <a:latin typeface="Palatino Linotype" pitchFamily="18" charset="0"/>
            </a:endParaRPr>
          </a:p>
        </p:txBody>
      </p:sp>
      <p:sp>
        <p:nvSpPr>
          <p:cNvPr id="21" name="Fußzeilenplatzhalter 20"/>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_2"/>
          <p:cNvPicPr>
            <a:picLocks noChangeAspect="1" noChangeArrowheads="1"/>
          </p:cNvPicPr>
          <p:nvPr/>
        </p:nvPicPr>
        <p:blipFill>
          <a:blip r:embed="rId2" cstate="print"/>
          <a:srcRect/>
          <a:stretch>
            <a:fillRect/>
          </a:stretch>
        </p:blipFill>
        <p:spPr bwMode="auto">
          <a:xfrm>
            <a:off x="8305800" y="0"/>
            <a:ext cx="838200" cy="823913"/>
          </a:xfrm>
          <a:prstGeom prst="rect">
            <a:avLst/>
          </a:prstGeom>
          <a:noFill/>
          <a:ln w="9525">
            <a:noFill/>
            <a:miter lim="800000"/>
            <a:headEnd/>
            <a:tailEnd/>
          </a:ln>
        </p:spPr>
      </p:pic>
      <p:cxnSp>
        <p:nvCxnSpPr>
          <p:cNvPr id="5" name="Gerade Verbindung 4"/>
          <p:cNvCxnSpPr/>
          <p:nvPr/>
        </p:nvCxnSpPr>
        <p:spPr>
          <a:xfrm rot="5400000">
            <a:off x="-285772" y="857244"/>
            <a:ext cx="1715282" cy="794"/>
          </a:xfrm>
          <a:prstGeom prst="line">
            <a:avLst/>
          </a:prstGeom>
          <a:ln>
            <a:solidFill>
              <a:srgbClr val="00206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rot="5400000">
            <a:off x="-142114" y="1214422"/>
            <a:ext cx="1714512"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0" y="0"/>
            <a:ext cx="9144000" cy="908050"/>
          </a:xfrm>
          <a:prstGeom prst="rect">
            <a:avLst/>
          </a:prstGeom>
          <a:noFill/>
          <a:ln w="9525">
            <a:noFill/>
            <a:miter lim="800000"/>
            <a:headEnd/>
            <a:tailEnd/>
          </a:ln>
          <a:effectLst/>
        </p:spPr>
        <p:txBody>
          <a:bodyPr anchor="ctr"/>
          <a:lstStyle/>
          <a:p>
            <a:pPr algn="ctr" fontAlgn="auto">
              <a:spcBef>
                <a:spcPts val="0"/>
              </a:spcBef>
              <a:spcAft>
                <a:spcPts val="0"/>
              </a:spcAft>
              <a:defRPr/>
            </a:pPr>
            <a:endParaRPr lang="en-US" sz="3600" b="1" dirty="0">
              <a:solidFill>
                <a:srgbClr val="002060"/>
              </a:solidFill>
              <a:effectLst>
                <a:outerShdw blurRad="38100" dist="38100" dir="2700000" algn="tl">
                  <a:srgbClr val="000000">
                    <a:alpha val="43137"/>
                  </a:srgbClr>
                </a:outerShdw>
              </a:effectLst>
              <a:latin typeface="Palatino Linotype" pitchFamily="18" charset="0"/>
            </a:endParaRPr>
          </a:p>
        </p:txBody>
      </p:sp>
      <p:cxnSp>
        <p:nvCxnSpPr>
          <p:cNvPr id="9" name="Gerade Verbindung 8"/>
          <p:cNvCxnSpPr/>
          <p:nvPr/>
        </p:nvCxnSpPr>
        <p:spPr>
          <a:xfrm>
            <a:off x="0" y="908720"/>
            <a:ext cx="59401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0" y="6488668"/>
            <a:ext cx="9144000" cy="369332"/>
          </a:xfrm>
          <a:prstGeom prst="rect">
            <a:avLst/>
          </a:prstGeom>
        </p:spPr>
        <p:txBody>
          <a:bodyPr wrap="square">
            <a:spAutoFit/>
          </a:bodyPr>
          <a:lstStyle/>
          <a:p>
            <a:pPr algn="ctr"/>
            <a:r>
              <a:rPr lang="en-US" dirty="0">
                <a:latin typeface="Palatino Linotype" pitchFamily="18" charset="0"/>
              </a:rPr>
              <a:t>Advanced Seminar Series Particles and Interactions</a:t>
            </a:r>
            <a:endParaRPr lang="en-GB" dirty="0">
              <a:latin typeface="Palatino Linotype" pitchFamily="18" charset="0"/>
            </a:endParaRPr>
          </a:p>
        </p:txBody>
      </p:sp>
      <p:cxnSp>
        <p:nvCxnSpPr>
          <p:cNvPr id="8" name="Gerade Verbindung 7"/>
          <p:cNvCxnSpPr/>
          <p:nvPr/>
        </p:nvCxnSpPr>
        <p:spPr>
          <a:xfrm>
            <a:off x="0" y="6525344"/>
            <a:ext cx="9144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Grafik 9" descr="DSC01458.JPG"/>
          <p:cNvPicPr>
            <a:picLocks noChangeAspect="1"/>
          </p:cNvPicPr>
          <p:nvPr/>
        </p:nvPicPr>
        <p:blipFill>
          <a:blip r:embed="rId3" cstate="print"/>
          <a:stretch>
            <a:fillRect/>
          </a:stretch>
        </p:blipFill>
        <p:spPr>
          <a:xfrm>
            <a:off x="0" y="0"/>
            <a:ext cx="9144000" cy="6858000"/>
          </a:xfrm>
          <a:prstGeom prst="rect">
            <a:avLst/>
          </a:prstGeom>
        </p:spPr>
      </p:pic>
      <p:sp>
        <p:nvSpPr>
          <p:cNvPr id="12" name="Rechteck 11"/>
          <p:cNvSpPr/>
          <p:nvPr/>
        </p:nvSpPr>
        <p:spPr>
          <a:xfrm>
            <a:off x="0" y="-24"/>
            <a:ext cx="9144000" cy="646331"/>
          </a:xfrm>
          <a:prstGeom prst="rect">
            <a:avLst/>
          </a:prstGeom>
          <a:solidFill>
            <a:schemeClr val="tx1">
              <a:lumMod val="85000"/>
              <a:lumOff val="15000"/>
            </a:schemeClr>
          </a:solidFill>
        </p:spPr>
        <p:txBody>
          <a:bodyPr wrap="square">
            <a:spAutoFit/>
          </a:bodyPr>
          <a:lstStyle/>
          <a:p>
            <a:pPr lvl="0" algn="ctr">
              <a:spcBef>
                <a:spcPct val="0"/>
              </a:spcBef>
              <a:defRPr/>
            </a:pPr>
            <a:r>
              <a:rPr lang="en-GB" sz="3600" b="1" dirty="0" smtClean="0">
                <a:solidFill>
                  <a:schemeClr val="bg1"/>
                </a:solidFill>
                <a:effectLst>
                  <a:outerShdw blurRad="38100" dist="38100" dir="2700000" algn="tl">
                    <a:srgbClr val="000000">
                      <a:alpha val="43137"/>
                    </a:srgbClr>
                  </a:outerShdw>
                </a:effectLst>
                <a:latin typeface="Palatino Linotype" pitchFamily="18" charset="0"/>
              </a:rPr>
              <a:t>SIDDHARTA target - detector</a:t>
            </a:r>
            <a:endParaRPr lang="en-GB" sz="3600" b="1"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14" name="Fußzeilenplatzhalter 13"/>
          <p:cNvSpPr>
            <a:spLocks noGrp="1"/>
          </p:cNvSpPr>
          <p:nvPr>
            <p:ph type="ftr" sz="quarter" idx="11"/>
          </p:nvPr>
        </p:nvSpPr>
        <p:spPr/>
        <p:txBody>
          <a:bodyPr/>
          <a:lstStyle/>
          <a:p>
            <a:r>
              <a:rPr lang="en-GB" smtClean="0"/>
              <a:t>MESON 2012</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p:cNvPicPr>
            <a:picLocks noChangeAspect="1" noChangeArrowheads="1"/>
          </p:cNvPicPr>
          <p:nvPr/>
        </p:nvPicPr>
        <p:blipFill>
          <a:blip r:embed="rId4" cstate="print"/>
          <a:srcRect/>
          <a:stretch>
            <a:fillRect/>
          </a:stretch>
        </p:blipFill>
        <p:spPr bwMode="auto">
          <a:xfrm>
            <a:off x="4572000" y="714356"/>
            <a:ext cx="4339735" cy="4286280"/>
          </a:xfrm>
          <a:prstGeom prst="rect">
            <a:avLst/>
          </a:prstGeom>
          <a:noFill/>
          <a:ln w="9525">
            <a:noFill/>
            <a:miter lim="800000"/>
            <a:headEnd/>
            <a:tailEnd/>
          </a:ln>
        </p:spPr>
      </p:pic>
      <p:grpSp>
        <p:nvGrpSpPr>
          <p:cNvPr id="17" name="Gruppieren 16"/>
          <p:cNvGrpSpPr/>
          <p:nvPr/>
        </p:nvGrpSpPr>
        <p:grpSpPr>
          <a:xfrm>
            <a:off x="2428860" y="1142984"/>
            <a:ext cx="2456122" cy="3065340"/>
            <a:chOff x="2830258" y="1142984"/>
            <a:chExt cx="2456122" cy="3065340"/>
          </a:xfrm>
        </p:grpSpPr>
        <p:sp>
          <p:nvSpPr>
            <p:cNvPr id="9" name="Text Box 5"/>
            <p:cNvSpPr txBox="1">
              <a:spLocks noChangeArrowheads="1"/>
            </p:cNvSpPr>
            <p:nvPr/>
          </p:nvSpPr>
          <p:spPr bwMode="auto">
            <a:xfrm>
              <a:off x="2830258" y="1142984"/>
              <a:ext cx="2456122" cy="707886"/>
            </a:xfrm>
            <a:prstGeom prst="rect">
              <a:avLst/>
            </a:prstGeom>
            <a:solidFill>
              <a:schemeClr val="bg1"/>
            </a:solidFill>
            <a:ln w="9525">
              <a:noFill/>
              <a:miter lim="800000"/>
              <a:headEnd/>
              <a:tailEnd/>
            </a:ln>
          </p:spPr>
          <p:txBody>
            <a:bodyPr wrap="none">
              <a:spAutoFit/>
            </a:bodyPr>
            <a:lstStyle/>
            <a:p>
              <a:r>
                <a:rPr lang="en-US" sz="2000" dirty="0">
                  <a:latin typeface="Palatino Linotype" pitchFamily="18" charset="0"/>
                </a:rPr>
                <a:t>SDD window frame</a:t>
              </a:r>
            </a:p>
            <a:p>
              <a:r>
                <a:rPr lang="en-US" sz="2000" dirty="0">
                  <a:latin typeface="Palatino Linotype" pitchFamily="18" charset="0"/>
                </a:rPr>
                <a:t>(pure Al 99.999%)</a:t>
              </a:r>
            </a:p>
          </p:txBody>
        </p:sp>
        <p:sp>
          <p:nvSpPr>
            <p:cNvPr id="10" name="Text Box 7"/>
            <p:cNvSpPr txBox="1">
              <a:spLocks noChangeArrowheads="1"/>
            </p:cNvSpPr>
            <p:nvPr/>
          </p:nvSpPr>
          <p:spPr bwMode="auto">
            <a:xfrm>
              <a:off x="2830258" y="1928802"/>
              <a:ext cx="1922321" cy="707886"/>
            </a:xfrm>
            <a:prstGeom prst="rect">
              <a:avLst/>
            </a:prstGeom>
            <a:solidFill>
              <a:schemeClr val="bg1"/>
            </a:solidFill>
            <a:ln w="9525">
              <a:noFill/>
              <a:miter lim="800000"/>
              <a:headEnd/>
              <a:tailEnd/>
            </a:ln>
          </p:spPr>
          <p:txBody>
            <a:bodyPr wrap="none">
              <a:spAutoFit/>
            </a:bodyPr>
            <a:lstStyle/>
            <a:p>
              <a:r>
                <a:rPr lang="en-US" sz="2000" dirty="0">
                  <a:latin typeface="Palatino Linotype" pitchFamily="18" charset="0"/>
                </a:rPr>
                <a:t>flexible </a:t>
              </a:r>
              <a:r>
                <a:rPr lang="en-US" sz="2000" dirty="0" err="1">
                  <a:latin typeface="Palatino Linotype" pitchFamily="18" charset="0"/>
                </a:rPr>
                <a:t>Kapton</a:t>
              </a:r>
              <a:endParaRPr lang="en-US" sz="2000" dirty="0">
                <a:latin typeface="Palatino Linotype" pitchFamily="18" charset="0"/>
              </a:endParaRPr>
            </a:p>
            <a:p>
              <a:r>
                <a:rPr lang="en-US" sz="2000" dirty="0">
                  <a:latin typeface="Palatino Linotype" pitchFamily="18" charset="0"/>
                </a:rPr>
                <a:t>boards</a:t>
              </a:r>
            </a:p>
          </p:txBody>
        </p:sp>
        <p:sp>
          <p:nvSpPr>
            <p:cNvPr id="11" name="Text Box 10"/>
            <p:cNvSpPr txBox="1">
              <a:spLocks noChangeArrowheads="1"/>
            </p:cNvSpPr>
            <p:nvPr/>
          </p:nvSpPr>
          <p:spPr bwMode="auto">
            <a:xfrm>
              <a:off x="2830258" y="2714620"/>
              <a:ext cx="1691489" cy="707886"/>
            </a:xfrm>
            <a:prstGeom prst="rect">
              <a:avLst/>
            </a:prstGeom>
            <a:solidFill>
              <a:schemeClr val="bg1"/>
            </a:solidFill>
            <a:ln w="9525">
              <a:noFill/>
              <a:miter lim="800000"/>
              <a:headEnd/>
              <a:tailEnd/>
            </a:ln>
          </p:spPr>
          <p:txBody>
            <a:bodyPr wrap="none">
              <a:spAutoFit/>
            </a:bodyPr>
            <a:lstStyle/>
            <a:p>
              <a:r>
                <a:rPr lang="en-US" sz="2000" dirty="0">
                  <a:latin typeface="Palatino Linotype" pitchFamily="18" charset="0"/>
                </a:rPr>
                <a:t>pre-amplifier</a:t>
              </a:r>
            </a:p>
            <a:p>
              <a:r>
                <a:rPr lang="en-US" sz="2000" dirty="0">
                  <a:latin typeface="Palatino Linotype" pitchFamily="18" charset="0"/>
                </a:rPr>
                <a:t>board</a:t>
              </a:r>
            </a:p>
          </p:txBody>
        </p:sp>
        <p:sp>
          <p:nvSpPr>
            <p:cNvPr id="13" name="Text Box 13"/>
            <p:cNvSpPr txBox="1">
              <a:spLocks noChangeArrowheads="1"/>
            </p:cNvSpPr>
            <p:nvPr/>
          </p:nvSpPr>
          <p:spPr bwMode="auto">
            <a:xfrm>
              <a:off x="2830258" y="3500438"/>
              <a:ext cx="2440989" cy="707886"/>
            </a:xfrm>
            <a:prstGeom prst="rect">
              <a:avLst/>
            </a:prstGeom>
            <a:noFill/>
            <a:ln w="9525">
              <a:noFill/>
              <a:miter lim="800000"/>
              <a:headEnd/>
              <a:tailEnd/>
            </a:ln>
          </p:spPr>
          <p:txBody>
            <a:bodyPr wrap="none">
              <a:spAutoFit/>
            </a:bodyPr>
            <a:lstStyle/>
            <a:p>
              <a:r>
                <a:rPr lang="en-US" sz="2000" dirty="0">
                  <a:latin typeface="Palatino Linotype" pitchFamily="18" charset="0"/>
                </a:rPr>
                <a:t>HV+LV distribution</a:t>
              </a:r>
            </a:p>
            <a:p>
              <a:r>
                <a:rPr lang="en-US" sz="2000" dirty="0">
                  <a:latin typeface="Palatino Linotype" pitchFamily="18" charset="0"/>
                </a:rPr>
                <a:t>board</a:t>
              </a:r>
            </a:p>
          </p:txBody>
        </p:sp>
      </p:grpSp>
      <p:pic>
        <p:nvPicPr>
          <p:cNvPr id="15" name="Picture 1"/>
          <p:cNvPicPr>
            <a:picLocks noChangeAspect="1" noChangeArrowheads="1"/>
          </p:cNvPicPr>
          <p:nvPr/>
        </p:nvPicPr>
        <p:blipFill>
          <a:blip r:embed="rId5" cstate="print"/>
          <a:srcRect/>
          <a:stretch>
            <a:fillRect/>
          </a:stretch>
        </p:blipFill>
        <p:spPr bwMode="auto">
          <a:xfrm>
            <a:off x="1142976" y="4286255"/>
            <a:ext cx="4352610" cy="2571745"/>
          </a:xfrm>
          <a:prstGeom prst="rect">
            <a:avLst/>
          </a:prstGeom>
          <a:noFill/>
          <a:ln w="9525">
            <a:noFill/>
            <a:miter lim="800000"/>
            <a:headEnd/>
            <a:tailEnd/>
          </a:ln>
          <a:effectLst/>
        </p:spPr>
      </p:pic>
      <p:sp>
        <p:nvSpPr>
          <p:cNvPr id="18" name="Rechteck 17"/>
          <p:cNvSpPr/>
          <p:nvPr/>
        </p:nvSpPr>
        <p:spPr>
          <a:xfrm>
            <a:off x="1071538" y="68025"/>
            <a:ext cx="8072462" cy="646331"/>
          </a:xfrm>
          <a:prstGeom prst="rect">
            <a:avLst/>
          </a:prstGeom>
        </p:spPr>
        <p:txBody>
          <a:bodyPr wrap="square">
            <a:spAutoFit/>
          </a:bodyPr>
          <a:lstStyle/>
          <a:p>
            <a:pPr lvl="0" algn="ctr">
              <a:spcBef>
                <a:spcPct val="0"/>
              </a:spcBef>
              <a:defRPr/>
            </a:pPr>
            <a:r>
              <a:rPr lang="en-GB" sz="3600" b="1" dirty="0" smtClean="0">
                <a:effectLst>
                  <a:outerShdw blurRad="38100" dist="38100" dir="2700000" algn="tl">
                    <a:srgbClr val="000000">
                      <a:alpha val="43137"/>
                    </a:srgbClr>
                  </a:outerShdw>
                </a:effectLst>
                <a:latin typeface="Palatino Linotype" pitchFamily="18" charset="0"/>
              </a:rPr>
              <a:t>Development of large area SDDs</a:t>
            </a:r>
            <a:endParaRPr lang="en-GB" sz="3600" b="1" dirty="0">
              <a:effectLst>
                <a:outerShdw blurRad="38100" dist="38100" dir="2700000" algn="tl">
                  <a:srgbClr val="000000">
                    <a:alpha val="43137"/>
                  </a:srgbClr>
                </a:outerShdw>
              </a:effectLst>
              <a:latin typeface="Palatino Linotype" pitchFamily="18" charset="0"/>
            </a:endParaRPr>
          </a:p>
        </p:txBody>
      </p:sp>
      <p:sp>
        <p:nvSpPr>
          <p:cNvPr id="19" name="Rechteck 18"/>
          <p:cNvSpPr/>
          <p:nvPr/>
        </p:nvSpPr>
        <p:spPr>
          <a:xfrm>
            <a:off x="5572132" y="5000636"/>
            <a:ext cx="3571868" cy="954107"/>
          </a:xfrm>
          <a:prstGeom prst="rect">
            <a:avLst/>
          </a:prstGeom>
        </p:spPr>
        <p:txBody>
          <a:bodyPr wrap="square">
            <a:spAutoFit/>
          </a:bodyPr>
          <a:lstStyle/>
          <a:p>
            <a:pPr marL="342900" indent="-342900">
              <a:defRPr/>
            </a:pPr>
            <a:r>
              <a:rPr lang="de-DE" sz="2800" kern="0" dirty="0" smtClean="0">
                <a:solidFill>
                  <a:srgbClr val="FF0000"/>
                </a:solidFill>
                <a:latin typeface="Palatino Linotype" pitchFamily="18" charset="0"/>
              </a:rPr>
              <a:t>FP-6 EU </a:t>
            </a:r>
            <a:r>
              <a:rPr lang="de-DE" sz="2800" kern="0" dirty="0" err="1" smtClean="0">
                <a:solidFill>
                  <a:srgbClr val="FF0000"/>
                </a:solidFill>
                <a:latin typeface="Palatino Linotype" pitchFamily="18" charset="0"/>
              </a:rPr>
              <a:t>programme</a:t>
            </a:r>
            <a:r>
              <a:rPr lang="de-DE" sz="2800" kern="0" dirty="0" smtClean="0">
                <a:solidFill>
                  <a:srgbClr val="FF0000"/>
                </a:solidFill>
                <a:latin typeface="Palatino Linotype" pitchFamily="18" charset="0"/>
              </a:rPr>
              <a:t>:</a:t>
            </a:r>
          </a:p>
          <a:p>
            <a:pPr marL="342900" indent="-342900">
              <a:defRPr/>
            </a:pPr>
            <a:r>
              <a:rPr lang="de-DE" sz="2800" kern="0" dirty="0" err="1" smtClean="0">
                <a:solidFill>
                  <a:srgbClr val="FF0000"/>
                </a:solidFill>
                <a:latin typeface="Palatino Linotype" pitchFamily="18" charset="0"/>
              </a:rPr>
              <a:t>HadronPhysics</a:t>
            </a:r>
            <a:endParaRPr lang="de-DE" sz="2800" kern="0" dirty="0">
              <a:solidFill>
                <a:srgbClr val="FF0000"/>
              </a:solidFill>
              <a:latin typeface="Palatino Linotype" pitchFamily="18" charset="0"/>
            </a:endParaRPr>
          </a:p>
        </p:txBody>
      </p:sp>
      <p:sp>
        <p:nvSpPr>
          <p:cNvPr id="20" name="Fußzeilenplatzhalter 19"/>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50" name="Object 2"/>
          <p:cNvGraphicFramePr>
            <a:graphicFrameLocks noChangeAspect="1"/>
          </p:cNvGraphicFramePr>
          <p:nvPr/>
        </p:nvGraphicFramePr>
        <p:xfrm>
          <a:off x="1142976" y="857232"/>
          <a:ext cx="7500990" cy="5500702"/>
        </p:xfrm>
        <a:graphic>
          <a:graphicData uri="http://schemas.openxmlformats.org/presentationml/2006/ole">
            <p:oleObj spid="_x0000_s2050" name="Drawing" r:id="rId5" imgW="8505000" imgH="7650000" progId="">
              <p:embed/>
            </p:oleObj>
          </a:graphicData>
        </a:graphic>
      </p:graphicFrame>
      <p:sp>
        <p:nvSpPr>
          <p:cNvPr id="16" name="Textfeld 15"/>
          <p:cNvSpPr txBox="1"/>
          <p:nvPr/>
        </p:nvSpPr>
        <p:spPr>
          <a:xfrm>
            <a:off x="3000364" y="3286124"/>
            <a:ext cx="2500330" cy="646331"/>
          </a:xfrm>
          <a:prstGeom prst="rect">
            <a:avLst/>
          </a:prstGeom>
          <a:noFill/>
        </p:spPr>
        <p:txBody>
          <a:bodyPr wrap="square" rtlCol="0">
            <a:spAutoFit/>
          </a:bodyPr>
          <a:lstStyle/>
          <a:p>
            <a:r>
              <a:rPr lang="en-GB" dirty="0" smtClean="0"/>
              <a:t>FWHM = 150 </a:t>
            </a:r>
            <a:r>
              <a:rPr lang="en-GB" dirty="0" err="1" smtClean="0"/>
              <a:t>eV</a:t>
            </a:r>
            <a:r>
              <a:rPr lang="en-GB" dirty="0" smtClean="0"/>
              <a:t> </a:t>
            </a:r>
          </a:p>
          <a:p>
            <a:r>
              <a:rPr lang="en-GB" dirty="0" smtClean="0"/>
              <a:t>@ 6keV</a:t>
            </a:r>
            <a:endParaRPr lang="en-GB" dirty="0"/>
          </a:p>
        </p:txBody>
      </p:sp>
      <p:sp>
        <p:nvSpPr>
          <p:cNvPr id="17" name="Rechteck 16"/>
          <p:cNvSpPr/>
          <p:nvPr/>
        </p:nvSpPr>
        <p:spPr>
          <a:xfrm>
            <a:off x="1071538" y="68025"/>
            <a:ext cx="8072462" cy="646331"/>
          </a:xfrm>
          <a:prstGeom prst="rect">
            <a:avLst/>
          </a:prstGeom>
        </p:spPr>
        <p:txBody>
          <a:bodyPr wrap="square">
            <a:spAutoFit/>
          </a:bodyPr>
          <a:lstStyle/>
          <a:p>
            <a:pPr lvl="0" algn="ctr">
              <a:spcBef>
                <a:spcPct val="0"/>
              </a:spcBef>
              <a:defRPr/>
            </a:pPr>
            <a:r>
              <a:rPr lang="en-GB" sz="3600" b="1" dirty="0" smtClean="0">
                <a:effectLst>
                  <a:outerShdw blurRad="38100" dist="38100" dir="2700000" algn="tl">
                    <a:srgbClr val="000000">
                      <a:alpha val="43137"/>
                    </a:srgbClr>
                  </a:outerShdw>
                </a:effectLst>
                <a:latin typeface="Palatino Linotype" pitchFamily="18" charset="0"/>
              </a:rPr>
              <a:t>Excellent energy resolution</a:t>
            </a:r>
            <a:endParaRPr lang="en-GB" sz="3600" b="1" dirty="0">
              <a:effectLst>
                <a:outerShdw blurRad="38100" dist="38100" dir="2700000" algn="tl">
                  <a:srgbClr val="000000">
                    <a:alpha val="43137"/>
                  </a:srgbClr>
                </a:outerShdw>
              </a:effectLst>
              <a:latin typeface="Palatino Linotype" pitchFamily="18" charset="0"/>
            </a:endParaRPr>
          </a:p>
        </p:txBody>
      </p:sp>
      <p:pic>
        <p:nvPicPr>
          <p:cNvPr id="15" name="Picture 1"/>
          <p:cNvPicPr>
            <a:picLocks noChangeAspect="1" noChangeArrowheads="1"/>
          </p:cNvPicPr>
          <p:nvPr/>
        </p:nvPicPr>
        <p:blipFill>
          <a:blip r:embed="rId6" cstate="print"/>
          <a:srcRect/>
          <a:stretch>
            <a:fillRect/>
          </a:stretch>
        </p:blipFill>
        <p:spPr bwMode="auto">
          <a:xfrm>
            <a:off x="5429256" y="785818"/>
            <a:ext cx="3714744" cy="2285992"/>
          </a:xfrm>
          <a:prstGeom prst="rect">
            <a:avLst/>
          </a:prstGeom>
          <a:noFill/>
          <a:ln w="9525">
            <a:noFill/>
            <a:miter lim="800000"/>
            <a:headEnd/>
            <a:tailEnd/>
          </a:ln>
          <a:effectLst/>
        </p:spPr>
      </p:pic>
      <p:sp>
        <p:nvSpPr>
          <p:cNvPr id="13" name="Fußzeilenplatzhalter 12"/>
          <p:cNvSpPr>
            <a:spLocks noGrp="1"/>
          </p:cNvSpPr>
          <p:nvPr>
            <p:ph type="ftr" sz="quarter" idx="11"/>
          </p:nvPr>
        </p:nvSpPr>
        <p:spPr>
          <a:xfrm>
            <a:off x="312420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071538" y="0"/>
            <a:ext cx="8072462"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pic>
        <p:nvPicPr>
          <p:cNvPr id="32770" name="Picture 2"/>
          <p:cNvPicPr>
            <a:picLocks noChangeAspect="1" noChangeArrowheads="1"/>
          </p:cNvPicPr>
          <p:nvPr/>
        </p:nvPicPr>
        <p:blipFill>
          <a:blip r:embed="rId4"/>
          <a:srcRect/>
          <a:stretch>
            <a:fillRect/>
          </a:stretch>
        </p:blipFill>
        <p:spPr bwMode="auto">
          <a:xfrm>
            <a:off x="1195418" y="842983"/>
            <a:ext cx="7734300" cy="5514975"/>
          </a:xfrm>
          <a:prstGeom prst="rect">
            <a:avLst/>
          </a:prstGeom>
          <a:noFill/>
          <a:ln w="9525">
            <a:noFill/>
            <a:miter lim="800000"/>
            <a:headEnd/>
            <a:tailEnd/>
          </a:ln>
          <a:effectLst/>
        </p:spPr>
      </p:pic>
      <p:sp>
        <p:nvSpPr>
          <p:cNvPr id="10" name="Rechteck 9"/>
          <p:cNvSpPr/>
          <p:nvPr/>
        </p:nvSpPr>
        <p:spPr>
          <a:xfrm>
            <a:off x="1071538" y="68025"/>
            <a:ext cx="8072462" cy="646331"/>
          </a:xfrm>
          <a:prstGeom prst="rect">
            <a:avLst/>
          </a:prstGeom>
        </p:spPr>
        <p:txBody>
          <a:bodyPr wrap="square">
            <a:spAutoFit/>
          </a:bodyPr>
          <a:lstStyle/>
          <a:p>
            <a:pPr lvl="0" algn="ctr">
              <a:spcBef>
                <a:spcPct val="0"/>
              </a:spcBef>
              <a:defRPr/>
            </a:pPr>
            <a:r>
              <a:rPr lang="en-GB" sz="3600" b="1" i="1" dirty="0" smtClean="0">
                <a:solidFill>
                  <a:schemeClr val="accent1">
                    <a:lumMod val="20000"/>
                    <a:lumOff val="80000"/>
                  </a:schemeClr>
                </a:solidFill>
                <a:effectLst>
                  <a:outerShdw blurRad="38100" dist="38100" dir="2700000" algn="tl">
                    <a:srgbClr val="000000">
                      <a:alpha val="43137"/>
                    </a:srgbClr>
                  </a:outerShdw>
                </a:effectLst>
                <a:latin typeface="Palatino Linotype" pitchFamily="18" charset="0"/>
                <a:sym typeface="Symbol"/>
              </a:rPr>
              <a:t>  </a:t>
            </a:r>
            <a:r>
              <a:rPr lang="en-GB" sz="3600" b="1" dirty="0" smtClean="0">
                <a:solidFill>
                  <a:schemeClr val="accent1">
                    <a:lumMod val="20000"/>
                    <a:lumOff val="80000"/>
                  </a:schemeClr>
                </a:solidFill>
                <a:effectLst>
                  <a:outerShdw blurRad="38100" dist="38100" dir="2700000" algn="tl">
                    <a:srgbClr val="000000">
                      <a:alpha val="43137"/>
                    </a:srgbClr>
                  </a:outerShdw>
                </a:effectLst>
                <a:latin typeface="Palatino Linotype" pitchFamily="18" charset="0"/>
              </a:rPr>
              <a:t>production</a:t>
            </a:r>
            <a:endParaRPr lang="en-GB" sz="3600" b="1" dirty="0">
              <a:solidFill>
                <a:schemeClr val="accent1">
                  <a:lumMod val="20000"/>
                  <a:lumOff val="80000"/>
                </a:schemeClr>
              </a:solidFill>
              <a:effectLst>
                <a:outerShdw blurRad="38100" dist="38100" dir="2700000" algn="tl">
                  <a:srgbClr val="000000">
                    <a:alpha val="43137"/>
                  </a:srgbClr>
                </a:outerShdw>
              </a:effectLst>
              <a:latin typeface="Palatino Linotype" pitchFamily="18" charset="0"/>
            </a:endParaRPr>
          </a:p>
        </p:txBody>
      </p:sp>
      <p:sp>
        <p:nvSpPr>
          <p:cNvPr id="11" name="Fußzeilenplatzhalter 10"/>
          <p:cNvSpPr>
            <a:spLocks noGrp="1"/>
          </p:cNvSpPr>
          <p:nvPr>
            <p:ph type="ftr" sz="quarter" idx="11"/>
          </p:nvPr>
        </p:nvSpPr>
        <p:spPr>
          <a:xfrm>
            <a:off x="3390912"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071538" y="0"/>
            <a:ext cx="8072462"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pic>
        <p:nvPicPr>
          <p:cNvPr id="33794" name="Picture 2"/>
          <p:cNvPicPr>
            <a:picLocks noChangeAspect="1" noChangeArrowheads="1"/>
          </p:cNvPicPr>
          <p:nvPr/>
        </p:nvPicPr>
        <p:blipFill>
          <a:blip r:embed="rId4"/>
          <a:srcRect/>
          <a:stretch>
            <a:fillRect/>
          </a:stretch>
        </p:blipFill>
        <p:spPr bwMode="auto">
          <a:xfrm>
            <a:off x="1371630" y="728683"/>
            <a:ext cx="7486650" cy="5629275"/>
          </a:xfrm>
          <a:prstGeom prst="rect">
            <a:avLst/>
          </a:prstGeom>
          <a:noFill/>
          <a:ln w="9525">
            <a:noFill/>
            <a:miter lim="800000"/>
            <a:headEnd/>
            <a:tailEnd/>
          </a:ln>
          <a:effectLst/>
        </p:spPr>
      </p:pic>
      <p:sp>
        <p:nvSpPr>
          <p:cNvPr id="10" name="Rechteck 9"/>
          <p:cNvSpPr/>
          <p:nvPr/>
        </p:nvSpPr>
        <p:spPr>
          <a:xfrm>
            <a:off x="1071538" y="68025"/>
            <a:ext cx="8072462" cy="646331"/>
          </a:xfrm>
          <a:prstGeom prst="rect">
            <a:avLst/>
          </a:prstGeom>
        </p:spPr>
        <p:txBody>
          <a:bodyPr wrap="square">
            <a:spAutoFit/>
          </a:bodyPr>
          <a:lstStyle/>
          <a:p>
            <a:pPr lvl="0" algn="ctr">
              <a:spcBef>
                <a:spcPct val="0"/>
              </a:spcBef>
              <a:defRPr/>
            </a:pPr>
            <a:r>
              <a:rPr lang="en-GB" sz="3600" b="1" dirty="0" err="1" smtClean="0">
                <a:solidFill>
                  <a:schemeClr val="accent1">
                    <a:lumMod val="20000"/>
                    <a:lumOff val="80000"/>
                  </a:schemeClr>
                </a:solidFill>
                <a:effectLst>
                  <a:outerShdw blurRad="38100" dist="38100" dir="2700000" algn="tl">
                    <a:srgbClr val="000000">
                      <a:alpha val="43137"/>
                    </a:srgbClr>
                  </a:outerShdw>
                </a:effectLst>
                <a:latin typeface="Palatino Linotype" pitchFamily="18" charset="0"/>
              </a:rPr>
              <a:t>Kaon</a:t>
            </a:r>
            <a:r>
              <a:rPr lang="en-GB" sz="3600" b="1" dirty="0" smtClean="0">
                <a:solidFill>
                  <a:schemeClr val="accent1">
                    <a:lumMod val="20000"/>
                    <a:lumOff val="80000"/>
                  </a:schemeClr>
                </a:solidFill>
                <a:effectLst>
                  <a:outerShdw blurRad="38100" dist="38100" dir="2700000" algn="tl">
                    <a:srgbClr val="000000">
                      <a:alpha val="43137"/>
                    </a:srgbClr>
                  </a:outerShdw>
                </a:effectLst>
                <a:latin typeface="Palatino Linotype" pitchFamily="18" charset="0"/>
              </a:rPr>
              <a:t> pair detection</a:t>
            </a:r>
            <a:endParaRPr lang="en-GB" sz="3600" b="1" dirty="0">
              <a:solidFill>
                <a:schemeClr val="accent1">
                  <a:lumMod val="20000"/>
                  <a:lumOff val="80000"/>
                </a:schemeClr>
              </a:solidFill>
              <a:effectLst>
                <a:outerShdw blurRad="38100" dist="38100" dir="2700000" algn="tl">
                  <a:srgbClr val="000000">
                    <a:alpha val="43137"/>
                  </a:srgbClr>
                </a:outerShdw>
              </a:effectLst>
              <a:latin typeface="Palatino Linotype" pitchFamily="18" charset="0"/>
            </a:endParaRPr>
          </a:p>
        </p:txBody>
      </p:sp>
      <p:sp>
        <p:nvSpPr>
          <p:cNvPr id="11" name="Fußzeilenplatzhalter 10"/>
          <p:cNvSpPr>
            <a:spLocks noGrp="1"/>
          </p:cNvSpPr>
          <p:nvPr>
            <p:ph type="ftr" sz="quarter" idx="11"/>
          </p:nvPr>
        </p:nvSpPr>
        <p:spPr>
          <a:xfrm>
            <a:off x="3533788"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071538" y="0"/>
            <a:ext cx="8072462"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pic>
        <p:nvPicPr>
          <p:cNvPr id="34818" name="Picture 2"/>
          <p:cNvPicPr>
            <a:picLocks noChangeAspect="1" noChangeArrowheads="1"/>
          </p:cNvPicPr>
          <p:nvPr/>
        </p:nvPicPr>
        <p:blipFill>
          <a:blip r:embed="rId4"/>
          <a:srcRect/>
          <a:stretch>
            <a:fillRect/>
          </a:stretch>
        </p:blipFill>
        <p:spPr bwMode="auto">
          <a:xfrm>
            <a:off x="1252568" y="738208"/>
            <a:ext cx="7677150" cy="5619750"/>
          </a:xfrm>
          <a:prstGeom prst="rect">
            <a:avLst/>
          </a:prstGeom>
          <a:noFill/>
          <a:ln w="9525">
            <a:noFill/>
            <a:miter lim="800000"/>
            <a:headEnd/>
            <a:tailEnd/>
          </a:ln>
          <a:effectLst/>
        </p:spPr>
      </p:pic>
      <p:sp>
        <p:nvSpPr>
          <p:cNvPr id="10" name="Rechteck 9"/>
          <p:cNvSpPr/>
          <p:nvPr/>
        </p:nvSpPr>
        <p:spPr>
          <a:xfrm>
            <a:off x="1071538" y="68025"/>
            <a:ext cx="8072462" cy="646331"/>
          </a:xfrm>
          <a:prstGeom prst="rect">
            <a:avLst/>
          </a:prstGeom>
        </p:spPr>
        <p:txBody>
          <a:bodyPr wrap="square">
            <a:spAutoFit/>
          </a:bodyPr>
          <a:lstStyle/>
          <a:p>
            <a:pPr lvl="0" algn="ctr">
              <a:spcBef>
                <a:spcPct val="0"/>
              </a:spcBef>
              <a:defRPr/>
            </a:pPr>
            <a:r>
              <a:rPr lang="en-GB" sz="3600" b="1" dirty="0" smtClean="0">
                <a:solidFill>
                  <a:schemeClr val="accent1">
                    <a:lumMod val="20000"/>
                    <a:lumOff val="80000"/>
                  </a:schemeClr>
                </a:solidFill>
                <a:effectLst>
                  <a:outerShdw blurRad="38100" dist="38100" dir="2700000" algn="tl">
                    <a:srgbClr val="000000">
                      <a:alpha val="43137"/>
                    </a:srgbClr>
                  </a:outerShdw>
                </a:effectLst>
                <a:latin typeface="Palatino Linotype" pitchFamily="18" charset="0"/>
              </a:rPr>
              <a:t>“triple” coincidence method</a:t>
            </a:r>
            <a:endParaRPr lang="en-GB" sz="3600" b="1" dirty="0">
              <a:solidFill>
                <a:schemeClr val="accent1">
                  <a:lumMod val="20000"/>
                  <a:lumOff val="80000"/>
                </a:schemeClr>
              </a:solidFill>
              <a:effectLst>
                <a:outerShdw blurRad="38100" dist="38100" dir="2700000" algn="tl">
                  <a:srgbClr val="000000">
                    <a:alpha val="43137"/>
                  </a:srgbClr>
                </a:outerShdw>
              </a:effectLst>
              <a:latin typeface="Palatino Linotype" pitchFamily="18" charset="0"/>
            </a:endParaRPr>
          </a:p>
        </p:txBody>
      </p:sp>
      <p:sp>
        <p:nvSpPr>
          <p:cNvPr id="11" name="Fußzeilenplatzhalter 10"/>
          <p:cNvSpPr>
            <a:spLocks noGrp="1"/>
          </p:cNvSpPr>
          <p:nvPr>
            <p:ph type="ftr" sz="quarter" idx="11"/>
          </p:nvPr>
        </p:nvSpPr>
        <p:spPr>
          <a:xfrm>
            <a:off x="346235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p:cNvSpPr/>
          <p:nvPr/>
        </p:nvSpPr>
        <p:spPr>
          <a:xfrm>
            <a:off x="1643042" y="1643050"/>
            <a:ext cx="2500330" cy="500066"/>
          </a:xfrm>
          <a:prstGeom prst="rect">
            <a:avLst/>
          </a:prstGeom>
          <a:solidFill>
            <a:srgbClr val="4F81BD">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Objekt 37"/>
          <p:cNvGraphicFramePr>
            <a:graphicFrameLocks noChangeAspect="1"/>
          </p:cNvGraphicFramePr>
          <p:nvPr/>
        </p:nvGraphicFramePr>
        <p:xfrm>
          <a:off x="1714480" y="1714488"/>
          <a:ext cx="2321735" cy="357190"/>
        </p:xfrm>
        <a:graphic>
          <a:graphicData uri="http://schemas.openxmlformats.org/presentationml/2006/ole">
            <p:oleObj spid="_x0000_s35842" name="Formel" r:id="rId3" imgW="1485720" imgH="228600" progId="Equation.3">
              <p:embed/>
            </p:oleObj>
          </a:graphicData>
        </a:graphic>
      </p:graphicFrame>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4"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5"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uppieren 34"/>
          <p:cNvGrpSpPr/>
          <p:nvPr/>
        </p:nvGrpSpPr>
        <p:grpSpPr>
          <a:xfrm>
            <a:off x="4714876" y="866780"/>
            <a:ext cx="4267200" cy="3276600"/>
            <a:chOff x="4876832" y="576242"/>
            <a:chExt cx="4267200" cy="3276600"/>
          </a:xfrm>
        </p:grpSpPr>
        <p:grpSp>
          <p:nvGrpSpPr>
            <p:cNvPr id="13" name="Group 19"/>
            <p:cNvGrpSpPr>
              <a:grpSpLocks/>
            </p:cNvGrpSpPr>
            <p:nvPr/>
          </p:nvGrpSpPr>
          <p:grpSpPr bwMode="auto">
            <a:xfrm>
              <a:off x="4876832" y="576242"/>
              <a:ext cx="4267200" cy="3276600"/>
              <a:chOff x="96" y="2208"/>
              <a:chExt cx="2688" cy="2064"/>
            </a:xfrm>
          </p:grpSpPr>
          <p:sp>
            <p:nvSpPr>
              <p:cNvPr id="14" name="AutoShape 20"/>
              <p:cNvSpPr>
                <a:spLocks noChangeArrowheads="1"/>
              </p:cNvSpPr>
              <p:nvPr/>
            </p:nvSpPr>
            <p:spPr bwMode="auto">
              <a:xfrm>
                <a:off x="96" y="2208"/>
                <a:ext cx="2688" cy="2064"/>
              </a:xfrm>
              <a:prstGeom prst="roundRect">
                <a:avLst>
                  <a:gd name="adj" fmla="val 16667"/>
                </a:avLst>
              </a:prstGeom>
              <a:noFill/>
              <a:ln w="38100">
                <a:solidFill>
                  <a:srgbClr val="0000FF"/>
                </a:solidFill>
                <a:round/>
                <a:headEnd/>
                <a:tailEnd/>
              </a:ln>
              <a:effectLst/>
            </p:spPr>
            <p:txBody>
              <a:bodyPr wrap="none" anchor="ctr"/>
              <a:lstStyle/>
              <a:p>
                <a:endParaRPr lang="en-GB">
                  <a:latin typeface="Palatino Linotype" pitchFamily="18" charset="0"/>
                </a:endParaRPr>
              </a:p>
            </p:txBody>
          </p:sp>
          <p:pic>
            <p:nvPicPr>
              <p:cNvPr id="15" name="Picture 21"/>
              <p:cNvPicPr>
                <a:picLocks noChangeAspect="1" noChangeArrowheads="1"/>
              </p:cNvPicPr>
              <p:nvPr/>
            </p:nvPicPr>
            <p:blipFill>
              <a:blip r:embed="rId6"/>
              <a:srcRect/>
              <a:stretch>
                <a:fillRect/>
              </a:stretch>
            </p:blipFill>
            <p:spPr bwMode="auto">
              <a:xfrm>
                <a:off x="493" y="2448"/>
                <a:ext cx="2036" cy="1583"/>
              </a:xfrm>
              <a:prstGeom prst="rect">
                <a:avLst/>
              </a:prstGeom>
              <a:noFill/>
              <a:ln w="9525">
                <a:noFill/>
                <a:miter lim="800000"/>
                <a:headEnd/>
                <a:tailEnd/>
              </a:ln>
              <a:effectLst/>
            </p:spPr>
          </p:pic>
          <p:sp>
            <p:nvSpPr>
              <p:cNvPr id="21" name="Text Box 27"/>
              <p:cNvSpPr txBox="1">
                <a:spLocks noChangeArrowheads="1"/>
              </p:cNvSpPr>
              <p:nvPr/>
            </p:nvSpPr>
            <p:spPr bwMode="auto">
              <a:xfrm>
                <a:off x="2225" y="2650"/>
                <a:ext cx="479" cy="233"/>
              </a:xfrm>
              <a:prstGeom prst="rect">
                <a:avLst/>
              </a:prstGeom>
              <a:noFill/>
              <a:ln w="19050">
                <a:solidFill>
                  <a:srgbClr val="000000"/>
                </a:solidFill>
                <a:miter lim="800000"/>
                <a:headEnd/>
                <a:tailEnd/>
              </a:ln>
              <a:effectLst/>
            </p:spPr>
            <p:txBody>
              <a:bodyPr wrap="none">
                <a:spAutoFit/>
              </a:bodyPr>
              <a:lstStyle/>
              <a:p>
                <a:r>
                  <a:rPr kumimoji="1" lang="en-US" altLang="ja-JP" sz="1800" b="0" u="none">
                    <a:latin typeface="Palatino Linotype" pitchFamily="18" charset="0"/>
                    <a:ea typeface="ＭＳ Ｐゴシック" pitchFamily="50" charset="-128"/>
                  </a:rPr>
                  <a:t>SDDs</a:t>
                </a:r>
              </a:p>
            </p:txBody>
          </p:sp>
          <p:sp>
            <p:nvSpPr>
              <p:cNvPr id="22" name="Line 28"/>
              <p:cNvSpPr>
                <a:spLocks noChangeShapeType="1"/>
              </p:cNvSpPr>
              <p:nvPr/>
            </p:nvSpPr>
            <p:spPr bwMode="auto">
              <a:xfrm flipH="1">
                <a:off x="1910" y="2771"/>
                <a:ext cx="315" cy="121"/>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3" name="Line 29"/>
              <p:cNvSpPr>
                <a:spLocks noChangeShapeType="1"/>
              </p:cNvSpPr>
              <p:nvPr/>
            </p:nvSpPr>
            <p:spPr bwMode="auto">
              <a:xfrm>
                <a:off x="912" y="3175"/>
                <a:ext cx="250" cy="0"/>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4" name="Text Box 30"/>
              <p:cNvSpPr txBox="1">
                <a:spLocks noChangeArrowheads="1"/>
              </p:cNvSpPr>
              <p:nvPr/>
            </p:nvSpPr>
            <p:spPr bwMode="auto">
              <a:xfrm>
                <a:off x="240" y="3053"/>
                <a:ext cx="698" cy="237"/>
              </a:xfrm>
              <a:prstGeom prst="rect">
                <a:avLst/>
              </a:prstGeom>
              <a:noFill/>
              <a:ln w="9525">
                <a:solidFill>
                  <a:schemeClr val="tx1"/>
                </a:solidFill>
                <a:miter lim="800000"/>
                <a:headEnd/>
                <a:tailEnd/>
              </a:ln>
              <a:effectLst/>
            </p:spPr>
            <p:txBody>
              <a:bodyPr wrap="none">
                <a:spAutoFit/>
              </a:bodyPr>
              <a:lstStyle/>
              <a:p>
                <a:r>
                  <a:rPr kumimoji="1" lang="en-US" altLang="ja-JP" sz="1800" b="0" u="none" dirty="0">
                    <a:latin typeface="Palatino Linotype" pitchFamily="18" charset="0"/>
                    <a:ea typeface="ＭＳ Ｐゴシック" pitchFamily="50" charset="-128"/>
                  </a:rPr>
                  <a:t>degrader</a:t>
                </a:r>
              </a:p>
            </p:txBody>
          </p:sp>
          <p:sp>
            <p:nvSpPr>
              <p:cNvPr id="26" name="Text Box 31"/>
              <p:cNvSpPr txBox="1">
                <a:spLocks noChangeArrowheads="1"/>
              </p:cNvSpPr>
              <p:nvPr/>
            </p:nvSpPr>
            <p:spPr bwMode="auto">
              <a:xfrm>
                <a:off x="1792" y="3820"/>
                <a:ext cx="879" cy="233"/>
              </a:xfrm>
              <a:prstGeom prst="rect">
                <a:avLst/>
              </a:prstGeom>
              <a:noFill/>
              <a:ln w="9525">
                <a:solidFill>
                  <a:schemeClr val="tx1"/>
                </a:solidFill>
                <a:miter lim="800000"/>
                <a:headEnd/>
                <a:tailEnd/>
              </a:ln>
              <a:effectLst/>
            </p:spPr>
            <p:txBody>
              <a:bodyPr wrap="none">
                <a:spAutoFit/>
              </a:bodyPr>
              <a:lstStyle/>
              <a:p>
                <a:r>
                  <a:rPr kumimoji="1" lang="en-US" altLang="ja-JP" sz="1800" b="0" u="none">
                    <a:latin typeface="Palatino Linotype" pitchFamily="18" charset="0"/>
                    <a:ea typeface="ＭＳ Ｐゴシック" pitchFamily="50" charset="-128"/>
                  </a:rPr>
                  <a:t>Scintillators</a:t>
                </a:r>
              </a:p>
            </p:txBody>
          </p:sp>
          <p:sp>
            <p:nvSpPr>
              <p:cNvPr id="27" name="Line 32"/>
              <p:cNvSpPr>
                <a:spLocks noChangeShapeType="1"/>
              </p:cNvSpPr>
              <p:nvPr/>
            </p:nvSpPr>
            <p:spPr bwMode="auto">
              <a:xfrm flipH="1" flipV="1">
                <a:off x="1556" y="3780"/>
                <a:ext cx="236" cy="121"/>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8" name="Line 33"/>
              <p:cNvSpPr>
                <a:spLocks noChangeShapeType="1"/>
              </p:cNvSpPr>
              <p:nvPr/>
            </p:nvSpPr>
            <p:spPr bwMode="auto">
              <a:xfrm flipH="1" flipV="1">
                <a:off x="1634" y="3296"/>
                <a:ext cx="276" cy="524"/>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grpSp>
        <p:sp>
          <p:nvSpPr>
            <p:cNvPr id="30" name="Textfeld 29"/>
            <p:cNvSpPr txBox="1"/>
            <p:nvPr/>
          </p:nvSpPr>
          <p:spPr>
            <a:xfrm>
              <a:off x="6865846" y="2531989"/>
              <a:ext cx="304892" cy="369332"/>
            </a:xfrm>
            <a:prstGeom prst="rect">
              <a:avLst/>
            </a:prstGeom>
            <a:noFill/>
          </p:spPr>
          <p:txBody>
            <a:bodyPr wrap="none" rtlCol="0">
              <a:spAutoFit/>
            </a:bodyPr>
            <a:lstStyle/>
            <a:p>
              <a:r>
                <a:rPr lang="en-GB" b="1" i="1" dirty="0" smtClean="0">
                  <a:latin typeface="Palatino Linotype" pitchFamily="18" charset="0"/>
                  <a:sym typeface="Symbol"/>
                </a:rPr>
                <a:t></a:t>
              </a:r>
              <a:endParaRPr lang="en-GB" b="1" i="1" dirty="0">
                <a:latin typeface="Palatino Linotype" pitchFamily="18" charset="0"/>
              </a:endParaRPr>
            </a:p>
          </p:txBody>
        </p:sp>
        <p:sp>
          <p:nvSpPr>
            <p:cNvPr id="31" name="Textfeld 30"/>
            <p:cNvSpPr txBox="1"/>
            <p:nvPr/>
          </p:nvSpPr>
          <p:spPr>
            <a:xfrm>
              <a:off x="6850683" y="1174546"/>
              <a:ext cx="404278" cy="369332"/>
            </a:xfrm>
            <a:prstGeom prst="rect">
              <a:avLst/>
            </a:prstGeom>
            <a:noFill/>
          </p:spPr>
          <p:txBody>
            <a:bodyPr wrap="none" rtlCol="0">
              <a:spAutoFit/>
            </a:bodyPr>
            <a:lstStyle/>
            <a:p>
              <a:r>
                <a:rPr lang="en-GB" dirty="0" smtClean="0">
                  <a:latin typeface="Palatino Linotype" pitchFamily="18" charset="0"/>
                </a:rPr>
                <a:t>K</a:t>
              </a:r>
              <a:r>
                <a:rPr lang="en-GB" b="1" baseline="40000" dirty="0" smtClean="0">
                  <a:latin typeface="Palatino Linotype" pitchFamily="18" charset="0"/>
                </a:rPr>
                <a:t>-</a:t>
              </a:r>
              <a:endParaRPr lang="en-GB" b="1" baseline="40000" dirty="0">
                <a:latin typeface="Palatino Linotype" pitchFamily="18" charset="0"/>
              </a:endParaRPr>
            </a:p>
          </p:txBody>
        </p:sp>
        <p:sp>
          <p:nvSpPr>
            <p:cNvPr id="32" name="Textfeld 31"/>
            <p:cNvSpPr txBox="1"/>
            <p:nvPr/>
          </p:nvSpPr>
          <p:spPr>
            <a:xfrm>
              <a:off x="6713842" y="3381415"/>
              <a:ext cx="429926" cy="369332"/>
            </a:xfrm>
            <a:prstGeom prst="rect">
              <a:avLst/>
            </a:prstGeom>
            <a:noFill/>
          </p:spPr>
          <p:txBody>
            <a:bodyPr wrap="none" rtlCol="0">
              <a:spAutoFit/>
            </a:bodyPr>
            <a:lstStyle/>
            <a:p>
              <a:r>
                <a:rPr lang="en-GB" dirty="0" smtClean="0">
                  <a:latin typeface="Palatino Linotype" pitchFamily="18" charset="0"/>
                </a:rPr>
                <a:t>K</a:t>
              </a:r>
              <a:r>
                <a:rPr lang="en-GB" b="1" baseline="40000" dirty="0" smtClean="0">
                  <a:latin typeface="Palatino Linotype" pitchFamily="18" charset="0"/>
                </a:rPr>
                <a:t>+</a:t>
              </a:r>
              <a:endParaRPr lang="en-GB" b="1" baseline="40000" dirty="0">
                <a:latin typeface="Palatino Linotype" pitchFamily="18" charset="0"/>
              </a:endParaRPr>
            </a:p>
          </p:txBody>
        </p:sp>
        <p:sp>
          <p:nvSpPr>
            <p:cNvPr id="33" name="Textfeld 32"/>
            <p:cNvSpPr txBox="1"/>
            <p:nvPr/>
          </p:nvSpPr>
          <p:spPr>
            <a:xfrm>
              <a:off x="5214942" y="2500306"/>
              <a:ext cx="428628" cy="369332"/>
            </a:xfrm>
            <a:prstGeom prst="rect">
              <a:avLst/>
            </a:prstGeom>
            <a:noFill/>
          </p:spPr>
          <p:txBody>
            <a:bodyPr wrap="square" rtlCol="0">
              <a:spAutoFit/>
            </a:bodyPr>
            <a:lstStyle/>
            <a:p>
              <a:r>
                <a:rPr lang="en-GB" dirty="0" smtClean="0">
                  <a:latin typeface="Palatino Linotype" pitchFamily="18" charset="0"/>
                </a:rPr>
                <a:t>e</a:t>
              </a:r>
              <a:r>
                <a:rPr lang="en-GB" b="1" baseline="30000" dirty="0" smtClean="0">
                  <a:latin typeface="Palatino Linotype" pitchFamily="18" charset="0"/>
                </a:rPr>
                <a:t>-</a:t>
              </a:r>
              <a:endParaRPr lang="en-GB" b="1" baseline="30000" dirty="0">
                <a:latin typeface="Palatino Linotype" pitchFamily="18" charset="0"/>
              </a:endParaRPr>
            </a:p>
          </p:txBody>
        </p:sp>
        <p:sp>
          <p:nvSpPr>
            <p:cNvPr id="34" name="Textfeld 33"/>
            <p:cNvSpPr txBox="1"/>
            <p:nvPr/>
          </p:nvSpPr>
          <p:spPr>
            <a:xfrm>
              <a:off x="8715372" y="2488164"/>
              <a:ext cx="428628" cy="369332"/>
            </a:xfrm>
            <a:prstGeom prst="rect">
              <a:avLst/>
            </a:prstGeom>
            <a:noFill/>
          </p:spPr>
          <p:txBody>
            <a:bodyPr wrap="square" rtlCol="0">
              <a:spAutoFit/>
            </a:bodyPr>
            <a:lstStyle/>
            <a:p>
              <a:r>
                <a:rPr lang="en-GB" dirty="0" smtClean="0">
                  <a:latin typeface="Palatino Linotype" pitchFamily="18" charset="0"/>
                </a:rPr>
                <a:t>e</a:t>
              </a:r>
              <a:r>
                <a:rPr lang="en-GB" b="1" baseline="30000" dirty="0" smtClean="0">
                  <a:latin typeface="Palatino Linotype" pitchFamily="18" charset="0"/>
                </a:rPr>
                <a:t>+</a:t>
              </a:r>
              <a:endParaRPr lang="en-GB" b="1" baseline="30000" dirty="0">
                <a:latin typeface="Palatino Linotype" pitchFamily="18" charset="0"/>
              </a:endParaRPr>
            </a:p>
          </p:txBody>
        </p:sp>
      </p:grpSp>
      <p:sp>
        <p:nvSpPr>
          <p:cNvPr id="36" name="Textfeld 35"/>
          <p:cNvSpPr txBox="1"/>
          <p:nvPr/>
        </p:nvSpPr>
        <p:spPr>
          <a:xfrm>
            <a:off x="1571604" y="925281"/>
            <a:ext cx="2497800" cy="646331"/>
          </a:xfrm>
          <a:prstGeom prst="rect">
            <a:avLst/>
          </a:prstGeom>
          <a:noFill/>
        </p:spPr>
        <p:txBody>
          <a:bodyPr wrap="none" rtlCol="0">
            <a:spAutoFit/>
          </a:bodyPr>
          <a:lstStyle/>
          <a:p>
            <a:r>
              <a:rPr lang="en-GB" b="1" dirty="0" smtClean="0">
                <a:latin typeface="Palatino Linotype" pitchFamily="18" charset="0"/>
              </a:rPr>
              <a:t>Production of </a:t>
            </a:r>
            <a:r>
              <a:rPr lang="en-GB" b="1" i="1" dirty="0" smtClean="0">
                <a:latin typeface="Palatino Linotype" pitchFamily="18" charset="0"/>
                <a:sym typeface="Symbol"/>
              </a:rPr>
              <a:t></a:t>
            </a:r>
            <a:r>
              <a:rPr lang="en-GB" b="1" dirty="0" smtClean="0">
                <a:latin typeface="Palatino Linotype" pitchFamily="18" charset="0"/>
                <a:sym typeface="Symbol"/>
              </a:rPr>
              <a:t> at rest</a:t>
            </a:r>
          </a:p>
          <a:p>
            <a:r>
              <a:rPr lang="en-GB" b="1" dirty="0" smtClean="0">
                <a:latin typeface="Palatino Linotype" pitchFamily="18" charset="0"/>
                <a:sym typeface="Symbol"/>
              </a:rPr>
              <a:t>at DANE</a:t>
            </a:r>
            <a:r>
              <a:rPr lang="en-GB" b="1" dirty="0" smtClean="0">
                <a:latin typeface="Palatino Linotype" pitchFamily="18" charset="0"/>
              </a:rPr>
              <a:t> </a:t>
            </a:r>
            <a:endParaRPr lang="en-GB" b="1" dirty="0">
              <a:latin typeface="Palatino Linotype" pitchFamily="18" charset="0"/>
            </a:endParaRPr>
          </a:p>
        </p:txBody>
      </p:sp>
      <p:sp>
        <p:nvSpPr>
          <p:cNvPr id="42" name="Textfeld 41"/>
          <p:cNvSpPr txBox="1"/>
          <p:nvPr/>
        </p:nvSpPr>
        <p:spPr>
          <a:xfrm>
            <a:off x="1071538" y="-24"/>
            <a:ext cx="8072462"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Measuring  principle</a:t>
            </a:r>
            <a:endParaRPr lang="en-GB" sz="3600" b="1" dirty="0">
              <a:effectLst>
                <a:outerShdw blurRad="38100" dist="38100" dir="2700000" algn="tl">
                  <a:srgbClr val="000000">
                    <a:alpha val="43137"/>
                  </a:srgbClr>
                </a:outerShdw>
              </a:effectLst>
              <a:latin typeface="Palatino Linotype" pitchFamily="18" charset="0"/>
            </a:endParaRPr>
          </a:p>
        </p:txBody>
      </p:sp>
      <p:pic>
        <p:nvPicPr>
          <p:cNvPr id="35843" name="Picture 3"/>
          <p:cNvPicPr>
            <a:picLocks noChangeAspect="1" noChangeArrowheads="1"/>
          </p:cNvPicPr>
          <p:nvPr/>
        </p:nvPicPr>
        <p:blipFill>
          <a:blip r:embed="rId7"/>
          <a:srcRect/>
          <a:stretch>
            <a:fillRect/>
          </a:stretch>
        </p:blipFill>
        <p:spPr bwMode="auto">
          <a:xfrm>
            <a:off x="1142093" y="3786190"/>
            <a:ext cx="5430171" cy="2928958"/>
          </a:xfrm>
          <a:prstGeom prst="rect">
            <a:avLst/>
          </a:prstGeom>
          <a:noFill/>
          <a:ln w="9525">
            <a:noFill/>
            <a:miter lim="800000"/>
            <a:headEnd/>
            <a:tailEnd/>
          </a:ln>
          <a:effectLst/>
        </p:spPr>
      </p:pic>
      <p:sp>
        <p:nvSpPr>
          <p:cNvPr id="29" name="Fußzeilenplatzhalter 28"/>
          <p:cNvSpPr>
            <a:spLocks noGrp="1"/>
          </p:cNvSpPr>
          <p:nvPr>
            <p:ph type="ftr" sz="quarter" idx="11"/>
          </p:nvPr>
        </p:nvSpPr>
        <p:spPr>
          <a:xfrm>
            <a:off x="312420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3" descr="mpe_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05254" y="0"/>
            <a:ext cx="1238250" cy="1200150"/>
          </a:xfrm>
          <a:prstGeom prst="rect">
            <a:avLst/>
          </a:prstGeom>
          <a:noFill/>
          <a:ln w="9525">
            <a:noFill/>
            <a:miter lim="800000"/>
            <a:headEnd/>
            <a:tailEnd/>
          </a:ln>
        </p:spPr>
      </p:pic>
      <p:pic>
        <p:nvPicPr>
          <p:cNvPr id="10" name="Picture 4" descr="pnsensor_log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628" y="431781"/>
            <a:ext cx="1433513" cy="282575"/>
          </a:xfrm>
          <a:prstGeom prst="rect">
            <a:avLst/>
          </a:prstGeom>
          <a:noFill/>
          <a:ln w="9525">
            <a:noFill/>
            <a:miter lim="800000"/>
            <a:headEnd/>
            <a:tailEnd/>
          </a:ln>
        </p:spPr>
      </p:pic>
      <p:pic>
        <p:nvPicPr>
          <p:cNvPr id="11" name="Picture 5" descr="Logo_2"/>
          <p:cNvPicPr>
            <a:picLocks noChangeAspect="1" noChangeArrowheads="1"/>
          </p:cNvPicPr>
          <p:nvPr/>
        </p:nvPicPr>
        <p:blipFill>
          <a:blip r:embed="rId6"/>
          <a:srcRect/>
          <a:stretch>
            <a:fillRect/>
          </a:stretch>
        </p:blipFill>
        <p:spPr bwMode="auto">
          <a:xfrm>
            <a:off x="7929586" y="71438"/>
            <a:ext cx="1017450" cy="1000108"/>
          </a:xfrm>
          <a:prstGeom prst="rect">
            <a:avLst/>
          </a:prstGeom>
          <a:noFill/>
          <a:ln w="9525">
            <a:noFill/>
            <a:miter lim="800000"/>
            <a:headEnd/>
            <a:tailEnd/>
          </a:ln>
        </p:spPr>
      </p:pic>
      <p:pic>
        <p:nvPicPr>
          <p:cNvPr id="13" name="Picture 6" descr="marchio_bmp"/>
          <p:cNvPicPr>
            <a:picLocks noChangeAspect="1" noChangeArrowheads="1"/>
          </p:cNvPicPr>
          <p:nvPr/>
        </p:nvPicPr>
        <p:blipFill>
          <a:blip r:embed="rId7"/>
          <a:srcRect/>
          <a:stretch>
            <a:fillRect/>
          </a:stretch>
        </p:blipFill>
        <p:spPr bwMode="auto">
          <a:xfrm>
            <a:off x="2978146" y="161925"/>
            <a:ext cx="950912" cy="935038"/>
          </a:xfrm>
          <a:prstGeom prst="rect">
            <a:avLst/>
          </a:prstGeom>
          <a:noFill/>
          <a:ln w="9525">
            <a:noFill/>
            <a:miter lim="800000"/>
            <a:headEnd/>
            <a:tailEnd/>
          </a:ln>
        </p:spPr>
      </p:pic>
      <p:pic>
        <p:nvPicPr>
          <p:cNvPr id="14" name="Picture 7" descr="sglifin"/>
          <p:cNvPicPr>
            <a:picLocks noChangeAspect="1" noChangeArrowheads="1"/>
          </p:cNvPicPr>
          <p:nvPr/>
        </p:nvPicPr>
        <p:blipFill>
          <a:blip r:embed="rId8"/>
          <a:srcRect/>
          <a:stretch>
            <a:fillRect/>
          </a:stretch>
        </p:blipFill>
        <p:spPr bwMode="auto">
          <a:xfrm>
            <a:off x="6715140" y="200008"/>
            <a:ext cx="960437" cy="800100"/>
          </a:xfrm>
          <a:prstGeom prst="rect">
            <a:avLst/>
          </a:prstGeom>
          <a:noFill/>
          <a:ln w="9525">
            <a:noFill/>
            <a:miter lim="800000"/>
            <a:headEnd/>
            <a:tailEnd/>
          </a:ln>
        </p:spPr>
      </p:pic>
      <p:pic>
        <p:nvPicPr>
          <p:cNvPr id="15" name="Picture 8" descr="weblogolnf4b"/>
          <p:cNvPicPr>
            <a:picLocks noChangeAspect="1" noChangeArrowheads="1"/>
          </p:cNvPicPr>
          <p:nvPr/>
        </p:nvPicPr>
        <p:blipFill>
          <a:blip r:embed="rId9"/>
          <a:srcRect/>
          <a:stretch>
            <a:fillRect/>
          </a:stretch>
        </p:blipFill>
        <p:spPr bwMode="auto">
          <a:xfrm>
            <a:off x="1320787" y="180975"/>
            <a:ext cx="1393825" cy="998538"/>
          </a:xfrm>
          <a:prstGeom prst="rect">
            <a:avLst/>
          </a:prstGeom>
          <a:noFill/>
          <a:ln w="9525">
            <a:noFill/>
            <a:miter lim="800000"/>
            <a:headEnd/>
            <a:tailEnd/>
          </a:ln>
        </p:spPr>
      </p:pic>
      <p:grpSp>
        <p:nvGrpSpPr>
          <p:cNvPr id="16" name="Group 11"/>
          <p:cNvGrpSpPr>
            <a:grpSpLocks/>
          </p:cNvGrpSpPr>
          <p:nvPr/>
        </p:nvGrpSpPr>
        <p:grpSpPr bwMode="auto">
          <a:xfrm>
            <a:off x="1560484" y="1219200"/>
            <a:ext cx="3271838" cy="488950"/>
            <a:chOff x="155" y="3825"/>
            <a:chExt cx="3301" cy="495"/>
          </a:xfrm>
        </p:grpSpPr>
        <p:pic>
          <p:nvPicPr>
            <p:cNvPr id="17" name="Picture 12" descr="riken"/>
            <p:cNvPicPr>
              <a:picLocks noChangeAspect="1" noChangeArrowheads="1"/>
            </p:cNvPicPr>
            <p:nvPr/>
          </p:nvPicPr>
          <p:blipFill>
            <a:blip r:embed="rId10"/>
            <a:srcRect/>
            <a:stretch>
              <a:fillRect/>
            </a:stretch>
          </p:blipFill>
          <p:spPr bwMode="auto">
            <a:xfrm>
              <a:off x="155" y="3856"/>
              <a:ext cx="3259" cy="464"/>
            </a:xfrm>
            <a:prstGeom prst="rect">
              <a:avLst/>
            </a:prstGeom>
            <a:noFill/>
            <a:ln w="9525">
              <a:noFill/>
              <a:miter lim="800000"/>
              <a:headEnd/>
              <a:tailEnd/>
            </a:ln>
          </p:spPr>
        </p:pic>
        <p:sp>
          <p:nvSpPr>
            <p:cNvPr id="18" name="Rectangle 13"/>
            <p:cNvSpPr>
              <a:spLocks noChangeArrowheads="1"/>
            </p:cNvSpPr>
            <p:nvPr/>
          </p:nvSpPr>
          <p:spPr bwMode="auto">
            <a:xfrm>
              <a:off x="2022" y="3825"/>
              <a:ext cx="1434" cy="495"/>
            </a:xfrm>
            <a:prstGeom prst="rect">
              <a:avLst/>
            </a:prstGeom>
            <a:solidFill>
              <a:schemeClr val="bg1"/>
            </a:solidFill>
            <a:ln w="9525">
              <a:noFill/>
              <a:miter lim="800000"/>
              <a:headEnd/>
              <a:tailEnd/>
            </a:ln>
          </p:spPr>
          <p:txBody>
            <a:bodyPr wrap="none" anchor="ctr"/>
            <a:lstStyle/>
            <a:p>
              <a:endParaRPr lang="en-GB" dirty="0"/>
            </a:p>
          </p:txBody>
        </p:sp>
      </p:grpSp>
      <p:pic>
        <p:nvPicPr>
          <p:cNvPr id="19" name="Picture 14" descr="uvic-bc"/>
          <p:cNvPicPr>
            <a:picLocks noChangeAspect="1" noChangeArrowheads="1"/>
          </p:cNvPicPr>
          <p:nvPr/>
        </p:nvPicPr>
        <p:blipFill>
          <a:blip r:embed="rId11"/>
          <a:srcRect/>
          <a:stretch>
            <a:fillRect/>
          </a:stretch>
        </p:blipFill>
        <p:spPr bwMode="auto">
          <a:xfrm>
            <a:off x="3541684" y="1143000"/>
            <a:ext cx="2520950" cy="571500"/>
          </a:xfrm>
          <a:prstGeom prst="rect">
            <a:avLst/>
          </a:prstGeom>
          <a:noFill/>
          <a:ln w="9525">
            <a:noFill/>
            <a:miter lim="800000"/>
            <a:headEnd/>
            <a:tailEnd/>
          </a:ln>
        </p:spPr>
      </p:pic>
      <p:pic>
        <p:nvPicPr>
          <p:cNvPr id="20" name="Picture 16" descr="logo_e"/>
          <p:cNvPicPr>
            <a:picLocks noChangeAspect="1" noChangeArrowheads="1"/>
          </p:cNvPicPr>
          <p:nvPr/>
        </p:nvPicPr>
        <p:blipFill>
          <a:blip r:embed="rId12"/>
          <a:srcRect/>
          <a:stretch>
            <a:fillRect/>
          </a:stretch>
        </p:blipFill>
        <p:spPr bwMode="auto">
          <a:xfrm>
            <a:off x="6143636" y="1219200"/>
            <a:ext cx="2819400" cy="406400"/>
          </a:xfrm>
          <a:prstGeom prst="rect">
            <a:avLst/>
          </a:prstGeom>
          <a:noFill/>
          <a:ln w="9525">
            <a:noFill/>
            <a:miter lim="800000"/>
            <a:headEnd/>
            <a:tailEnd/>
          </a:ln>
        </p:spPr>
      </p:pic>
      <p:grpSp>
        <p:nvGrpSpPr>
          <p:cNvPr id="23" name="Gruppieren 22"/>
          <p:cNvGrpSpPr/>
          <p:nvPr/>
        </p:nvGrpSpPr>
        <p:grpSpPr>
          <a:xfrm>
            <a:off x="1071538" y="1785926"/>
            <a:ext cx="8072462" cy="4667754"/>
            <a:chOff x="1071538" y="2357430"/>
            <a:chExt cx="8072462" cy="4667754"/>
          </a:xfrm>
        </p:grpSpPr>
        <p:sp>
          <p:nvSpPr>
            <p:cNvPr id="21" name="Rechteck 20"/>
            <p:cNvSpPr/>
            <p:nvPr/>
          </p:nvSpPr>
          <p:spPr>
            <a:xfrm>
              <a:off x="1071538" y="2870200"/>
              <a:ext cx="8072462" cy="4154984"/>
            </a:xfrm>
            <a:prstGeom prst="rect">
              <a:avLst/>
            </a:prstGeom>
          </p:spPr>
          <p:txBody>
            <a:bodyPr wrap="square">
              <a:spAutoFit/>
            </a:bodyPr>
            <a:lstStyle/>
            <a:p>
              <a:pPr algn="ctr"/>
              <a:r>
                <a:rPr lang="en-GB" sz="2400" dirty="0" smtClean="0">
                  <a:solidFill>
                    <a:srgbClr val="002060"/>
                  </a:solidFill>
                  <a:latin typeface="Palatino Linotype" pitchFamily="18" charset="0"/>
                </a:rPr>
                <a:t>LNF- INFN, </a:t>
              </a:r>
              <a:r>
                <a:rPr lang="en-GB" sz="2400" dirty="0" err="1" smtClean="0">
                  <a:solidFill>
                    <a:srgbClr val="002060"/>
                  </a:solidFill>
                  <a:latin typeface="Palatino Linotype" pitchFamily="18" charset="0"/>
                </a:rPr>
                <a:t>Frascati</a:t>
              </a:r>
              <a:r>
                <a:rPr lang="en-GB" sz="2400" dirty="0" smtClean="0">
                  <a:solidFill>
                    <a:srgbClr val="002060"/>
                  </a:solidFill>
                  <a:latin typeface="Palatino Linotype" pitchFamily="18" charset="0"/>
                </a:rPr>
                <a:t>, Italy</a:t>
              </a:r>
            </a:p>
            <a:p>
              <a:pPr algn="ctr"/>
              <a:r>
                <a:rPr lang="en-GB" sz="2400" dirty="0" smtClean="0">
                  <a:solidFill>
                    <a:srgbClr val="002060"/>
                  </a:solidFill>
                  <a:latin typeface="Palatino Linotype" pitchFamily="18" charset="0"/>
                </a:rPr>
                <a:t>SMI- ÖAW, Vienna, Austria</a:t>
              </a:r>
            </a:p>
            <a:p>
              <a:pPr algn="ctr"/>
              <a:r>
                <a:rPr lang="en-GB" sz="2400" dirty="0" smtClean="0">
                  <a:solidFill>
                    <a:srgbClr val="002060"/>
                  </a:solidFill>
                  <a:latin typeface="Palatino Linotype" pitchFamily="18" charset="0"/>
                </a:rPr>
                <a:t>IFIN – HH, Bucharest, Romania</a:t>
              </a:r>
            </a:p>
            <a:p>
              <a:pPr algn="ctr"/>
              <a:r>
                <a:rPr lang="en-GB" sz="2400" dirty="0" err="1" smtClean="0">
                  <a:solidFill>
                    <a:srgbClr val="002060"/>
                  </a:solidFill>
                  <a:latin typeface="Palatino Linotype" pitchFamily="18" charset="0"/>
                </a:rPr>
                <a:t>Politecnico</a:t>
              </a:r>
              <a:r>
                <a:rPr lang="en-GB" sz="2400" dirty="0" smtClean="0">
                  <a:solidFill>
                    <a:srgbClr val="002060"/>
                  </a:solidFill>
                  <a:latin typeface="Palatino Linotype" pitchFamily="18" charset="0"/>
                </a:rPr>
                <a:t>, Milano, Italy</a:t>
              </a:r>
            </a:p>
            <a:p>
              <a:pPr algn="ctr"/>
              <a:r>
                <a:rPr lang="en-GB" sz="2400" dirty="0" smtClean="0">
                  <a:solidFill>
                    <a:srgbClr val="002060"/>
                  </a:solidFill>
                  <a:latin typeface="Palatino Linotype" pitchFamily="18" charset="0"/>
                </a:rPr>
                <a:t>MPE, </a:t>
              </a:r>
              <a:r>
                <a:rPr lang="en-GB" sz="2400" dirty="0" err="1" smtClean="0">
                  <a:solidFill>
                    <a:srgbClr val="002060"/>
                  </a:solidFill>
                  <a:latin typeface="Palatino Linotype" pitchFamily="18" charset="0"/>
                </a:rPr>
                <a:t>Garching</a:t>
              </a:r>
              <a:r>
                <a:rPr lang="en-GB" sz="2400" dirty="0" smtClean="0">
                  <a:solidFill>
                    <a:srgbClr val="002060"/>
                  </a:solidFill>
                  <a:latin typeface="Palatino Linotype" pitchFamily="18" charset="0"/>
                </a:rPr>
                <a:t>, Germany</a:t>
              </a:r>
            </a:p>
            <a:p>
              <a:pPr algn="ctr"/>
              <a:r>
                <a:rPr lang="en-GB" sz="2400" dirty="0" err="1" smtClean="0">
                  <a:solidFill>
                    <a:srgbClr val="002060"/>
                  </a:solidFill>
                  <a:latin typeface="Palatino Linotype" pitchFamily="18" charset="0"/>
                </a:rPr>
                <a:t>PNSensors</a:t>
              </a:r>
              <a:r>
                <a:rPr lang="en-GB" sz="2400" dirty="0" smtClean="0">
                  <a:solidFill>
                    <a:srgbClr val="002060"/>
                  </a:solidFill>
                  <a:latin typeface="Palatino Linotype" pitchFamily="18" charset="0"/>
                </a:rPr>
                <a:t>, Munich, Germany</a:t>
              </a:r>
            </a:p>
            <a:p>
              <a:pPr algn="ctr"/>
              <a:r>
                <a:rPr lang="en-GB" sz="2400" dirty="0" smtClean="0">
                  <a:solidFill>
                    <a:srgbClr val="002060"/>
                  </a:solidFill>
                  <a:latin typeface="Palatino Linotype" pitchFamily="18" charset="0"/>
                </a:rPr>
                <a:t>RIKEN, Japan</a:t>
              </a:r>
            </a:p>
            <a:p>
              <a:pPr algn="ctr"/>
              <a:r>
                <a:rPr lang="en-GB" sz="2400" dirty="0" smtClean="0">
                  <a:solidFill>
                    <a:srgbClr val="002060"/>
                  </a:solidFill>
                  <a:latin typeface="Palatino Linotype" pitchFamily="18" charset="0"/>
                </a:rPr>
                <a:t>Univ. Tokyo, Japan</a:t>
              </a:r>
            </a:p>
            <a:p>
              <a:pPr algn="ctr"/>
              <a:r>
                <a:rPr lang="en-GB" sz="2400" dirty="0" smtClean="0">
                  <a:solidFill>
                    <a:srgbClr val="002060"/>
                  </a:solidFill>
                  <a:latin typeface="Palatino Linotype" pitchFamily="18" charset="0"/>
                </a:rPr>
                <a:t>Victoria Univ., Canada</a:t>
              </a:r>
            </a:p>
            <a:p>
              <a:pPr algn="ctr"/>
              <a:r>
                <a:rPr lang="en-US"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Palatino Linotype" pitchFamily="18" charset="0"/>
                  <a:cs typeface="Times New Roman" pitchFamily="18" charset="0"/>
                </a:rPr>
                <a:t>Excellence Cluster, TUM, Munich, Germany</a:t>
              </a:r>
            </a:p>
            <a:p>
              <a:pPr algn="ctr"/>
              <a:r>
                <a:rPr lang="en-GB" sz="2400" b="1" dirty="0" smtClean="0">
                  <a:solidFill>
                    <a:srgbClr val="FF0000"/>
                  </a:solidFill>
                  <a:latin typeface="Palatino Linotype" pitchFamily="18" charset="0"/>
                  <a:cs typeface="Times New Roman" pitchFamily="18" charset="0"/>
                </a:rPr>
                <a:t>   Univ. Zagreb, Croatia</a:t>
              </a:r>
              <a:r>
                <a:rPr lang="en-GB" sz="2400" dirty="0" smtClean="0">
                  <a:solidFill>
                    <a:srgbClr val="002060"/>
                  </a:solidFill>
                  <a:latin typeface="Palatino Linotype" pitchFamily="18" charset="0"/>
                </a:rPr>
                <a:t> </a:t>
              </a:r>
              <a:endParaRPr lang="en-GB" sz="2400" dirty="0">
                <a:solidFill>
                  <a:srgbClr val="002060"/>
                </a:solidFill>
                <a:latin typeface="Palatino Linotype" pitchFamily="18" charset="0"/>
              </a:endParaRPr>
            </a:p>
          </p:txBody>
        </p:sp>
        <p:sp>
          <p:nvSpPr>
            <p:cNvPr id="22" name="Textfeld 21"/>
            <p:cNvSpPr txBox="1"/>
            <p:nvPr/>
          </p:nvSpPr>
          <p:spPr>
            <a:xfrm>
              <a:off x="1071538" y="2357430"/>
              <a:ext cx="8072462" cy="584775"/>
            </a:xfrm>
            <a:prstGeom prst="rect">
              <a:avLst/>
            </a:prstGeom>
            <a:noFill/>
          </p:spPr>
          <p:txBody>
            <a:bodyPr wrap="square" rtlCol="0">
              <a:spAutoFit/>
            </a:bodyPr>
            <a:lstStyle/>
            <a:p>
              <a:pPr algn="ctr"/>
              <a:r>
                <a:rPr lang="en-GB" sz="3200" b="1" dirty="0" smtClean="0">
                  <a:solidFill>
                    <a:srgbClr val="002060"/>
                  </a:solidFill>
                  <a:effectLst>
                    <a:outerShdw blurRad="38100" dist="38100" dir="2700000" algn="tl">
                      <a:srgbClr val="000000">
                        <a:alpha val="43137"/>
                      </a:srgbClr>
                    </a:outerShdw>
                  </a:effectLst>
                  <a:latin typeface="Palatino Linotype" pitchFamily="18" charset="0"/>
                </a:rPr>
                <a:t>SIDDHARTA collaboration</a:t>
              </a:r>
              <a:endParaRPr lang="en-GB" sz="3200" b="1" dirty="0">
                <a:solidFill>
                  <a:srgbClr val="002060"/>
                </a:solidFill>
                <a:effectLst>
                  <a:outerShdw blurRad="38100" dist="38100" dir="2700000" algn="tl">
                    <a:srgbClr val="000000">
                      <a:alpha val="43137"/>
                    </a:srgbClr>
                  </a:outerShdw>
                </a:effectLst>
                <a:latin typeface="Palatino Linotype" pitchFamily="18" charset="0"/>
              </a:endParaRPr>
            </a:p>
          </p:txBody>
        </p:sp>
      </p:grpSp>
      <p:sp>
        <p:nvSpPr>
          <p:cNvPr id="24" name="Fußzeilenplatzhalter 23"/>
          <p:cNvSpPr>
            <a:spLocks noGrp="1"/>
          </p:cNvSpPr>
          <p:nvPr>
            <p:ph type="ftr" sz="quarter" idx="11"/>
          </p:nvPr>
        </p:nvSpPr>
        <p:spPr>
          <a:xfrm>
            <a:off x="3462350" y="6492899"/>
            <a:ext cx="2895600" cy="365125"/>
          </a:xfrm>
        </p:spPr>
        <p:txBody>
          <a:bodyPr/>
          <a:lstStyle/>
          <a:p>
            <a:r>
              <a:rPr lang="en-GB" dirty="0" smtClean="0"/>
              <a:t>MESON 2012</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p:cNvPicPr>
            <a:picLocks noChangeAspect="1" noChangeArrowheads="1"/>
          </p:cNvPicPr>
          <p:nvPr/>
        </p:nvPicPr>
        <p:blipFill>
          <a:blip r:embed="rId3"/>
          <a:srcRect/>
          <a:stretch>
            <a:fillRect/>
          </a:stretch>
        </p:blipFill>
        <p:spPr bwMode="auto">
          <a:xfrm>
            <a:off x="1785918" y="3429000"/>
            <a:ext cx="4000528" cy="3153286"/>
          </a:xfrm>
          <a:prstGeom prst="rect">
            <a:avLst/>
          </a:prstGeom>
          <a:noFill/>
          <a:ln w="9525">
            <a:noFill/>
            <a:miter lim="800000"/>
            <a:headEnd/>
            <a:tailEnd/>
          </a:ln>
          <a:effectLst/>
        </p:spPr>
      </p:pic>
      <p:grpSp>
        <p:nvGrpSpPr>
          <p:cNvPr id="35" name="Gruppieren 34"/>
          <p:cNvGrpSpPr/>
          <p:nvPr/>
        </p:nvGrpSpPr>
        <p:grpSpPr>
          <a:xfrm>
            <a:off x="1500166" y="1643050"/>
            <a:ext cx="2500330" cy="500066"/>
            <a:chOff x="1928794" y="1643050"/>
            <a:chExt cx="2500330" cy="500066"/>
          </a:xfrm>
          <a:solidFill>
            <a:srgbClr val="4F81BD">
              <a:alpha val="89804"/>
            </a:srgbClr>
          </a:solidFill>
        </p:grpSpPr>
        <p:sp>
          <p:nvSpPr>
            <p:cNvPr id="39" name="Rechteck 38"/>
            <p:cNvSpPr/>
            <p:nvPr/>
          </p:nvSpPr>
          <p:spPr>
            <a:xfrm>
              <a:off x="1928794" y="1643050"/>
              <a:ext cx="2500330" cy="50006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Objekt 37"/>
            <p:cNvGraphicFramePr>
              <a:graphicFrameLocks noChangeAspect="1"/>
            </p:cNvGraphicFramePr>
            <p:nvPr/>
          </p:nvGraphicFramePr>
          <p:xfrm>
            <a:off x="2000231" y="1714488"/>
            <a:ext cx="2321735" cy="357190"/>
          </p:xfrm>
          <a:graphic>
            <a:graphicData uri="http://schemas.openxmlformats.org/presentationml/2006/ole">
              <p:oleObj spid="_x0000_s36866" name="Formel" r:id="rId4" imgW="1485720" imgH="228600" progId="Equation.3">
                <p:embed/>
              </p:oleObj>
            </a:graphicData>
          </a:graphic>
        </p:graphicFrame>
      </p:grpSp>
      <p:pic>
        <p:nvPicPr>
          <p:cNvPr id="1028" name="Picture 4"/>
          <p:cNvPicPr>
            <a:picLocks noChangeAspect="1" noChangeArrowheads="1"/>
          </p:cNvPicPr>
          <p:nvPr/>
        </p:nvPicPr>
        <p:blipFill>
          <a:blip r:embed="rId5"/>
          <a:srcRect/>
          <a:stretch>
            <a:fillRect/>
          </a:stretch>
        </p:blipFill>
        <p:spPr bwMode="auto">
          <a:xfrm>
            <a:off x="1142976" y="2285992"/>
            <a:ext cx="3571900" cy="1026181"/>
          </a:xfrm>
          <a:prstGeom prst="rect">
            <a:avLst/>
          </a:prstGeom>
          <a:noFill/>
          <a:ln w="9525">
            <a:noFill/>
            <a:miter lim="800000"/>
            <a:headEnd/>
            <a:tailEnd/>
          </a:ln>
          <a:effectLst/>
        </p:spPr>
      </p:pic>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6"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7"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uppieren 34"/>
          <p:cNvGrpSpPr/>
          <p:nvPr/>
        </p:nvGrpSpPr>
        <p:grpSpPr>
          <a:xfrm>
            <a:off x="4714876" y="862018"/>
            <a:ext cx="4267200" cy="3352800"/>
            <a:chOff x="4876832" y="500042"/>
            <a:chExt cx="4267200" cy="3352800"/>
          </a:xfrm>
        </p:grpSpPr>
        <p:grpSp>
          <p:nvGrpSpPr>
            <p:cNvPr id="4" name="Group 19"/>
            <p:cNvGrpSpPr>
              <a:grpSpLocks/>
            </p:cNvGrpSpPr>
            <p:nvPr/>
          </p:nvGrpSpPr>
          <p:grpSpPr bwMode="auto">
            <a:xfrm>
              <a:off x="4876832" y="500042"/>
              <a:ext cx="4267200" cy="3352800"/>
              <a:chOff x="96" y="2160"/>
              <a:chExt cx="2688" cy="2112"/>
            </a:xfrm>
          </p:grpSpPr>
          <p:sp>
            <p:nvSpPr>
              <p:cNvPr id="14" name="AutoShape 20"/>
              <p:cNvSpPr>
                <a:spLocks noChangeArrowheads="1"/>
              </p:cNvSpPr>
              <p:nvPr/>
            </p:nvSpPr>
            <p:spPr bwMode="auto">
              <a:xfrm>
                <a:off x="96" y="2208"/>
                <a:ext cx="2688" cy="2064"/>
              </a:xfrm>
              <a:prstGeom prst="roundRect">
                <a:avLst>
                  <a:gd name="adj" fmla="val 16667"/>
                </a:avLst>
              </a:prstGeom>
              <a:noFill/>
              <a:ln w="38100">
                <a:solidFill>
                  <a:srgbClr val="0000FF"/>
                </a:solidFill>
                <a:round/>
                <a:headEnd/>
                <a:tailEnd/>
              </a:ln>
              <a:effectLst/>
            </p:spPr>
            <p:txBody>
              <a:bodyPr wrap="none" anchor="ctr"/>
              <a:lstStyle/>
              <a:p>
                <a:endParaRPr lang="en-GB">
                  <a:latin typeface="Palatino Linotype" pitchFamily="18" charset="0"/>
                </a:endParaRPr>
              </a:p>
            </p:txBody>
          </p:sp>
          <p:pic>
            <p:nvPicPr>
              <p:cNvPr id="15" name="Picture 21"/>
              <p:cNvPicPr>
                <a:picLocks noChangeAspect="1" noChangeArrowheads="1"/>
              </p:cNvPicPr>
              <p:nvPr/>
            </p:nvPicPr>
            <p:blipFill>
              <a:blip r:embed="rId8"/>
              <a:srcRect/>
              <a:stretch>
                <a:fillRect/>
              </a:stretch>
            </p:blipFill>
            <p:spPr bwMode="auto">
              <a:xfrm>
                <a:off x="493" y="2448"/>
                <a:ext cx="2036" cy="1583"/>
              </a:xfrm>
              <a:prstGeom prst="rect">
                <a:avLst/>
              </a:prstGeom>
              <a:noFill/>
              <a:ln w="9525">
                <a:noFill/>
                <a:miter lim="800000"/>
                <a:headEnd/>
                <a:tailEnd/>
              </a:ln>
              <a:effectLst/>
            </p:spPr>
          </p:pic>
          <p:sp>
            <p:nvSpPr>
              <p:cNvPr id="21" name="Text Box 27"/>
              <p:cNvSpPr txBox="1">
                <a:spLocks noChangeArrowheads="1"/>
              </p:cNvSpPr>
              <p:nvPr/>
            </p:nvSpPr>
            <p:spPr bwMode="auto">
              <a:xfrm>
                <a:off x="2225" y="2650"/>
                <a:ext cx="479" cy="233"/>
              </a:xfrm>
              <a:prstGeom prst="rect">
                <a:avLst/>
              </a:prstGeom>
              <a:noFill/>
              <a:ln w="19050">
                <a:solidFill>
                  <a:srgbClr val="000000"/>
                </a:solidFill>
                <a:miter lim="800000"/>
                <a:headEnd/>
                <a:tailEnd/>
              </a:ln>
              <a:effectLst/>
            </p:spPr>
            <p:txBody>
              <a:bodyPr wrap="none">
                <a:spAutoFit/>
              </a:bodyPr>
              <a:lstStyle/>
              <a:p>
                <a:r>
                  <a:rPr kumimoji="1" lang="en-US" altLang="ja-JP" sz="1800" b="0" u="none">
                    <a:latin typeface="Palatino Linotype" pitchFamily="18" charset="0"/>
                    <a:ea typeface="ＭＳ Ｐゴシック" pitchFamily="50" charset="-128"/>
                  </a:rPr>
                  <a:t>SDDs</a:t>
                </a:r>
              </a:p>
            </p:txBody>
          </p:sp>
          <p:sp>
            <p:nvSpPr>
              <p:cNvPr id="22" name="Line 28"/>
              <p:cNvSpPr>
                <a:spLocks noChangeShapeType="1"/>
              </p:cNvSpPr>
              <p:nvPr/>
            </p:nvSpPr>
            <p:spPr bwMode="auto">
              <a:xfrm flipH="1">
                <a:off x="1910" y="2771"/>
                <a:ext cx="315" cy="121"/>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3" name="Line 29"/>
              <p:cNvSpPr>
                <a:spLocks noChangeShapeType="1"/>
              </p:cNvSpPr>
              <p:nvPr/>
            </p:nvSpPr>
            <p:spPr bwMode="auto">
              <a:xfrm>
                <a:off x="912" y="3175"/>
                <a:ext cx="250" cy="0"/>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4" name="Text Box 30"/>
              <p:cNvSpPr txBox="1">
                <a:spLocks noChangeArrowheads="1"/>
              </p:cNvSpPr>
              <p:nvPr/>
            </p:nvSpPr>
            <p:spPr bwMode="auto">
              <a:xfrm>
                <a:off x="240" y="3053"/>
                <a:ext cx="698" cy="237"/>
              </a:xfrm>
              <a:prstGeom prst="rect">
                <a:avLst/>
              </a:prstGeom>
              <a:noFill/>
              <a:ln w="9525">
                <a:solidFill>
                  <a:schemeClr val="tx1"/>
                </a:solidFill>
                <a:miter lim="800000"/>
                <a:headEnd/>
                <a:tailEnd/>
              </a:ln>
              <a:effectLst/>
            </p:spPr>
            <p:txBody>
              <a:bodyPr wrap="none">
                <a:spAutoFit/>
              </a:bodyPr>
              <a:lstStyle/>
              <a:p>
                <a:r>
                  <a:rPr kumimoji="1" lang="en-US" altLang="ja-JP" sz="1800" b="0" u="none" dirty="0">
                    <a:latin typeface="Palatino Linotype" pitchFamily="18" charset="0"/>
                    <a:ea typeface="ＭＳ Ｐゴシック" pitchFamily="50" charset="-128"/>
                  </a:rPr>
                  <a:t>degrader</a:t>
                </a:r>
              </a:p>
            </p:txBody>
          </p:sp>
          <p:sp>
            <p:nvSpPr>
              <p:cNvPr id="26" name="Text Box 31"/>
              <p:cNvSpPr txBox="1">
                <a:spLocks noChangeArrowheads="1"/>
              </p:cNvSpPr>
              <p:nvPr/>
            </p:nvSpPr>
            <p:spPr bwMode="auto">
              <a:xfrm>
                <a:off x="1792" y="3820"/>
                <a:ext cx="879" cy="233"/>
              </a:xfrm>
              <a:prstGeom prst="rect">
                <a:avLst/>
              </a:prstGeom>
              <a:noFill/>
              <a:ln w="9525">
                <a:solidFill>
                  <a:schemeClr val="tx1"/>
                </a:solidFill>
                <a:miter lim="800000"/>
                <a:headEnd/>
                <a:tailEnd/>
              </a:ln>
              <a:effectLst/>
            </p:spPr>
            <p:txBody>
              <a:bodyPr wrap="none">
                <a:spAutoFit/>
              </a:bodyPr>
              <a:lstStyle/>
              <a:p>
                <a:r>
                  <a:rPr kumimoji="1" lang="en-US" altLang="ja-JP" sz="1800" b="0" u="none">
                    <a:latin typeface="Palatino Linotype" pitchFamily="18" charset="0"/>
                    <a:ea typeface="ＭＳ Ｐゴシック" pitchFamily="50" charset="-128"/>
                  </a:rPr>
                  <a:t>Scintillators</a:t>
                </a:r>
              </a:p>
            </p:txBody>
          </p:sp>
          <p:sp>
            <p:nvSpPr>
              <p:cNvPr id="27" name="Line 32"/>
              <p:cNvSpPr>
                <a:spLocks noChangeShapeType="1"/>
              </p:cNvSpPr>
              <p:nvPr/>
            </p:nvSpPr>
            <p:spPr bwMode="auto">
              <a:xfrm flipH="1" flipV="1">
                <a:off x="1556" y="3780"/>
                <a:ext cx="236" cy="121"/>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8" name="Line 33"/>
              <p:cNvSpPr>
                <a:spLocks noChangeShapeType="1"/>
              </p:cNvSpPr>
              <p:nvPr/>
            </p:nvSpPr>
            <p:spPr bwMode="auto">
              <a:xfrm flipH="1" flipV="1">
                <a:off x="1634" y="3296"/>
                <a:ext cx="276" cy="524"/>
              </a:xfrm>
              <a:prstGeom prst="line">
                <a:avLst/>
              </a:prstGeom>
              <a:noFill/>
              <a:ln w="9525">
                <a:solidFill>
                  <a:schemeClr val="tx1"/>
                </a:solidFill>
                <a:round/>
                <a:headEnd/>
                <a:tailEnd type="triangle" w="med" len="med"/>
              </a:ln>
              <a:effectLst/>
            </p:spPr>
            <p:txBody>
              <a:bodyPr/>
              <a:lstStyle/>
              <a:p>
                <a:endParaRPr lang="en-GB">
                  <a:latin typeface="Palatino Linotype" pitchFamily="18" charset="0"/>
                </a:endParaRPr>
              </a:p>
            </p:txBody>
          </p:sp>
          <p:sp>
            <p:nvSpPr>
              <p:cNvPr id="29" name="Text Box 34"/>
              <p:cNvSpPr txBox="1">
                <a:spLocks noChangeArrowheads="1"/>
              </p:cNvSpPr>
              <p:nvPr/>
            </p:nvSpPr>
            <p:spPr bwMode="auto">
              <a:xfrm>
                <a:off x="144" y="2160"/>
                <a:ext cx="1282" cy="233"/>
              </a:xfrm>
              <a:prstGeom prst="rect">
                <a:avLst/>
              </a:prstGeom>
              <a:solidFill>
                <a:srgbClr val="FFFFFF"/>
              </a:solidFill>
              <a:ln w="28575">
                <a:solidFill>
                  <a:schemeClr val="accent2"/>
                </a:solidFill>
                <a:miter lim="800000"/>
                <a:headEnd/>
                <a:tailEnd/>
              </a:ln>
              <a:effectLst/>
            </p:spPr>
            <p:txBody>
              <a:bodyPr wrap="none">
                <a:spAutoFit/>
              </a:bodyPr>
              <a:lstStyle/>
              <a:p>
                <a:r>
                  <a:rPr lang="en-US" altLang="ja-JP" sz="1800" u="none" dirty="0" smtClean="0">
                    <a:latin typeface="Palatino Linotype" pitchFamily="18" charset="0"/>
                    <a:ea typeface="ＭＳ Ｐゴシック" pitchFamily="50" charset="-128"/>
                  </a:rPr>
                  <a:t>Triple coincidence</a:t>
                </a:r>
                <a:endParaRPr lang="en-US" altLang="ja-JP" sz="1800" u="none" dirty="0">
                  <a:latin typeface="Palatino Linotype" pitchFamily="18" charset="0"/>
                  <a:ea typeface="ＭＳ Ｐゴシック" pitchFamily="50" charset="-128"/>
                </a:endParaRPr>
              </a:p>
            </p:txBody>
          </p:sp>
        </p:grpSp>
        <p:sp>
          <p:nvSpPr>
            <p:cNvPr id="30" name="Textfeld 29"/>
            <p:cNvSpPr txBox="1"/>
            <p:nvPr/>
          </p:nvSpPr>
          <p:spPr>
            <a:xfrm>
              <a:off x="6865846" y="2531989"/>
              <a:ext cx="304892" cy="369332"/>
            </a:xfrm>
            <a:prstGeom prst="rect">
              <a:avLst/>
            </a:prstGeom>
            <a:noFill/>
          </p:spPr>
          <p:txBody>
            <a:bodyPr wrap="none" rtlCol="0">
              <a:spAutoFit/>
            </a:bodyPr>
            <a:lstStyle/>
            <a:p>
              <a:r>
                <a:rPr lang="en-GB" b="1" i="1" dirty="0" smtClean="0">
                  <a:latin typeface="Palatino Linotype" pitchFamily="18" charset="0"/>
                  <a:sym typeface="Symbol"/>
                </a:rPr>
                <a:t></a:t>
              </a:r>
              <a:endParaRPr lang="en-GB" b="1" i="1" dirty="0">
                <a:latin typeface="Palatino Linotype" pitchFamily="18" charset="0"/>
              </a:endParaRPr>
            </a:p>
          </p:txBody>
        </p:sp>
        <p:sp>
          <p:nvSpPr>
            <p:cNvPr id="31" name="Textfeld 30"/>
            <p:cNvSpPr txBox="1"/>
            <p:nvPr/>
          </p:nvSpPr>
          <p:spPr>
            <a:xfrm>
              <a:off x="6850683" y="1174546"/>
              <a:ext cx="404278" cy="369332"/>
            </a:xfrm>
            <a:prstGeom prst="rect">
              <a:avLst/>
            </a:prstGeom>
            <a:noFill/>
          </p:spPr>
          <p:txBody>
            <a:bodyPr wrap="none" rtlCol="0">
              <a:spAutoFit/>
            </a:bodyPr>
            <a:lstStyle/>
            <a:p>
              <a:r>
                <a:rPr lang="en-GB" dirty="0" smtClean="0">
                  <a:latin typeface="Palatino Linotype" pitchFamily="18" charset="0"/>
                </a:rPr>
                <a:t>K</a:t>
              </a:r>
              <a:r>
                <a:rPr lang="en-GB" b="1" baseline="40000" dirty="0" smtClean="0">
                  <a:latin typeface="Palatino Linotype" pitchFamily="18" charset="0"/>
                </a:rPr>
                <a:t>-</a:t>
              </a:r>
              <a:endParaRPr lang="en-GB" b="1" baseline="40000" dirty="0">
                <a:latin typeface="Palatino Linotype" pitchFamily="18" charset="0"/>
              </a:endParaRPr>
            </a:p>
          </p:txBody>
        </p:sp>
        <p:sp>
          <p:nvSpPr>
            <p:cNvPr id="32" name="Textfeld 31"/>
            <p:cNvSpPr txBox="1"/>
            <p:nvPr/>
          </p:nvSpPr>
          <p:spPr>
            <a:xfrm>
              <a:off x="6713842" y="3381415"/>
              <a:ext cx="429926" cy="369332"/>
            </a:xfrm>
            <a:prstGeom prst="rect">
              <a:avLst/>
            </a:prstGeom>
            <a:noFill/>
          </p:spPr>
          <p:txBody>
            <a:bodyPr wrap="none" rtlCol="0">
              <a:spAutoFit/>
            </a:bodyPr>
            <a:lstStyle/>
            <a:p>
              <a:r>
                <a:rPr lang="en-GB" dirty="0" smtClean="0">
                  <a:latin typeface="Palatino Linotype" pitchFamily="18" charset="0"/>
                </a:rPr>
                <a:t>K</a:t>
              </a:r>
              <a:r>
                <a:rPr lang="en-GB" b="1" baseline="40000" dirty="0" smtClean="0">
                  <a:latin typeface="Palatino Linotype" pitchFamily="18" charset="0"/>
                </a:rPr>
                <a:t>+</a:t>
              </a:r>
              <a:endParaRPr lang="en-GB" b="1" baseline="40000" dirty="0">
                <a:latin typeface="Palatino Linotype" pitchFamily="18" charset="0"/>
              </a:endParaRPr>
            </a:p>
          </p:txBody>
        </p:sp>
        <p:sp>
          <p:nvSpPr>
            <p:cNvPr id="33" name="Textfeld 32"/>
            <p:cNvSpPr txBox="1"/>
            <p:nvPr/>
          </p:nvSpPr>
          <p:spPr>
            <a:xfrm>
              <a:off x="5214942" y="2500306"/>
              <a:ext cx="428628" cy="369332"/>
            </a:xfrm>
            <a:prstGeom prst="rect">
              <a:avLst/>
            </a:prstGeom>
            <a:noFill/>
          </p:spPr>
          <p:txBody>
            <a:bodyPr wrap="square" rtlCol="0">
              <a:spAutoFit/>
            </a:bodyPr>
            <a:lstStyle/>
            <a:p>
              <a:r>
                <a:rPr lang="en-GB" dirty="0" smtClean="0">
                  <a:latin typeface="Palatino Linotype" pitchFamily="18" charset="0"/>
                </a:rPr>
                <a:t>e</a:t>
              </a:r>
              <a:r>
                <a:rPr lang="en-GB" b="1" baseline="30000" dirty="0" smtClean="0">
                  <a:latin typeface="Palatino Linotype" pitchFamily="18" charset="0"/>
                </a:rPr>
                <a:t>-</a:t>
              </a:r>
              <a:endParaRPr lang="en-GB" b="1" baseline="30000" dirty="0">
                <a:latin typeface="Palatino Linotype" pitchFamily="18" charset="0"/>
              </a:endParaRPr>
            </a:p>
          </p:txBody>
        </p:sp>
        <p:sp>
          <p:nvSpPr>
            <p:cNvPr id="34" name="Textfeld 33"/>
            <p:cNvSpPr txBox="1"/>
            <p:nvPr/>
          </p:nvSpPr>
          <p:spPr>
            <a:xfrm>
              <a:off x="8715372" y="2488164"/>
              <a:ext cx="428628" cy="369332"/>
            </a:xfrm>
            <a:prstGeom prst="rect">
              <a:avLst/>
            </a:prstGeom>
            <a:noFill/>
          </p:spPr>
          <p:txBody>
            <a:bodyPr wrap="square" rtlCol="0">
              <a:spAutoFit/>
            </a:bodyPr>
            <a:lstStyle/>
            <a:p>
              <a:r>
                <a:rPr lang="en-GB" dirty="0" smtClean="0">
                  <a:latin typeface="Palatino Linotype" pitchFamily="18" charset="0"/>
                </a:rPr>
                <a:t>e</a:t>
              </a:r>
              <a:r>
                <a:rPr lang="en-GB" b="1" baseline="30000" dirty="0" smtClean="0">
                  <a:latin typeface="Palatino Linotype" pitchFamily="18" charset="0"/>
                </a:rPr>
                <a:t>+</a:t>
              </a:r>
              <a:endParaRPr lang="en-GB" b="1" baseline="30000" dirty="0">
                <a:latin typeface="Palatino Linotype" pitchFamily="18" charset="0"/>
              </a:endParaRPr>
            </a:p>
          </p:txBody>
        </p:sp>
      </p:grpSp>
      <p:sp>
        <p:nvSpPr>
          <p:cNvPr id="36" name="Textfeld 35"/>
          <p:cNvSpPr txBox="1"/>
          <p:nvPr/>
        </p:nvSpPr>
        <p:spPr>
          <a:xfrm>
            <a:off x="1502696" y="925281"/>
            <a:ext cx="2497800" cy="646331"/>
          </a:xfrm>
          <a:prstGeom prst="rect">
            <a:avLst/>
          </a:prstGeom>
          <a:noFill/>
        </p:spPr>
        <p:txBody>
          <a:bodyPr wrap="none" rtlCol="0">
            <a:spAutoFit/>
          </a:bodyPr>
          <a:lstStyle/>
          <a:p>
            <a:r>
              <a:rPr lang="en-GB" b="1" dirty="0" smtClean="0">
                <a:latin typeface="Palatino Linotype" pitchFamily="18" charset="0"/>
              </a:rPr>
              <a:t>Production of </a:t>
            </a:r>
            <a:r>
              <a:rPr lang="en-GB" b="1" i="1" dirty="0" smtClean="0">
                <a:latin typeface="Palatino Linotype" pitchFamily="18" charset="0"/>
                <a:sym typeface="Symbol"/>
              </a:rPr>
              <a:t></a:t>
            </a:r>
            <a:r>
              <a:rPr lang="en-GB" b="1" dirty="0" smtClean="0">
                <a:latin typeface="Palatino Linotype" pitchFamily="18" charset="0"/>
                <a:sym typeface="Symbol"/>
              </a:rPr>
              <a:t> at rest</a:t>
            </a:r>
          </a:p>
          <a:p>
            <a:r>
              <a:rPr lang="en-GB" b="1" dirty="0" smtClean="0">
                <a:latin typeface="Palatino Linotype" pitchFamily="18" charset="0"/>
                <a:sym typeface="Symbol"/>
              </a:rPr>
              <a:t>at DANE</a:t>
            </a:r>
            <a:r>
              <a:rPr lang="en-GB" b="1" dirty="0" smtClean="0">
                <a:latin typeface="Palatino Linotype" pitchFamily="18" charset="0"/>
              </a:rPr>
              <a:t> </a:t>
            </a:r>
            <a:endParaRPr lang="en-GB" b="1" dirty="0">
              <a:latin typeface="Palatino Linotype" pitchFamily="18" charset="0"/>
            </a:endParaRPr>
          </a:p>
        </p:txBody>
      </p:sp>
      <p:sp>
        <p:nvSpPr>
          <p:cNvPr id="40" name="Textfeld 39"/>
          <p:cNvSpPr txBox="1"/>
          <p:nvPr/>
        </p:nvSpPr>
        <p:spPr>
          <a:xfrm>
            <a:off x="6929454" y="1357298"/>
            <a:ext cx="688009" cy="338554"/>
          </a:xfrm>
          <a:prstGeom prst="rect">
            <a:avLst/>
          </a:prstGeom>
          <a:noFill/>
        </p:spPr>
        <p:txBody>
          <a:bodyPr wrap="none" rtlCol="0">
            <a:spAutoFit/>
          </a:bodyPr>
          <a:lstStyle/>
          <a:p>
            <a:r>
              <a:rPr lang="en-GB" sz="1600" b="1" dirty="0" smtClean="0">
                <a:latin typeface="Palatino Linotype" pitchFamily="18" charset="0"/>
              </a:rPr>
              <a:t>X-ray</a:t>
            </a:r>
            <a:endParaRPr lang="en-GB" sz="1600" b="1" dirty="0">
              <a:latin typeface="Palatino Linotype" pitchFamily="18" charset="0"/>
            </a:endParaRPr>
          </a:p>
        </p:txBody>
      </p:sp>
      <p:sp>
        <p:nvSpPr>
          <p:cNvPr id="41" name="Textfeld 40"/>
          <p:cNvSpPr txBox="1"/>
          <p:nvPr/>
        </p:nvSpPr>
        <p:spPr>
          <a:xfrm>
            <a:off x="3571868" y="6519446"/>
            <a:ext cx="1670650" cy="338554"/>
          </a:xfrm>
          <a:prstGeom prst="rect">
            <a:avLst/>
          </a:prstGeom>
          <a:noFill/>
        </p:spPr>
        <p:txBody>
          <a:bodyPr wrap="none" rtlCol="0">
            <a:spAutoFit/>
          </a:bodyPr>
          <a:lstStyle/>
          <a:p>
            <a:r>
              <a:rPr lang="en-GB" sz="1600" dirty="0" smtClean="0">
                <a:latin typeface="Palatino Linotype" pitchFamily="18" charset="0"/>
              </a:rPr>
              <a:t>SDD timing [µs]</a:t>
            </a:r>
            <a:endParaRPr lang="en-GB" sz="1600" dirty="0">
              <a:latin typeface="Palatino Linotype" pitchFamily="18" charset="0"/>
            </a:endParaRPr>
          </a:p>
        </p:txBody>
      </p:sp>
      <p:sp>
        <p:nvSpPr>
          <p:cNvPr id="42" name="Textfeld 41"/>
          <p:cNvSpPr txBox="1"/>
          <p:nvPr/>
        </p:nvSpPr>
        <p:spPr>
          <a:xfrm rot="16200000">
            <a:off x="953646" y="4475586"/>
            <a:ext cx="1574470" cy="338554"/>
          </a:xfrm>
          <a:prstGeom prst="rect">
            <a:avLst/>
          </a:prstGeom>
          <a:noFill/>
        </p:spPr>
        <p:txBody>
          <a:bodyPr wrap="none" rtlCol="0">
            <a:spAutoFit/>
          </a:bodyPr>
          <a:lstStyle/>
          <a:p>
            <a:r>
              <a:rPr lang="en-GB" sz="1600" dirty="0" smtClean="0">
                <a:latin typeface="Palatino Linotype" pitchFamily="18" charset="0"/>
              </a:rPr>
              <a:t>counts / 100 ns</a:t>
            </a:r>
            <a:endParaRPr lang="en-GB" sz="1600" dirty="0">
              <a:latin typeface="Palatino Linotype" pitchFamily="18" charset="0"/>
            </a:endParaRPr>
          </a:p>
        </p:txBody>
      </p:sp>
      <p:sp>
        <p:nvSpPr>
          <p:cNvPr id="43" name="Textfeld 42"/>
          <p:cNvSpPr txBox="1"/>
          <p:nvPr/>
        </p:nvSpPr>
        <p:spPr>
          <a:xfrm>
            <a:off x="1071538" y="-24"/>
            <a:ext cx="8072462"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Measuring  principle</a:t>
            </a:r>
            <a:endParaRPr lang="en-GB" sz="3600" b="1" dirty="0">
              <a:effectLst>
                <a:outerShdw blurRad="38100" dist="38100" dir="2700000" algn="tl">
                  <a:srgbClr val="000000">
                    <a:alpha val="43137"/>
                  </a:srgbClr>
                </a:outerShdw>
              </a:effectLst>
              <a:latin typeface="Palatino Linotype" pitchFamily="18" charset="0"/>
            </a:endParaRPr>
          </a:p>
        </p:txBody>
      </p:sp>
      <p:sp>
        <p:nvSpPr>
          <p:cNvPr id="44" name="Fußzeilenplatzhalter 43"/>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1756501" y="3155679"/>
            <a:ext cx="6315961" cy="3345155"/>
          </a:xfrm>
          <a:prstGeom prst="rect">
            <a:avLst/>
          </a:prstGeom>
          <a:noFill/>
          <a:ln w="9525">
            <a:noFill/>
            <a:miter lim="800000"/>
            <a:headEnd/>
            <a:tailEnd/>
          </a:ln>
          <a:effectLst/>
        </p:spPr>
      </p:pic>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Box 35"/>
          <p:cNvSpPr txBox="1">
            <a:spLocks noChangeArrowheads="1"/>
          </p:cNvSpPr>
          <p:nvPr/>
        </p:nvSpPr>
        <p:spPr bwMode="auto">
          <a:xfrm>
            <a:off x="5334000" y="838200"/>
            <a:ext cx="2888932" cy="400110"/>
          </a:xfrm>
          <a:prstGeom prst="rect">
            <a:avLst/>
          </a:prstGeom>
          <a:noFill/>
          <a:ln w="38100">
            <a:solidFill>
              <a:srgbClr val="000080"/>
            </a:solidFill>
            <a:miter lim="800000"/>
            <a:headEnd/>
            <a:tailEnd/>
          </a:ln>
          <a:effectLst/>
        </p:spPr>
        <p:txBody>
          <a:bodyPr wrap="none">
            <a:spAutoFit/>
          </a:bodyPr>
          <a:lstStyle/>
          <a:p>
            <a:r>
              <a:rPr lang="en-US" altLang="ja-JP" sz="2000" u="none" dirty="0" smtClean="0">
                <a:solidFill>
                  <a:srgbClr val="FF0000"/>
                </a:solidFill>
                <a:latin typeface="Palatino Linotype" pitchFamily="18" charset="0"/>
                <a:ea typeface="ＭＳ Ｐゴシック" pitchFamily="50" charset="-128"/>
              </a:rPr>
              <a:t>“</a:t>
            </a:r>
            <a:r>
              <a:rPr lang="en-US" altLang="ja-JP" sz="2000" u="none" dirty="0">
                <a:solidFill>
                  <a:srgbClr val="FF0000"/>
                </a:solidFill>
                <a:latin typeface="Palatino Linotype" pitchFamily="18" charset="0"/>
                <a:ea typeface="ＭＳ Ｐゴシック" pitchFamily="50" charset="-128"/>
              </a:rPr>
              <a:t>X-ray tube” data taken</a:t>
            </a:r>
            <a:endParaRPr lang="en-US" altLang="ja-JP" sz="2000" u="none" dirty="0">
              <a:latin typeface="Palatino Linotype" pitchFamily="18" charset="0"/>
              <a:ea typeface="ＭＳ Ｐゴシック" pitchFamily="50" charset="-128"/>
            </a:endParaRPr>
          </a:p>
        </p:txBody>
      </p:sp>
      <p:sp>
        <p:nvSpPr>
          <p:cNvPr id="44" name="Text Box 36"/>
          <p:cNvSpPr txBox="1">
            <a:spLocks noChangeArrowheads="1"/>
          </p:cNvSpPr>
          <p:nvPr/>
        </p:nvSpPr>
        <p:spPr bwMode="auto">
          <a:xfrm>
            <a:off x="5272088" y="1857364"/>
            <a:ext cx="3086126" cy="707886"/>
          </a:xfrm>
          <a:prstGeom prst="rect">
            <a:avLst/>
          </a:prstGeom>
          <a:noFill/>
          <a:ln w="38100">
            <a:solidFill>
              <a:schemeClr val="accent2"/>
            </a:solidFill>
            <a:miter lim="800000"/>
            <a:headEnd/>
            <a:tailEnd/>
          </a:ln>
          <a:effectLst/>
        </p:spPr>
        <p:txBody>
          <a:bodyPr wrap="square">
            <a:spAutoFit/>
          </a:bodyPr>
          <a:lstStyle/>
          <a:p>
            <a:pPr algn="ctr"/>
            <a:r>
              <a:rPr lang="en-US" altLang="ja-JP" sz="2000" u="none" dirty="0" smtClean="0">
                <a:latin typeface="Palatino Linotype" pitchFamily="18" charset="0"/>
                <a:ea typeface="ＭＳ Ｐゴシック" pitchFamily="50" charset="-128"/>
              </a:rPr>
              <a:t>estimated systematic </a:t>
            </a:r>
            <a:r>
              <a:rPr lang="en-US" altLang="ja-JP" sz="2000" u="none" dirty="0">
                <a:latin typeface="Palatino Linotype" pitchFamily="18" charset="0"/>
                <a:ea typeface="ＭＳ Ｐゴシック" pitchFamily="50" charset="-128"/>
              </a:rPr>
              <a:t>error ~ 3-4 </a:t>
            </a:r>
            <a:r>
              <a:rPr lang="en-US" altLang="ja-JP" sz="2000" u="none" dirty="0" err="1">
                <a:latin typeface="Palatino Linotype" pitchFamily="18" charset="0"/>
                <a:ea typeface="ＭＳ Ｐゴシック" pitchFamily="50" charset="-128"/>
              </a:rPr>
              <a:t>eV</a:t>
            </a:r>
            <a:endParaRPr lang="en-US" altLang="ja-JP" sz="2000" u="none" dirty="0">
              <a:latin typeface="Palatino Linotype" pitchFamily="18" charset="0"/>
              <a:ea typeface="ＭＳ Ｐゴシック" pitchFamily="50" charset="-128"/>
            </a:endParaRPr>
          </a:p>
        </p:txBody>
      </p:sp>
      <p:sp>
        <p:nvSpPr>
          <p:cNvPr id="45" name="AutoShape 37"/>
          <p:cNvSpPr>
            <a:spLocks noChangeArrowheads="1"/>
          </p:cNvSpPr>
          <p:nvPr/>
        </p:nvSpPr>
        <p:spPr bwMode="auto">
          <a:xfrm>
            <a:off x="6629400" y="1357298"/>
            <a:ext cx="381000"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en-GB"/>
          </a:p>
        </p:txBody>
      </p:sp>
      <p:sp>
        <p:nvSpPr>
          <p:cNvPr id="49" name="Rechteck 48"/>
          <p:cNvSpPr/>
          <p:nvPr/>
        </p:nvSpPr>
        <p:spPr>
          <a:xfrm>
            <a:off x="1071538" y="0"/>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SDD X-ray energy spectra</a:t>
            </a:r>
            <a:endParaRPr kumimoji="1" lang="en-US" altLang="ja-JP" sz="3600" b="1" dirty="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endParaRPr>
          </a:p>
        </p:txBody>
      </p:sp>
      <p:sp>
        <p:nvSpPr>
          <p:cNvPr id="51" name="Textfeld 50"/>
          <p:cNvSpPr txBox="1"/>
          <p:nvPr/>
        </p:nvSpPr>
        <p:spPr>
          <a:xfrm>
            <a:off x="6000760" y="6357958"/>
            <a:ext cx="1928826" cy="400110"/>
          </a:xfrm>
          <a:prstGeom prst="rect">
            <a:avLst/>
          </a:prstGeom>
          <a:noFill/>
        </p:spPr>
        <p:txBody>
          <a:bodyPr wrap="square" rtlCol="0">
            <a:spAutoFit/>
          </a:bodyPr>
          <a:lstStyle/>
          <a:p>
            <a:r>
              <a:rPr lang="en-GB" sz="2000" dirty="0" smtClean="0">
                <a:latin typeface="Palatino Linotype" pitchFamily="18" charset="0"/>
              </a:rPr>
              <a:t>energy [</a:t>
            </a:r>
            <a:r>
              <a:rPr lang="en-GB" sz="2000" dirty="0" err="1" smtClean="0">
                <a:latin typeface="Palatino Linotype" pitchFamily="18" charset="0"/>
              </a:rPr>
              <a:t>keV</a:t>
            </a:r>
            <a:r>
              <a:rPr lang="en-GB" sz="2000" dirty="0" smtClean="0">
                <a:latin typeface="Palatino Linotype" pitchFamily="18" charset="0"/>
              </a:rPr>
              <a:t>]</a:t>
            </a:r>
            <a:endParaRPr lang="en-GB" sz="2000" dirty="0">
              <a:latin typeface="Palatino Linotype" pitchFamily="18" charset="0"/>
            </a:endParaRPr>
          </a:p>
        </p:txBody>
      </p:sp>
      <p:sp>
        <p:nvSpPr>
          <p:cNvPr id="52" name="Textfeld 51"/>
          <p:cNvSpPr txBox="1"/>
          <p:nvPr/>
        </p:nvSpPr>
        <p:spPr>
          <a:xfrm rot="16200000">
            <a:off x="550012" y="3979044"/>
            <a:ext cx="1928826" cy="400110"/>
          </a:xfrm>
          <a:prstGeom prst="rect">
            <a:avLst/>
          </a:prstGeom>
          <a:noFill/>
        </p:spPr>
        <p:txBody>
          <a:bodyPr wrap="square" rtlCol="0">
            <a:spAutoFit/>
          </a:bodyPr>
          <a:lstStyle/>
          <a:p>
            <a:r>
              <a:rPr lang="en-GB" sz="2000" dirty="0" smtClean="0">
                <a:latin typeface="Palatino Linotype" pitchFamily="18" charset="0"/>
              </a:rPr>
              <a:t>counts / 30eV</a:t>
            </a:r>
            <a:endParaRPr lang="en-GB" sz="2000" dirty="0">
              <a:latin typeface="Palatino Linotype" pitchFamily="18" charset="0"/>
            </a:endParaRPr>
          </a:p>
        </p:txBody>
      </p:sp>
      <p:sp>
        <p:nvSpPr>
          <p:cNvPr id="53" name="Rechteck 52"/>
          <p:cNvSpPr/>
          <p:nvPr/>
        </p:nvSpPr>
        <p:spPr>
          <a:xfrm>
            <a:off x="6858016" y="3429000"/>
            <a:ext cx="857256"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
          <p:cNvPicPr>
            <a:picLocks noChangeAspect="1" noChangeArrowheads="1"/>
          </p:cNvPicPr>
          <p:nvPr/>
        </p:nvPicPr>
        <p:blipFill>
          <a:blip r:embed="rId5"/>
          <a:srcRect/>
          <a:stretch>
            <a:fillRect/>
          </a:stretch>
        </p:blipFill>
        <p:spPr bwMode="auto">
          <a:xfrm>
            <a:off x="1714480" y="714356"/>
            <a:ext cx="2857520" cy="2140872"/>
          </a:xfrm>
          <a:prstGeom prst="rect">
            <a:avLst/>
          </a:prstGeom>
          <a:noFill/>
          <a:ln w="9525">
            <a:noFill/>
            <a:miter lim="800000"/>
            <a:headEnd/>
            <a:tailEnd/>
          </a:ln>
          <a:effectLst/>
        </p:spPr>
      </p:pic>
      <p:sp>
        <p:nvSpPr>
          <p:cNvPr id="31" name="Rechteck 30"/>
          <p:cNvSpPr/>
          <p:nvPr/>
        </p:nvSpPr>
        <p:spPr>
          <a:xfrm>
            <a:off x="1500166" y="571480"/>
            <a:ext cx="35719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ußzeilenplatzhalter 31"/>
          <p:cNvSpPr>
            <a:spLocks noGrp="1"/>
          </p:cNvSpPr>
          <p:nvPr>
            <p:ph type="ftr" sz="quarter" idx="11"/>
          </p:nvPr>
        </p:nvSpPr>
        <p:spPr>
          <a:xfrm>
            <a:off x="312420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714348" y="285728"/>
            <a:ext cx="8429653" cy="6600847"/>
          </a:xfrm>
          <a:prstGeom prst="rect">
            <a:avLst/>
          </a:prstGeom>
          <a:noFill/>
          <a:ln w="9525">
            <a:noFill/>
            <a:miter lim="800000"/>
            <a:headEnd/>
            <a:tailEnd/>
          </a:ln>
          <a:effectLst/>
        </p:spPr>
      </p:pic>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p:cNvSpPr/>
          <p:nvPr/>
        </p:nvSpPr>
        <p:spPr>
          <a:xfrm>
            <a:off x="3000364" y="214290"/>
            <a:ext cx="3857652"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p:cNvSpPr/>
          <p:nvPr/>
        </p:nvSpPr>
        <p:spPr>
          <a:xfrm>
            <a:off x="1071538" y="0"/>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SDD X-ray energy spectra</a:t>
            </a:r>
            <a:endParaRPr kumimoji="1" lang="en-US" altLang="ja-JP" sz="3600" b="1" dirty="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endParaRPr>
          </a:p>
        </p:txBody>
      </p:sp>
      <p:sp>
        <p:nvSpPr>
          <p:cNvPr id="11" name="Fußzeilenplatzhalter 10"/>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1071538" y="873189"/>
            <a:ext cx="5357850" cy="5199017"/>
            <a:chOff x="142844" y="873189"/>
            <a:chExt cx="5572164" cy="5199017"/>
          </a:xfrm>
        </p:grpSpPr>
        <p:pic>
          <p:nvPicPr>
            <p:cNvPr id="158722" name="Picture 2" descr="khe3-result"/>
            <p:cNvPicPr>
              <a:picLocks noChangeAspect="1" noChangeArrowheads="1"/>
            </p:cNvPicPr>
            <p:nvPr/>
          </p:nvPicPr>
          <p:blipFill>
            <a:blip r:embed="rId2"/>
            <a:srcRect/>
            <a:stretch>
              <a:fillRect/>
            </a:stretch>
          </p:blipFill>
          <p:spPr bwMode="auto">
            <a:xfrm>
              <a:off x="142844" y="873189"/>
              <a:ext cx="5572164" cy="5199017"/>
            </a:xfrm>
            <a:prstGeom prst="rect">
              <a:avLst/>
            </a:prstGeom>
            <a:noFill/>
          </p:spPr>
        </p:pic>
        <p:sp>
          <p:nvSpPr>
            <p:cNvPr id="158723" name="Text Box 3"/>
            <p:cNvSpPr txBox="1">
              <a:spLocks noChangeArrowheads="1"/>
            </p:cNvSpPr>
            <p:nvPr/>
          </p:nvSpPr>
          <p:spPr bwMode="auto">
            <a:xfrm>
              <a:off x="1630353" y="2063750"/>
              <a:ext cx="1655763" cy="395288"/>
            </a:xfrm>
            <a:prstGeom prst="rect">
              <a:avLst/>
            </a:prstGeom>
            <a:solidFill>
              <a:schemeClr val="bg1"/>
            </a:solidFill>
            <a:ln w="28575">
              <a:solidFill>
                <a:schemeClr val="accent2"/>
              </a:solidFill>
              <a:miter lim="800000"/>
              <a:headEnd/>
              <a:tailEnd/>
            </a:ln>
            <a:effectLst/>
          </p:spPr>
          <p:txBody>
            <a:bodyPr wrap="none">
              <a:spAutoFit/>
            </a:bodyPr>
            <a:lstStyle/>
            <a:p>
              <a:r>
                <a:rPr lang="en-US" altLang="ja-JP" sz="1800" u="none">
                  <a:latin typeface="Arial" pitchFamily="34" charset="0"/>
                  <a:ea typeface="MS PGothic" pitchFamily="34" charset="-128"/>
                </a:rPr>
                <a:t>K-</a:t>
              </a:r>
              <a:r>
                <a:rPr lang="en-US" altLang="ja-JP" sz="1800" u="none" baseline="30000">
                  <a:latin typeface="Arial" pitchFamily="34" charset="0"/>
                  <a:ea typeface="MS PGothic" pitchFamily="34" charset="-128"/>
                </a:rPr>
                <a:t>3</a:t>
              </a:r>
              <a:r>
                <a:rPr lang="en-US" altLang="ja-JP" sz="1800" u="none">
                  <a:latin typeface="Arial" pitchFamily="34" charset="0"/>
                  <a:ea typeface="MS PGothic" pitchFamily="34" charset="-128"/>
                </a:rPr>
                <a:t>He (3d-2p)</a:t>
              </a:r>
            </a:p>
          </p:txBody>
        </p:sp>
        <p:sp>
          <p:nvSpPr>
            <p:cNvPr id="158724" name="Line 4"/>
            <p:cNvSpPr>
              <a:spLocks noChangeShapeType="1"/>
            </p:cNvSpPr>
            <p:nvPr/>
          </p:nvSpPr>
          <p:spPr bwMode="auto">
            <a:xfrm>
              <a:off x="1290638" y="4367213"/>
              <a:ext cx="114300" cy="409575"/>
            </a:xfrm>
            <a:prstGeom prst="line">
              <a:avLst/>
            </a:prstGeom>
            <a:noFill/>
            <a:ln w="9525">
              <a:solidFill>
                <a:schemeClr val="tx1"/>
              </a:solidFill>
              <a:round/>
              <a:headEnd/>
              <a:tailEnd type="triangle" w="med" len="med"/>
            </a:ln>
            <a:effectLst/>
          </p:spPr>
          <p:txBody>
            <a:bodyPr/>
            <a:lstStyle/>
            <a:p>
              <a:endParaRPr lang="en-GB"/>
            </a:p>
          </p:txBody>
        </p:sp>
        <p:sp>
          <p:nvSpPr>
            <p:cNvPr id="158725" name="Text Box 5"/>
            <p:cNvSpPr txBox="1">
              <a:spLocks noChangeArrowheads="1"/>
            </p:cNvSpPr>
            <p:nvPr/>
          </p:nvSpPr>
          <p:spPr bwMode="auto">
            <a:xfrm>
              <a:off x="965200" y="4025900"/>
              <a:ext cx="717550" cy="366713"/>
            </a:xfrm>
            <a:prstGeom prst="rect">
              <a:avLst/>
            </a:prstGeom>
            <a:noFill/>
            <a:ln w="9525">
              <a:noFill/>
              <a:miter lim="800000"/>
              <a:headEnd/>
              <a:tailEnd/>
            </a:ln>
            <a:effectLst/>
          </p:spPr>
          <p:txBody>
            <a:bodyPr wrap="none">
              <a:spAutoFit/>
            </a:bodyPr>
            <a:lstStyle/>
            <a:p>
              <a:r>
                <a:rPr lang="en-US" altLang="ja-JP" sz="1800" b="0" u="none" dirty="0">
                  <a:latin typeface="Arial" pitchFamily="34" charset="0"/>
                  <a:ea typeface="MS PGothic" pitchFamily="34" charset="-128"/>
                </a:rPr>
                <a:t>Ti Ka</a:t>
              </a:r>
            </a:p>
          </p:txBody>
        </p:sp>
        <p:sp>
          <p:nvSpPr>
            <p:cNvPr id="158726" name="Line 6"/>
            <p:cNvSpPr>
              <a:spLocks noChangeShapeType="1"/>
            </p:cNvSpPr>
            <p:nvPr/>
          </p:nvSpPr>
          <p:spPr bwMode="auto">
            <a:xfrm>
              <a:off x="2274576" y="4524386"/>
              <a:ext cx="341302" cy="404812"/>
            </a:xfrm>
            <a:prstGeom prst="line">
              <a:avLst/>
            </a:prstGeom>
            <a:noFill/>
            <a:ln w="9525">
              <a:solidFill>
                <a:schemeClr val="tx1"/>
              </a:solidFill>
              <a:round/>
              <a:headEnd/>
              <a:tailEnd type="triangle" w="med" len="med"/>
            </a:ln>
            <a:effectLst/>
          </p:spPr>
          <p:txBody>
            <a:bodyPr/>
            <a:lstStyle/>
            <a:p>
              <a:endParaRPr lang="en-GB"/>
            </a:p>
          </p:txBody>
        </p:sp>
        <p:sp>
          <p:nvSpPr>
            <p:cNvPr id="158727" name="Text Box 7"/>
            <p:cNvSpPr txBox="1">
              <a:spLocks noChangeArrowheads="1"/>
            </p:cNvSpPr>
            <p:nvPr/>
          </p:nvSpPr>
          <p:spPr bwMode="auto">
            <a:xfrm>
              <a:off x="1851641" y="4198948"/>
              <a:ext cx="726441" cy="366713"/>
            </a:xfrm>
            <a:prstGeom prst="rect">
              <a:avLst/>
            </a:prstGeom>
            <a:noFill/>
            <a:ln w="9525">
              <a:noFill/>
              <a:miter lim="800000"/>
              <a:headEnd/>
              <a:tailEnd/>
            </a:ln>
            <a:effectLst/>
          </p:spPr>
          <p:txBody>
            <a:bodyPr wrap="square">
              <a:spAutoFit/>
            </a:bodyPr>
            <a:lstStyle/>
            <a:p>
              <a:r>
                <a:rPr lang="en-US" altLang="ja-JP" sz="1800" b="0" u="none" dirty="0">
                  <a:latin typeface="Arial" pitchFamily="34" charset="0"/>
                  <a:ea typeface="MS PGothic" pitchFamily="34" charset="-128"/>
                </a:rPr>
                <a:t>K-C</a:t>
              </a:r>
            </a:p>
          </p:txBody>
        </p:sp>
        <p:sp>
          <p:nvSpPr>
            <p:cNvPr id="158728" name="Line 8"/>
            <p:cNvSpPr>
              <a:spLocks noChangeShapeType="1"/>
            </p:cNvSpPr>
            <p:nvPr/>
          </p:nvSpPr>
          <p:spPr bwMode="auto">
            <a:xfrm>
              <a:off x="3019415" y="4495805"/>
              <a:ext cx="152400" cy="533400"/>
            </a:xfrm>
            <a:prstGeom prst="line">
              <a:avLst/>
            </a:prstGeom>
            <a:noFill/>
            <a:ln w="9525">
              <a:solidFill>
                <a:schemeClr val="tx1"/>
              </a:solidFill>
              <a:round/>
              <a:headEnd/>
              <a:tailEnd type="triangle" w="med" len="med"/>
            </a:ln>
            <a:effectLst/>
          </p:spPr>
          <p:txBody>
            <a:bodyPr/>
            <a:lstStyle/>
            <a:p>
              <a:endParaRPr lang="en-GB"/>
            </a:p>
          </p:txBody>
        </p:sp>
        <p:sp>
          <p:nvSpPr>
            <p:cNvPr id="158729" name="Text Box 9"/>
            <p:cNvSpPr txBox="1">
              <a:spLocks noChangeArrowheads="1"/>
            </p:cNvSpPr>
            <p:nvPr/>
          </p:nvSpPr>
          <p:spPr bwMode="auto">
            <a:xfrm>
              <a:off x="2624128" y="4143380"/>
              <a:ext cx="590550" cy="366712"/>
            </a:xfrm>
            <a:prstGeom prst="rect">
              <a:avLst/>
            </a:prstGeom>
            <a:noFill/>
            <a:ln w="9525">
              <a:noFill/>
              <a:miter lim="800000"/>
              <a:headEnd/>
              <a:tailEnd/>
            </a:ln>
            <a:effectLst/>
          </p:spPr>
          <p:txBody>
            <a:bodyPr wrap="none">
              <a:spAutoFit/>
            </a:bodyPr>
            <a:lstStyle/>
            <a:p>
              <a:r>
                <a:rPr lang="en-US" altLang="ja-JP" sz="1800" b="0" u="none" dirty="0">
                  <a:latin typeface="Arial" pitchFamily="34" charset="0"/>
                  <a:ea typeface="MS PGothic" pitchFamily="34" charset="-128"/>
                </a:rPr>
                <a:t>K-O</a:t>
              </a:r>
            </a:p>
          </p:txBody>
        </p:sp>
        <p:sp>
          <p:nvSpPr>
            <p:cNvPr id="158730" name="Line 10"/>
            <p:cNvSpPr>
              <a:spLocks noChangeShapeType="1"/>
            </p:cNvSpPr>
            <p:nvPr/>
          </p:nvSpPr>
          <p:spPr bwMode="auto">
            <a:xfrm>
              <a:off x="4818067" y="4624393"/>
              <a:ext cx="209550" cy="461963"/>
            </a:xfrm>
            <a:prstGeom prst="line">
              <a:avLst/>
            </a:prstGeom>
            <a:noFill/>
            <a:ln w="9525">
              <a:solidFill>
                <a:schemeClr val="tx1"/>
              </a:solidFill>
              <a:round/>
              <a:headEnd/>
              <a:tailEnd type="triangle" w="med" len="med"/>
            </a:ln>
            <a:effectLst/>
          </p:spPr>
          <p:txBody>
            <a:bodyPr/>
            <a:lstStyle/>
            <a:p>
              <a:endParaRPr lang="en-GB"/>
            </a:p>
          </p:txBody>
        </p:sp>
        <p:sp>
          <p:nvSpPr>
            <p:cNvPr id="158731" name="Text Box 11"/>
            <p:cNvSpPr txBox="1">
              <a:spLocks noChangeArrowheads="1"/>
            </p:cNvSpPr>
            <p:nvPr/>
          </p:nvSpPr>
          <p:spPr bwMode="auto">
            <a:xfrm>
              <a:off x="4565654" y="4286256"/>
              <a:ext cx="577850" cy="366712"/>
            </a:xfrm>
            <a:prstGeom prst="rect">
              <a:avLst/>
            </a:prstGeom>
            <a:noFill/>
            <a:ln w="9525">
              <a:noFill/>
              <a:miter lim="800000"/>
              <a:headEnd/>
              <a:tailEnd/>
            </a:ln>
            <a:effectLst/>
          </p:spPr>
          <p:txBody>
            <a:bodyPr wrap="none">
              <a:spAutoFit/>
            </a:bodyPr>
            <a:lstStyle/>
            <a:p>
              <a:r>
                <a:rPr lang="en-US" altLang="ja-JP" sz="1800" b="0" u="none" dirty="0">
                  <a:latin typeface="Arial" pitchFamily="34" charset="0"/>
                  <a:ea typeface="MS PGothic" pitchFamily="34" charset="-128"/>
                </a:rPr>
                <a:t>K-N</a:t>
              </a:r>
            </a:p>
          </p:txBody>
        </p:sp>
        <p:sp>
          <p:nvSpPr>
            <p:cNvPr id="158737" name="Line 17"/>
            <p:cNvSpPr>
              <a:spLocks noChangeShapeType="1"/>
            </p:cNvSpPr>
            <p:nvPr/>
          </p:nvSpPr>
          <p:spPr bwMode="auto">
            <a:xfrm>
              <a:off x="3000364" y="2444750"/>
              <a:ext cx="400050" cy="457200"/>
            </a:xfrm>
            <a:prstGeom prst="line">
              <a:avLst/>
            </a:prstGeom>
            <a:noFill/>
            <a:ln w="28575">
              <a:solidFill>
                <a:schemeClr val="accent2"/>
              </a:solidFill>
              <a:round/>
              <a:headEnd/>
              <a:tailEnd type="triangle" w="med" len="med"/>
            </a:ln>
            <a:effectLst/>
          </p:spPr>
          <p:txBody>
            <a:bodyPr/>
            <a:lstStyle/>
            <a:p>
              <a:endParaRPr lang="en-GB"/>
            </a:p>
          </p:txBody>
        </p:sp>
      </p:grpSp>
      <p:pic>
        <p:nvPicPr>
          <p:cNvPr id="158733" name="Picture 13"/>
          <p:cNvPicPr>
            <a:picLocks noChangeAspect="1" noChangeArrowheads="1"/>
          </p:cNvPicPr>
          <p:nvPr/>
        </p:nvPicPr>
        <p:blipFill>
          <a:blip r:embed="rId3"/>
          <a:srcRect/>
          <a:stretch>
            <a:fillRect/>
          </a:stretch>
        </p:blipFill>
        <p:spPr bwMode="auto">
          <a:xfrm>
            <a:off x="4748244" y="2643182"/>
            <a:ext cx="4324350" cy="544512"/>
          </a:xfrm>
          <a:prstGeom prst="rect">
            <a:avLst/>
          </a:prstGeom>
          <a:solidFill>
            <a:srgbClr val="FFFF99"/>
          </a:solidFill>
          <a:ln w="38100">
            <a:solidFill>
              <a:srgbClr val="FF0000"/>
            </a:solidFill>
            <a:miter lim="800000"/>
            <a:headEnd/>
            <a:tailEnd/>
          </a:ln>
          <a:effectLst/>
        </p:spPr>
      </p:pic>
      <p:pic>
        <p:nvPicPr>
          <p:cNvPr id="158735" name="Picture 15"/>
          <p:cNvPicPr>
            <a:picLocks noChangeAspect="1" noChangeArrowheads="1"/>
          </p:cNvPicPr>
          <p:nvPr/>
        </p:nvPicPr>
        <p:blipFill>
          <a:blip r:embed="rId4"/>
          <a:srcRect/>
          <a:stretch>
            <a:fillRect/>
          </a:stretch>
        </p:blipFill>
        <p:spPr bwMode="auto">
          <a:xfrm>
            <a:off x="6500826" y="3286124"/>
            <a:ext cx="2000263" cy="421489"/>
          </a:xfrm>
          <a:prstGeom prst="rect">
            <a:avLst/>
          </a:prstGeom>
          <a:noFill/>
          <a:ln w="9525">
            <a:noFill/>
            <a:miter lim="800000"/>
            <a:headEnd/>
            <a:tailEnd/>
          </a:ln>
          <a:effectLst/>
        </p:spPr>
      </p:pic>
      <p:pic>
        <p:nvPicPr>
          <p:cNvPr id="158736" name="Picture 16"/>
          <p:cNvPicPr>
            <a:picLocks noChangeAspect="1" noChangeArrowheads="1"/>
          </p:cNvPicPr>
          <p:nvPr/>
        </p:nvPicPr>
        <p:blipFill>
          <a:blip r:embed="rId5"/>
          <a:srcRect/>
          <a:stretch>
            <a:fillRect/>
          </a:stretch>
        </p:blipFill>
        <p:spPr bwMode="auto">
          <a:xfrm>
            <a:off x="4643438" y="1142984"/>
            <a:ext cx="4443412" cy="461962"/>
          </a:xfrm>
          <a:prstGeom prst="rect">
            <a:avLst/>
          </a:prstGeom>
          <a:solidFill>
            <a:srgbClr val="FFFF99"/>
          </a:solidFill>
          <a:ln w="38100">
            <a:solidFill>
              <a:srgbClr val="FF0000"/>
            </a:solidFill>
            <a:miter lim="800000"/>
            <a:headEnd/>
            <a:tailEnd/>
          </a:ln>
          <a:effectLst/>
        </p:spPr>
      </p:pic>
      <p:sp>
        <p:nvSpPr>
          <p:cNvPr id="158738" name="Text Box 18"/>
          <p:cNvSpPr txBox="1">
            <a:spLocks noChangeArrowheads="1"/>
          </p:cNvSpPr>
          <p:nvPr/>
        </p:nvSpPr>
        <p:spPr bwMode="auto">
          <a:xfrm>
            <a:off x="6429388" y="1785926"/>
            <a:ext cx="2714644" cy="338554"/>
          </a:xfrm>
          <a:prstGeom prst="rect">
            <a:avLst/>
          </a:prstGeom>
          <a:noFill/>
          <a:ln w="9525">
            <a:noFill/>
            <a:miter lim="800000"/>
            <a:headEnd/>
            <a:tailEnd/>
          </a:ln>
          <a:effectLst/>
        </p:spPr>
        <p:txBody>
          <a:bodyPr wrap="square">
            <a:spAutoFit/>
          </a:bodyPr>
          <a:lstStyle/>
          <a:p>
            <a:r>
              <a:rPr lang="en-US" altLang="ja-JP" sz="1600" u="none" dirty="0">
                <a:latin typeface="Arial" pitchFamily="34" charset="0"/>
                <a:ea typeface="MS PGothic" pitchFamily="34" charset="-128"/>
              </a:rPr>
              <a:t>QED value</a:t>
            </a:r>
            <a:r>
              <a:rPr lang="en-US" altLang="ja-JP" sz="1600" u="none" dirty="0" smtClean="0">
                <a:latin typeface="Arial" pitchFamily="34" charset="0"/>
                <a:ea typeface="MS PGothic" pitchFamily="34" charset="-128"/>
              </a:rPr>
              <a:t>: </a:t>
            </a:r>
            <a:r>
              <a:rPr lang="en-US" altLang="ja-JP" sz="1600" u="none" dirty="0" err="1" smtClean="0">
                <a:latin typeface="Arial" pitchFamily="34" charset="0"/>
                <a:ea typeface="MS PGothic" pitchFamily="34" charset="-128"/>
              </a:rPr>
              <a:t>E</a:t>
            </a:r>
            <a:r>
              <a:rPr lang="en-US" altLang="ja-JP" sz="1600" u="none" baseline="-25000" dirty="0" err="1" smtClean="0">
                <a:latin typeface="Arial" pitchFamily="34" charset="0"/>
                <a:ea typeface="MS PGothic" pitchFamily="34" charset="-128"/>
              </a:rPr>
              <a:t>em</a:t>
            </a:r>
            <a:r>
              <a:rPr lang="en-US" altLang="ja-JP" sz="1600" u="none" dirty="0" smtClean="0">
                <a:latin typeface="Arial" pitchFamily="34" charset="0"/>
                <a:ea typeface="MS PGothic" pitchFamily="34" charset="-128"/>
              </a:rPr>
              <a:t>= 6224.6 </a:t>
            </a:r>
            <a:r>
              <a:rPr lang="en-US" altLang="ja-JP" sz="1600" u="none" dirty="0" err="1" smtClean="0">
                <a:latin typeface="Arial" pitchFamily="34" charset="0"/>
                <a:ea typeface="MS PGothic" pitchFamily="34" charset="-128"/>
              </a:rPr>
              <a:t>eV</a:t>
            </a:r>
            <a:endParaRPr lang="en-US" altLang="ja-JP" sz="1600" u="none" dirty="0">
              <a:latin typeface="Arial" pitchFamily="34" charset="0"/>
              <a:ea typeface="MS PGothic" pitchFamily="34" charset="-128"/>
            </a:endParaRPr>
          </a:p>
        </p:txBody>
      </p:sp>
      <p:sp>
        <p:nvSpPr>
          <p:cNvPr id="158740" name="Text Box 20"/>
          <p:cNvSpPr txBox="1">
            <a:spLocks noChangeArrowheads="1"/>
          </p:cNvSpPr>
          <p:nvPr/>
        </p:nvSpPr>
        <p:spPr bwMode="auto">
          <a:xfrm>
            <a:off x="2143108" y="6143644"/>
            <a:ext cx="5203825" cy="395288"/>
          </a:xfrm>
          <a:prstGeom prst="rect">
            <a:avLst/>
          </a:prstGeom>
          <a:noFill/>
          <a:ln w="28575">
            <a:solidFill>
              <a:schemeClr val="accent2"/>
            </a:solidFill>
            <a:miter lim="800000"/>
            <a:headEnd/>
            <a:tailEnd/>
          </a:ln>
          <a:effectLst/>
        </p:spPr>
        <p:txBody>
          <a:bodyPr wrap="none">
            <a:spAutoFit/>
          </a:bodyPr>
          <a:lstStyle/>
          <a:p>
            <a:r>
              <a:rPr kumimoji="1" lang="en-US" altLang="ja-JP" sz="1800" u="none">
                <a:latin typeface="Arial" pitchFamily="34" charset="0"/>
                <a:ea typeface="MS PGothic" pitchFamily="34" charset="-128"/>
              </a:rPr>
              <a:t>arXiv:1010.4631v1 [nucl-ex], PLB697(2011)199</a:t>
            </a:r>
          </a:p>
        </p:txBody>
      </p:sp>
      <p:sp>
        <p:nvSpPr>
          <p:cNvPr id="158741" name="Text Box 21"/>
          <p:cNvSpPr txBox="1">
            <a:spLocks noChangeArrowheads="1"/>
          </p:cNvSpPr>
          <p:nvPr/>
        </p:nvSpPr>
        <p:spPr bwMode="auto">
          <a:xfrm>
            <a:off x="6572264" y="4578502"/>
            <a:ext cx="2357422" cy="707886"/>
          </a:xfrm>
          <a:prstGeom prst="rect">
            <a:avLst/>
          </a:prstGeom>
          <a:solidFill>
            <a:srgbClr val="CCFFCC"/>
          </a:solidFill>
          <a:ln w="9525">
            <a:noFill/>
            <a:miter lim="800000"/>
            <a:headEnd/>
            <a:tailEnd/>
          </a:ln>
          <a:effectLst/>
        </p:spPr>
        <p:txBody>
          <a:bodyPr wrap="square">
            <a:spAutoFit/>
          </a:bodyPr>
          <a:lstStyle/>
          <a:p>
            <a:pPr algn="r"/>
            <a:r>
              <a:rPr kumimoji="1" lang="en-US" altLang="ja-JP" sz="2000" b="0" u="none" dirty="0" smtClean="0">
                <a:latin typeface="Palatino Linotype" pitchFamily="18" charset="0"/>
                <a:ea typeface="MS PGothic" pitchFamily="34" charset="-128"/>
              </a:rPr>
              <a:t>First observation </a:t>
            </a:r>
            <a:r>
              <a:rPr kumimoji="1" lang="en-US" altLang="ja-JP" sz="2000" b="0" u="none" dirty="0">
                <a:latin typeface="Palatino Linotype" pitchFamily="18" charset="0"/>
                <a:ea typeface="MS PGothic" pitchFamily="34" charset="-128"/>
              </a:rPr>
              <a:t>of </a:t>
            </a:r>
            <a:endParaRPr kumimoji="1" lang="en-US" altLang="ja-JP" sz="2000" b="0" u="none" dirty="0" smtClean="0">
              <a:latin typeface="Palatino Linotype" pitchFamily="18" charset="0"/>
              <a:ea typeface="MS PGothic" pitchFamily="34" charset="-128"/>
            </a:endParaRPr>
          </a:p>
          <a:p>
            <a:pPr algn="ctr"/>
            <a:r>
              <a:rPr kumimoji="1" lang="en-US" altLang="ja-JP" sz="2000" b="0" u="none" dirty="0" smtClean="0">
                <a:latin typeface="Palatino Linotype" pitchFamily="18" charset="0"/>
                <a:ea typeface="MS PGothic" pitchFamily="34" charset="-128"/>
              </a:rPr>
              <a:t>K-</a:t>
            </a:r>
            <a:r>
              <a:rPr kumimoji="1" lang="en-US" altLang="ja-JP" sz="2000" b="0" u="none" baseline="30000" dirty="0" smtClean="0">
                <a:latin typeface="Palatino Linotype" pitchFamily="18" charset="0"/>
                <a:ea typeface="MS PGothic" pitchFamily="34" charset="-128"/>
              </a:rPr>
              <a:t>3</a:t>
            </a:r>
            <a:r>
              <a:rPr kumimoji="1" lang="en-US" altLang="ja-JP" sz="2000" b="0" u="none" dirty="0" smtClean="0">
                <a:latin typeface="Palatino Linotype" pitchFamily="18" charset="0"/>
                <a:ea typeface="MS PGothic" pitchFamily="34" charset="-128"/>
              </a:rPr>
              <a:t>He X-rays</a:t>
            </a:r>
            <a:endParaRPr kumimoji="1" lang="en-US" altLang="ja-JP" sz="2000" b="0" u="none" dirty="0">
              <a:latin typeface="Palatino Linotype" pitchFamily="18" charset="0"/>
              <a:ea typeface="MS PGothic" pitchFamily="34" charset="-128"/>
            </a:endParaRPr>
          </a:p>
        </p:txBody>
      </p:sp>
      <p:sp>
        <p:nvSpPr>
          <p:cNvPr id="22" name="Rechteck 21"/>
          <p:cNvSpPr/>
          <p:nvPr/>
        </p:nvSpPr>
        <p:spPr>
          <a:xfrm>
            <a:off x="1071539" y="71414"/>
            <a:ext cx="8072462" cy="646331"/>
          </a:xfrm>
          <a:prstGeom prst="rect">
            <a:avLst/>
          </a:prstGeom>
        </p:spPr>
        <p:txBody>
          <a:bodyPr wrap="square">
            <a:spAutoFit/>
          </a:bodyPr>
          <a:lstStyle/>
          <a:p>
            <a:pPr algn="ctr"/>
            <a:r>
              <a:rPr kumimoji="1" lang="en-US" altLang="ja-JP" sz="3600" b="1" dirty="0" err="1" smtClean="0">
                <a:effectLst>
                  <a:outerShdw blurRad="38100" dist="38100" dir="2700000" algn="tl">
                    <a:srgbClr val="000000">
                      <a:alpha val="43137"/>
                    </a:srgbClr>
                  </a:outerShdw>
                </a:effectLst>
                <a:latin typeface="Palatino Linotype" pitchFamily="18" charset="0"/>
                <a:ea typeface="MS PGothic" pitchFamily="34" charset="-128"/>
                <a:cs typeface="Arial" pitchFamily="34" charset="0"/>
              </a:rPr>
              <a:t>Kaonic</a:t>
            </a:r>
            <a:r>
              <a:rPr kumimoji="1" lang="en-US" altLang="ja-JP" sz="3600" b="1" dirty="0" smtClean="0">
                <a:effectLst>
                  <a:outerShdw blurRad="38100" dist="38100" dir="2700000" algn="tl">
                    <a:srgbClr val="000000">
                      <a:alpha val="43137"/>
                    </a:srgbClr>
                  </a:outerShdw>
                </a:effectLst>
                <a:latin typeface="Palatino Linotype" pitchFamily="18" charset="0"/>
                <a:ea typeface="MS PGothic" pitchFamily="34" charset="-128"/>
                <a:cs typeface="Arial" pitchFamily="34" charset="0"/>
              </a:rPr>
              <a:t> helium-3 energy spectrum</a:t>
            </a:r>
            <a:endParaRPr kumimoji="1" lang="en-US" altLang="ja-JP" sz="3600" b="1" dirty="0">
              <a:effectLst>
                <a:outerShdw blurRad="38100" dist="38100" dir="2700000" algn="tl">
                  <a:srgbClr val="000000">
                    <a:alpha val="43137"/>
                  </a:srgbClr>
                </a:outerShdw>
              </a:effectLst>
              <a:latin typeface="Palatino Linotype" pitchFamily="18" charset="0"/>
              <a:ea typeface="MS PGothic" pitchFamily="34" charset="-128"/>
              <a:cs typeface="Arial" pitchFamily="34" charset="0"/>
            </a:endParaRPr>
          </a:p>
        </p:txBody>
      </p:sp>
      <p:grpSp>
        <p:nvGrpSpPr>
          <p:cNvPr id="24" name="Gruppieren 5"/>
          <p:cNvGrpSpPr/>
          <p:nvPr/>
        </p:nvGrpSpPr>
        <p:grpSpPr>
          <a:xfrm>
            <a:off x="-36512" y="0"/>
            <a:ext cx="1115616" cy="6858000"/>
            <a:chOff x="-36512" y="0"/>
            <a:chExt cx="1115616" cy="6858000"/>
          </a:xfrm>
        </p:grpSpPr>
        <p:sp>
          <p:nvSpPr>
            <p:cNvPr id="25" name="Rechteck 2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fik 106" descr="oeaw_logo_weiss_d.jpg"/>
            <p:cNvPicPr>
              <a:picLocks noChangeAspect="1"/>
            </p:cNvPicPr>
            <p:nvPr/>
          </p:nvPicPr>
          <p:blipFill>
            <a:blip r:embed="rId6" cstate="print"/>
            <a:srcRect/>
            <a:stretch>
              <a:fillRect/>
            </a:stretch>
          </p:blipFill>
          <p:spPr bwMode="auto">
            <a:xfrm>
              <a:off x="0" y="0"/>
              <a:ext cx="1071570" cy="1025972"/>
            </a:xfrm>
            <a:prstGeom prst="rect">
              <a:avLst/>
            </a:prstGeom>
            <a:noFill/>
            <a:ln w="9525">
              <a:noFill/>
              <a:miter lim="800000"/>
              <a:headEnd/>
              <a:tailEnd/>
            </a:ln>
          </p:spPr>
        </p:pic>
        <p:pic>
          <p:nvPicPr>
            <p:cNvPr id="27" name="Picture 1285" descr="Logo_2"/>
            <p:cNvPicPr>
              <a:picLocks noChangeAspect="1" noChangeArrowheads="1"/>
            </p:cNvPicPr>
            <p:nvPr/>
          </p:nvPicPr>
          <p:blipFill>
            <a:blip r:embed="rId7" cstate="print"/>
            <a:srcRect/>
            <a:stretch>
              <a:fillRect/>
            </a:stretch>
          </p:blipFill>
          <p:spPr bwMode="auto">
            <a:xfrm>
              <a:off x="40944" y="5733256"/>
              <a:ext cx="1000132" cy="944282"/>
            </a:xfrm>
            <a:prstGeom prst="rect">
              <a:avLst/>
            </a:prstGeom>
            <a:noFill/>
            <a:ln w="9525">
              <a:noFill/>
              <a:miter lim="800000"/>
              <a:headEnd/>
              <a:tailEnd/>
            </a:ln>
          </p:spPr>
        </p:pic>
      </p:grpSp>
      <p:sp>
        <p:nvSpPr>
          <p:cNvPr id="29" name="Fußzeilenplatzhalter 28"/>
          <p:cNvSpPr>
            <a:spLocks noGrp="1"/>
          </p:cNvSpPr>
          <p:nvPr>
            <p:ph type="ftr" sz="quarter" idx="11"/>
          </p:nvPr>
        </p:nvSpPr>
        <p:spPr>
          <a:xfrm>
            <a:off x="3319474"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2"/>
          <p:cNvPicPr>
            <a:picLocks noChangeAspect="1" noChangeArrowheads="1"/>
          </p:cNvPicPr>
          <p:nvPr/>
        </p:nvPicPr>
        <p:blipFill>
          <a:blip r:embed="rId4"/>
          <a:srcRect/>
          <a:stretch>
            <a:fillRect/>
          </a:stretch>
        </p:blipFill>
        <p:spPr bwMode="auto">
          <a:xfrm>
            <a:off x="1071538" y="1142984"/>
            <a:ext cx="8072462" cy="4904787"/>
          </a:xfrm>
          <a:prstGeom prst="rect">
            <a:avLst/>
          </a:prstGeom>
          <a:noFill/>
          <a:ln w="9525">
            <a:noFill/>
            <a:miter lim="800000"/>
            <a:headEnd/>
            <a:tailEnd/>
          </a:ln>
          <a:effectLst/>
        </p:spPr>
      </p:pic>
      <p:sp>
        <p:nvSpPr>
          <p:cNvPr id="9" name="Textfeld 8"/>
          <p:cNvSpPr txBox="1"/>
          <p:nvPr/>
        </p:nvSpPr>
        <p:spPr>
          <a:xfrm flipH="1">
            <a:off x="1571603" y="6072206"/>
            <a:ext cx="6500857" cy="461665"/>
          </a:xfrm>
          <a:prstGeom prst="rect">
            <a:avLst/>
          </a:prstGeom>
          <a:noFill/>
        </p:spPr>
        <p:txBody>
          <a:bodyPr wrap="square" rtlCol="0">
            <a:spAutoFit/>
          </a:bodyPr>
          <a:lstStyle/>
          <a:p>
            <a:pPr>
              <a:buFont typeface="Wingdings" pitchFamily="2" charset="2"/>
              <a:buChar char="Ø"/>
            </a:pPr>
            <a:r>
              <a:rPr lang="en-GB" sz="2400" dirty="0" smtClean="0">
                <a:solidFill>
                  <a:srgbClr val="FF0000"/>
                </a:solidFill>
                <a:latin typeface="Palatino Linotype" pitchFamily="18" charset="0"/>
              </a:rPr>
              <a:t>  calibration under control within several </a:t>
            </a:r>
            <a:r>
              <a:rPr lang="en-GB" sz="2400" dirty="0" err="1" smtClean="0">
                <a:solidFill>
                  <a:srgbClr val="FF0000"/>
                </a:solidFill>
                <a:latin typeface="Palatino Linotype" pitchFamily="18" charset="0"/>
              </a:rPr>
              <a:t>eV</a:t>
            </a:r>
            <a:endParaRPr lang="en-GB" sz="2400" dirty="0">
              <a:solidFill>
                <a:srgbClr val="FF0000"/>
              </a:solidFill>
              <a:latin typeface="Palatino Linotype" pitchFamily="18" charset="0"/>
            </a:endParaRPr>
          </a:p>
        </p:txBody>
      </p:sp>
      <p:sp>
        <p:nvSpPr>
          <p:cNvPr id="10" name="Rechteck 9"/>
          <p:cNvSpPr/>
          <p:nvPr/>
        </p:nvSpPr>
        <p:spPr>
          <a:xfrm>
            <a:off x="1071538" y="139463"/>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Kaonic helium results</a:t>
            </a:r>
            <a:endParaRPr kumimoji="1" lang="en-US" altLang="ja-JP" sz="3600" b="1" dirty="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endParaRPr>
          </a:p>
        </p:txBody>
      </p:sp>
      <p:sp>
        <p:nvSpPr>
          <p:cNvPr id="11" name="Fußzeilenplatzhalter 10"/>
          <p:cNvSpPr>
            <a:spLocks noGrp="1"/>
          </p:cNvSpPr>
          <p:nvPr>
            <p:ph type="ftr" sz="quarter" idx="11"/>
          </p:nvPr>
        </p:nvSpPr>
        <p:spPr>
          <a:xfrm>
            <a:off x="3462350" y="6492899"/>
            <a:ext cx="2895600" cy="365125"/>
          </a:xfrm>
        </p:spPr>
        <p:txBody>
          <a:bodyPr/>
          <a:lstStyle/>
          <a:p>
            <a:r>
              <a:rPr lang="en-GB" smtClean="0"/>
              <a:t>MESON 2012</a:t>
            </a:r>
            <a:endParaRPr lang="en-GB" dirty="0"/>
          </a:p>
        </p:txBody>
      </p:sp>
      <p:sp>
        <p:nvSpPr>
          <p:cNvPr id="13" name="Textfeld 12"/>
          <p:cNvSpPr txBox="1"/>
          <p:nvPr/>
        </p:nvSpPr>
        <p:spPr>
          <a:xfrm>
            <a:off x="2643174" y="671436"/>
            <a:ext cx="4940263" cy="400110"/>
          </a:xfrm>
          <a:prstGeom prst="rect">
            <a:avLst/>
          </a:prstGeom>
          <a:noFill/>
        </p:spPr>
        <p:txBody>
          <a:bodyPr wrap="none" rtlCol="0">
            <a:spAutoFit/>
          </a:bodyPr>
          <a:lstStyle/>
          <a:p>
            <a:r>
              <a:rPr lang="en-GB" sz="2000" dirty="0" smtClean="0">
                <a:latin typeface="Palatino Linotype" pitchFamily="18" charset="0"/>
              </a:rPr>
              <a:t>talk given yesterday by Hideyuki </a:t>
            </a:r>
            <a:r>
              <a:rPr lang="en-GB" sz="2000" dirty="0" err="1" smtClean="0">
                <a:latin typeface="Palatino Linotype" pitchFamily="18" charset="0"/>
              </a:rPr>
              <a:t>Tatsuno</a:t>
            </a:r>
            <a:endParaRPr lang="en-GB" sz="2000" dirty="0">
              <a:latin typeface="Palatino Linotyp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071538" y="785794"/>
            <a:ext cx="8072462" cy="6072206"/>
          </a:xfrm>
          <a:prstGeom prst="rect">
            <a:avLst/>
          </a:prstGeom>
          <a:noFill/>
          <a:ln w="9525">
            <a:noFill/>
            <a:miter lim="800000"/>
            <a:headEnd/>
            <a:tailEnd/>
          </a:ln>
          <a:effectLst/>
        </p:spPr>
      </p:pic>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p:cNvSpPr/>
          <p:nvPr/>
        </p:nvSpPr>
        <p:spPr>
          <a:xfrm>
            <a:off x="2571736" y="642918"/>
            <a:ext cx="428628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p:cNvSpPr/>
          <p:nvPr/>
        </p:nvSpPr>
        <p:spPr>
          <a:xfrm>
            <a:off x="1071538" y="0"/>
            <a:ext cx="8072462" cy="646331"/>
          </a:xfrm>
          <a:prstGeom prst="rect">
            <a:avLst/>
          </a:prstGeom>
        </p:spPr>
        <p:txBody>
          <a:bodyPr wrap="square">
            <a:spAutoFit/>
          </a:bodyPr>
          <a:lstStyle/>
          <a:p>
            <a:pPr algn="ctr"/>
            <a:r>
              <a:rPr kumimoji="1" lang="en-US" altLang="ja-JP" sz="3600" b="1" dirty="0" err="1"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Kaonic</a:t>
            </a: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  hydrogen </a:t>
            </a:r>
            <a:endParaRPr kumimoji="1" lang="en-US" altLang="ja-JP" sz="3600" b="1" dirty="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endParaRPr>
          </a:p>
        </p:txBody>
      </p:sp>
      <p:sp>
        <p:nvSpPr>
          <p:cNvPr id="11" name="Fußzeilenplatzhalter 10"/>
          <p:cNvSpPr>
            <a:spLocks noGrp="1"/>
          </p:cNvSpPr>
          <p:nvPr>
            <p:ph type="ftr" sz="quarter" idx="11"/>
          </p:nvPr>
        </p:nvSpPr>
        <p:spPr>
          <a:xfrm>
            <a:off x="346235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p:cNvPicPr>
            <a:picLocks noChangeAspect="1" noChangeArrowheads="1"/>
          </p:cNvPicPr>
          <p:nvPr/>
        </p:nvPicPr>
        <p:blipFill>
          <a:blip r:embed="rId4"/>
          <a:srcRect/>
          <a:stretch>
            <a:fillRect/>
          </a:stretch>
        </p:blipFill>
        <p:spPr bwMode="auto">
          <a:xfrm>
            <a:off x="2605091" y="623888"/>
            <a:ext cx="5324495" cy="6234846"/>
          </a:xfrm>
          <a:prstGeom prst="rect">
            <a:avLst/>
          </a:prstGeom>
          <a:noFill/>
          <a:ln w="9525">
            <a:noFill/>
            <a:miter lim="800000"/>
            <a:headEnd/>
            <a:tailEnd/>
          </a:ln>
          <a:effectLst/>
        </p:spPr>
      </p:pic>
      <p:sp>
        <p:nvSpPr>
          <p:cNvPr id="9" name="Textfeld 8"/>
          <p:cNvSpPr txBox="1"/>
          <p:nvPr/>
        </p:nvSpPr>
        <p:spPr>
          <a:xfrm>
            <a:off x="1142976" y="1142984"/>
            <a:ext cx="1367682" cy="400110"/>
          </a:xfrm>
          <a:prstGeom prst="rect">
            <a:avLst/>
          </a:prstGeom>
          <a:noFill/>
        </p:spPr>
        <p:txBody>
          <a:bodyPr wrap="none" rtlCol="0">
            <a:spAutoFit/>
          </a:bodyPr>
          <a:lstStyle/>
          <a:p>
            <a:r>
              <a:rPr lang="en-GB" sz="2000" b="1" dirty="0" smtClean="0">
                <a:latin typeface="Palatino Linotype" pitchFamily="18" charset="0"/>
              </a:rPr>
              <a:t>Hydrogen</a:t>
            </a:r>
            <a:endParaRPr lang="en-GB" sz="2000" b="1" dirty="0">
              <a:latin typeface="Palatino Linotype" pitchFamily="18" charset="0"/>
            </a:endParaRPr>
          </a:p>
        </p:txBody>
      </p:sp>
      <p:sp>
        <p:nvSpPr>
          <p:cNvPr id="10" name="Textfeld 9"/>
          <p:cNvSpPr txBox="1"/>
          <p:nvPr/>
        </p:nvSpPr>
        <p:spPr>
          <a:xfrm>
            <a:off x="1142976" y="5000636"/>
            <a:ext cx="1465466" cy="400110"/>
          </a:xfrm>
          <a:prstGeom prst="rect">
            <a:avLst/>
          </a:prstGeom>
          <a:noFill/>
        </p:spPr>
        <p:txBody>
          <a:bodyPr wrap="none" rtlCol="0">
            <a:spAutoFit/>
          </a:bodyPr>
          <a:lstStyle/>
          <a:p>
            <a:r>
              <a:rPr lang="en-GB" sz="2000" b="1" dirty="0" smtClean="0">
                <a:solidFill>
                  <a:srgbClr val="FF0000"/>
                </a:solidFill>
                <a:latin typeface="Palatino Linotype" pitchFamily="18" charset="0"/>
              </a:rPr>
              <a:t>Deuterium</a:t>
            </a:r>
            <a:endParaRPr lang="en-GB" sz="2000" b="1" dirty="0">
              <a:solidFill>
                <a:srgbClr val="FF0000"/>
              </a:solidFill>
              <a:latin typeface="Palatino Linotype" pitchFamily="18" charset="0"/>
            </a:endParaRPr>
          </a:p>
        </p:txBody>
      </p:sp>
      <p:sp>
        <p:nvSpPr>
          <p:cNvPr id="11" name="Textfeld 10"/>
          <p:cNvSpPr txBox="1"/>
          <p:nvPr/>
        </p:nvSpPr>
        <p:spPr>
          <a:xfrm rot="5400000">
            <a:off x="7160216" y="4025862"/>
            <a:ext cx="2637260" cy="461665"/>
          </a:xfrm>
          <a:prstGeom prst="rect">
            <a:avLst/>
          </a:prstGeom>
          <a:noFill/>
        </p:spPr>
        <p:txBody>
          <a:bodyPr wrap="none" rtlCol="0">
            <a:spAutoFit/>
          </a:bodyPr>
          <a:lstStyle/>
          <a:p>
            <a:r>
              <a:rPr lang="en-GB" sz="2400" b="1" dirty="0" smtClean="0">
                <a:solidFill>
                  <a:srgbClr val="002060"/>
                </a:solidFill>
                <a:latin typeface="Palatino Linotype" pitchFamily="18" charset="0"/>
              </a:rPr>
              <a:t>simultaneous   fit</a:t>
            </a:r>
            <a:endParaRPr lang="en-GB" sz="2400" b="1" dirty="0">
              <a:solidFill>
                <a:srgbClr val="002060"/>
              </a:solidFill>
              <a:latin typeface="Palatino Linotype" pitchFamily="18" charset="0"/>
            </a:endParaRPr>
          </a:p>
        </p:txBody>
      </p:sp>
      <p:sp>
        <p:nvSpPr>
          <p:cNvPr id="14" name="Geschweifte Klammer rechts 13"/>
          <p:cNvSpPr/>
          <p:nvPr/>
        </p:nvSpPr>
        <p:spPr>
          <a:xfrm>
            <a:off x="7929586" y="2643182"/>
            <a:ext cx="214314" cy="3143272"/>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echteck 14"/>
          <p:cNvSpPr/>
          <p:nvPr/>
        </p:nvSpPr>
        <p:spPr>
          <a:xfrm>
            <a:off x="1071538" y="0"/>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Fitting  procedure</a:t>
            </a:r>
            <a:endParaRPr kumimoji="1" lang="en-US" altLang="ja-JP" sz="3600" b="1" dirty="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endParaRPr>
          </a:p>
        </p:txBody>
      </p:sp>
      <p:sp>
        <p:nvSpPr>
          <p:cNvPr id="16" name="Fußzeilenplatzhalter 15"/>
          <p:cNvSpPr>
            <a:spLocks noGrp="1"/>
          </p:cNvSpPr>
          <p:nvPr>
            <p:ph type="ftr" sz="quarter" idx="11"/>
          </p:nvPr>
        </p:nvSpPr>
        <p:spPr>
          <a:xfrm>
            <a:off x="3124200" y="6564337"/>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071538" y="642918"/>
            <a:ext cx="8001024" cy="6039690"/>
          </a:xfrm>
          <a:prstGeom prst="rect">
            <a:avLst/>
          </a:prstGeom>
          <a:noFill/>
          <a:ln w="9525">
            <a:noFill/>
            <a:miter lim="800000"/>
            <a:headEnd/>
            <a:tailEnd/>
          </a:ln>
          <a:effectLst/>
        </p:spPr>
      </p:pic>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p:nvSpPr>
        <p:spPr>
          <a:xfrm>
            <a:off x="1071538" y="0"/>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K</a:t>
            </a:r>
            <a:r>
              <a:rPr kumimoji="1" lang="en-US" altLang="ja-JP" sz="3600" b="1" baseline="40000"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a:t>
            </a: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p spectrum after BG subtraction </a:t>
            </a:r>
          </a:p>
        </p:txBody>
      </p:sp>
      <p:sp>
        <p:nvSpPr>
          <p:cNvPr id="10" name="Fußzeilenplatzhalter 9"/>
          <p:cNvSpPr>
            <a:spLocks noGrp="1"/>
          </p:cNvSpPr>
          <p:nvPr>
            <p:ph type="ftr" sz="quarter" idx="11"/>
          </p:nvPr>
        </p:nvSpPr>
        <p:spPr>
          <a:xfrm>
            <a:off x="312420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08050"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274" name="Picture 2"/>
          <p:cNvPicPr>
            <a:picLocks noChangeAspect="1" noChangeArrowheads="1"/>
          </p:cNvPicPr>
          <p:nvPr/>
        </p:nvPicPr>
        <p:blipFill>
          <a:blip r:embed="rId4"/>
          <a:srcRect/>
          <a:stretch>
            <a:fillRect/>
          </a:stretch>
        </p:blipFill>
        <p:spPr bwMode="auto">
          <a:xfrm>
            <a:off x="5589159" y="857232"/>
            <a:ext cx="3483435" cy="5143512"/>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1071538" y="1586086"/>
            <a:ext cx="4225542" cy="4628996"/>
          </a:xfrm>
          <a:prstGeom prst="rect">
            <a:avLst/>
          </a:prstGeom>
          <a:noFill/>
          <a:ln w="12700">
            <a:noFill/>
            <a:miter lim="800000"/>
            <a:headEnd/>
            <a:tailEnd/>
          </a:ln>
        </p:spPr>
      </p:pic>
      <p:sp>
        <p:nvSpPr>
          <p:cNvPr id="10" name="Rechteck 9"/>
          <p:cNvSpPr/>
          <p:nvPr/>
        </p:nvSpPr>
        <p:spPr>
          <a:xfrm>
            <a:off x="1071538" y="71414"/>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Kaonic hydrogen results</a:t>
            </a:r>
          </a:p>
        </p:txBody>
      </p:sp>
      <p:sp>
        <p:nvSpPr>
          <p:cNvPr id="11" name="Textfeld 10"/>
          <p:cNvSpPr txBox="1"/>
          <p:nvPr/>
        </p:nvSpPr>
        <p:spPr>
          <a:xfrm>
            <a:off x="2928926" y="2559602"/>
            <a:ext cx="1636730" cy="369332"/>
          </a:xfrm>
          <a:prstGeom prst="rect">
            <a:avLst/>
          </a:prstGeom>
          <a:noFill/>
        </p:spPr>
        <p:txBody>
          <a:bodyPr wrap="none" rtlCol="0">
            <a:spAutoFit/>
          </a:bodyPr>
          <a:lstStyle/>
          <a:p>
            <a:r>
              <a:rPr lang="en-GB" b="1" dirty="0" smtClean="0">
                <a:solidFill>
                  <a:srgbClr val="FF0000"/>
                </a:solidFill>
                <a:latin typeface="Palatino Linotype" pitchFamily="18" charset="0"/>
              </a:rPr>
              <a:t>SIDDHARTA</a:t>
            </a:r>
            <a:endParaRPr lang="en-GB" b="1" dirty="0">
              <a:solidFill>
                <a:srgbClr val="FF0000"/>
              </a:solidFill>
              <a:latin typeface="Palatino Linotype" pitchFamily="18" charset="0"/>
            </a:endParaRPr>
          </a:p>
        </p:txBody>
      </p:sp>
      <p:sp>
        <p:nvSpPr>
          <p:cNvPr id="13" name="Fußzeilenplatzhalter 12"/>
          <p:cNvSpPr>
            <a:spLocks noGrp="1"/>
          </p:cNvSpPr>
          <p:nvPr>
            <p:ph type="ftr" sz="quarter" idx="11"/>
          </p:nvPr>
        </p:nvSpPr>
        <p:spPr/>
        <p:txBody>
          <a:bodyPr/>
          <a:lstStyle/>
          <a:p>
            <a:r>
              <a:rPr lang="en-GB" smtClean="0"/>
              <a:t>MESON 2012</a:t>
            </a:r>
            <a:endParaRPr lang="en-GB" dirty="0"/>
          </a:p>
        </p:txBody>
      </p:sp>
      <p:sp>
        <p:nvSpPr>
          <p:cNvPr id="14" name="Rechteck 13"/>
          <p:cNvSpPr/>
          <p:nvPr/>
        </p:nvSpPr>
        <p:spPr>
          <a:xfrm>
            <a:off x="1071538" y="785794"/>
            <a:ext cx="4572032" cy="830997"/>
          </a:xfrm>
          <a:prstGeom prst="rect">
            <a:avLst/>
          </a:prstGeom>
          <a:solidFill>
            <a:schemeClr val="accent2">
              <a:lumMod val="20000"/>
              <a:lumOff val="80000"/>
            </a:schemeClr>
          </a:solidFill>
          <a:ln w="28575">
            <a:solidFill>
              <a:srgbClr val="FF0000"/>
            </a:solidFill>
          </a:ln>
        </p:spPr>
        <p:txBody>
          <a:bodyPr wrap="square">
            <a:spAutoFit/>
          </a:bodyPr>
          <a:lstStyle/>
          <a:p>
            <a:r>
              <a:rPr lang="el-GR" sz="2400" b="1" dirty="0" smtClean="0">
                <a:solidFill>
                  <a:srgbClr val="FF0000"/>
                </a:solidFill>
                <a:latin typeface="Palatino Linotype" pitchFamily="18" charset="0"/>
              </a:rPr>
              <a:t>ε</a:t>
            </a:r>
            <a:r>
              <a:rPr lang="el-GR" sz="2400" b="1" baseline="-25000" dirty="0" smtClean="0">
                <a:solidFill>
                  <a:srgbClr val="FF0000"/>
                </a:solidFill>
                <a:latin typeface="Palatino Linotype" pitchFamily="18" charset="0"/>
              </a:rPr>
              <a:t>1</a:t>
            </a:r>
            <a:r>
              <a:rPr lang="en-GB" sz="2400" b="1" baseline="-25000" dirty="0" smtClean="0">
                <a:solidFill>
                  <a:srgbClr val="FF0000"/>
                </a:solidFill>
                <a:latin typeface="Palatino Linotype" pitchFamily="18" charset="0"/>
              </a:rPr>
              <a:t>s</a:t>
            </a:r>
            <a:r>
              <a:rPr lang="en-GB" sz="2400" b="1" dirty="0" smtClean="0">
                <a:solidFill>
                  <a:srgbClr val="FF0000"/>
                </a:solidFill>
                <a:latin typeface="Palatino Linotype" pitchFamily="18" charset="0"/>
              </a:rPr>
              <a:t> = -283 ± 36(stat) ±   6(</a:t>
            </a:r>
            <a:r>
              <a:rPr lang="en-GB" sz="2400" b="1" dirty="0" err="1" smtClean="0">
                <a:solidFill>
                  <a:srgbClr val="FF0000"/>
                </a:solidFill>
                <a:latin typeface="Palatino Linotype" pitchFamily="18" charset="0"/>
              </a:rPr>
              <a:t>syst</a:t>
            </a:r>
            <a:r>
              <a:rPr lang="en-GB" sz="2400" b="1" dirty="0" smtClean="0">
                <a:solidFill>
                  <a:srgbClr val="FF0000"/>
                </a:solidFill>
                <a:latin typeface="Palatino Linotype" pitchFamily="18" charset="0"/>
              </a:rPr>
              <a:t>) </a:t>
            </a:r>
            <a:r>
              <a:rPr lang="en-GB" sz="2400" b="1" dirty="0" err="1" smtClean="0">
                <a:solidFill>
                  <a:srgbClr val="FF0000"/>
                </a:solidFill>
                <a:latin typeface="Palatino Linotype" pitchFamily="18" charset="0"/>
              </a:rPr>
              <a:t>eV</a:t>
            </a:r>
            <a:endParaRPr lang="en-GB" sz="2400" b="1" dirty="0" smtClean="0">
              <a:solidFill>
                <a:srgbClr val="FF0000"/>
              </a:solidFill>
              <a:latin typeface="Palatino Linotype" pitchFamily="18" charset="0"/>
            </a:endParaRPr>
          </a:p>
          <a:p>
            <a:r>
              <a:rPr lang="el-GR" sz="2400" b="1" dirty="0" smtClean="0">
                <a:solidFill>
                  <a:srgbClr val="FF0000"/>
                </a:solidFill>
                <a:latin typeface="Palatino Linotype" pitchFamily="18" charset="0"/>
              </a:rPr>
              <a:t>Γ</a:t>
            </a:r>
            <a:r>
              <a:rPr lang="el-GR" sz="2400" b="1" baseline="-25000" dirty="0" smtClean="0">
                <a:solidFill>
                  <a:srgbClr val="FF0000"/>
                </a:solidFill>
                <a:latin typeface="Palatino Linotype" pitchFamily="18" charset="0"/>
              </a:rPr>
              <a:t>1</a:t>
            </a:r>
            <a:r>
              <a:rPr lang="en-GB" sz="2400" b="1" baseline="-25000" dirty="0" smtClean="0">
                <a:solidFill>
                  <a:srgbClr val="FF0000"/>
                </a:solidFill>
                <a:latin typeface="Palatino Linotype" pitchFamily="18" charset="0"/>
              </a:rPr>
              <a:t>s </a:t>
            </a:r>
            <a:r>
              <a:rPr lang="en-GB" sz="2400" b="1" dirty="0" smtClean="0">
                <a:solidFill>
                  <a:srgbClr val="FF0000"/>
                </a:solidFill>
                <a:latin typeface="Palatino Linotype" pitchFamily="18" charset="0"/>
              </a:rPr>
              <a:t>=  541 ± 89(stat) ± 22(</a:t>
            </a:r>
            <a:r>
              <a:rPr lang="en-GB" sz="2400" b="1" dirty="0" err="1" smtClean="0">
                <a:solidFill>
                  <a:srgbClr val="FF0000"/>
                </a:solidFill>
                <a:latin typeface="Palatino Linotype" pitchFamily="18" charset="0"/>
              </a:rPr>
              <a:t>syst</a:t>
            </a:r>
            <a:r>
              <a:rPr lang="en-GB" sz="2400" b="1" dirty="0" smtClean="0">
                <a:solidFill>
                  <a:srgbClr val="FF0000"/>
                </a:solidFill>
                <a:latin typeface="Palatino Linotype" pitchFamily="18" charset="0"/>
              </a:rPr>
              <a:t>) </a:t>
            </a:r>
            <a:r>
              <a:rPr lang="en-GB" sz="2400" b="1" dirty="0" err="1" smtClean="0">
                <a:solidFill>
                  <a:srgbClr val="FF0000"/>
                </a:solidFill>
                <a:latin typeface="Palatino Linotype" pitchFamily="18" charset="0"/>
              </a:rPr>
              <a:t>eV</a:t>
            </a:r>
            <a:endParaRPr lang="en-GB" sz="2400" b="1" dirty="0" smtClean="0">
              <a:solidFill>
                <a:srgbClr val="FF0000"/>
              </a:solidFill>
              <a:latin typeface="Palatino Linotyp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p:cNvPicPr>
            <a:picLocks noChangeAspect="1" noChangeArrowheads="1"/>
          </p:cNvPicPr>
          <p:nvPr/>
        </p:nvPicPr>
        <p:blipFill>
          <a:blip r:embed="rId4"/>
          <a:srcRect/>
          <a:stretch>
            <a:fillRect/>
          </a:stretch>
        </p:blipFill>
        <p:spPr bwMode="auto">
          <a:xfrm>
            <a:off x="1785918" y="55489"/>
            <a:ext cx="6000792" cy="6573747"/>
          </a:xfrm>
          <a:prstGeom prst="rect">
            <a:avLst/>
          </a:prstGeom>
          <a:noFill/>
          <a:ln w="12700">
            <a:noFill/>
            <a:miter lim="800000"/>
            <a:headEnd/>
            <a:tailEnd/>
          </a:ln>
        </p:spPr>
      </p:pic>
      <p:sp>
        <p:nvSpPr>
          <p:cNvPr id="9" name="Rechteck 8"/>
          <p:cNvSpPr/>
          <p:nvPr/>
        </p:nvSpPr>
        <p:spPr>
          <a:xfrm>
            <a:off x="1071538" y="71414"/>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Kaonic hydrogen results</a:t>
            </a:r>
          </a:p>
        </p:txBody>
      </p:sp>
      <p:sp>
        <p:nvSpPr>
          <p:cNvPr id="10" name="Rechteck 9"/>
          <p:cNvSpPr/>
          <p:nvPr/>
        </p:nvSpPr>
        <p:spPr>
          <a:xfrm>
            <a:off x="3857620" y="785794"/>
            <a:ext cx="4572032" cy="830997"/>
          </a:xfrm>
          <a:prstGeom prst="rect">
            <a:avLst/>
          </a:prstGeom>
          <a:solidFill>
            <a:schemeClr val="accent2">
              <a:lumMod val="20000"/>
              <a:lumOff val="80000"/>
            </a:schemeClr>
          </a:solidFill>
          <a:ln w="28575">
            <a:solidFill>
              <a:srgbClr val="FF0000"/>
            </a:solidFill>
          </a:ln>
        </p:spPr>
        <p:txBody>
          <a:bodyPr wrap="square">
            <a:spAutoFit/>
          </a:bodyPr>
          <a:lstStyle/>
          <a:p>
            <a:r>
              <a:rPr lang="el-GR" sz="2400" b="1" dirty="0" smtClean="0">
                <a:solidFill>
                  <a:srgbClr val="FF0000"/>
                </a:solidFill>
                <a:latin typeface="Palatino Linotype" pitchFamily="18" charset="0"/>
              </a:rPr>
              <a:t>ε</a:t>
            </a:r>
            <a:r>
              <a:rPr lang="el-GR" sz="2400" b="1" baseline="-25000" dirty="0" smtClean="0">
                <a:solidFill>
                  <a:srgbClr val="FF0000"/>
                </a:solidFill>
                <a:latin typeface="Palatino Linotype" pitchFamily="18" charset="0"/>
              </a:rPr>
              <a:t>1</a:t>
            </a:r>
            <a:r>
              <a:rPr lang="en-GB" sz="2400" b="1" baseline="-25000" dirty="0" smtClean="0">
                <a:solidFill>
                  <a:srgbClr val="FF0000"/>
                </a:solidFill>
                <a:latin typeface="Palatino Linotype" pitchFamily="18" charset="0"/>
              </a:rPr>
              <a:t>s</a:t>
            </a:r>
            <a:r>
              <a:rPr lang="en-GB" sz="2400" b="1" dirty="0" smtClean="0">
                <a:solidFill>
                  <a:srgbClr val="FF0000"/>
                </a:solidFill>
                <a:latin typeface="Palatino Linotype" pitchFamily="18" charset="0"/>
              </a:rPr>
              <a:t> = -283 ± 36(stat) ±   6(</a:t>
            </a:r>
            <a:r>
              <a:rPr lang="en-GB" sz="2400" b="1" dirty="0" err="1" smtClean="0">
                <a:solidFill>
                  <a:srgbClr val="FF0000"/>
                </a:solidFill>
                <a:latin typeface="Palatino Linotype" pitchFamily="18" charset="0"/>
              </a:rPr>
              <a:t>syst</a:t>
            </a:r>
            <a:r>
              <a:rPr lang="en-GB" sz="2400" b="1" dirty="0" smtClean="0">
                <a:solidFill>
                  <a:srgbClr val="FF0000"/>
                </a:solidFill>
                <a:latin typeface="Palatino Linotype" pitchFamily="18" charset="0"/>
              </a:rPr>
              <a:t>) </a:t>
            </a:r>
            <a:r>
              <a:rPr lang="en-GB" sz="2400" b="1" dirty="0" err="1" smtClean="0">
                <a:solidFill>
                  <a:srgbClr val="FF0000"/>
                </a:solidFill>
                <a:latin typeface="Palatino Linotype" pitchFamily="18" charset="0"/>
              </a:rPr>
              <a:t>eV</a:t>
            </a:r>
            <a:endParaRPr lang="en-GB" sz="2400" b="1" dirty="0" smtClean="0">
              <a:solidFill>
                <a:srgbClr val="FF0000"/>
              </a:solidFill>
              <a:latin typeface="Palatino Linotype" pitchFamily="18" charset="0"/>
            </a:endParaRPr>
          </a:p>
          <a:p>
            <a:r>
              <a:rPr lang="el-GR" sz="2400" b="1" dirty="0" smtClean="0">
                <a:solidFill>
                  <a:srgbClr val="FF0000"/>
                </a:solidFill>
                <a:latin typeface="Palatino Linotype" pitchFamily="18" charset="0"/>
              </a:rPr>
              <a:t>Γ</a:t>
            </a:r>
            <a:r>
              <a:rPr lang="el-GR" sz="2400" b="1" baseline="-25000" dirty="0" smtClean="0">
                <a:solidFill>
                  <a:srgbClr val="FF0000"/>
                </a:solidFill>
                <a:latin typeface="Palatino Linotype" pitchFamily="18" charset="0"/>
              </a:rPr>
              <a:t>1</a:t>
            </a:r>
            <a:r>
              <a:rPr lang="en-GB" sz="2400" b="1" baseline="-25000" dirty="0" smtClean="0">
                <a:solidFill>
                  <a:srgbClr val="FF0000"/>
                </a:solidFill>
                <a:latin typeface="Palatino Linotype" pitchFamily="18" charset="0"/>
              </a:rPr>
              <a:t>s </a:t>
            </a:r>
            <a:r>
              <a:rPr lang="en-GB" sz="2400" b="1" dirty="0" smtClean="0">
                <a:solidFill>
                  <a:srgbClr val="FF0000"/>
                </a:solidFill>
                <a:latin typeface="Palatino Linotype" pitchFamily="18" charset="0"/>
              </a:rPr>
              <a:t>=  541 ± 89(stat) ± 22(</a:t>
            </a:r>
            <a:r>
              <a:rPr lang="en-GB" sz="2400" b="1" dirty="0" err="1" smtClean="0">
                <a:solidFill>
                  <a:srgbClr val="FF0000"/>
                </a:solidFill>
                <a:latin typeface="Palatino Linotype" pitchFamily="18" charset="0"/>
              </a:rPr>
              <a:t>syst</a:t>
            </a:r>
            <a:r>
              <a:rPr lang="en-GB" sz="2400" b="1" dirty="0" smtClean="0">
                <a:solidFill>
                  <a:srgbClr val="FF0000"/>
                </a:solidFill>
                <a:latin typeface="Palatino Linotype" pitchFamily="18" charset="0"/>
              </a:rPr>
              <a:t>) </a:t>
            </a:r>
            <a:r>
              <a:rPr lang="en-GB" sz="2400" b="1" dirty="0" err="1" smtClean="0">
                <a:solidFill>
                  <a:srgbClr val="FF0000"/>
                </a:solidFill>
                <a:latin typeface="Palatino Linotype" pitchFamily="18" charset="0"/>
              </a:rPr>
              <a:t>eV</a:t>
            </a:r>
            <a:endParaRPr lang="en-GB" sz="2400" b="1" dirty="0" smtClean="0">
              <a:solidFill>
                <a:srgbClr val="FF0000"/>
              </a:solidFill>
              <a:latin typeface="Palatino Linotype" pitchFamily="18" charset="0"/>
            </a:endParaRPr>
          </a:p>
        </p:txBody>
      </p:sp>
      <p:sp>
        <p:nvSpPr>
          <p:cNvPr id="11" name="Fußzeilenplatzhalter 10"/>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eck 7"/>
          <p:cNvSpPr/>
          <p:nvPr/>
        </p:nvSpPr>
        <p:spPr>
          <a:xfrm>
            <a:off x="1071538" y="142852"/>
            <a:ext cx="8072462" cy="646331"/>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latin typeface="Palatino Linotype" pitchFamily="18" charset="0"/>
              </a:rPr>
              <a:t>Outline</a:t>
            </a:r>
            <a:endParaRPr lang="en-GB" sz="3600" dirty="0"/>
          </a:p>
        </p:txBody>
      </p:sp>
      <p:sp>
        <p:nvSpPr>
          <p:cNvPr id="9" name="Textfeld 8"/>
          <p:cNvSpPr txBox="1"/>
          <p:nvPr/>
        </p:nvSpPr>
        <p:spPr>
          <a:xfrm>
            <a:off x="1571604" y="1000108"/>
            <a:ext cx="4232249" cy="4462760"/>
          </a:xfrm>
          <a:prstGeom prst="rect">
            <a:avLst/>
          </a:prstGeom>
          <a:noFill/>
        </p:spPr>
        <p:txBody>
          <a:bodyPr wrap="none" rtlCol="0">
            <a:spAutoFit/>
          </a:bodyPr>
          <a:lstStyle/>
          <a:p>
            <a:pPr>
              <a:spcAft>
                <a:spcPts val="1200"/>
              </a:spcAft>
              <a:buFont typeface="Arial" pitchFamily="34" charset="0"/>
              <a:buChar char="•"/>
            </a:pPr>
            <a:r>
              <a:rPr lang="en-GB" sz="3200" dirty="0" smtClean="0">
                <a:latin typeface="Palatino Linotype" pitchFamily="18" charset="0"/>
              </a:rPr>
              <a:t>  Introduction</a:t>
            </a:r>
          </a:p>
          <a:p>
            <a:pPr>
              <a:spcAft>
                <a:spcPts val="1200"/>
              </a:spcAft>
              <a:buFont typeface="Arial" pitchFamily="34" charset="0"/>
              <a:buChar char="•"/>
            </a:pPr>
            <a:r>
              <a:rPr lang="en-GB" sz="3200" dirty="0" smtClean="0">
                <a:latin typeface="Palatino Linotype" pitchFamily="18" charset="0"/>
              </a:rPr>
              <a:t>  Motivation</a:t>
            </a:r>
          </a:p>
          <a:p>
            <a:pPr>
              <a:spcAft>
                <a:spcPts val="1200"/>
              </a:spcAft>
              <a:buFont typeface="Arial" pitchFamily="34" charset="0"/>
              <a:buChar char="•"/>
            </a:pPr>
            <a:r>
              <a:rPr lang="en-GB" sz="3200" dirty="0" smtClean="0">
                <a:latin typeface="Palatino Linotype" pitchFamily="18" charset="0"/>
              </a:rPr>
              <a:t>  SIDDHARTA setup</a:t>
            </a:r>
          </a:p>
          <a:p>
            <a:pPr>
              <a:spcAft>
                <a:spcPts val="1200"/>
              </a:spcAft>
              <a:buFont typeface="Arial" pitchFamily="34" charset="0"/>
              <a:buChar char="•"/>
            </a:pPr>
            <a:r>
              <a:rPr lang="en-GB" sz="3200" dirty="0" smtClean="0">
                <a:latin typeface="Palatino Linotype" pitchFamily="18" charset="0"/>
              </a:rPr>
              <a:t>  Measuring principle</a:t>
            </a:r>
          </a:p>
          <a:p>
            <a:pPr>
              <a:spcAft>
                <a:spcPts val="1200"/>
              </a:spcAft>
              <a:buFont typeface="Arial" pitchFamily="34" charset="0"/>
              <a:buChar char="•"/>
            </a:pPr>
            <a:r>
              <a:rPr lang="en-GB" sz="3200" dirty="0" smtClean="0">
                <a:latin typeface="Palatino Linotype" pitchFamily="18" charset="0"/>
              </a:rPr>
              <a:t>  Results </a:t>
            </a:r>
          </a:p>
          <a:p>
            <a:pPr>
              <a:spcAft>
                <a:spcPts val="1200"/>
              </a:spcAft>
              <a:buFont typeface="Arial" pitchFamily="34" charset="0"/>
              <a:buChar char="•"/>
            </a:pPr>
            <a:r>
              <a:rPr lang="en-GB" sz="3200" dirty="0" smtClean="0">
                <a:latin typeface="Palatino Linotype" pitchFamily="18" charset="0"/>
              </a:rPr>
              <a:t>  SIDDHARTA-2</a:t>
            </a:r>
          </a:p>
          <a:p>
            <a:pPr>
              <a:spcAft>
                <a:spcPts val="1200"/>
              </a:spcAft>
              <a:buFont typeface="Arial" pitchFamily="34" charset="0"/>
              <a:buChar char="•"/>
            </a:pPr>
            <a:r>
              <a:rPr lang="en-GB" sz="3200" dirty="0" smtClean="0">
                <a:latin typeface="Palatino Linotype" pitchFamily="18" charset="0"/>
              </a:rPr>
              <a:t>  Summary</a:t>
            </a:r>
          </a:p>
        </p:txBody>
      </p:sp>
      <p:sp>
        <p:nvSpPr>
          <p:cNvPr id="10" name="Fußzeilenplatzhalter 9"/>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371" name="Picture 3"/>
          <p:cNvPicPr>
            <a:picLocks noChangeAspect="1" noChangeArrowheads="1"/>
          </p:cNvPicPr>
          <p:nvPr/>
        </p:nvPicPr>
        <p:blipFill>
          <a:blip r:embed="rId2"/>
          <a:srcRect/>
          <a:stretch>
            <a:fillRect/>
          </a:stretch>
        </p:blipFill>
        <p:spPr bwMode="auto">
          <a:xfrm>
            <a:off x="-32" y="43680"/>
            <a:ext cx="9120213" cy="6742906"/>
          </a:xfrm>
          <a:prstGeom prst="rect">
            <a:avLst/>
          </a:prstGeom>
          <a:noFill/>
          <a:ln w="9525">
            <a:noFill/>
            <a:miter lim="800000"/>
            <a:headEnd/>
            <a:tailEnd/>
          </a:ln>
          <a:effectLst/>
        </p:spPr>
      </p:pic>
      <p:sp>
        <p:nvSpPr>
          <p:cNvPr id="10" name="Textfeld 9"/>
          <p:cNvSpPr txBox="1"/>
          <p:nvPr/>
        </p:nvSpPr>
        <p:spPr>
          <a:xfrm>
            <a:off x="7286644" y="6357958"/>
            <a:ext cx="1111907" cy="369332"/>
          </a:xfrm>
          <a:prstGeom prst="rect">
            <a:avLst/>
          </a:prstGeom>
          <a:noFill/>
        </p:spPr>
        <p:txBody>
          <a:bodyPr wrap="none" rtlCol="0">
            <a:spAutoFit/>
          </a:bodyPr>
          <a:lstStyle/>
          <a:p>
            <a:r>
              <a:rPr lang="en-GB" dirty="0" smtClean="0">
                <a:solidFill>
                  <a:srgbClr val="0070C0"/>
                </a:solidFill>
                <a:latin typeface="Palatino Linotype" pitchFamily="18" charset="0"/>
              </a:rPr>
              <a:t>W. Weise</a:t>
            </a:r>
            <a:endParaRPr lang="en-GB" dirty="0">
              <a:solidFill>
                <a:srgbClr val="0070C0"/>
              </a:solidFill>
              <a:latin typeface="Palatino Linotype" pitchFamily="18" charset="0"/>
            </a:endParaRPr>
          </a:p>
        </p:txBody>
      </p:sp>
      <p:sp>
        <p:nvSpPr>
          <p:cNvPr id="11" name="Rechteck 10"/>
          <p:cNvSpPr/>
          <p:nvPr/>
        </p:nvSpPr>
        <p:spPr>
          <a:xfrm>
            <a:off x="7143768" y="714356"/>
            <a:ext cx="2000232" cy="923330"/>
          </a:xfrm>
          <a:prstGeom prst="rect">
            <a:avLst/>
          </a:prstGeom>
        </p:spPr>
        <p:txBody>
          <a:bodyPr wrap="square">
            <a:spAutoFit/>
          </a:bodyPr>
          <a:lstStyle/>
          <a:p>
            <a:pPr algn="r"/>
            <a:r>
              <a:rPr lang="en-GB" dirty="0" err="1" smtClean="0">
                <a:solidFill>
                  <a:srgbClr val="0070C0"/>
                </a:solidFill>
                <a:latin typeface="Palatino Linotype" pitchFamily="18" charset="0"/>
              </a:rPr>
              <a:t>W.Weise</a:t>
            </a:r>
            <a:r>
              <a:rPr lang="en-GB" dirty="0" smtClean="0">
                <a:solidFill>
                  <a:srgbClr val="0070C0"/>
                </a:solidFill>
                <a:latin typeface="Palatino Linotype" pitchFamily="18" charset="0"/>
              </a:rPr>
              <a:t>, </a:t>
            </a:r>
          </a:p>
          <a:p>
            <a:pPr algn="r"/>
            <a:r>
              <a:rPr lang="en-GB" dirty="0" smtClean="0">
                <a:solidFill>
                  <a:srgbClr val="0070C0"/>
                </a:solidFill>
                <a:latin typeface="Palatino Linotype" pitchFamily="18" charset="0"/>
              </a:rPr>
              <a:t>HP-2  LEANNIS </a:t>
            </a:r>
          </a:p>
          <a:p>
            <a:pPr algn="r"/>
            <a:r>
              <a:rPr lang="en-GB" dirty="0" smtClean="0">
                <a:solidFill>
                  <a:srgbClr val="0070C0"/>
                </a:solidFill>
                <a:latin typeface="Palatino Linotype" pitchFamily="18" charset="0"/>
              </a:rPr>
              <a:t>July 2011</a:t>
            </a:r>
            <a:endParaRPr lang="en-GB" dirty="0">
              <a:solidFill>
                <a:srgbClr val="0070C0"/>
              </a:solidFill>
              <a:latin typeface="Palatino Linotype" pitchFamily="18" charset="0"/>
            </a:endParaRPr>
          </a:p>
        </p:txBody>
      </p:sp>
      <p:sp>
        <p:nvSpPr>
          <p:cNvPr id="7" name="Fußzeilenplatzhalter 6"/>
          <p:cNvSpPr>
            <a:spLocks noGrp="1"/>
          </p:cNvSpPr>
          <p:nvPr>
            <p:ph type="ftr" sz="quarter" idx="11"/>
          </p:nvPr>
        </p:nvSpPr>
        <p:spPr>
          <a:xfrm>
            <a:off x="312420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928662" y="1142984"/>
            <a:ext cx="8215338" cy="5180029"/>
            <a:chOff x="228600" y="928688"/>
            <a:chExt cx="8742363" cy="5394325"/>
          </a:xfrm>
        </p:grpSpPr>
        <p:pic>
          <p:nvPicPr>
            <p:cNvPr id="14" name="Picture 2"/>
            <p:cNvPicPr>
              <a:picLocks noChangeAspect="1" noChangeArrowheads="1"/>
            </p:cNvPicPr>
            <p:nvPr/>
          </p:nvPicPr>
          <p:blipFill>
            <a:blip r:embed="rId3"/>
            <a:srcRect/>
            <a:stretch>
              <a:fillRect/>
            </a:stretch>
          </p:blipFill>
          <p:spPr bwMode="auto">
            <a:xfrm>
              <a:off x="228600" y="1081088"/>
              <a:ext cx="8742363" cy="5241925"/>
            </a:xfrm>
            <a:prstGeom prst="rect">
              <a:avLst/>
            </a:prstGeom>
            <a:noFill/>
            <a:ln w="9525">
              <a:noFill/>
              <a:miter lim="800000"/>
              <a:headEnd/>
              <a:tailEnd/>
            </a:ln>
          </p:spPr>
        </p:pic>
        <p:sp>
          <p:nvSpPr>
            <p:cNvPr id="15" name="Textfeld 3"/>
            <p:cNvSpPr txBox="1">
              <a:spLocks noChangeArrowheads="1"/>
            </p:cNvSpPr>
            <p:nvPr/>
          </p:nvSpPr>
          <p:spPr bwMode="auto">
            <a:xfrm>
              <a:off x="2286000" y="3429000"/>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KN</a:t>
              </a:r>
            </a:p>
            <a:p>
              <a:r>
                <a:rPr lang="de-DE" sz="1400" b="0" u="none">
                  <a:latin typeface="Calibri" pitchFamily="34" charset="0"/>
                </a:rPr>
                <a:t>(6-5)</a:t>
              </a:r>
            </a:p>
          </p:txBody>
        </p:sp>
        <p:sp>
          <p:nvSpPr>
            <p:cNvPr id="16" name="Textfeld 4"/>
            <p:cNvSpPr txBox="1">
              <a:spLocks noChangeArrowheads="1"/>
            </p:cNvSpPr>
            <p:nvPr/>
          </p:nvSpPr>
          <p:spPr bwMode="auto">
            <a:xfrm>
              <a:off x="1300163" y="1366838"/>
              <a:ext cx="611187" cy="523875"/>
            </a:xfrm>
            <a:prstGeom prst="rect">
              <a:avLst/>
            </a:prstGeom>
            <a:noFill/>
            <a:ln w="9525">
              <a:noFill/>
              <a:miter lim="800000"/>
              <a:headEnd/>
              <a:tailEnd/>
            </a:ln>
          </p:spPr>
          <p:txBody>
            <a:bodyPr wrap="none">
              <a:spAutoFit/>
            </a:bodyPr>
            <a:lstStyle/>
            <a:p>
              <a:r>
                <a:rPr lang="de-DE" sz="1400" b="0" u="none">
                  <a:latin typeface="Calibri" pitchFamily="34" charset="0"/>
                </a:rPr>
                <a:t>KC</a:t>
              </a:r>
            </a:p>
            <a:p>
              <a:r>
                <a:rPr lang="de-DE" sz="1400" b="0" u="none">
                  <a:latin typeface="Calibri" pitchFamily="34" charset="0"/>
                </a:rPr>
                <a:t>(6-5) </a:t>
              </a:r>
            </a:p>
          </p:txBody>
        </p:sp>
        <p:sp>
          <p:nvSpPr>
            <p:cNvPr id="17" name="Textfeld 5"/>
            <p:cNvSpPr txBox="1">
              <a:spLocks noChangeArrowheads="1"/>
            </p:cNvSpPr>
            <p:nvPr/>
          </p:nvSpPr>
          <p:spPr bwMode="auto">
            <a:xfrm>
              <a:off x="3657600" y="2581275"/>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KO</a:t>
              </a:r>
            </a:p>
            <a:p>
              <a:r>
                <a:rPr lang="de-DE" sz="1400" b="0" u="none">
                  <a:latin typeface="Calibri" pitchFamily="34" charset="0"/>
                </a:rPr>
                <a:t>(6-5)</a:t>
              </a:r>
            </a:p>
          </p:txBody>
        </p:sp>
        <p:sp>
          <p:nvSpPr>
            <p:cNvPr id="18" name="Textfeld 6"/>
            <p:cNvSpPr txBox="1">
              <a:spLocks noChangeArrowheads="1"/>
            </p:cNvSpPr>
            <p:nvPr/>
          </p:nvSpPr>
          <p:spPr bwMode="auto">
            <a:xfrm>
              <a:off x="8072438" y="3929063"/>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KC </a:t>
              </a:r>
            </a:p>
            <a:p>
              <a:r>
                <a:rPr lang="de-DE" sz="1400" b="0" u="none">
                  <a:latin typeface="Calibri" pitchFamily="34" charset="0"/>
                </a:rPr>
                <a:t>(6-4)</a:t>
              </a:r>
            </a:p>
          </p:txBody>
        </p:sp>
        <p:sp>
          <p:nvSpPr>
            <p:cNvPr id="19" name="Textfeld 7"/>
            <p:cNvSpPr txBox="1">
              <a:spLocks noChangeArrowheads="1"/>
            </p:cNvSpPr>
            <p:nvPr/>
          </p:nvSpPr>
          <p:spPr bwMode="auto">
            <a:xfrm>
              <a:off x="4500563" y="3714750"/>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KAl </a:t>
              </a:r>
            </a:p>
            <a:p>
              <a:r>
                <a:rPr lang="de-DE" sz="1400" b="0" u="none">
                  <a:latin typeface="Calibri" pitchFamily="34" charset="0"/>
                </a:rPr>
                <a:t>(8-7)</a:t>
              </a:r>
            </a:p>
          </p:txBody>
        </p:sp>
        <p:sp>
          <p:nvSpPr>
            <p:cNvPr id="20" name="Textfeld 8"/>
            <p:cNvSpPr txBox="1">
              <a:spLocks noChangeArrowheads="1"/>
            </p:cNvSpPr>
            <p:nvPr/>
          </p:nvSpPr>
          <p:spPr bwMode="auto">
            <a:xfrm>
              <a:off x="3286125" y="3429000"/>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KC </a:t>
              </a:r>
            </a:p>
            <a:p>
              <a:r>
                <a:rPr lang="de-DE" sz="1400" b="0" u="none">
                  <a:latin typeface="Calibri" pitchFamily="34" charset="0"/>
                </a:rPr>
                <a:t>(7-5)</a:t>
              </a:r>
            </a:p>
          </p:txBody>
        </p:sp>
        <p:sp>
          <p:nvSpPr>
            <p:cNvPr id="21" name="Textfeld 11"/>
            <p:cNvSpPr txBox="1">
              <a:spLocks noChangeArrowheads="1"/>
            </p:cNvSpPr>
            <p:nvPr/>
          </p:nvSpPr>
          <p:spPr bwMode="auto">
            <a:xfrm>
              <a:off x="1514475" y="3295650"/>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KO</a:t>
              </a:r>
            </a:p>
            <a:p>
              <a:r>
                <a:rPr lang="de-DE" sz="1400" b="0" u="none">
                  <a:latin typeface="Calibri" pitchFamily="34" charset="0"/>
                </a:rPr>
                <a:t>(7-6)</a:t>
              </a:r>
            </a:p>
          </p:txBody>
        </p:sp>
        <p:sp>
          <p:nvSpPr>
            <p:cNvPr id="22" name="Textfeld 13"/>
            <p:cNvSpPr txBox="1">
              <a:spLocks noChangeArrowheads="1"/>
            </p:cNvSpPr>
            <p:nvPr/>
          </p:nvSpPr>
          <p:spPr bwMode="auto">
            <a:xfrm>
              <a:off x="1871663" y="3724275"/>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KO</a:t>
              </a:r>
            </a:p>
            <a:p>
              <a:r>
                <a:rPr lang="de-DE" sz="1400" b="0" u="none">
                  <a:latin typeface="Calibri" pitchFamily="34" charset="0"/>
                </a:rPr>
                <a:t>(9-7)</a:t>
              </a:r>
            </a:p>
          </p:txBody>
        </p:sp>
        <p:sp>
          <p:nvSpPr>
            <p:cNvPr id="23" name="Textfeld 14"/>
            <p:cNvSpPr txBox="1">
              <a:spLocks noChangeArrowheads="1"/>
            </p:cNvSpPr>
            <p:nvPr/>
          </p:nvSpPr>
          <p:spPr bwMode="auto">
            <a:xfrm>
              <a:off x="4857750" y="4143375"/>
              <a:ext cx="746125" cy="523875"/>
            </a:xfrm>
            <a:prstGeom prst="rect">
              <a:avLst/>
            </a:prstGeom>
            <a:noFill/>
            <a:ln w="9525">
              <a:noFill/>
              <a:miter lim="800000"/>
              <a:headEnd/>
              <a:tailEnd/>
            </a:ln>
          </p:spPr>
          <p:txBody>
            <a:bodyPr wrap="none">
              <a:spAutoFit/>
            </a:bodyPr>
            <a:lstStyle/>
            <a:p>
              <a:r>
                <a:rPr lang="de-DE" sz="1400" b="0" u="none">
                  <a:latin typeface="Calibri" pitchFamily="34" charset="0"/>
                </a:rPr>
                <a:t>KTi </a:t>
              </a:r>
            </a:p>
            <a:p>
              <a:r>
                <a:rPr lang="de-DE" sz="1400" b="0" u="none">
                  <a:latin typeface="Calibri" pitchFamily="34" charset="0"/>
                </a:rPr>
                <a:t>(11-10)</a:t>
              </a:r>
            </a:p>
          </p:txBody>
        </p:sp>
        <p:sp>
          <p:nvSpPr>
            <p:cNvPr id="24" name="Textfeld 15"/>
            <p:cNvSpPr txBox="1">
              <a:spLocks noChangeArrowheads="1"/>
            </p:cNvSpPr>
            <p:nvPr/>
          </p:nvSpPr>
          <p:spPr bwMode="auto">
            <a:xfrm>
              <a:off x="2786063" y="3714750"/>
              <a:ext cx="463550" cy="523875"/>
            </a:xfrm>
            <a:prstGeom prst="rect">
              <a:avLst/>
            </a:prstGeom>
            <a:noFill/>
            <a:ln w="9525">
              <a:noFill/>
              <a:miter lim="800000"/>
              <a:headEnd/>
              <a:tailEnd/>
            </a:ln>
          </p:spPr>
          <p:txBody>
            <a:bodyPr wrap="none">
              <a:spAutoFit/>
            </a:bodyPr>
            <a:lstStyle/>
            <a:p>
              <a:r>
                <a:rPr lang="de-DE" sz="1400" b="0" u="none">
                  <a:latin typeface="Calibri" pitchFamily="34" charset="0"/>
                </a:rPr>
                <a:t>Cu </a:t>
              </a:r>
            </a:p>
            <a:p>
              <a:r>
                <a:rPr lang="de-DE" sz="1400" b="0" u="none">
                  <a:latin typeface="Calibri" pitchFamily="34" charset="0"/>
                </a:rPr>
                <a:t>K</a:t>
              </a:r>
              <a:r>
                <a:rPr lang="de-DE" sz="1400" b="0" u="none">
                  <a:latin typeface="Symbol" pitchFamily="18" charset="2"/>
                </a:rPr>
                <a:t>a</a:t>
              </a:r>
            </a:p>
          </p:txBody>
        </p:sp>
        <p:sp>
          <p:nvSpPr>
            <p:cNvPr id="26" name="Textfeld 8"/>
            <p:cNvSpPr txBox="1">
              <a:spLocks noChangeArrowheads="1"/>
            </p:cNvSpPr>
            <p:nvPr/>
          </p:nvSpPr>
          <p:spPr bwMode="auto">
            <a:xfrm>
              <a:off x="4000500" y="928688"/>
              <a:ext cx="860425" cy="307975"/>
            </a:xfrm>
            <a:prstGeom prst="rect">
              <a:avLst/>
            </a:prstGeom>
            <a:noFill/>
            <a:ln w="9525">
              <a:noFill/>
              <a:miter lim="800000"/>
              <a:headEnd/>
              <a:tailEnd/>
            </a:ln>
          </p:spPr>
          <p:txBody>
            <a:bodyPr wrap="none">
              <a:spAutoFit/>
            </a:bodyPr>
            <a:lstStyle/>
            <a:p>
              <a:r>
                <a:rPr lang="de-DE" sz="1400" b="0" u="none">
                  <a:latin typeface="Calibri" pitchFamily="34" charset="0"/>
                </a:rPr>
                <a:t>KC (5-4)</a:t>
              </a:r>
            </a:p>
          </p:txBody>
        </p:sp>
        <p:sp>
          <p:nvSpPr>
            <p:cNvPr id="27" name="Textfeld 7"/>
            <p:cNvSpPr txBox="1">
              <a:spLocks noChangeArrowheads="1"/>
            </p:cNvSpPr>
            <p:nvPr/>
          </p:nvSpPr>
          <p:spPr bwMode="auto">
            <a:xfrm>
              <a:off x="7500938" y="3857625"/>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KAl </a:t>
              </a:r>
            </a:p>
            <a:p>
              <a:r>
                <a:rPr lang="de-DE" sz="1400" b="0" u="none">
                  <a:latin typeface="Calibri" pitchFamily="34" charset="0"/>
                </a:rPr>
                <a:t>(7-6)</a:t>
              </a:r>
            </a:p>
          </p:txBody>
        </p:sp>
        <p:sp>
          <p:nvSpPr>
            <p:cNvPr id="28" name="Textfeld 3"/>
            <p:cNvSpPr txBox="1">
              <a:spLocks noChangeArrowheads="1"/>
            </p:cNvSpPr>
            <p:nvPr/>
          </p:nvSpPr>
          <p:spPr bwMode="auto">
            <a:xfrm>
              <a:off x="6572250" y="4000500"/>
              <a:ext cx="561975" cy="523875"/>
            </a:xfrm>
            <a:prstGeom prst="rect">
              <a:avLst/>
            </a:prstGeom>
            <a:noFill/>
            <a:ln w="9525">
              <a:noFill/>
              <a:miter lim="800000"/>
              <a:headEnd/>
              <a:tailEnd/>
            </a:ln>
          </p:spPr>
          <p:txBody>
            <a:bodyPr wrap="none">
              <a:spAutoFit/>
            </a:bodyPr>
            <a:lstStyle/>
            <a:p>
              <a:r>
                <a:rPr lang="de-DE" sz="1400" b="0" u="none">
                  <a:latin typeface="Calibri" pitchFamily="34" charset="0"/>
                </a:rPr>
                <a:t>KN</a:t>
              </a:r>
            </a:p>
            <a:p>
              <a:r>
                <a:rPr lang="de-DE" sz="1400" b="0" u="none">
                  <a:latin typeface="Calibri" pitchFamily="34" charset="0"/>
                </a:rPr>
                <a:t>(5-4)</a:t>
              </a:r>
            </a:p>
          </p:txBody>
        </p:sp>
        <p:sp>
          <p:nvSpPr>
            <p:cNvPr id="29" name="Textfeld 7"/>
            <p:cNvSpPr txBox="1">
              <a:spLocks noChangeArrowheads="1"/>
            </p:cNvSpPr>
            <p:nvPr/>
          </p:nvSpPr>
          <p:spPr bwMode="auto">
            <a:xfrm>
              <a:off x="5357813" y="3857625"/>
              <a:ext cx="660400" cy="523875"/>
            </a:xfrm>
            <a:prstGeom prst="rect">
              <a:avLst/>
            </a:prstGeom>
            <a:noFill/>
            <a:ln w="9525">
              <a:noFill/>
              <a:miter lim="800000"/>
              <a:headEnd/>
              <a:tailEnd/>
            </a:ln>
          </p:spPr>
          <p:txBody>
            <a:bodyPr wrap="none">
              <a:spAutoFit/>
            </a:bodyPr>
            <a:lstStyle/>
            <a:p>
              <a:r>
                <a:rPr lang="de-DE" sz="1400" b="0" u="none">
                  <a:latin typeface="Calibri" pitchFamily="34" charset="0"/>
                </a:rPr>
                <a:t>KAl </a:t>
              </a:r>
            </a:p>
            <a:p>
              <a:r>
                <a:rPr lang="de-DE" sz="1400" b="0" u="none">
                  <a:latin typeface="Calibri" pitchFamily="34" charset="0"/>
                </a:rPr>
                <a:t>(10-8)</a:t>
              </a:r>
            </a:p>
          </p:txBody>
        </p:sp>
        <p:sp>
          <p:nvSpPr>
            <p:cNvPr id="30" name="Textfeld 15"/>
            <p:cNvSpPr txBox="1">
              <a:spLocks noChangeArrowheads="1"/>
            </p:cNvSpPr>
            <p:nvPr/>
          </p:nvSpPr>
          <p:spPr bwMode="auto">
            <a:xfrm>
              <a:off x="5929313" y="3857625"/>
              <a:ext cx="503237" cy="523875"/>
            </a:xfrm>
            <a:prstGeom prst="rect">
              <a:avLst/>
            </a:prstGeom>
            <a:noFill/>
            <a:ln w="9525">
              <a:noFill/>
              <a:miter lim="800000"/>
              <a:headEnd/>
              <a:tailEnd/>
            </a:ln>
          </p:spPr>
          <p:txBody>
            <a:bodyPr wrap="none">
              <a:spAutoFit/>
            </a:bodyPr>
            <a:lstStyle/>
            <a:p>
              <a:r>
                <a:rPr lang="de-DE" sz="1400" b="0" u="none">
                  <a:latin typeface="Calibri" pitchFamily="34" charset="0"/>
                </a:rPr>
                <a:t>Pb  </a:t>
              </a:r>
            </a:p>
            <a:p>
              <a:r>
                <a:rPr lang="de-DE" sz="1400" b="0" u="none">
                  <a:latin typeface="Calibri" pitchFamily="34" charset="0"/>
                </a:rPr>
                <a:t>L</a:t>
              </a:r>
              <a:r>
                <a:rPr lang="de-DE" sz="1400" b="0" u="none">
                  <a:latin typeface="Symbol" pitchFamily="18" charset="2"/>
                </a:rPr>
                <a:t>b</a:t>
              </a:r>
            </a:p>
          </p:txBody>
        </p:sp>
        <p:sp>
          <p:nvSpPr>
            <p:cNvPr id="31" name="Textfeld 3"/>
            <p:cNvSpPr txBox="1">
              <a:spLocks noChangeArrowheads="1"/>
            </p:cNvSpPr>
            <p:nvPr/>
          </p:nvSpPr>
          <p:spPr bwMode="auto">
            <a:xfrm>
              <a:off x="3500438" y="5143500"/>
              <a:ext cx="642937" cy="523875"/>
            </a:xfrm>
            <a:prstGeom prst="rect">
              <a:avLst/>
            </a:prstGeom>
            <a:noFill/>
            <a:ln w="9525">
              <a:noFill/>
              <a:miter lim="800000"/>
              <a:headEnd/>
              <a:tailEnd/>
            </a:ln>
          </p:spPr>
          <p:txBody>
            <a:bodyPr wrap="none">
              <a:spAutoFit/>
            </a:bodyPr>
            <a:lstStyle/>
            <a:p>
              <a:r>
                <a:rPr lang="de-DE" sz="1400" b="0" u="none">
                  <a:latin typeface="Calibri" pitchFamily="34" charset="0"/>
                </a:rPr>
                <a:t>Kd </a:t>
              </a:r>
            </a:p>
            <a:p>
              <a:r>
                <a:rPr lang="de-DE" sz="1400" b="0" u="none">
                  <a:latin typeface="Calibri" pitchFamily="34" charset="0"/>
                </a:rPr>
                <a:t>Kcom</a:t>
              </a:r>
            </a:p>
          </p:txBody>
        </p:sp>
        <p:sp>
          <p:nvSpPr>
            <p:cNvPr id="32" name="Textfeld 3"/>
            <p:cNvSpPr txBox="1">
              <a:spLocks noChangeArrowheads="1"/>
            </p:cNvSpPr>
            <p:nvPr/>
          </p:nvSpPr>
          <p:spPr bwMode="auto">
            <a:xfrm>
              <a:off x="2071688" y="5429250"/>
              <a:ext cx="454025" cy="523875"/>
            </a:xfrm>
            <a:prstGeom prst="rect">
              <a:avLst/>
            </a:prstGeom>
            <a:noFill/>
            <a:ln w="9525">
              <a:noFill/>
              <a:miter lim="800000"/>
              <a:headEnd/>
              <a:tailEnd/>
            </a:ln>
          </p:spPr>
          <p:txBody>
            <a:bodyPr wrap="none">
              <a:spAutoFit/>
            </a:bodyPr>
            <a:lstStyle/>
            <a:p>
              <a:r>
                <a:rPr lang="de-DE" sz="1400" b="0" u="none">
                  <a:latin typeface="Calibri" pitchFamily="34" charset="0"/>
                </a:rPr>
                <a:t>Kd </a:t>
              </a:r>
            </a:p>
            <a:p>
              <a:r>
                <a:rPr lang="de-DE" sz="1400" b="0" u="none">
                  <a:latin typeface="Calibri" pitchFamily="34" charset="0"/>
                </a:rPr>
                <a:t>K</a:t>
              </a:r>
              <a:r>
                <a:rPr lang="de-DE" sz="1400" b="0" u="none">
                  <a:latin typeface="Symbol" pitchFamily="18" charset="2"/>
                </a:rPr>
                <a:t>a</a:t>
              </a:r>
            </a:p>
          </p:txBody>
        </p:sp>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feld 7"/>
          <p:cNvSpPr txBox="1"/>
          <p:nvPr/>
        </p:nvSpPr>
        <p:spPr>
          <a:xfrm>
            <a:off x="857225" y="119698"/>
            <a:ext cx="8286776"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cs typeface="Times New Roman" pitchFamily="18" charset="0"/>
              </a:rPr>
              <a:t>Kaonic deuterium data</a:t>
            </a:r>
          </a:p>
        </p:txBody>
      </p:sp>
      <p:sp>
        <p:nvSpPr>
          <p:cNvPr id="10" name="Textfeld 9"/>
          <p:cNvSpPr txBox="1">
            <a:spLocks noChangeArrowheads="1"/>
          </p:cNvSpPr>
          <p:nvPr/>
        </p:nvSpPr>
        <p:spPr bwMode="auto">
          <a:xfrm>
            <a:off x="5072066" y="6286520"/>
            <a:ext cx="2357454" cy="369332"/>
          </a:xfrm>
          <a:prstGeom prst="rect">
            <a:avLst/>
          </a:prstGeom>
          <a:noFill/>
          <a:ln w="9525">
            <a:noFill/>
            <a:miter lim="800000"/>
            <a:headEnd/>
            <a:tailEnd/>
          </a:ln>
        </p:spPr>
        <p:txBody>
          <a:bodyPr wrap="square">
            <a:spAutoFit/>
          </a:bodyPr>
          <a:lstStyle/>
          <a:p>
            <a:r>
              <a:rPr lang="de-DE" b="0" u="none" dirty="0" smtClean="0">
                <a:latin typeface="Palatino Linotype" pitchFamily="18" charset="0"/>
              </a:rPr>
              <a:t>X-</a:t>
            </a:r>
            <a:r>
              <a:rPr lang="de-DE" b="0" u="none" dirty="0" err="1" smtClean="0">
                <a:latin typeface="Palatino Linotype" pitchFamily="18" charset="0"/>
              </a:rPr>
              <a:t>ray</a:t>
            </a:r>
            <a:r>
              <a:rPr lang="de-DE" b="0" u="none" dirty="0" smtClean="0">
                <a:latin typeface="Palatino Linotype" pitchFamily="18" charset="0"/>
              </a:rPr>
              <a:t> </a:t>
            </a:r>
            <a:r>
              <a:rPr lang="de-DE" b="0" u="none" dirty="0" err="1">
                <a:latin typeface="Palatino Linotype" pitchFamily="18" charset="0"/>
              </a:rPr>
              <a:t>energy</a:t>
            </a:r>
            <a:r>
              <a:rPr lang="de-DE" b="0" u="none" dirty="0">
                <a:latin typeface="Palatino Linotype" pitchFamily="18" charset="0"/>
              </a:rPr>
              <a:t>  </a:t>
            </a:r>
            <a:r>
              <a:rPr lang="de-DE" b="0" u="none" dirty="0" smtClean="0">
                <a:latin typeface="Palatino Linotype" pitchFamily="18" charset="0"/>
              </a:rPr>
              <a:t>[</a:t>
            </a:r>
            <a:r>
              <a:rPr lang="de-DE" b="0" u="none" dirty="0" err="1" smtClean="0">
                <a:latin typeface="Palatino Linotype" pitchFamily="18" charset="0"/>
              </a:rPr>
              <a:t>keV</a:t>
            </a:r>
            <a:r>
              <a:rPr lang="de-DE" b="0" u="none" dirty="0" smtClean="0">
                <a:latin typeface="Palatino Linotype" pitchFamily="18" charset="0"/>
              </a:rPr>
              <a:t>]</a:t>
            </a:r>
            <a:endParaRPr lang="de-DE" b="0" u="none" dirty="0">
              <a:latin typeface="Palatino Linotype" pitchFamily="18" charset="0"/>
            </a:endParaRPr>
          </a:p>
        </p:txBody>
      </p:sp>
      <p:sp>
        <p:nvSpPr>
          <p:cNvPr id="11" name="Rechteck 10"/>
          <p:cNvSpPr/>
          <p:nvPr/>
        </p:nvSpPr>
        <p:spPr>
          <a:xfrm>
            <a:off x="1714480" y="642918"/>
            <a:ext cx="7429520" cy="646331"/>
          </a:xfrm>
          <a:prstGeom prst="rect">
            <a:avLst/>
          </a:prstGeom>
        </p:spPr>
        <p:txBody>
          <a:bodyPr wrap="square">
            <a:spAutoFit/>
          </a:bodyPr>
          <a:lstStyle/>
          <a:p>
            <a:r>
              <a:rPr lang="de-DE" dirty="0" smtClean="0">
                <a:solidFill>
                  <a:srgbClr val="381DAD"/>
                </a:solidFill>
                <a:latin typeface="Calibri" pitchFamily="34" charset="0"/>
              </a:rPr>
              <a:t>fit </a:t>
            </a:r>
            <a:r>
              <a:rPr lang="de-DE" dirty="0" err="1" smtClean="0">
                <a:solidFill>
                  <a:srgbClr val="381DAD"/>
                </a:solidFill>
                <a:latin typeface="Calibri" pitchFamily="34" charset="0"/>
              </a:rPr>
              <a:t>for</a:t>
            </a:r>
            <a:r>
              <a:rPr lang="de-DE" dirty="0" smtClean="0">
                <a:solidFill>
                  <a:srgbClr val="381DAD"/>
                </a:solidFill>
                <a:latin typeface="Calibri" pitchFamily="34" charset="0"/>
              </a:rPr>
              <a:t> </a:t>
            </a:r>
            <a:r>
              <a:rPr lang="de-DE" dirty="0" err="1" smtClean="0">
                <a:solidFill>
                  <a:srgbClr val="381DAD"/>
                </a:solidFill>
                <a:latin typeface="Calibri" pitchFamily="34" charset="0"/>
              </a:rPr>
              <a:t>shift</a:t>
            </a:r>
            <a:r>
              <a:rPr lang="de-DE" dirty="0" smtClean="0">
                <a:solidFill>
                  <a:srgbClr val="381DAD"/>
                </a:solidFill>
                <a:latin typeface="Calibri" pitchFamily="34" charset="0"/>
              </a:rPr>
              <a:t>:  </a:t>
            </a:r>
            <a:r>
              <a:rPr lang="de-DE" dirty="0" err="1" smtClean="0">
                <a:solidFill>
                  <a:srgbClr val="381DAD"/>
                </a:solidFill>
                <a:latin typeface="Calibri" pitchFamily="34" charset="0"/>
              </a:rPr>
              <a:t>about</a:t>
            </a:r>
            <a:r>
              <a:rPr lang="de-DE" dirty="0" smtClean="0">
                <a:solidFill>
                  <a:srgbClr val="381DAD"/>
                </a:solidFill>
                <a:latin typeface="Calibri" pitchFamily="34" charset="0"/>
              </a:rPr>
              <a:t>   500 eV </a:t>
            </a:r>
          </a:p>
          <a:p>
            <a:r>
              <a:rPr lang="de-DE" dirty="0" smtClean="0">
                <a:solidFill>
                  <a:srgbClr val="381DAD"/>
                </a:solidFill>
                <a:latin typeface="Calibri" pitchFamily="34" charset="0"/>
              </a:rPr>
              <a:t>         </a:t>
            </a:r>
            <a:r>
              <a:rPr lang="de-DE" dirty="0" err="1" smtClean="0">
                <a:solidFill>
                  <a:srgbClr val="381DAD"/>
                </a:solidFill>
                <a:latin typeface="Calibri" pitchFamily="34" charset="0"/>
              </a:rPr>
              <a:t>width</a:t>
            </a:r>
            <a:r>
              <a:rPr lang="de-DE" dirty="0" smtClean="0">
                <a:solidFill>
                  <a:srgbClr val="381DAD"/>
                </a:solidFill>
                <a:latin typeface="Calibri" pitchFamily="34" charset="0"/>
              </a:rPr>
              <a:t>: </a:t>
            </a:r>
            <a:r>
              <a:rPr lang="de-DE" dirty="0" err="1" smtClean="0">
                <a:solidFill>
                  <a:srgbClr val="381DAD"/>
                </a:solidFill>
                <a:latin typeface="Calibri" pitchFamily="34" charset="0"/>
              </a:rPr>
              <a:t>about</a:t>
            </a:r>
            <a:r>
              <a:rPr lang="de-DE" dirty="0" smtClean="0">
                <a:solidFill>
                  <a:srgbClr val="381DAD"/>
                </a:solidFill>
                <a:latin typeface="Calibri" pitchFamily="34" charset="0"/>
              </a:rPr>
              <a:t> 1000 eV  </a:t>
            </a:r>
            <a:endParaRPr lang="de-DE" dirty="0">
              <a:solidFill>
                <a:srgbClr val="381DAD"/>
              </a:solidFill>
              <a:latin typeface="Calibri" pitchFamily="34" charset="0"/>
            </a:endParaRPr>
          </a:p>
        </p:txBody>
      </p:sp>
      <p:sp>
        <p:nvSpPr>
          <p:cNvPr id="33" name="Fußzeilenplatzhalter 32"/>
          <p:cNvSpPr>
            <a:spLocks noGrp="1"/>
          </p:cNvSpPr>
          <p:nvPr>
            <p:ph type="ftr" sz="quarter" idx="11"/>
          </p:nvPr>
        </p:nvSpPr>
        <p:spPr>
          <a:xfrm>
            <a:off x="3071802" y="6492899"/>
            <a:ext cx="2895600" cy="365125"/>
          </a:xfrm>
        </p:spPr>
        <p:txBody>
          <a:bodyPr/>
          <a:lstStyle/>
          <a:p>
            <a:r>
              <a:rPr lang="en-GB" smtClean="0"/>
              <a:t>MESON 2012</a:t>
            </a:r>
            <a:endParaRPr lang="en-GB" dirty="0"/>
          </a:p>
        </p:txBody>
      </p:sp>
      <p:grpSp>
        <p:nvGrpSpPr>
          <p:cNvPr id="35" name="Gruppieren 5"/>
          <p:cNvGrpSpPr/>
          <p:nvPr/>
        </p:nvGrpSpPr>
        <p:grpSpPr>
          <a:xfrm>
            <a:off x="-36512" y="0"/>
            <a:ext cx="893736" cy="6858000"/>
            <a:chOff x="-36512" y="0"/>
            <a:chExt cx="1115616" cy="6858000"/>
          </a:xfrm>
        </p:grpSpPr>
        <p:sp>
          <p:nvSpPr>
            <p:cNvPr id="36" name="Rechteck 35"/>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Grafik 106" descr="oeaw_logo_weiss_d.jpg"/>
            <p:cNvPicPr>
              <a:picLocks noChangeAspect="1"/>
            </p:cNvPicPr>
            <p:nvPr/>
          </p:nvPicPr>
          <p:blipFill>
            <a:blip r:embed="rId4" cstate="print"/>
            <a:srcRect/>
            <a:stretch>
              <a:fillRect/>
            </a:stretch>
          </p:blipFill>
          <p:spPr bwMode="auto">
            <a:xfrm>
              <a:off x="0" y="0"/>
              <a:ext cx="1071571" cy="857232"/>
            </a:xfrm>
            <a:prstGeom prst="rect">
              <a:avLst/>
            </a:prstGeom>
            <a:noFill/>
            <a:ln w="9525">
              <a:noFill/>
              <a:miter lim="800000"/>
              <a:headEnd/>
              <a:tailEnd/>
            </a:ln>
          </p:spPr>
        </p:pic>
        <p:pic>
          <p:nvPicPr>
            <p:cNvPr id="38" name="Picture 1285" descr="Logo_2"/>
            <p:cNvPicPr>
              <a:picLocks noChangeAspect="1" noChangeArrowheads="1"/>
            </p:cNvPicPr>
            <p:nvPr/>
          </p:nvPicPr>
          <p:blipFill>
            <a:blip r:embed="rId5" cstate="print"/>
            <a:srcRect/>
            <a:stretch>
              <a:fillRect/>
            </a:stretch>
          </p:blipFill>
          <p:spPr bwMode="auto">
            <a:xfrm>
              <a:off x="40944" y="5929330"/>
              <a:ext cx="1000132" cy="748208"/>
            </a:xfrm>
            <a:prstGeom prst="rect">
              <a:avLst/>
            </a:prstGeom>
            <a:noFill/>
            <a:ln w="9525">
              <a:noFill/>
              <a:miter lim="800000"/>
              <a:headEnd/>
              <a:tailEnd/>
            </a:ln>
          </p:spPr>
        </p:pic>
      </p:grpSp>
      <p:sp>
        <p:nvSpPr>
          <p:cNvPr id="39" name="Textfeld 38"/>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0" y="0"/>
            <a:ext cx="9144000" cy="714375"/>
          </a:xfrm>
          <a:prstGeom prst="rect">
            <a:avLst/>
          </a:prstGeom>
          <a:solidFill>
            <a:schemeClr val="bg1"/>
          </a:solidFill>
          <a:ln w="9525">
            <a:noFill/>
            <a:miter lim="800000"/>
            <a:headEnd/>
            <a:tailEnd/>
          </a:ln>
        </p:spPr>
        <p:txBody>
          <a:bodyPr anchor="ctr"/>
          <a:lstStyle/>
          <a:p>
            <a:pPr algn="ctr">
              <a:defRPr/>
            </a:pPr>
            <a:r>
              <a:rPr lang="de-DE" sz="3200" dirty="0" err="1">
                <a:solidFill>
                  <a:schemeClr val="bg2">
                    <a:lumMod val="10000"/>
                  </a:schemeClr>
                </a:solidFill>
                <a:latin typeface="Calibri" pitchFamily="34" charset="0"/>
                <a:ea typeface="MS PGothic" pitchFamily="34" charset="-128"/>
                <a:cs typeface="+mn-cs"/>
              </a:rPr>
              <a:t>Kaonic</a:t>
            </a:r>
            <a:r>
              <a:rPr lang="de-DE" sz="3200" dirty="0">
                <a:solidFill>
                  <a:schemeClr val="bg2">
                    <a:lumMod val="10000"/>
                  </a:schemeClr>
                </a:solidFill>
                <a:latin typeface="Calibri" pitchFamily="34" charset="0"/>
                <a:ea typeface="MS PGothic" pitchFamily="34" charset="-128"/>
                <a:cs typeface="+mn-cs"/>
              </a:rPr>
              <a:t> </a:t>
            </a:r>
            <a:r>
              <a:rPr lang="de-DE" sz="3200" dirty="0" err="1">
                <a:solidFill>
                  <a:schemeClr val="bg2">
                    <a:lumMod val="10000"/>
                  </a:schemeClr>
                </a:solidFill>
                <a:latin typeface="Calibri" pitchFamily="34" charset="0"/>
                <a:ea typeface="MS PGothic" pitchFamily="34" charset="-128"/>
                <a:cs typeface="+mn-cs"/>
              </a:rPr>
              <a:t>deuterium</a:t>
            </a:r>
            <a:r>
              <a:rPr lang="de-DE" sz="3200" dirty="0">
                <a:solidFill>
                  <a:schemeClr val="bg2">
                    <a:lumMod val="10000"/>
                  </a:schemeClr>
                </a:solidFill>
                <a:latin typeface="Calibri" pitchFamily="34" charset="0"/>
                <a:ea typeface="MS PGothic" pitchFamily="34" charset="-128"/>
                <a:cs typeface="+mn-cs"/>
              </a:rPr>
              <a:t>: </a:t>
            </a:r>
            <a:r>
              <a:rPr lang="de-DE" sz="3200" dirty="0" err="1">
                <a:solidFill>
                  <a:schemeClr val="bg2">
                    <a:lumMod val="10000"/>
                  </a:schemeClr>
                </a:solidFill>
                <a:latin typeface="Calibri" pitchFamily="34" charset="0"/>
                <a:ea typeface="MS PGothic" pitchFamily="34" charset="-128"/>
                <a:cs typeface="+mn-cs"/>
              </a:rPr>
              <a:t>expected</a:t>
            </a:r>
            <a:r>
              <a:rPr lang="de-DE" sz="3200" dirty="0">
                <a:solidFill>
                  <a:schemeClr val="bg2">
                    <a:lumMod val="10000"/>
                  </a:schemeClr>
                </a:solidFill>
                <a:latin typeface="Calibri" pitchFamily="34" charset="0"/>
                <a:ea typeface="MS PGothic" pitchFamily="34" charset="-128"/>
                <a:cs typeface="+mn-cs"/>
              </a:rPr>
              <a:t> </a:t>
            </a:r>
            <a:r>
              <a:rPr lang="de-DE" sz="3200" dirty="0" err="1">
                <a:solidFill>
                  <a:schemeClr val="bg2">
                    <a:lumMod val="10000"/>
                  </a:schemeClr>
                </a:solidFill>
                <a:latin typeface="Calibri" pitchFamily="34" charset="0"/>
                <a:ea typeface="MS PGothic" pitchFamily="34" charset="-128"/>
                <a:cs typeface="+mn-cs"/>
              </a:rPr>
              <a:t>values</a:t>
            </a:r>
            <a:r>
              <a:rPr lang="de-DE" sz="3200" dirty="0">
                <a:solidFill>
                  <a:schemeClr val="bg2">
                    <a:lumMod val="10000"/>
                  </a:schemeClr>
                </a:solidFill>
                <a:latin typeface="Calibri" pitchFamily="34" charset="0"/>
                <a:ea typeface="MS PGothic" pitchFamily="34" charset="-128"/>
                <a:cs typeface="+mn-cs"/>
              </a:rPr>
              <a:t> </a:t>
            </a:r>
          </a:p>
        </p:txBody>
      </p:sp>
      <p:pic>
        <p:nvPicPr>
          <p:cNvPr id="4710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41500" y="1703388"/>
            <a:ext cx="4730750"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Textfeld 31"/>
          <p:cNvSpPr txBox="1">
            <a:spLocks noChangeArrowheads="1"/>
          </p:cNvSpPr>
          <p:nvPr/>
        </p:nvSpPr>
        <p:spPr bwMode="auto">
          <a:xfrm>
            <a:off x="285750" y="1309688"/>
            <a:ext cx="80089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400">
                <a:ea typeface="MS PGothic" charset="0"/>
                <a:cs typeface="MS PGothic" charset="0"/>
              </a:rPr>
              <a:t>Modified Deser formula next-to-leading order in isospin breaking (Meißner, Raha, Rusetsky 2004</a:t>
            </a:r>
            <a:r>
              <a:rPr lang="de-DE" sz="1400" baseline="30000">
                <a:ea typeface="MS PGothic" charset="0"/>
                <a:cs typeface="MS PGothic" charset="0"/>
              </a:rPr>
              <a:t>a</a:t>
            </a:r>
            <a:r>
              <a:rPr lang="de-DE" sz="1400">
                <a:ea typeface="MS PGothic" charset="0"/>
                <a:cs typeface="MS PGothic" charset="0"/>
              </a:rPr>
              <a:t>)</a:t>
            </a:r>
          </a:p>
          <a:p>
            <a:pPr eaLnBrk="1" hangingPunct="1"/>
            <a:r>
              <a:rPr lang="de-DE" sz="1400">
                <a:ea typeface="MS PGothic" charset="0"/>
                <a:cs typeface="MS PGothic" charset="0"/>
              </a:rPr>
              <a:t>(</a:t>
            </a:r>
            <a:r>
              <a:rPr lang="de-DE" sz="1400">
                <a:latin typeface="Symbol" charset="0"/>
                <a:ea typeface="MS PGothic" charset="0"/>
                <a:cs typeface="MS PGothic" charset="0"/>
              </a:rPr>
              <a:t>m</a:t>
            </a:r>
            <a:r>
              <a:rPr lang="de-DE" sz="1400" baseline="-25000">
                <a:ea typeface="MS PGothic" charset="0"/>
                <a:cs typeface="MS PGothic" charset="0"/>
              </a:rPr>
              <a:t>c</a:t>
            </a:r>
            <a:r>
              <a:rPr lang="de-DE" sz="1400">
                <a:ea typeface="MS PGothic" charset="0"/>
                <a:cs typeface="MS PGothic" charset="0"/>
              </a:rPr>
              <a:t> reduced mass of K</a:t>
            </a:r>
            <a:r>
              <a:rPr lang="de-DE" sz="1400" baseline="30000">
                <a:ea typeface="MS PGothic" charset="0"/>
                <a:cs typeface="MS PGothic" charset="0"/>
              </a:rPr>
              <a:t>-</a:t>
            </a:r>
            <a:r>
              <a:rPr lang="de-DE" sz="1400">
                <a:ea typeface="MS PGothic" charset="0"/>
                <a:cs typeface="MS PGothic" charset="0"/>
              </a:rPr>
              <a:t>d )</a:t>
            </a:r>
            <a:endParaRPr lang="de-AT" sz="1400">
              <a:ea typeface="MS PGothic" charset="0"/>
              <a:cs typeface="MS PGothic" charset="0"/>
            </a:endParaRPr>
          </a:p>
        </p:txBody>
      </p:sp>
      <p:graphicFrame>
        <p:nvGraphicFramePr>
          <p:cNvPr id="36" name="Tabelle 35"/>
          <p:cNvGraphicFramePr>
            <a:graphicFrameLocks noGrp="1"/>
          </p:cNvGraphicFramePr>
          <p:nvPr/>
        </p:nvGraphicFramePr>
        <p:xfrm>
          <a:off x="406400" y="3122613"/>
          <a:ext cx="5237163" cy="3098800"/>
        </p:xfrm>
        <a:graphic>
          <a:graphicData uri="http://schemas.openxmlformats.org/drawingml/2006/table">
            <a:tbl>
              <a:tblPr/>
              <a:tblGrid>
                <a:gridCol w="1060450"/>
                <a:gridCol w="747713"/>
                <a:gridCol w="747712"/>
                <a:gridCol w="2681288"/>
              </a:tblGrid>
              <a:tr h="355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a:ln>
                            <a:noFill/>
                          </a:ln>
                          <a:solidFill>
                            <a:schemeClr val="tx1"/>
                          </a:solidFill>
                          <a:effectLst/>
                          <a:latin typeface="Calibri" charset="0"/>
                          <a:ea typeface="MS PGothic" charset="0"/>
                          <a:cs typeface="MS PGothic" charset="0"/>
                        </a:rPr>
                        <a:t>a</a:t>
                      </a:r>
                      <a:r>
                        <a:rPr kumimoji="0" lang="de-DE" sz="1400" b="0" i="1" u="none" strike="noStrike" cap="none" normalizeH="0" baseline="-25000">
                          <a:ln>
                            <a:noFill/>
                          </a:ln>
                          <a:solidFill>
                            <a:schemeClr val="tx1"/>
                          </a:solidFill>
                          <a:effectLst/>
                          <a:latin typeface="Calibri" charset="0"/>
                          <a:ea typeface="MS PGothic" charset="0"/>
                          <a:cs typeface="MS PGothic" charset="0"/>
                        </a:rPr>
                        <a:t>d</a:t>
                      </a:r>
                      <a:r>
                        <a:rPr kumimoji="0" lang="de-DE" sz="1400" b="0" i="0" u="none" strike="noStrike" cap="none" normalizeH="0" baseline="0">
                          <a:ln>
                            <a:noFill/>
                          </a:ln>
                          <a:solidFill>
                            <a:schemeClr val="tx1"/>
                          </a:solidFill>
                          <a:effectLst/>
                          <a:latin typeface="Calibri" charset="0"/>
                          <a:ea typeface="MS PGothic" charset="0"/>
                          <a:cs typeface="MS PGothic" charset="0"/>
                        </a:rPr>
                        <a:t> [fm]</a:t>
                      </a:r>
                      <a:endParaRPr kumimoji="0" lang="de-AT" sz="14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Symbol" charset="0"/>
                          <a:ea typeface="MS PGothic" charset="0"/>
                          <a:cs typeface="MS PGothic" charset="0"/>
                        </a:rPr>
                        <a:t>e</a:t>
                      </a:r>
                      <a:r>
                        <a:rPr kumimoji="0" lang="de-DE" sz="1400" b="0" i="0" u="none" strike="noStrike" cap="none" normalizeH="0" baseline="-25000">
                          <a:ln>
                            <a:noFill/>
                          </a:ln>
                          <a:solidFill>
                            <a:schemeClr val="tx1"/>
                          </a:solidFill>
                          <a:effectLst/>
                          <a:latin typeface="Calibri" charset="0"/>
                          <a:ea typeface="MS PGothic" charset="0"/>
                          <a:cs typeface="MS PGothic" charset="0"/>
                        </a:rPr>
                        <a:t>1s</a:t>
                      </a:r>
                      <a:r>
                        <a:rPr kumimoji="0" lang="de-DE" sz="1400" b="0" i="0" u="none" strike="noStrike" cap="none" normalizeH="0" baseline="0">
                          <a:ln>
                            <a:noFill/>
                          </a:ln>
                          <a:solidFill>
                            <a:schemeClr val="tx1"/>
                          </a:solidFill>
                          <a:effectLst/>
                          <a:latin typeface="Calibri" charset="0"/>
                          <a:ea typeface="MS PGothic" charset="0"/>
                          <a:cs typeface="MS PGothic" charset="0"/>
                        </a:rPr>
                        <a:t> [eV]</a:t>
                      </a:r>
                      <a:endParaRPr kumimoji="0" lang="de-AT" sz="14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Symbol" charset="0"/>
                          <a:ea typeface="MS PGothic" charset="0"/>
                          <a:cs typeface="MS PGothic" charset="0"/>
                        </a:rPr>
                        <a:t>G</a:t>
                      </a:r>
                      <a:r>
                        <a:rPr kumimoji="0" lang="de-DE" sz="1400" b="0" i="0" u="none" strike="noStrike" cap="none" normalizeH="0" baseline="-25000">
                          <a:ln>
                            <a:noFill/>
                          </a:ln>
                          <a:solidFill>
                            <a:schemeClr val="tx1"/>
                          </a:solidFill>
                          <a:effectLst/>
                          <a:latin typeface="Calibri" charset="0"/>
                          <a:ea typeface="MS PGothic" charset="0"/>
                          <a:cs typeface="MS PGothic" charset="0"/>
                        </a:rPr>
                        <a:t>1s</a:t>
                      </a:r>
                      <a:r>
                        <a:rPr kumimoji="0" lang="de-DE" sz="1400" b="0" i="0" u="none" strike="noStrike" cap="none" normalizeH="0" baseline="0">
                          <a:ln>
                            <a:noFill/>
                          </a:ln>
                          <a:solidFill>
                            <a:schemeClr val="tx1"/>
                          </a:solidFill>
                          <a:effectLst/>
                          <a:latin typeface="Calibri" charset="0"/>
                          <a:ea typeface="MS PGothic" charset="0"/>
                          <a:cs typeface="MS PGothic" charset="0"/>
                        </a:rPr>
                        <a:t> [eV]</a:t>
                      </a:r>
                      <a:endParaRPr kumimoji="0" lang="de-AT" sz="14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Calibri" charset="0"/>
                          <a:ea typeface="MS PGothic" charset="0"/>
                          <a:cs typeface="MS PGothic" charset="0"/>
                        </a:rPr>
                        <a:t>Reference</a:t>
                      </a:r>
                      <a:endParaRPr kumimoji="0" lang="de-AT" sz="14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-1.48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1.22</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818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724</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Shevchenko 2012 „one-pole</a:t>
                      </a:r>
                      <a:r>
                        <a:rPr kumimoji="0" lang="ja-JP" altLang="de-DE" sz="1200" b="0" i="0" u="none" strike="noStrike" cap="none" normalizeH="0" baseline="0">
                          <a:ln>
                            <a:noFill/>
                          </a:ln>
                          <a:solidFill>
                            <a:schemeClr val="tx1"/>
                          </a:solidFill>
                          <a:effectLst/>
                          <a:latin typeface="Calibri" charset="0"/>
                          <a:ea typeface="MS PGothic" charset="0"/>
                          <a:cs typeface="MS PGothic" charset="0"/>
                        </a:rPr>
                        <a:t>“</a:t>
                      </a:r>
                      <a:r>
                        <a:rPr kumimoji="0" lang="de-DE" altLang="ja-JP" sz="1200" b="0" i="0" u="none" strike="noStrike" cap="none" normalizeH="0" baseline="0">
                          <a:ln>
                            <a:noFill/>
                          </a:ln>
                          <a:solidFill>
                            <a:schemeClr val="tx1"/>
                          </a:solidFill>
                          <a:effectLst/>
                          <a:latin typeface="Calibri" charset="0"/>
                          <a:ea typeface="MS PGothic" charset="0"/>
                          <a:cs typeface="MS PGothic" charset="0"/>
                        </a:rPr>
                        <a:t>  [7]</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-1.51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1.23</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829</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715</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Shevchenko 2012 „two-pole</a:t>
                      </a:r>
                      <a:r>
                        <a:rPr kumimoji="0" lang="ja-JP" altLang="de-DE" sz="1200" b="0" i="0" u="none" strike="noStrike" cap="none" normalizeH="0" baseline="0">
                          <a:ln>
                            <a:noFill/>
                          </a:ln>
                          <a:solidFill>
                            <a:schemeClr val="tx1"/>
                          </a:solidFill>
                          <a:effectLst/>
                          <a:latin typeface="Calibri" charset="0"/>
                          <a:ea typeface="MS PGothic" charset="0"/>
                          <a:cs typeface="MS PGothic" charset="0"/>
                        </a:rPr>
                        <a:t>“</a:t>
                      </a:r>
                      <a:r>
                        <a:rPr kumimoji="0" lang="de-DE" altLang="ja-JP" sz="1200" b="0" i="0" u="none" strike="noStrike" cap="none" normalizeH="0" baseline="0">
                          <a:ln>
                            <a:noFill/>
                          </a:ln>
                          <a:solidFill>
                            <a:schemeClr val="tx1"/>
                          </a:solidFill>
                          <a:effectLst/>
                          <a:latin typeface="Calibri" charset="0"/>
                          <a:ea typeface="MS PGothic" charset="0"/>
                          <a:cs typeface="MS PGothic" charset="0"/>
                        </a:rPr>
                        <a:t>  [7]</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-1.46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1.08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779</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650</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Meißner 2011 </a:t>
                      </a:r>
                      <a:r>
                        <a:rPr kumimoji="0" lang="de-DE" sz="1200" b="0" i="0" u="none" strike="noStrike" cap="none" normalizeH="0" baseline="30000">
                          <a:ln>
                            <a:noFill/>
                          </a:ln>
                          <a:solidFill>
                            <a:schemeClr val="tx1"/>
                          </a:solidFill>
                          <a:effectLst/>
                          <a:latin typeface="Calibri" charset="0"/>
                          <a:ea typeface="MS PGothic" charset="0"/>
                          <a:cs typeface="MS PGothic" charset="0"/>
                        </a:rPr>
                        <a:t>b)  </a:t>
                      </a:r>
                      <a:r>
                        <a:rPr kumimoji="0" lang="de-DE" sz="1200" b="0" i="0" u="none" strike="noStrike" cap="none" normalizeH="0" baseline="0">
                          <a:ln>
                            <a:noFill/>
                          </a:ln>
                          <a:solidFill>
                            <a:schemeClr val="tx1"/>
                          </a:solidFill>
                          <a:effectLst/>
                          <a:latin typeface="Calibri" charset="0"/>
                          <a:ea typeface="MS PGothic" charset="0"/>
                          <a:cs typeface="MS PGothic" charset="0"/>
                        </a:rPr>
                        <a:t>[1]</a:t>
                      </a:r>
                      <a:endParaRPr kumimoji="0" lang="de-AT" sz="1200" b="0" i="0" u="none" strike="noStrike" cap="none" normalizeH="0" baseline="3000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-1.49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0.98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767</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578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Shevchenko 2011 „one-pole</a:t>
                      </a:r>
                      <a:r>
                        <a:rPr kumimoji="0" lang="ja-JP" altLang="de-DE" sz="1200" b="0" i="0" u="none" strike="noStrike" cap="none" normalizeH="0" baseline="0">
                          <a:ln>
                            <a:noFill/>
                          </a:ln>
                          <a:solidFill>
                            <a:schemeClr val="tx1"/>
                          </a:solidFill>
                          <a:effectLst/>
                          <a:latin typeface="Calibri" charset="0"/>
                          <a:ea typeface="MS PGothic" charset="0"/>
                          <a:cs typeface="MS PGothic" charset="0"/>
                        </a:rPr>
                        <a:t>“</a:t>
                      </a:r>
                      <a:r>
                        <a:rPr kumimoji="0" lang="de-DE" altLang="ja-JP" sz="1200" b="0" i="0" u="none" strike="noStrike" cap="none" normalizeH="0" baseline="0">
                          <a:ln>
                            <a:noFill/>
                          </a:ln>
                          <a:solidFill>
                            <a:schemeClr val="tx1"/>
                          </a:solidFill>
                          <a:effectLst/>
                          <a:latin typeface="Calibri" charset="0"/>
                          <a:ea typeface="MS PGothic" charset="0"/>
                          <a:cs typeface="MS PGothic" charset="0"/>
                        </a:rPr>
                        <a:t> [4]</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-1.57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1.11</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818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618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Shevchenko 2011 „two-pole</a:t>
                      </a:r>
                      <a:r>
                        <a:rPr kumimoji="0" lang="ja-JP" altLang="de-DE" sz="1200" b="0" i="0" u="none" strike="noStrike" cap="none" normalizeH="0" baseline="0">
                          <a:ln>
                            <a:noFill/>
                          </a:ln>
                          <a:solidFill>
                            <a:schemeClr val="tx1"/>
                          </a:solidFill>
                          <a:effectLst/>
                          <a:latin typeface="Calibri" charset="0"/>
                          <a:ea typeface="MS PGothic" charset="0"/>
                          <a:cs typeface="MS PGothic" charset="0"/>
                        </a:rPr>
                        <a:t>“</a:t>
                      </a:r>
                      <a:r>
                        <a:rPr kumimoji="0" lang="de-DE" altLang="ja-JP" sz="1200" b="0" i="0" u="none" strike="noStrike" cap="none" normalizeH="0" baseline="0">
                          <a:ln>
                            <a:noFill/>
                          </a:ln>
                          <a:solidFill>
                            <a:schemeClr val="tx1"/>
                          </a:solidFill>
                          <a:effectLst/>
                          <a:latin typeface="Calibri" charset="0"/>
                          <a:ea typeface="MS PGothic" charset="0"/>
                          <a:cs typeface="MS PGothic" charset="0"/>
                        </a:rPr>
                        <a:t>  [4]</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-1.42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1.09</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769</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674</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Gal 2007  [5]</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-1.66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1.28</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884</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665</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Meißner 2006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a:ln>
                            <a:noFill/>
                          </a:ln>
                          <a:solidFill>
                            <a:schemeClr val="tx1"/>
                          </a:solidFill>
                          <a:effectLst/>
                          <a:latin typeface="Calibri" charset="0"/>
                          <a:ea typeface="MS PGothic" charset="0"/>
                          <a:cs typeface="MS PGothic" charset="0"/>
                        </a:rPr>
                        <a:t>-1.48 + </a:t>
                      </a:r>
                      <a:r>
                        <a:rPr kumimoji="0" lang="de-AT" sz="1200" b="0" i="1" u="none" strike="noStrike" cap="none" normalizeH="0" baseline="0">
                          <a:ln>
                            <a:noFill/>
                          </a:ln>
                          <a:solidFill>
                            <a:schemeClr val="tx1"/>
                          </a:solidFill>
                          <a:effectLst/>
                          <a:latin typeface="Calibri" charset="0"/>
                          <a:ea typeface="MS PGothic" charset="0"/>
                          <a:cs typeface="MS PGothic" charset="0"/>
                        </a:rPr>
                        <a:t>i</a:t>
                      </a:r>
                      <a:r>
                        <a:rPr kumimoji="0" lang="de-AT" sz="1200" b="0" i="0" u="none" strike="noStrike" cap="none" normalizeH="0" baseline="0">
                          <a:ln>
                            <a:noFill/>
                          </a:ln>
                          <a:solidFill>
                            <a:schemeClr val="tx1"/>
                          </a:solidFill>
                          <a:effectLst/>
                          <a:latin typeface="Calibri" charset="0"/>
                          <a:ea typeface="MS PGothic" charset="0"/>
                          <a:cs typeface="MS PGothic" charset="0"/>
                        </a:rPr>
                        <a:t>1.22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a:ln>
                            <a:noFill/>
                          </a:ln>
                          <a:solidFill>
                            <a:schemeClr val="tx1"/>
                          </a:solidFill>
                          <a:effectLst/>
                          <a:latin typeface="Calibri" charset="0"/>
                          <a:ea typeface="MS PGothic" charset="0"/>
                          <a:cs typeface="MS PGothic" charset="0"/>
                        </a:rPr>
                        <a:t>781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a:ln>
                            <a:noFill/>
                          </a:ln>
                          <a:solidFill>
                            <a:schemeClr val="tx1"/>
                          </a:solidFill>
                          <a:effectLst/>
                          <a:latin typeface="Calibri" charset="0"/>
                          <a:ea typeface="MS PGothic" charset="0"/>
                          <a:cs typeface="MS PGothic" charset="0"/>
                        </a:rPr>
                        <a:t>1010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Calibri" charset="0"/>
                          <a:ea typeface="MS PGothic" charset="0"/>
                          <a:cs typeface="MS PGothic" charset="0"/>
                        </a:rPr>
                        <a:t>Shevchenko 2011 „one-pole</a:t>
                      </a:r>
                      <a:r>
                        <a:rPr kumimoji="0" lang="ja-JP" altLang="de-DE" sz="1200" b="0" i="0" u="none" strike="noStrike" cap="none" normalizeH="0" baseline="0">
                          <a:ln>
                            <a:noFill/>
                          </a:ln>
                          <a:solidFill>
                            <a:schemeClr val="tx1"/>
                          </a:solidFill>
                          <a:effectLst/>
                          <a:latin typeface="Calibri" charset="0"/>
                          <a:ea typeface="MS PGothic" charset="0"/>
                          <a:cs typeface="MS PGothic" charset="0"/>
                        </a:rPr>
                        <a:t>“</a:t>
                      </a:r>
                      <a:r>
                        <a:rPr kumimoji="0" lang="de-DE" altLang="ja-JP" sz="1200" b="0" i="0" u="none" strike="noStrike" cap="none" normalizeH="0" baseline="0">
                          <a:ln>
                            <a:noFill/>
                          </a:ln>
                          <a:solidFill>
                            <a:schemeClr val="tx1"/>
                          </a:solidFill>
                          <a:effectLst/>
                          <a:latin typeface="Calibri" charset="0"/>
                          <a:ea typeface="MS PGothic" charset="0"/>
                          <a:cs typeface="MS PGothic" charset="0"/>
                        </a:rPr>
                        <a:t>-full [4]</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a:ln>
                            <a:noFill/>
                          </a:ln>
                          <a:solidFill>
                            <a:schemeClr val="tx1"/>
                          </a:solidFill>
                          <a:effectLst/>
                          <a:latin typeface="Calibri" charset="0"/>
                          <a:ea typeface="MS PGothic" charset="0"/>
                          <a:cs typeface="MS PGothic" charset="0"/>
                        </a:rPr>
                        <a:t>-1.51 + </a:t>
                      </a:r>
                      <a:r>
                        <a:rPr kumimoji="0" lang="de-DE" sz="1200" b="0" i="1" u="none" strike="noStrike" cap="none" normalizeH="0" baseline="0">
                          <a:ln>
                            <a:noFill/>
                          </a:ln>
                          <a:solidFill>
                            <a:schemeClr val="tx1"/>
                          </a:solidFill>
                          <a:effectLst/>
                          <a:latin typeface="Calibri" charset="0"/>
                          <a:ea typeface="MS PGothic" charset="0"/>
                          <a:cs typeface="MS PGothic" charset="0"/>
                        </a:rPr>
                        <a:t>i</a:t>
                      </a:r>
                      <a:r>
                        <a:rPr kumimoji="0" lang="de-DE" sz="1200" b="0" i="0" u="none" strike="noStrike" cap="none" normalizeH="0" baseline="0">
                          <a:ln>
                            <a:noFill/>
                          </a:ln>
                          <a:solidFill>
                            <a:schemeClr val="tx1"/>
                          </a:solidFill>
                          <a:effectLst/>
                          <a:latin typeface="Calibri" charset="0"/>
                          <a:ea typeface="MS PGothic" charset="0"/>
                          <a:cs typeface="MS PGothic" charset="0"/>
                        </a:rPr>
                        <a:t> 1.23</a:t>
                      </a:r>
                      <a:endParaRPr kumimoji="0" lang="de-AT" sz="1200" b="0" i="0" u="none" strike="noStrike" cap="none" normalizeH="0" baseline="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a:ln>
                            <a:noFill/>
                          </a:ln>
                          <a:solidFill>
                            <a:schemeClr val="tx1"/>
                          </a:solidFill>
                          <a:effectLst/>
                          <a:latin typeface="Calibri" charset="0"/>
                          <a:ea typeface="MS PGothic" charset="0"/>
                          <a:cs typeface="MS PGothic" charset="0"/>
                        </a:rPr>
                        <a:t>794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AT" sz="1200" b="0" i="0" u="none" strike="noStrike" cap="none" normalizeH="0" baseline="0">
                          <a:ln>
                            <a:noFill/>
                          </a:ln>
                          <a:solidFill>
                            <a:schemeClr val="tx1"/>
                          </a:solidFill>
                          <a:effectLst/>
                          <a:latin typeface="Calibri" charset="0"/>
                          <a:ea typeface="MS PGothic" charset="0"/>
                          <a:cs typeface="MS PGothic" charset="0"/>
                        </a:rPr>
                        <a:t>1012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alibri" charset="0"/>
                          <a:ea typeface="MS PGothic" charset="0"/>
                          <a:cs typeface="MS PGothic" charset="0"/>
                        </a:rPr>
                        <a:t>Shevchenko 2011 </a:t>
                      </a:r>
                      <a:r>
                        <a:rPr kumimoji="0" lang="de-DE" sz="1200" b="0" i="0" u="none" strike="noStrike" cap="none" normalizeH="0" baseline="0" dirty="0" smtClean="0">
                          <a:ln>
                            <a:noFill/>
                          </a:ln>
                          <a:solidFill>
                            <a:schemeClr val="tx1"/>
                          </a:solidFill>
                          <a:effectLst/>
                          <a:latin typeface="Calibri" charset="0"/>
                          <a:ea typeface="MS PGothic" charset="0"/>
                          <a:cs typeface="MS PGothic" charset="0"/>
                        </a:rPr>
                        <a:t>„</a:t>
                      </a:r>
                      <a:r>
                        <a:rPr kumimoji="0" lang="de-DE" sz="1200" b="0" i="0" u="none" strike="noStrike" cap="none" normalizeH="0" baseline="0" dirty="0" err="1" smtClean="0">
                          <a:ln>
                            <a:noFill/>
                          </a:ln>
                          <a:solidFill>
                            <a:schemeClr val="tx1"/>
                          </a:solidFill>
                          <a:effectLst/>
                          <a:latin typeface="Calibri" charset="0"/>
                          <a:ea typeface="MS PGothic" charset="0"/>
                          <a:cs typeface="MS PGothic" charset="0"/>
                        </a:rPr>
                        <a:t>two</a:t>
                      </a:r>
                      <a:r>
                        <a:rPr kumimoji="0" lang="de-DE" sz="1200" b="0" i="0" u="none" strike="noStrike" cap="none" normalizeH="0" baseline="0" dirty="0" smtClean="0">
                          <a:ln>
                            <a:noFill/>
                          </a:ln>
                          <a:solidFill>
                            <a:schemeClr val="tx1"/>
                          </a:solidFill>
                          <a:effectLst/>
                          <a:latin typeface="Calibri" charset="0"/>
                          <a:ea typeface="MS PGothic" charset="0"/>
                          <a:cs typeface="MS PGothic" charset="0"/>
                        </a:rPr>
                        <a:t>-</a:t>
                      </a:r>
                      <a:r>
                        <a:rPr kumimoji="0" lang="de-DE" sz="1200" b="0" i="0" u="none" strike="noStrike" cap="none" normalizeH="0" baseline="0" dirty="0">
                          <a:ln>
                            <a:noFill/>
                          </a:ln>
                          <a:solidFill>
                            <a:schemeClr val="tx1"/>
                          </a:solidFill>
                          <a:effectLst/>
                          <a:latin typeface="Calibri" charset="0"/>
                          <a:ea typeface="MS PGothic" charset="0"/>
                          <a:cs typeface="MS PGothic" charset="0"/>
                        </a:rPr>
                        <a:t>pole</a:t>
                      </a:r>
                      <a:r>
                        <a:rPr kumimoji="0" lang="ja-JP" altLang="de-DE" sz="1200" b="0" i="0" u="none" strike="noStrike" cap="none" normalizeH="0" baseline="0" dirty="0">
                          <a:ln>
                            <a:noFill/>
                          </a:ln>
                          <a:solidFill>
                            <a:schemeClr val="tx1"/>
                          </a:solidFill>
                          <a:effectLst/>
                          <a:latin typeface="Calibri" charset="0"/>
                          <a:ea typeface="MS PGothic" charset="0"/>
                          <a:cs typeface="MS PGothic" charset="0"/>
                        </a:rPr>
                        <a:t>“</a:t>
                      </a:r>
                      <a:r>
                        <a:rPr kumimoji="0" lang="de-DE" altLang="ja-JP" sz="1200" b="0" i="0" u="none" strike="noStrike" cap="none" normalizeH="0" baseline="0" dirty="0">
                          <a:ln>
                            <a:noFill/>
                          </a:ln>
                          <a:solidFill>
                            <a:schemeClr val="tx1"/>
                          </a:solidFill>
                          <a:effectLst/>
                          <a:latin typeface="Calibri" charset="0"/>
                          <a:ea typeface="MS PGothic" charset="0"/>
                          <a:cs typeface="MS PGothic" charset="0"/>
                        </a:rPr>
                        <a:t>- </a:t>
                      </a:r>
                      <a:r>
                        <a:rPr kumimoji="0" lang="de-DE" altLang="ja-JP" sz="1200" b="0" i="0" u="none" strike="noStrike" cap="none" normalizeH="0" baseline="0" dirty="0" err="1">
                          <a:ln>
                            <a:noFill/>
                          </a:ln>
                          <a:solidFill>
                            <a:schemeClr val="tx1"/>
                          </a:solidFill>
                          <a:effectLst/>
                          <a:latin typeface="Calibri" charset="0"/>
                          <a:ea typeface="MS PGothic" charset="0"/>
                          <a:cs typeface="MS PGothic" charset="0"/>
                        </a:rPr>
                        <a:t>full</a:t>
                      </a:r>
                      <a:r>
                        <a:rPr kumimoji="0" lang="de-DE" altLang="ja-JP" sz="1200" b="0" i="0" u="none" strike="noStrike" cap="none" normalizeH="0" baseline="0" dirty="0">
                          <a:ln>
                            <a:noFill/>
                          </a:ln>
                          <a:solidFill>
                            <a:schemeClr val="tx1"/>
                          </a:solidFill>
                          <a:effectLst/>
                          <a:latin typeface="Calibri" charset="0"/>
                          <a:ea typeface="MS PGothic" charset="0"/>
                          <a:cs typeface="MS PGothic" charset="0"/>
                        </a:rPr>
                        <a:t> [4]</a:t>
                      </a:r>
                      <a:endParaRPr kumimoji="0" lang="de-AT" sz="1200" b="0" i="0" u="none" strike="noStrike" cap="none" normalizeH="0" baseline="0" dirty="0">
                        <a:ln>
                          <a:noFill/>
                        </a:ln>
                        <a:solidFill>
                          <a:schemeClr val="tx1"/>
                        </a:solidFill>
                        <a:effectLst/>
                        <a:latin typeface="Calibri" charset="0"/>
                        <a:ea typeface="MS PGothic" charset="0"/>
                        <a:cs typeface="MS P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7165" name="Textfeld 36"/>
          <p:cNvSpPr txBox="1">
            <a:spLocks noChangeArrowheads="1"/>
          </p:cNvSpPr>
          <p:nvPr/>
        </p:nvSpPr>
        <p:spPr bwMode="auto">
          <a:xfrm>
            <a:off x="285750" y="785813"/>
            <a:ext cx="8480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400">
                <a:ea typeface="MS PGothic" charset="0"/>
                <a:cs typeface="MS PGothic" charset="0"/>
              </a:rPr>
              <a:t>Compilation of predicted K</a:t>
            </a:r>
            <a:r>
              <a:rPr lang="de-DE" sz="1400" baseline="30000">
                <a:ea typeface="MS PGothic" charset="0"/>
                <a:cs typeface="MS PGothic" charset="0"/>
              </a:rPr>
              <a:t>-</a:t>
            </a:r>
            <a:r>
              <a:rPr lang="de-DE" sz="1400">
                <a:ea typeface="MS PGothic" charset="0"/>
                <a:cs typeface="MS PGothic" charset="0"/>
              </a:rPr>
              <a:t> d scattering lengths </a:t>
            </a:r>
            <a:r>
              <a:rPr lang="de-DE" sz="1400" i="1">
                <a:ea typeface="MS PGothic" charset="0"/>
                <a:cs typeface="MS PGothic" charset="0"/>
              </a:rPr>
              <a:t>a</a:t>
            </a:r>
            <a:r>
              <a:rPr lang="de-DE" sz="1400" i="1" baseline="-25000">
                <a:ea typeface="MS PGothic" charset="0"/>
                <a:cs typeface="MS PGothic" charset="0"/>
              </a:rPr>
              <a:t>d</a:t>
            </a:r>
            <a:r>
              <a:rPr lang="de-DE" sz="1400">
                <a:ea typeface="MS PGothic" charset="0"/>
                <a:cs typeface="MS PGothic" charset="0"/>
              </a:rPr>
              <a:t> and corresponding experimental values </a:t>
            </a:r>
            <a:r>
              <a:rPr lang="de-DE" sz="1400">
                <a:latin typeface="Symbol" charset="0"/>
                <a:ea typeface="MS PGothic" charset="0"/>
                <a:cs typeface="MS PGothic" charset="0"/>
              </a:rPr>
              <a:t>e</a:t>
            </a:r>
            <a:r>
              <a:rPr lang="de-DE" sz="1400" baseline="-25000">
                <a:ea typeface="MS PGothic" charset="0"/>
                <a:cs typeface="MS PGothic" charset="0"/>
              </a:rPr>
              <a:t>1s</a:t>
            </a:r>
            <a:r>
              <a:rPr lang="de-DE" sz="1400">
                <a:ea typeface="MS PGothic" charset="0"/>
                <a:cs typeface="MS PGothic" charset="0"/>
              </a:rPr>
              <a:t> and </a:t>
            </a:r>
            <a:r>
              <a:rPr lang="de-DE" sz="1400">
                <a:latin typeface="Symbol" charset="0"/>
                <a:ea typeface="MS PGothic" charset="0"/>
                <a:cs typeface="MS PGothic" charset="0"/>
              </a:rPr>
              <a:t>G</a:t>
            </a:r>
            <a:r>
              <a:rPr lang="de-DE" sz="1400" baseline="-25000">
                <a:ea typeface="MS PGothic" charset="0"/>
                <a:cs typeface="MS PGothic" charset="0"/>
              </a:rPr>
              <a:t>1s </a:t>
            </a:r>
          </a:p>
          <a:p>
            <a:pPr eaLnBrk="1" hangingPunct="1"/>
            <a:r>
              <a:rPr lang="de-DE" sz="1400">
                <a:ea typeface="MS PGothic" charset="0"/>
                <a:cs typeface="MS PGothic" charset="0"/>
              </a:rPr>
              <a:t>calculated from eq. 1. </a:t>
            </a:r>
          </a:p>
        </p:txBody>
      </p:sp>
      <p:sp>
        <p:nvSpPr>
          <p:cNvPr id="47166" name="Textfeld 37"/>
          <p:cNvSpPr txBox="1">
            <a:spLocks noChangeArrowheads="1"/>
          </p:cNvSpPr>
          <p:nvPr/>
        </p:nvSpPr>
        <p:spPr bwMode="auto">
          <a:xfrm>
            <a:off x="285750" y="2274888"/>
            <a:ext cx="39211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100" baseline="30000">
                <a:ea typeface="MS PGothic" charset="0"/>
                <a:cs typeface="MS PGothic" charset="0"/>
              </a:rPr>
              <a:t>a)</a:t>
            </a:r>
            <a:r>
              <a:rPr lang="de-DE" sz="1100">
                <a:ea typeface="MS PGothic" charset="0"/>
                <a:cs typeface="MS PGothic" charset="0"/>
              </a:rPr>
              <a:t> U.-G. Meißner, U.Raha, A.Rusetsky, Eur. phys. J. C35 (2004) 349</a:t>
            </a:r>
          </a:p>
          <a:p>
            <a:pPr eaLnBrk="1" hangingPunct="1"/>
            <a:r>
              <a:rPr lang="de-DE" sz="1100" baseline="30000">
                <a:ea typeface="MS PGothic" charset="0"/>
                <a:cs typeface="MS PGothic" charset="0"/>
              </a:rPr>
              <a:t>b) </a:t>
            </a:r>
            <a:r>
              <a:rPr lang="de-DE" sz="1100">
                <a:ea typeface="MS PGothic" charset="0"/>
                <a:cs typeface="MS PGothic" charset="0"/>
              </a:rPr>
              <a:t>The precision of</a:t>
            </a:r>
            <a:r>
              <a:rPr lang="de-DE" sz="1100" i="1">
                <a:ea typeface="MS PGothic" charset="0"/>
                <a:cs typeface="MS PGothic" charset="0"/>
              </a:rPr>
              <a:t> a</a:t>
            </a:r>
            <a:r>
              <a:rPr lang="de-DE" sz="1100" i="1" baseline="-25000">
                <a:ea typeface="MS PGothic" charset="0"/>
                <a:cs typeface="MS PGothic" charset="0"/>
              </a:rPr>
              <a:t>d</a:t>
            </a:r>
            <a:r>
              <a:rPr lang="de-DE" sz="1100">
                <a:ea typeface="MS PGothic" charset="0"/>
                <a:cs typeface="MS PGothic" charset="0"/>
              </a:rPr>
              <a:t> is quoted to be  </a:t>
            </a:r>
            <a:r>
              <a:rPr lang="de-DE" sz="1100">
                <a:latin typeface="Arial" charset="0"/>
                <a:ea typeface="MS PGothic" charset="0"/>
                <a:cs typeface="MS PGothic" charset="0"/>
              </a:rPr>
              <a:t>~</a:t>
            </a:r>
            <a:r>
              <a:rPr lang="de-DE" sz="1100">
                <a:ea typeface="MS PGothic" charset="0"/>
                <a:cs typeface="MS PGothic" charset="0"/>
              </a:rPr>
              <a:t>25%</a:t>
            </a:r>
            <a:endParaRPr lang="de-AT" sz="1100">
              <a:ea typeface="MS PGothic" charset="0"/>
              <a:cs typeface="MS PGothic" charset="0"/>
            </a:endParaRPr>
          </a:p>
        </p:txBody>
      </p:sp>
      <p:sp>
        <p:nvSpPr>
          <p:cNvPr id="47167" name="Textfeld 9"/>
          <p:cNvSpPr txBox="1">
            <a:spLocks noChangeArrowheads="1"/>
          </p:cNvSpPr>
          <p:nvPr/>
        </p:nvSpPr>
        <p:spPr bwMode="auto">
          <a:xfrm>
            <a:off x="4892675" y="2184400"/>
            <a:ext cx="407035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e-DE" sz="1100">
                <a:ea typeface="MS PGothic" charset="0"/>
                <a:cs typeface="MS PGothic" charset="0"/>
              </a:rPr>
              <a:t>[1]  M. Döring, U.-G. Meißner, Phys. Lett. B 704 (2011) 663</a:t>
            </a:r>
          </a:p>
          <a:p>
            <a:pPr eaLnBrk="1" hangingPunct="1"/>
            <a:r>
              <a:rPr lang="de-DE" sz="1100">
                <a:ea typeface="MS PGothic" charset="0"/>
                <a:cs typeface="MS PGothic" charset="0"/>
              </a:rPr>
              <a:t>[4]  N.V. Shevchenko, arXiv:1103.4974v2 [nucl-th] (2011)</a:t>
            </a:r>
          </a:p>
          <a:p>
            <a:pPr eaLnBrk="1" hangingPunct="1"/>
            <a:r>
              <a:rPr lang="de-DE" sz="1100">
                <a:ea typeface="MS PGothic" charset="0"/>
                <a:cs typeface="MS PGothic" charset="0"/>
              </a:rPr>
              <a:t>[5]  A. Gal, Int. J. Mod. Phys. A22 (2007) 226</a:t>
            </a:r>
          </a:p>
          <a:p>
            <a:pPr eaLnBrk="1" hangingPunct="1"/>
            <a:r>
              <a:rPr lang="de-DE" sz="1100">
                <a:ea typeface="MS PGothic" charset="0"/>
                <a:cs typeface="MS PGothic" charset="0"/>
              </a:rPr>
              <a:t>[6] U.-G.  Meißner, U. Raha, A. Rusetsky, Eur. phys. J. C47 (2006) 473</a:t>
            </a:r>
          </a:p>
          <a:p>
            <a:pPr eaLnBrk="1" hangingPunct="1"/>
            <a:r>
              <a:rPr lang="de-DE" sz="1100">
                <a:ea typeface="MS PGothic" charset="0"/>
                <a:cs typeface="MS PGothic" charset="0"/>
              </a:rPr>
              <a:t>[7]  N.V. Shevchenko, arXiv:1201.3173v1 [nucl-th] (2012)</a:t>
            </a:r>
          </a:p>
        </p:txBody>
      </p:sp>
      <p:pic>
        <p:nvPicPr>
          <p:cNvPr id="47168" name="Picture 5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3563" y="3362325"/>
            <a:ext cx="3276600" cy="244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ußzeilenplatzhalter 10"/>
          <p:cNvSpPr>
            <a:spLocks noGrp="1"/>
          </p:cNvSpPr>
          <p:nvPr>
            <p:ph type="ftr" sz="quarter" idx="11"/>
          </p:nvPr>
        </p:nvSpPr>
        <p:spPr/>
        <p:txBody>
          <a:bodyPr/>
          <a:lstStyle/>
          <a:p>
            <a:pPr>
              <a:defRPr/>
            </a:pPr>
            <a:r>
              <a:rPr lang="en-US" smtClean="0"/>
              <a:t>MESON 2012</a:t>
            </a:r>
            <a:endParaRPr lang="de-DE"/>
          </a:p>
        </p:txBody>
      </p:sp>
      <p:sp>
        <p:nvSpPr>
          <p:cNvPr id="12" name="Rechteck 11"/>
          <p:cNvSpPr/>
          <p:nvPr/>
        </p:nvSpPr>
        <p:spPr>
          <a:xfrm>
            <a:off x="6215074" y="5934670"/>
            <a:ext cx="2000232" cy="646331"/>
          </a:xfrm>
          <a:prstGeom prst="rect">
            <a:avLst/>
          </a:prstGeom>
        </p:spPr>
        <p:txBody>
          <a:bodyPr wrap="square">
            <a:spAutoFit/>
          </a:bodyPr>
          <a:lstStyle/>
          <a:p>
            <a:pPr algn="r"/>
            <a:r>
              <a:rPr lang="en-GB" dirty="0" smtClean="0">
                <a:solidFill>
                  <a:srgbClr val="0070C0"/>
                </a:solidFill>
                <a:latin typeface="Palatino Linotype" pitchFamily="18" charset="0"/>
              </a:rPr>
              <a:t>HP-3  LEANNIS </a:t>
            </a:r>
          </a:p>
          <a:p>
            <a:pPr algn="r"/>
            <a:r>
              <a:rPr lang="en-GB" dirty="0" smtClean="0">
                <a:solidFill>
                  <a:srgbClr val="0070C0"/>
                </a:solidFill>
                <a:latin typeface="Palatino Linotype" pitchFamily="18" charset="0"/>
              </a:rPr>
              <a:t>May 2012</a:t>
            </a:r>
            <a:endParaRPr lang="en-GB" dirty="0">
              <a:solidFill>
                <a:srgbClr val="0070C0"/>
              </a:solidFill>
              <a:latin typeface="Palatino Linotype" pitchFamily="18" charset="0"/>
            </a:endParaRPr>
          </a:p>
        </p:txBody>
      </p:sp>
    </p:spTree>
    <p:extLst>
      <p:ext uri="{BB962C8B-B14F-4D97-AF65-F5344CB8AC3E}">
        <p14:creationId xmlns:p14="http://schemas.microsoft.com/office/powerpoint/2010/main" xmlns="" val="26428732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r>
              <a:rPr lang="en-US" smtClean="0"/>
              <a:t>MESON 2012</a:t>
            </a:r>
            <a:endParaRPr lang="en-GB"/>
          </a:p>
        </p:txBody>
      </p:sp>
      <p:sp>
        <p:nvSpPr>
          <p:cNvPr id="10" name="Textfeld 9"/>
          <p:cNvSpPr txBox="1"/>
          <p:nvPr/>
        </p:nvSpPr>
        <p:spPr>
          <a:xfrm>
            <a:off x="857224" y="1476453"/>
            <a:ext cx="7920880" cy="4524315"/>
          </a:xfrm>
          <a:prstGeom prst="rect">
            <a:avLst/>
          </a:prstGeom>
          <a:noFill/>
        </p:spPr>
        <p:txBody>
          <a:bodyPr wrap="square" rtlCol="0">
            <a:spAutoFit/>
          </a:bodyPr>
          <a:lstStyle/>
          <a:p>
            <a:pPr lvl="3">
              <a:buFont typeface="Arial" pitchFamily="34" charset="0"/>
              <a:buChar char="•"/>
            </a:pPr>
            <a:endParaRPr lang="en-GB" sz="800" b="1" dirty="0" smtClean="0">
              <a:solidFill>
                <a:srgbClr val="002060"/>
              </a:solidFill>
              <a:effectLst>
                <a:outerShdw blurRad="38100" dist="38100" dir="2700000" algn="tl">
                  <a:srgbClr val="000000">
                    <a:alpha val="43137"/>
                  </a:srgbClr>
                </a:outerShdw>
              </a:effectLst>
              <a:latin typeface="Palatino Linotype" pitchFamily="18" charset="0"/>
            </a:endParaRPr>
          </a:p>
          <a:p>
            <a:pPr lvl="3">
              <a:lnSpc>
                <a:spcPct val="150000"/>
              </a:lnSpc>
              <a:buFont typeface="Arial" pitchFamily="34" charset="0"/>
              <a:buChar char="•"/>
            </a:pPr>
            <a:r>
              <a:rPr lang="en-GB" sz="2800" b="1" dirty="0" smtClean="0">
                <a:solidFill>
                  <a:srgbClr val="002060"/>
                </a:solidFill>
                <a:effectLst>
                  <a:outerShdw blurRad="38100" dist="38100" dir="2700000" algn="tl">
                    <a:srgbClr val="000000">
                      <a:alpha val="43137"/>
                    </a:srgbClr>
                  </a:outerShdw>
                </a:effectLst>
                <a:latin typeface="Palatino Linotype" pitchFamily="18" charset="0"/>
              </a:rPr>
              <a:t> new target design </a:t>
            </a:r>
          </a:p>
          <a:p>
            <a:pPr lvl="3">
              <a:lnSpc>
                <a:spcPct val="150000"/>
              </a:lnSpc>
              <a:buFont typeface="Arial" pitchFamily="34" charset="0"/>
              <a:buChar char="•"/>
            </a:pPr>
            <a:r>
              <a:rPr lang="en-GB" sz="2800" b="1" dirty="0" smtClean="0">
                <a:solidFill>
                  <a:srgbClr val="002060"/>
                </a:solidFill>
                <a:effectLst>
                  <a:outerShdw blurRad="38100" dist="38100" dir="2700000" algn="tl">
                    <a:srgbClr val="000000">
                      <a:alpha val="43137"/>
                    </a:srgbClr>
                  </a:outerShdw>
                </a:effectLst>
                <a:latin typeface="Palatino Linotype" pitchFamily="18" charset="0"/>
              </a:rPr>
              <a:t> new SDD arrangement</a:t>
            </a:r>
            <a:endParaRPr lang="en-GB" sz="2000" b="1" dirty="0" smtClean="0">
              <a:solidFill>
                <a:srgbClr val="002060"/>
              </a:solidFill>
              <a:effectLst>
                <a:outerShdw blurRad="38100" dist="38100" dir="2700000" algn="tl">
                  <a:srgbClr val="000000">
                    <a:alpha val="43137"/>
                  </a:srgbClr>
                </a:outerShdw>
              </a:effectLst>
              <a:latin typeface="Palatino Linotype" pitchFamily="18" charset="0"/>
            </a:endParaRPr>
          </a:p>
          <a:p>
            <a:pPr lvl="3">
              <a:lnSpc>
                <a:spcPct val="150000"/>
              </a:lnSpc>
              <a:buFont typeface="Arial" pitchFamily="34" charset="0"/>
              <a:buChar char="•"/>
            </a:pPr>
            <a:r>
              <a:rPr lang="en-GB" sz="2800" b="1" dirty="0" smtClean="0">
                <a:solidFill>
                  <a:srgbClr val="002060"/>
                </a:solidFill>
                <a:effectLst>
                  <a:outerShdw blurRad="38100" dist="38100" dir="2700000" algn="tl">
                    <a:srgbClr val="000000">
                      <a:alpha val="43137"/>
                    </a:srgbClr>
                  </a:outerShdw>
                </a:effectLst>
                <a:latin typeface="Palatino Linotype" pitchFamily="18" charset="0"/>
              </a:rPr>
              <a:t> vacuum chamber</a:t>
            </a:r>
          </a:p>
          <a:p>
            <a:pPr lvl="3">
              <a:lnSpc>
                <a:spcPct val="150000"/>
              </a:lnSpc>
              <a:buFont typeface="Arial" pitchFamily="34" charset="0"/>
              <a:buChar char="•"/>
            </a:pPr>
            <a:r>
              <a:rPr lang="en-GB" sz="2800" b="1" dirty="0" smtClean="0">
                <a:solidFill>
                  <a:srgbClr val="002060"/>
                </a:solidFill>
                <a:effectLst>
                  <a:outerShdw blurRad="38100" dist="38100" dir="2700000" algn="tl">
                    <a:srgbClr val="000000">
                      <a:alpha val="43137"/>
                    </a:srgbClr>
                  </a:outerShdw>
                </a:effectLst>
                <a:latin typeface="Palatino Linotype" pitchFamily="18" charset="0"/>
              </a:rPr>
              <a:t> more cooling power</a:t>
            </a:r>
          </a:p>
          <a:p>
            <a:pPr lvl="3">
              <a:lnSpc>
                <a:spcPct val="150000"/>
              </a:lnSpc>
              <a:buFont typeface="Arial" pitchFamily="34" charset="0"/>
              <a:buChar char="•"/>
            </a:pPr>
            <a:r>
              <a:rPr lang="en-GB" sz="2800" b="1" dirty="0" smtClean="0">
                <a:solidFill>
                  <a:srgbClr val="002060"/>
                </a:solidFill>
                <a:effectLst>
                  <a:outerShdw blurRad="38100" dist="38100" dir="2700000" algn="tl">
                    <a:srgbClr val="000000">
                      <a:alpha val="43137"/>
                    </a:srgbClr>
                  </a:outerShdw>
                </a:effectLst>
                <a:latin typeface="Palatino Linotype" pitchFamily="18" charset="0"/>
              </a:rPr>
              <a:t> improved trigger scheme</a:t>
            </a:r>
          </a:p>
          <a:p>
            <a:pPr lvl="3">
              <a:lnSpc>
                <a:spcPct val="150000"/>
              </a:lnSpc>
              <a:buFont typeface="Arial" pitchFamily="34" charset="0"/>
              <a:buChar char="•"/>
            </a:pPr>
            <a:r>
              <a:rPr lang="en-GB" sz="2800" b="1" dirty="0" smtClean="0">
                <a:solidFill>
                  <a:srgbClr val="002060"/>
                </a:solidFill>
                <a:effectLst>
                  <a:outerShdw blurRad="38100" dist="38100" dir="2700000" algn="tl">
                    <a:srgbClr val="000000">
                      <a:alpha val="43137"/>
                    </a:srgbClr>
                  </a:outerShdw>
                </a:effectLst>
                <a:latin typeface="Palatino Linotype" pitchFamily="18" charset="0"/>
              </a:rPr>
              <a:t> shielding and anti-coincidence</a:t>
            </a:r>
          </a:p>
          <a:p>
            <a:pPr lvl="3">
              <a:buFont typeface="Arial" pitchFamily="34" charset="0"/>
              <a:buChar char="•"/>
            </a:pPr>
            <a:endParaRPr lang="en-GB" sz="2800" b="1" dirty="0">
              <a:solidFill>
                <a:srgbClr val="002060"/>
              </a:solidFill>
              <a:effectLst>
                <a:outerShdw blurRad="38100" dist="38100" dir="2700000" algn="tl">
                  <a:srgbClr val="000000">
                    <a:alpha val="43137"/>
                  </a:srgbClr>
                </a:outerShdw>
              </a:effectLst>
              <a:latin typeface="Palatino Linotype" pitchFamily="18" charset="0"/>
            </a:endParaRPr>
          </a:p>
        </p:txBody>
      </p:sp>
      <p:grpSp>
        <p:nvGrpSpPr>
          <p:cNvPr id="2" name="Gruppieren 5"/>
          <p:cNvGrpSpPr/>
          <p:nvPr/>
        </p:nvGrpSpPr>
        <p:grpSpPr>
          <a:xfrm>
            <a:off x="-36512" y="0"/>
            <a:ext cx="893736" cy="6858000"/>
            <a:chOff x="-36512" y="0"/>
            <a:chExt cx="1115616" cy="6858000"/>
          </a:xfrm>
        </p:grpSpPr>
        <p:sp>
          <p:nvSpPr>
            <p:cNvPr id="13" name="Rechteck 12"/>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Grafik 106" descr="oeaw_logo_weiss_d.jpg"/>
            <p:cNvPicPr>
              <a:picLocks noChangeAspect="1"/>
            </p:cNvPicPr>
            <p:nvPr/>
          </p:nvPicPr>
          <p:blipFill>
            <a:blip r:embed="rId2" cstate="print"/>
            <a:srcRect/>
            <a:stretch>
              <a:fillRect/>
            </a:stretch>
          </p:blipFill>
          <p:spPr bwMode="auto">
            <a:xfrm>
              <a:off x="0" y="0"/>
              <a:ext cx="1071571" cy="857232"/>
            </a:xfrm>
            <a:prstGeom prst="rect">
              <a:avLst/>
            </a:prstGeom>
            <a:noFill/>
            <a:ln w="9525">
              <a:noFill/>
              <a:miter lim="800000"/>
              <a:headEnd/>
              <a:tailEnd/>
            </a:ln>
          </p:spPr>
        </p:pic>
        <p:pic>
          <p:nvPicPr>
            <p:cNvPr id="15" name="Picture 1285" descr="Logo_2"/>
            <p:cNvPicPr>
              <a:picLocks noChangeAspect="1" noChangeArrowheads="1"/>
            </p:cNvPicPr>
            <p:nvPr/>
          </p:nvPicPr>
          <p:blipFill>
            <a:blip r:embed="rId3" cstate="print"/>
            <a:srcRect/>
            <a:stretch>
              <a:fillRect/>
            </a:stretch>
          </p:blipFill>
          <p:spPr bwMode="auto">
            <a:xfrm>
              <a:off x="40944" y="5929330"/>
              <a:ext cx="1000132" cy="748208"/>
            </a:xfrm>
            <a:prstGeom prst="rect">
              <a:avLst/>
            </a:prstGeom>
            <a:noFill/>
            <a:ln w="9525">
              <a:noFill/>
              <a:miter lim="800000"/>
              <a:headEnd/>
              <a:tailEnd/>
            </a:ln>
          </p:spPr>
        </p:pic>
      </p:grpSp>
      <p:sp>
        <p:nvSpPr>
          <p:cNvPr id="11" name="Textfeld 10"/>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feld 15"/>
          <p:cNvSpPr txBox="1"/>
          <p:nvPr/>
        </p:nvSpPr>
        <p:spPr>
          <a:xfrm>
            <a:off x="857225" y="119698"/>
            <a:ext cx="8286776" cy="954107"/>
          </a:xfrm>
          <a:prstGeom prst="rect">
            <a:avLst/>
          </a:prstGeom>
          <a:noFill/>
        </p:spPr>
        <p:txBody>
          <a:bodyPr wrap="square" rtlCol="0">
            <a:spAutoFit/>
          </a:bodyPr>
          <a:lstStyle/>
          <a:p>
            <a:pPr algn="ctr"/>
            <a:r>
              <a:rPr lang="en-GB" sz="2800" b="1" dirty="0" smtClean="0">
                <a:latin typeface="Times New Roman" pitchFamily="18" charset="0"/>
                <a:cs typeface="Times New Roman" pitchFamily="18" charset="0"/>
              </a:rPr>
              <a:t>The SIDDHARTA-2 setup, </a:t>
            </a:r>
          </a:p>
          <a:p>
            <a:pPr algn="ctr"/>
            <a:r>
              <a:rPr lang="en-GB" sz="2800" b="1" dirty="0" smtClean="0">
                <a:latin typeface="Times New Roman" pitchFamily="18" charset="0"/>
                <a:cs typeface="Times New Roman" pitchFamily="18" charset="0"/>
              </a:rPr>
              <a:t>essential improvements</a:t>
            </a:r>
            <a:endParaRPr lang="en-GB"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492899"/>
            <a:ext cx="2895600" cy="365125"/>
          </a:xfrm>
        </p:spPr>
        <p:txBody>
          <a:bodyPr/>
          <a:lstStyle/>
          <a:p>
            <a:r>
              <a:rPr lang="en-US" smtClean="0"/>
              <a:t>MESON 2012</a:t>
            </a:r>
            <a:endParaRPr lang="en-GB" dirty="0"/>
          </a:p>
        </p:txBody>
      </p:sp>
      <p:pic>
        <p:nvPicPr>
          <p:cNvPr id="4" name="Grafik 3" descr="SIDDHARTAII_c.jpg"/>
          <p:cNvPicPr>
            <a:picLocks noChangeAspect="1"/>
          </p:cNvPicPr>
          <p:nvPr/>
        </p:nvPicPr>
        <p:blipFill>
          <a:blip r:embed="rId2" cstate="print"/>
          <a:stretch>
            <a:fillRect/>
          </a:stretch>
        </p:blipFill>
        <p:spPr>
          <a:xfrm>
            <a:off x="0" y="556483"/>
            <a:ext cx="9144000" cy="6015789"/>
          </a:xfrm>
          <a:prstGeom prst="rect">
            <a:avLst/>
          </a:prstGeom>
        </p:spPr>
      </p:pic>
      <p:grpSp>
        <p:nvGrpSpPr>
          <p:cNvPr id="5" name="Gruppieren 5"/>
          <p:cNvGrpSpPr/>
          <p:nvPr/>
        </p:nvGrpSpPr>
        <p:grpSpPr>
          <a:xfrm>
            <a:off x="-36512" y="0"/>
            <a:ext cx="893736" cy="6858000"/>
            <a:chOff x="-36512" y="0"/>
            <a:chExt cx="1115616" cy="6858000"/>
          </a:xfrm>
        </p:grpSpPr>
        <p:sp>
          <p:nvSpPr>
            <p:cNvPr id="6" name="Rechteck 5"/>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8"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9" name="Textfeld 8"/>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feld 9"/>
          <p:cNvSpPr txBox="1"/>
          <p:nvPr/>
        </p:nvSpPr>
        <p:spPr>
          <a:xfrm>
            <a:off x="1000100" y="-24"/>
            <a:ext cx="7858180" cy="523220"/>
          </a:xfrm>
          <a:prstGeom prst="rect">
            <a:avLst/>
          </a:prstGeom>
          <a:noFill/>
        </p:spPr>
        <p:txBody>
          <a:bodyPr wrap="square" rtlCol="0">
            <a:spAutoFit/>
          </a:bodyPr>
          <a:lstStyle/>
          <a:p>
            <a:pPr algn="ctr"/>
            <a:r>
              <a:rPr lang="en-GB" sz="2800" b="1" dirty="0" smtClean="0">
                <a:latin typeface="Times New Roman" pitchFamily="18" charset="0"/>
                <a:cs typeface="Times New Roman" pitchFamily="18" charset="0"/>
              </a:rPr>
              <a:t>New target cell and SDD arrangement</a:t>
            </a:r>
            <a:endParaRPr lang="en-GB"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MESON 2012</a:t>
            </a:r>
            <a:endParaRPr lang="en-GB" dirty="0"/>
          </a:p>
        </p:txBody>
      </p:sp>
      <p:pic>
        <p:nvPicPr>
          <p:cNvPr id="4" name="Grafik 3" descr="DSC01876.jpg"/>
          <p:cNvPicPr>
            <a:picLocks noChangeAspect="1"/>
          </p:cNvPicPr>
          <p:nvPr/>
        </p:nvPicPr>
        <p:blipFill>
          <a:blip r:embed="rId2"/>
          <a:stretch>
            <a:fillRect/>
          </a:stretch>
        </p:blipFill>
        <p:spPr>
          <a:xfrm>
            <a:off x="1857356" y="500042"/>
            <a:ext cx="5143500" cy="6357958"/>
          </a:xfrm>
          <a:prstGeom prst="rect">
            <a:avLst/>
          </a:prstGeom>
        </p:spPr>
      </p:pic>
      <p:pic>
        <p:nvPicPr>
          <p:cNvPr id="5" name="Grafik 4" descr="DSC01868.jpg"/>
          <p:cNvPicPr>
            <a:picLocks noChangeAspect="1"/>
          </p:cNvPicPr>
          <p:nvPr/>
        </p:nvPicPr>
        <p:blipFill>
          <a:blip r:embed="rId3"/>
          <a:stretch>
            <a:fillRect/>
          </a:stretch>
        </p:blipFill>
        <p:spPr>
          <a:xfrm>
            <a:off x="7208049" y="2428868"/>
            <a:ext cx="1935951" cy="2581268"/>
          </a:xfrm>
          <a:prstGeom prst="rect">
            <a:avLst/>
          </a:prstGeom>
        </p:spPr>
      </p:pic>
      <p:grpSp>
        <p:nvGrpSpPr>
          <p:cNvPr id="6" name="Gruppieren 5"/>
          <p:cNvGrpSpPr/>
          <p:nvPr/>
        </p:nvGrpSpPr>
        <p:grpSpPr>
          <a:xfrm>
            <a:off x="-36512" y="0"/>
            <a:ext cx="893736" cy="6858000"/>
            <a:chOff x="-36512" y="0"/>
            <a:chExt cx="1115616" cy="6858000"/>
          </a:xfrm>
        </p:grpSpPr>
        <p:sp>
          <p:nvSpPr>
            <p:cNvPr id="7" name="Rechteck 6"/>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fik 106" descr="oeaw_logo_weiss_d.jpg"/>
            <p:cNvPicPr>
              <a:picLocks noChangeAspect="1"/>
            </p:cNvPicPr>
            <p:nvPr/>
          </p:nvPicPr>
          <p:blipFill>
            <a:blip r:embed="rId4" cstate="print"/>
            <a:srcRect/>
            <a:stretch>
              <a:fillRect/>
            </a:stretch>
          </p:blipFill>
          <p:spPr bwMode="auto">
            <a:xfrm>
              <a:off x="0" y="0"/>
              <a:ext cx="1071571" cy="857232"/>
            </a:xfrm>
            <a:prstGeom prst="rect">
              <a:avLst/>
            </a:prstGeom>
            <a:noFill/>
            <a:ln w="9525">
              <a:noFill/>
              <a:miter lim="800000"/>
              <a:headEnd/>
              <a:tailEnd/>
            </a:ln>
          </p:spPr>
        </p:pic>
        <p:pic>
          <p:nvPicPr>
            <p:cNvPr id="9" name="Picture 1285" descr="Logo_2"/>
            <p:cNvPicPr>
              <a:picLocks noChangeAspect="1" noChangeArrowheads="1"/>
            </p:cNvPicPr>
            <p:nvPr/>
          </p:nvPicPr>
          <p:blipFill>
            <a:blip r:embed="rId5"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feld 10"/>
          <p:cNvSpPr txBox="1"/>
          <p:nvPr/>
        </p:nvSpPr>
        <p:spPr>
          <a:xfrm>
            <a:off x="1000100" y="-24"/>
            <a:ext cx="7858180" cy="523220"/>
          </a:xfrm>
          <a:prstGeom prst="rect">
            <a:avLst/>
          </a:prstGeom>
          <a:noFill/>
        </p:spPr>
        <p:txBody>
          <a:bodyPr wrap="square" rtlCol="0">
            <a:spAutoFit/>
          </a:bodyPr>
          <a:lstStyle/>
          <a:p>
            <a:pPr algn="ctr"/>
            <a:r>
              <a:rPr lang="en-GB" sz="2800" b="1" dirty="0" smtClean="0">
                <a:latin typeface="Times New Roman" pitchFamily="18" charset="0"/>
                <a:cs typeface="Times New Roman" pitchFamily="18" charset="0"/>
              </a:rPr>
              <a:t>New target cell prototype</a:t>
            </a:r>
            <a:endParaRPr lang="en-GB"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US" smtClean="0"/>
              <a:t>MESON 2012</a:t>
            </a:r>
            <a:endParaRPr lang="en-GB" dirty="0"/>
          </a:p>
        </p:txBody>
      </p:sp>
      <p:pic>
        <p:nvPicPr>
          <p:cNvPr id="4" name="Grafik 3" descr="DSC01893.jpg"/>
          <p:cNvPicPr>
            <a:picLocks noChangeAspect="1"/>
          </p:cNvPicPr>
          <p:nvPr/>
        </p:nvPicPr>
        <p:blipFill>
          <a:blip r:embed="rId2"/>
          <a:stretch>
            <a:fillRect/>
          </a:stretch>
        </p:blipFill>
        <p:spPr>
          <a:xfrm>
            <a:off x="0" y="0"/>
            <a:ext cx="9144000" cy="6858000"/>
          </a:xfrm>
          <a:prstGeom prst="rect">
            <a:avLst/>
          </a:prstGeom>
        </p:spPr>
      </p:pic>
      <p:grpSp>
        <p:nvGrpSpPr>
          <p:cNvPr id="5" name="Gruppieren 5"/>
          <p:cNvGrpSpPr/>
          <p:nvPr/>
        </p:nvGrpSpPr>
        <p:grpSpPr>
          <a:xfrm>
            <a:off x="-36512" y="0"/>
            <a:ext cx="893736" cy="6858000"/>
            <a:chOff x="-36512" y="0"/>
            <a:chExt cx="1115616" cy="6858000"/>
          </a:xfrm>
        </p:grpSpPr>
        <p:sp>
          <p:nvSpPr>
            <p:cNvPr id="6" name="Rechteck 5"/>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8"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9" name="Textfeld 8"/>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feld 9"/>
          <p:cNvSpPr txBox="1"/>
          <p:nvPr/>
        </p:nvSpPr>
        <p:spPr>
          <a:xfrm>
            <a:off x="1000100" y="-24"/>
            <a:ext cx="7858180" cy="523220"/>
          </a:xfrm>
          <a:prstGeom prst="rect">
            <a:avLst/>
          </a:prstGeom>
          <a:noFill/>
        </p:spPr>
        <p:txBody>
          <a:bodyPr wrap="square" rtlCol="0">
            <a:spAutoFit/>
          </a:bodyPr>
          <a:lstStyle/>
          <a:p>
            <a:pPr algn="ctr"/>
            <a:r>
              <a:rPr lang="en-GB" sz="2800" b="1" dirty="0" smtClean="0">
                <a:latin typeface="Times New Roman" pitchFamily="18" charset="0"/>
                <a:cs typeface="Times New Roman" pitchFamily="18" charset="0"/>
              </a:rPr>
              <a:t>Burst pressure 3.5 bar (abs.)</a:t>
            </a:r>
            <a:endParaRPr lang="en-GB"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DSC01899.jpg"/>
          <p:cNvPicPr>
            <a:picLocks noChangeAspect="1"/>
          </p:cNvPicPr>
          <p:nvPr/>
        </p:nvPicPr>
        <p:blipFill>
          <a:blip r:embed="rId2"/>
          <a:stretch>
            <a:fillRect/>
          </a:stretch>
        </p:blipFill>
        <p:spPr>
          <a:xfrm>
            <a:off x="0" y="857232"/>
            <a:ext cx="9144000" cy="6000768"/>
          </a:xfrm>
          <a:prstGeom prst="rect">
            <a:avLst/>
          </a:prstGeom>
        </p:spPr>
      </p:pic>
      <p:grpSp>
        <p:nvGrpSpPr>
          <p:cNvPr id="4" name="Gruppieren 5"/>
          <p:cNvGrpSpPr/>
          <p:nvPr/>
        </p:nvGrpSpPr>
        <p:grpSpPr>
          <a:xfrm>
            <a:off x="-36512" y="0"/>
            <a:ext cx="893736" cy="6858000"/>
            <a:chOff x="-36512" y="0"/>
            <a:chExt cx="1115616" cy="6858000"/>
          </a:xfrm>
        </p:grpSpPr>
        <p:sp>
          <p:nvSpPr>
            <p:cNvPr id="7" name="Rechteck 6"/>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9"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feld 10"/>
          <p:cNvSpPr txBox="1"/>
          <p:nvPr/>
        </p:nvSpPr>
        <p:spPr>
          <a:xfrm>
            <a:off x="1000100" y="119698"/>
            <a:ext cx="7858180" cy="523220"/>
          </a:xfrm>
          <a:prstGeom prst="rect">
            <a:avLst/>
          </a:prstGeom>
          <a:noFill/>
        </p:spPr>
        <p:txBody>
          <a:bodyPr wrap="square" rtlCol="0">
            <a:spAutoFit/>
          </a:bodyPr>
          <a:lstStyle/>
          <a:p>
            <a:pPr algn="ctr"/>
            <a:r>
              <a:rPr lang="en-GB" sz="2800" b="1" dirty="0" smtClean="0">
                <a:latin typeface="Times New Roman" pitchFamily="18" charset="0"/>
                <a:cs typeface="Times New Roman" pitchFamily="18" charset="0"/>
              </a:rPr>
              <a:t>Result of  the burst of a target cell</a:t>
            </a:r>
            <a:endParaRPr lang="en-GB" sz="2800" b="1" dirty="0">
              <a:latin typeface="Times New Roman" pitchFamily="18" charset="0"/>
              <a:cs typeface="Times New Roman" pitchFamily="18" charset="0"/>
            </a:endParaRPr>
          </a:p>
        </p:txBody>
      </p:sp>
      <p:sp>
        <p:nvSpPr>
          <p:cNvPr id="2" name="Fußzeilenplatzhalter 1"/>
          <p:cNvSpPr>
            <a:spLocks noGrp="1"/>
          </p:cNvSpPr>
          <p:nvPr>
            <p:ph type="ftr" sz="quarter" idx="11"/>
          </p:nvPr>
        </p:nvSpPr>
        <p:spPr/>
        <p:txBody>
          <a:bodyPr/>
          <a:lstStyle/>
          <a:p>
            <a:r>
              <a:rPr lang="en-US" smtClean="0">
                <a:solidFill>
                  <a:schemeClr val="tx1"/>
                </a:solidFill>
              </a:rPr>
              <a:t>MESON 2012</a:t>
            </a:r>
            <a:endParaRPr lang="en-GB"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a:xfrm>
            <a:off x="3124200" y="6492899"/>
            <a:ext cx="2895600" cy="365125"/>
          </a:xfrm>
        </p:spPr>
        <p:txBody>
          <a:bodyPr/>
          <a:lstStyle/>
          <a:p>
            <a:r>
              <a:rPr lang="en-US" smtClean="0"/>
              <a:t>MESON 2012</a:t>
            </a:r>
            <a:endParaRPr lang="en-GB"/>
          </a:p>
        </p:txBody>
      </p:sp>
      <p:grpSp>
        <p:nvGrpSpPr>
          <p:cNvPr id="2"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2"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3" cstate="print"/>
            <a:srcRect/>
            <a:stretch>
              <a:fillRect/>
            </a:stretch>
          </p:blipFill>
          <p:spPr bwMode="auto">
            <a:xfrm>
              <a:off x="40944" y="5929330"/>
              <a:ext cx="1000132" cy="748208"/>
            </a:xfrm>
            <a:prstGeom prst="rect">
              <a:avLst/>
            </a:prstGeom>
            <a:noFill/>
            <a:ln w="9525">
              <a:noFill/>
              <a:miter lim="800000"/>
              <a:headEnd/>
              <a:tailEnd/>
            </a:ln>
          </p:spPr>
        </p:pic>
      </p:grpSp>
      <p:pic>
        <p:nvPicPr>
          <p:cNvPr id="23" name="Picture 2"/>
          <p:cNvPicPr>
            <a:picLocks noChangeAspect="1" noChangeArrowheads="1"/>
          </p:cNvPicPr>
          <p:nvPr/>
        </p:nvPicPr>
        <p:blipFill>
          <a:blip r:embed="rId4" cstate="print"/>
          <a:srcRect/>
          <a:stretch>
            <a:fillRect/>
          </a:stretch>
        </p:blipFill>
        <p:spPr bwMode="auto">
          <a:xfrm>
            <a:off x="4286248" y="980727"/>
            <a:ext cx="4812354" cy="5542077"/>
          </a:xfrm>
          <a:prstGeom prst="rect">
            <a:avLst/>
          </a:prstGeom>
          <a:noFill/>
          <a:ln w="9525">
            <a:noFill/>
            <a:miter lim="800000"/>
            <a:headEnd/>
            <a:tailEnd/>
          </a:ln>
        </p:spPr>
      </p:pic>
      <p:sp>
        <p:nvSpPr>
          <p:cNvPr id="22" name="Textfeld 21"/>
          <p:cNvSpPr txBox="1"/>
          <p:nvPr/>
        </p:nvSpPr>
        <p:spPr>
          <a:xfrm>
            <a:off x="904935" y="1424965"/>
            <a:ext cx="4167132" cy="4893647"/>
          </a:xfrm>
          <a:prstGeom prst="rect">
            <a:avLst/>
          </a:prstGeom>
          <a:noFill/>
        </p:spPr>
        <p:txBody>
          <a:bodyPr wrap="square" rtlCol="0">
            <a:spAutoFit/>
          </a:bodyPr>
          <a:lstStyle/>
          <a:p>
            <a:r>
              <a:rPr lang="en-US" sz="2400" dirty="0" smtClean="0">
                <a:latin typeface="Times New Roman" pitchFamily="18" charset="0"/>
                <a:cs typeface="Times New Roman" pitchFamily="18" charset="0"/>
              </a:rPr>
              <a:t>Target cooling:</a:t>
            </a:r>
          </a:p>
          <a:p>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Leybold</a:t>
            </a:r>
            <a:r>
              <a:rPr lang="en-US" sz="2400" dirty="0" smtClean="0">
                <a:latin typeface="Times New Roman" pitchFamily="18" charset="0"/>
                <a:cs typeface="Times New Roman" pitchFamily="18" charset="0"/>
              </a:rPr>
              <a:t> – 16 W @ 20 K</a:t>
            </a:r>
          </a:p>
          <a:p>
            <a:r>
              <a:rPr lang="en-US" sz="2400" dirty="0" smtClean="0">
                <a:latin typeface="Times New Roman" pitchFamily="18" charset="0"/>
                <a:cs typeface="Times New Roman" pitchFamily="18" charset="0"/>
              </a:rPr>
              <a:t>Liquid hydrogen cooling lines,</a:t>
            </a:r>
          </a:p>
          <a:p>
            <a:r>
              <a:rPr lang="en-US" sz="2400" dirty="0" smtClean="0">
                <a:latin typeface="Times New Roman" pitchFamily="18" charset="0"/>
                <a:cs typeface="Times New Roman" pitchFamily="18" charset="0"/>
              </a:rPr>
              <a:t>new target cell, selected materials</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SDD cooling:</a:t>
            </a:r>
          </a:p>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CryoTiger</a:t>
            </a:r>
            <a:r>
              <a:rPr lang="en-US" sz="2400" dirty="0" smtClean="0">
                <a:latin typeface="Times New Roman" pitchFamily="18" charset="0"/>
                <a:cs typeface="Times New Roman" pitchFamily="18" charset="0"/>
              </a:rPr>
              <a:t> – 60 W @ 120 K</a:t>
            </a:r>
          </a:p>
          <a:p>
            <a:r>
              <a:rPr lang="en-US" sz="2400" dirty="0" smtClean="0">
                <a:latin typeface="Times New Roman" pitchFamily="18" charset="0"/>
                <a:cs typeface="Times New Roman" pitchFamily="18" charset="0"/>
              </a:rPr>
              <a:t>Liquid argon cooling lines:</a:t>
            </a:r>
          </a:p>
          <a:p>
            <a:r>
              <a:rPr lang="en-US" sz="2400" dirty="0" smtClean="0">
                <a:latin typeface="Times New Roman" pitchFamily="18" charset="0"/>
                <a:cs typeface="Times New Roman" pitchFamily="18" charset="0"/>
              </a:rPr>
              <a:t>SDD cooling to 100 – 120 K</a:t>
            </a:r>
          </a:p>
          <a:p>
            <a:endParaRPr lang="en-US" sz="2400" dirty="0">
              <a:latin typeface="Arial" pitchFamily="34" charset="0"/>
              <a:cs typeface="Arial" pitchFamily="34" charset="0"/>
            </a:endParaRPr>
          </a:p>
        </p:txBody>
      </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hteck 10"/>
          <p:cNvSpPr/>
          <p:nvPr/>
        </p:nvSpPr>
        <p:spPr>
          <a:xfrm>
            <a:off x="857224" y="-24"/>
            <a:ext cx="8286776" cy="954107"/>
          </a:xfrm>
          <a:prstGeom prst="rect">
            <a:avLst/>
          </a:prstGeom>
        </p:spPr>
        <p:txBody>
          <a:bodyPr wrap="square">
            <a:spAutoFit/>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design of the cooling transfer lines for </a:t>
            </a:r>
          </a:p>
          <a:p>
            <a:pPr algn="ctr"/>
            <a:r>
              <a:rPr lang="en-US" sz="28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target and SDDs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r>
              <a:rPr lang="en-US" smtClean="0"/>
              <a:t>MESON 2012</a:t>
            </a:r>
            <a:endParaRPr lang="en-GB"/>
          </a:p>
        </p:txBody>
      </p:sp>
      <p:grpSp>
        <p:nvGrpSpPr>
          <p:cNvPr id="2"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2"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3" cstate="print"/>
            <a:srcRect/>
            <a:stretch>
              <a:fillRect/>
            </a:stretch>
          </p:blipFill>
          <p:spPr bwMode="auto">
            <a:xfrm>
              <a:off x="40944" y="5929330"/>
              <a:ext cx="1000132" cy="748208"/>
            </a:xfrm>
            <a:prstGeom prst="rect">
              <a:avLst/>
            </a:prstGeom>
            <a:noFill/>
            <a:ln w="9525">
              <a:noFill/>
              <a:miter lim="800000"/>
              <a:headEnd/>
              <a:tailEnd/>
            </a:ln>
          </p:spPr>
        </p:pic>
      </p:grpSp>
      <p:grpSp>
        <p:nvGrpSpPr>
          <p:cNvPr id="3" name="Gruppieren 60"/>
          <p:cNvGrpSpPr/>
          <p:nvPr/>
        </p:nvGrpSpPr>
        <p:grpSpPr>
          <a:xfrm>
            <a:off x="928662" y="714357"/>
            <a:ext cx="8072494" cy="5572164"/>
            <a:chOff x="785786" y="1214422"/>
            <a:chExt cx="7432545" cy="5067784"/>
          </a:xfrm>
        </p:grpSpPr>
        <p:pic>
          <p:nvPicPr>
            <p:cNvPr id="62" name="Picture 2"/>
            <p:cNvPicPr>
              <a:picLocks noChangeAspect="1" noChangeArrowheads="1"/>
            </p:cNvPicPr>
            <p:nvPr/>
          </p:nvPicPr>
          <p:blipFill>
            <a:blip r:embed="rId4"/>
            <a:srcRect/>
            <a:stretch>
              <a:fillRect/>
            </a:stretch>
          </p:blipFill>
          <p:spPr bwMode="auto">
            <a:xfrm>
              <a:off x="928662" y="1214422"/>
              <a:ext cx="7200892" cy="3472997"/>
            </a:xfrm>
            <a:prstGeom prst="rect">
              <a:avLst/>
            </a:prstGeom>
            <a:noFill/>
            <a:ln w="9525">
              <a:noFill/>
              <a:miter lim="800000"/>
              <a:headEnd/>
              <a:tailEnd/>
            </a:ln>
            <a:effectLst/>
          </p:spPr>
        </p:pic>
        <p:sp>
          <p:nvSpPr>
            <p:cNvPr id="63" name="Rechteck 62"/>
            <p:cNvSpPr/>
            <p:nvPr/>
          </p:nvSpPr>
          <p:spPr>
            <a:xfrm>
              <a:off x="857224" y="2285992"/>
              <a:ext cx="1357322" cy="250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hteck 63"/>
            <p:cNvSpPr/>
            <p:nvPr/>
          </p:nvSpPr>
          <p:spPr>
            <a:xfrm>
              <a:off x="6861009" y="2357430"/>
              <a:ext cx="1357322" cy="250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Times New Roman" pitchFamily="18" charset="0"/>
                <a:cs typeface="Times New Roman" pitchFamily="18" charset="0"/>
              </a:endParaRPr>
            </a:p>
          </p:txBody>
        </p:sp>
        <p:sp>
          <p:nvSpPr>
            <p:cNvPr id="65" name="Textfeld 64"/>
            <p:cNvSpPr txBox="1"/>
            <p:nvPr/>
          </p:nvSpPr>
          <p:spPr>
            <a:xfrm>
              <a:off x="7143768" y="2428867"/>
              <a:ext cx="999520" cy="333642"/>
            </a:xfrm>
            <a:prstGeom prst="rect">
              <a:avLst/>
            </a:prstGeom>
            <a:noFill/>
          </p:spPr>
          <p:txBody>
            <a:bodyPr wrap="none" rtlCol="0">
              <a:spAutoFit/>
            </a:bodyPr>
            <a:lstStyle/>
            <a:p>
              <a:r>
                <a:rPr lang="en-GB" sz="1400" dirty="0" smtClean="0">
                  <a:latin typeface="Times New Roman" pitchFamily="18" charset="0"/>
                  <a:cs typeface="Times New Roman" pitchFamily="18" charset="0"/>
                </a:rPr>
                <a:t>Target cell</a:t>
              </a:r>
              <a:endParaRPr lang="en-GB" sz="1400" dirty="0">
                <a:latin typeface="Times New Roman" pitchFamily="18" charset="0"/>
                <a:cs typeface="Times New Roman" pitchFamily="18" charset="0"/>
              </a:endParaRPr>
            </a:p>
          </p:txBody>
        </p:sp>
        <p:sp>
          <p:nvSpPr>
            <p:cNvPr id="66" name="Textfeld 65"/>
            <p:cNvSpPr txBox="1"/>
            <p:nvPr/>
          </p:nvSpPr>
          <p:spPr>
            <a:xfrm>
              <a:off x="7143768" y="2866249"/>
              <a:ext cx="652142" cy="333642"/>
            </a:xfrm>
            <a:prstGeom prst="rect">
              <a:avLst/>
            </a:prstGeom>
            <a:noFill/>
          </p:spPr>
          <p:txBody>
            <a:bodyPr wrap="none" rtlCol="0">
              <a:spAutoFit/>
            </a:bodyPr>
            <a:lstStyle/>
            <a:p>
              <a:r>
                <a:rPr lang="en-GB" sz="1400" dirty="0" smtClean="0">
                  <a:latin typeface="Times New Roman" pitchFamily="18" charset="0"/>
                  <a:cs typeface="Times New Roman" pitchFamily="18" charset="0"/>
                </a:rPr>
                <a:t>SDDs</a:t>
              </a:r>
              <a:endParaRPr lang="en-GB" sz="1400" dirty="0">
                <a:latin typeface="Times New Roman" pitchFamily="18" charset="0"/>
                <a:cs typeface="Times New Roman" pitchFamily="18" charset="0"/>
              </a:endParaRPr>
            </a:p>
          </p:txBody>
        </p:sp>
        <p:sp>
          <p:nvSpPr>
            <p:cNvPr id="67" name="Textfeld 66"/>
            <p:cNvSpPr txBox="1"/>
            <p:nvPr/>
          </p:nvSpPr>
          <p:spPr>
            <a:xfrm>
              <a:off x="7143768" y="3357562"/>
              <a:ext cx="948260" cy="567190"/>
            </a:xfrm>
            <a:prstGeom prst="rect">
              <a:avLst/>
            </a:prstGeom>
            <a:noFill/>
          </p:spPr>
          <p:txBody>
            <a:bodyPr wrap="none" rtlCol="0">
              <a:spAutoFit/>
            </a:bodyPr>
            <a:lstStyle/>
            <a:p>
              <a:r>
                <a:rPr lang="en-GB" sz="1400" dirty="0" smtClean="0">
                  <a:latin typeface="Times New Roman" pitchFamily="18" charset="0"/>
                  <a:cs typeface="Times New Roman" pitchFamily="18" charset="0"/>
                </a:rPr>
                <a:t>SDD-</a:t>
              </a:r>
            </a:p>
            <a:p>
              <a:r>
                <a:rPr lang="en-GB" sz="1400" dirty="0" smtClean="0">
                  <a:latin typeface="Times New Roman" pitchFamily="18" charset="0"/>
                  <a:cs typeface="Times New Roman" pitchFamily="18" charset="0"/>
                </a:rPr>
                <a:t>electronic</a:t>
              </a:r>
              <a:endParaRPr lang="en-GB" sz="1400" dirty="0">
                <a:latin typeface="Times New Roman" pitchFamily="18" charset="0"/>
                <a:cs typeface="Times New Roman" pitchFamily="18" charset="0"/>
              </a:endParaRPr>
            </a:p>
          </p:txBody>
        </p:sp>
        <p:cxnSp>
          <p:nvCxnSpPr>
            <p:cNvPr id="68" name="Gerade Verbindung mit Pfeil 67"/>
            <p:cNvCxnSpPr/>
            <p:nvPr/>
          </p:nvCxnSpPr>
          <p:spPr>
            <a:xfrm rot="10800000" flipV="1">
              <a:off x="5286380" y="2571744"/>
              <a:ext cx="1857388" cy="857256"/>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rot="10800000" flipV="1">
              <a:off x="5500694" y="3000371"/>
              <a:ext cx="1643074" cy="78581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rot="10800000" flipV="1">
              <a:off x="6000760" y="3571876"/>
              <a:ext cx="1071570" cy="43300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3664572" y="4365334"/>
              <a:ext cx="1714512" cy="15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4041144" y="4742202"/>
              <a:ext cx="95948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2124835" y="4825861"/>
              <a:ext cx="2000264" cy="15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4929190" y="4834906"/>
              <a:ext cx="2000264" cy="15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 name="Gruppieren 23"/>
            <p:cNvGrpSpPr/>
            <p:nvPr/>
          </p:nvGrpSpPr>
          <p:grpSpPr>
            <a:xfrm>
              <a:off x="1214414" y="4929198"/>
              <a:ext cx="3071834" cy="285752"/>
              <a:chOff x="1285852" y="5000636"/>
              <a:chExt cx="3071834" cy="285752"/>
            </a:xfrm>
          </p:grpSpPr>
          <p:sp>
            <p:nvSpPr>
              <p:cNvPr id="98" name="Rechteck 97"/>
              <p:cNvSpPr/>
              <p:nvPr/>
            </p:nvSpPr>
            <p:spPr>
              <a:xfrm>
                <a:off x="1285852" y="5000636"/>
                <a:ext cx="2928958" cy="2857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leichschenkliges Dreieck 98"/>
              <p:cNvSpPr/>
              <p:nvPr/>
            </p:nvSpPr>
            <p:spPr>
              <a:xfrm>
                <a:off x="4214810" y="5000636"/>
                <a:ext cx="142876" cy="285752"/>
              </a:xfrm>
              <a:prstGeom prst="triangle">
                <a:avLst>
                  <a:gd name="adj" fmla="val 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uppieren 24"/>
            <p:cNvGrpSpPr/>
            <p:nvPr/>
          </p:nvGrpSpPr>
          <p:grpSpPr>
            <a:xfrm>
              <a:off x="4779714" y="4920868"/>
              <a:ext cx="3078434" cy="294082"/>
              <a:chOff x="1136376" y="4992306"/>
              <a:chExt cx="3078434" cy="294082"/>
            </a:xfrm>
          </p:grpSpPr>
          <p:sp>
            <p:nvSpPr>
              <p:cNvPr id="96" name="Rechteck 95"/>
              <p:cNvSpPr/>
              <p:nvPr/>
            </p:nvSpPr>
            <p:spPr>
              <a:xfrm>
                <a:off x="1285852" y="5000636"/>
                <a:ext cx="2928958" cy="2857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Gleichschenkliges Dreieck 96"/>
              <p:cNvSpPr/>
              <p:nvPr/>
            </p:nvSpPr>
            <p:spPr>
              <a:xfrm flipH="1">
                <a:off x="1136376" y="4992306"/>
                <a:ext cx="142876" cy="285752"/>
              </a:xfrm>
              <a:prstGeom prst="triangle">
                <a:avLst>
                  <a:gd name="adj" fmla="val 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7" name="Gerade Verbindung 76"/>
            <p:cNvCxnSpPr/>
            <p:nvPr/>
          </p:nvCxnSpPr>
          <p:spPr>
            <a:xfrm>
              <a:off x="857224" y="5286388"/>
              <a:ext cx="721523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857224" y="5641990"/>
              <a:ext cx="721523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rot="5400000" flipH="1" flipV="1">
              <a:off x="3832534" y="4443585"/>
              <a:ext cx="1714512" cy="35719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4532461" y="3692727"/>
              <a:ext cx="354584" cy="307777"/>
            </a:xfrm>
            <a:prstGeom prst="rect">
              <a:avLst/>
            </a:prstGeom>
            <a:noFill/>
          </p:spPr>
          <p:txBody>
            <a:bodyPr wrap="none" rtlCol="0">
              <a:spAutoFit/>
            </a:bodyPr>
            <a:lstStyle/>
            <a:p>
              <a:r>
                <a:rPr lang="en-GB" sz="1400" dirty="0" smtClean="0">
                  <a:solidFill>
                    <a:srgbClr val="C00000"/>
                  </a:solidFill>
                  <a:latin typeface="Times New Roman" pitchFamily="18" charset="0"/>
                  <a:cs typeface="Times New Roman" pitchFamily="18" charset="0"/>
                </a:rPr>
                <a:t>K</a:t>
              </a:r>
              <a:r>
                <a:rPr lang="en-GB" sz="1400" b="1" baseline="42000" dirty="0" smtClean="0">
                  <a:solidFill>
                    <a:srgbClr val="C00000"/>
                  </a:solidFill>
                  <a:latin typeface="Times New Roman" pitchFamily="18" charset="0"/>
                  <a:cs typeface="Times New Roman" pitchFamily="18" charset="0"/>
                </a:rPr>
                <a:t>-</a:t>
              </a:r>
              <a:endParaRPr lang="en-GB" sz="1400" b="1" baseline="42000" dirty="0">
                <a:solidFill>
                  <a:srgbClr val="C00000"/>
                </a:solidFill>
                <a:latin typeface="Times New Roman" pitchFamily="18" charset="0"/>
                <a:cs typeface="Times New Roman" pitchFamily="18" charset="0"/>
              </a:endParaRPr>
            </a:p>
          </p:txBody>
        </p:sp>
        <p:sp>
          <p:nvSpPr>
            <p:cNvPr id="81" name="Textfeld 80"/>
            <p:cNvSpPr txBox="1"/>
            <p:nvPr/>
          </p:nvSpPr>
          <p:spPr>
            <a:xfrm>
              <a:off x="785786" y="4429132"/>
              <a:ext cx="1165414" cy="333642"/>
            </a:xfrm>
            <a:prstGeom prst="rect">
              <a:avLst/>
            </a:prstGeom>
            <a:noFill/>
          </p:spPr>
          <p:txBody>
            <a:bodyPr wrap="none" rtlCol="0">
              <a:spAutoFit/>
            </a:bodyPr>
            <a:lstStyle/>
            <a:p>
              <a:r>
                <a:rPr lang="en-GB" sz="1400" dirty="0" smtClean="0">
                  <a:latin typeface="Times New Roman" pitchFamily="18" charset="0"/>
                  <a:cs typeface="Times New Roman" pitchFamily="18" charset="0"/>
                </a:rPr>
                <a:t>Veto counter</a:t>
              </a:r>
              <a:endParaRPr lang="en-GB" sz="1400" dirty="0">
                <a:latin typeface="Times New Roman" pitchFamily="18" charset="0"/>
                <a:cs typeface="Times New Roman" pitchFamily="18" charset="0"/>
              </a:endParaRPr>
            </a:p>
          </p:txBody>
        </p:sp>
        <p:sp>
          <p:nvSpPr>
            <p:cNvPr id="82" name="Textfeld 81"/>
            <p:cNvSpPr txBox="1"/>
            <p:nvPr/>
          </p:nvSpPr>
          <p:spPr>
            <a:xfrm>
              <a:off x="785786" y="3537666"/>
              <a:ext cx="1492846" cy="567190"/>
            </a:xfrm>
            <a:prstGeom prst="rect">
              <a:avLst/>
            </a:prstGeom>
            <a:noFill/>
          </p:spPr>
          <p:txBody>
            <a:bodyPr wrap="none" rtlCol="0">
              <a:spAutoFit/>
            </a:bodyPr>
            <a:lstStyle/>
            <a:p>
              <a:r>
                <a:rPr lang="en-GB" sz="1400" dirty="0" err="1" smtClean="0">
                  <a:latin typeface="Times New Roman" pitchFamily="18" charset="0"/>
                  <a:cs typeface="Times New Roman" pitchFamily="18" charset="0"/>
                </a:rPr>
                <a:t>Kaon</a:t>
              </a:r>
              <a:r>
                <a:rPr lang="en-GB" sz="1400" dirty="0" smtClean="0">
                  <a:latin typeface="Times New Roman" pitchFamily="18" charset="0"/>
                  <a:cs typeface="Times New Roman" pitchFamily="18" charset="0"/>
                </a:rPr>
                <a:t> monitor</a:t>
              </a:r>
            </a:p>
            <a:p>
              <a:r>
                <a:rPr lang="en-GB" sz="1400" dirty="0" smtClean="0">
                  <a:latin typeface="Times New Roman" pitchFamily="18" charset="0"/>
                  <a:cs typeface="Times New Roman" pitchFamily="18" charset="0"/>
                </a:rPr>
                <a:t>upper </a:t>
              </a:r>
              <a:r>
                <a:rPr lang="en-GB" sz="1400" dirty="0" err="1" smtClean="0">
                  <a:latin typeface="Times New Roman" pitchFamily="18" charset="0"/>
                  <a:cs typeface="Times New Roman" pitchFamily="18" charset="0"/>
                </a:rPr>
                <a:t>scintillator</a:t>
              </a:r>
              <a:endParaRPr lang="en-GB" sz="1400" dirty="0">
                <a:latin typeface="Times New Roman" pitchFamily="18" charset="0"/>
                <a:cs typeface="Times New Roman" pitchFamily="18" charset="0"/>
              </a:endParaRPr>
            </a:p>
          </p:txBody>
        </p:sp>
        <p:cxnSp>
          <p:nvCxnSpPr>
            <p:cNvPr id="83" name="Gerade Verbindung 82"/>
            <p:cNvCxnSpPr/>
            <p:nvPr/>
          </p:nvCxnSpPr>
          <p:spPr>
            <a:xfrm>
              <a:off x="4071934" y="5999180"/>
              <a:ext cx="95948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Rechteck 83"/>
            <p:cNvSpPr/>
            <p:nvPr/>
          </p:nvSpPr>
          <p:spPr>
            <a:xfrm>
              <a:off x="4061301" y="6072206"/>
              <a:ext cx="1000132" cy="142876"/>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5" name="Gerade Verbindung mit Pfeil 84"/>
            <p:cNvCxnSpPr/>
            <p:nvPr/>
          </p:nvCxnSpPr>
          <p:spPr>
            <a:xfrm rot="5400000">
              <a:off x="4118286" y="5679297"/>
              <a:ext cx="642942" cy="1428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4117124" y="5692991"/>
              <a:ext cx="383438" cy="307777"/>
            </a:xfrm>
            <a:prstGeom prst="rect">
              <a:avLst/>
            </a:prstGeom>
            <a:noFill/>
          </p:spPr>
          <p:txBody>
            <a:bodyPr wrap="none" rtlCol="0">
              <a:spAutoFit/>
            </a:bodyPr>
            <a:lstStyle/>
            <a:p>
              <a:r>
                <a:rPr lang="en-GB" sz="1400" dirty="0" smtClean="0">
                  <a:solidFill>
                    <a:srgbClr val="0070C0"/>
                  </a:solidFill>
                  <a:latin typeface="Times New Roman" pitchFamily="18" charset="0"/>
                  <a:cs typeface="Times New Roman" pitchFamily="18" charset="0"/>
                </a:rPr>
                <a:t>K</a:t>
              </a:r>
              <a:r>
                <a:rPr lang="en-GB" sz="1400" b="1" baseline="42000" dirty="0" smtClean="0">
                  <a:solidFill>
                    <a:srgbClr val="0070C0"/>
                  </a:solidFill>
                  <a:latin typeface="Times New Roman" pitchFamily="18" charset="0"/>
                  <a:cs typeface="Times New Roman" pitchFamily="18" charset="0"/>
                </a:rPr>
                <a:t>+</a:t>
              </a:r>
              <a:endParaRPr lang="en-GB" sz="1400" b="1" baseline="42000" dirty="0">
                <a:solidFill>
                  <a:srgbClr val="0070C0"/>
                </a:solidFill>
                <a:latin typeface="Times New Roman" pitchFamily="18" charset="0"/>
                <a:cs typeface="Times New Roman" pitchFamily="18" charset="0"/>
              </a:endParaRPr>
            </a:p>
          </p:txBody>
        </p:sp>
        <p:sp>
          <p:nvSpPr>
            <p:cNvPr id="87" name="Textfeld 86"/>
            <p:cNvSpPr txBox="1"/>
            <p:nvPr/>
          </p:nvSpPr>
          <p:spPr>
            <a:xfrm>
              <a:off x="1620050" y="5715016"/>
              <a:ext cx="1492846" cy="567190"/>
            </a:xfrm>
            <a:prstGeom prst="rect">
              <a:avLst/>
            </a:prstGeom>
            <a:noFill/>
          </p:spPr>
          <p:txBody>
            <a:bodyPr wrap="none" rtlCol="0">
              <a:spAutoFit/>
            </a:bodyPr>
            <a:lstStyle/>
            <a:p>
              <a:r>
                <a:rPr lang="en-GB" sz="1400" dirty="0" err="1" smtClean="0">
                  <a:latin typeface="Times New Roman" pitchFamily="18" charset="0"/>
                  <a:cs typeface="Times New Roman" pitchFamily="18" charset="0"/>
                </a:rPr>
                <a:t>Kaon</a:t>
              </a:r>
              <a:r>
                <a:rPr lang="en-GB" sz="1400" dirty="0" smtClean="0">
                  <a:latin typeface="Times New Roman" pitchFamily="18" charset="0"/>
                  <a:cs typeface="Times New Roman" pitchFamily="18" charset="0"/>
                </a:rPr>
                <a:t> monitor</a:t>
              </a:r>
            </a:p>
            <a:p>
              <a:r>
                <a:rPr lang="en-GB" sz="1400" dirty="0" smtClean="0">
                  <a:latin typeface="Times New Roman" pitchFamily="18" charset="0"/>
                  <a:cs typeface="Times New Roman" pitchFamily="18" charset="0"/>
                </a:rPr>
                <a:t>lower </a:t>
              </a:r>
              <a:r>
                <a:rPr lang="en-GB" sz="1400" dirty="0" err="1" smtClean="0">
                  <a:latin typeface="Times New Roman" pitchFamily="18" charset="0"/>
                  <a:cs typeface="Times New Roman" pitchFamily="18" charset="0"/>
                </a:rPr>
                <a:t>scintillator</a:t>
              </a:r>
              <a:endParaRPr lang="en-GB" sz="1400" dirty="0">
                <a:latin typeface="Times New Roman" pitchFamily="18" charset="0"/>
                <a:cs typeface="Times New Roman" pitchFamily="18" charset="0"/>
              </a:endParaRPr>
            </a:p>
          </p:txBody>
        </p:sp>
        <p:sp>
          <p:nvSpPr>
            <p:cNvPr id="88" name="Textfeld 87"/>
            <p:cNvSpPr txBox="1"/>
            <p:nvPr/>
          </p:nvSpPr>
          <p:spPr>
            <a:xfrm>
              <a:off x="5488007" y="5706028"/>
              <a:ext cx="1799176" cy="567190"/>
            </a:xfrm>
            <a:prstGeom prst="rect">
              <a:avLst/>
            </a:prstGeom>
            <a:noFill/>
          </p:spPr>
          <p:txBody>
            <a:bodyPr wrap="none" rtlCol="0">
              <a:spAutoFit/>
            </a:bodyPr>
            <a:lstStyle/>
            <a:p>
              <a:r>
                <a:rPr lang="en-GB" sz="1400" dirty="0" err="1" smtClean="0">
                  <a:latin typeface="Times New Roman" pitchFamily="18" charset="0"/>
                  <a:cs typeface="Times New Roman" pitchFamily="18" charset="0"/>
                </a:rPr>
                <a:t>Kaonstopper</a:t>
              </a:r>
              <a:r>
                <a:rPr lang="en-GB" sz="1400" dirty="0" smtClean="0">
                  <a:latin typeface="Times New Roman" pitchFamily="18" charset="0"/>
                  <a:cs typeface="Times New Roman" pitchFamily="18" charset="0"/>
                </a:rPr>
                <a:t>:</a:t>
              </a:r>
            </a:p>
            <a:p>
              <a:r>
                <a:rPr lang="en-GB" sz="1400" dirty="0" smtClean="0">
                  <a:latin typeface="Times New Roman" pitchFamily="18" charset="0"/>
                  <a:cs typeface="Times New Roman" pitchFamily="18" charset="0"/>
                </a:rPr>
                <a:t>K</a:t>
              </a:r>
              <a:r>
                <a:rPr lang="en-GB" sz="1400" b="1" baseline="40000" dirty="0" smtClean="0">
                  <a:latin typeface="Times New Roman" pitchFamily="18" charset="0"/>
                  <a:cs typeface="Times New Roman" pitchFamily="18" charset="0"/>
                </a:rPr>
                <a:t>+</a:t>
              </a:r>
              <a:r>
                <a:rPr lang="en-GB" sz="1400" dirty="0" smtClean="0">
                  <a:latin typeface="Times New Roman" pitchFamily="18" charset="0"/>
                  <a:cs typeface="Times New Roman" pitchFamily="18" charset="0"/>
                </a:rPr>
                <a:t>-K</a:t>
              </a:r>
              <a:r>
                <a:rPr lang="en-GB" sz="1400" b="1" baseline="40000" dirty="0" smtClean="0">
                  <a:latin typeface="Times New Roman" pitchFamily="18" charset="0"/>
                  <a:cs typeface="Times New Roman" pitchFamily="18" charset="0"/>
                </a:rPr>
                <a:t>-</a:t>
              </a:r>
              <a:r>
                <a:rPr lang="en-GB" sz="1400" dirty="0" smtClean="0">
                  <a:latin typeface="Times New Roman" pitchFamily="18" charset="0"/>
                  <a:cs typeface="Times New Roman" pitchFamily="18" charset="0"/>
                </a:rPr>
                <a:t> discrimination</a:t>
              </a:r>
              <a:endParaRPr lang="en-GB" sz="1400" dirty="0">
                <a:latin typeface="Times New Roman" pitchFamily="18" charset="0"/>
                <a:cs typeface="Times New Roman" pitchFamily="18" charset="0"/>
              </a:endParaRPr>
            </a:p>
          </p:txBody>
        </p:sp>
        <p:cxnSp>
          <p:nvCxnSpPr>
            <p:cNvPr id="89" name="Gerade Verbindung mit Pfeil 88"/>
            <p:cNvCxnSpPr>
              <a:stCxn id="82" idx="3"/>
            </p:cNvCxnSpPr>
            <p:nvPr/>
          </p:nvCxnSpPr>
          <p:spPr>
            <a:xfrm>
              <a:off x="2278632" y="3821261"/>
              <a:ext cx="1768371" cy="87802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a:stCxn id="81" idx="3"/>
            </p:cNvCxnSpPr>
            <p:nvPr/>
          </p:nvCxnSpPr>
          <p:spPr>
            <a:xfrm>
              <a:off x="1951200" y="4595953"/>
              <a:ext cx="834850" cy="19036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p:nvPr/>
          </p:nvCxnSpPr>
          <p:spPr>
            <a:xfrm>
              <a:off x="3000364" y="5929330"/>
              <a:ext cx="1071570" cy="7143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Gerade Verbindung mit Pfeil 91"/>
            <p:cNvCxnSpPr>
              <a:stCxn id="88" idx="1"/>
              <a:endCxn id="84" idx="3"/>
            </p:cNvCxnSpPr>
            <p:nvPr/>
          </p:nvCxnSpPr>
          <p:spPr>
            <a:xfrm rot="10800000" flipV="1">
              <a:off x="5061433" y="5989622"/>
              <a:ext cx="426574" cy="15402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Ellipse 92"/>
            <p:cNvSpPr/>
            <p:nvPr/>
          </p:nvSpPr>
          <p:spPr>
            <a:xfrm>
              <a:off x="4429124" y="5429264"/>
              <a:ext cx="142876" cy="714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feld 93"/>
            <p:cNvSpPr txBox="1"/>
            <p:nvPr/>
          </p:nvSpPr>
          <p:spPr>
            <a:xfrm>
              <a:off x="7143768" y="4253219"/>
              <a:ext cx="1021440" cy="567190"/>
            </a:xfrm>
            <a:prstGeom prst="rect">
              <a:avLst/>
            </a:prstGeom>
            <a:noFill/>
          </p:spPr>
          <p:txBody>
            <a:bodyPr wrap="none" rtlCol="0">
              <a:spAutoFit/>
            </a:bodyPr>
            <a:lstStyle/>
            <a:p>
              <a:r>
                <a:rPr lang="en-GB" sz="1400" dirty="0" smtClean="0">
                  <a:latin typeface="Times New Roman" pitchFamily="18" charset="0"/>
                  <a:cs typeface="Times New Roman" pitchFamily="18" charset="0"/>
                </a:rPr>
                <a:t>Interaction</a:t>
              </a:r>
            </a:p>
            <a:p>
              <a:r>
                <a:rPr lang="en-GB" sz="1400" dirty="0" smtClean="0">
                  <a:latin typeface="Times New Roman" pitchFamily="18" charset="0"/>
                  <a:cs typeface="Times New Roman" pitchFamily="18" charset="0"/>
                </a:rPr>
                <a:t>region</a:t>
              </a:r>
            </a:p>
          </p:txBody>
        </p:sp>
        <p:cxnSp>
          <p:nvCxnSpPr>
            <p:cNvPr id="95" name="Gerade Verbindung mit Pfeil 94"/>
            <p:cNvCxnSpPr>
              <a:endCxn id="93" idx="6"/>
            </p:cNvCxnSpPr>
            <p:nvPr/>
          </p:nvCxnSpPr>
          <p:spPr>
            <a:xfrm rot="10800000" flipV="1">
              <a:off x="4572000" y="4500569"/>
              <a:ext cx="2500330" cy="96441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7" name="Textfeld 46"/>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 name="Rechteck 47"/>
          <p:cNvSpPr/>
          <p:nvPr/>
        </p:nvSpPr>
        <p:spPr>
          <a:xfrm>
            <a:off x="857224" y="0"/>
            <a:ext cx="8143932" cy="523220"/>
          </a:xfrm>
          <a:prstGeom prst="rect">
            <a:avLst/>
          </a:prstGeom>
        </p:spPr>
        <p:txBody>
          <a:bodyPr wrap="square">
            <a:spAutoFit/>
          </a:bodyPr>
          <a:lstStyle/>
          <a:p>
            <a:pPr algn="ctr"/>
            <a:r>
              <a:rPr lang="en-GB" sz="2800" b="1" dirty="0" smtClean="0">
                <a:solidFill>
                  <a:srgbClr val="002060"/>
                </a:solidFill>
                <a:effectLst>
                  <a:outerShdw blurRad="38100" dist="38100" dir="2700000" algn="tl">
                    <a:srgbClr val="000000">
                      <a:alpha val="43137"/>
                    </a:srgbClr>
                  </a:outerShdw>
                </a:effectLst>
                <a:latin typeface="Palatino Linotype" pitchFamily="18" charset="0"/>
              </a:rPr>
              <a:t>Improved trigger scheme</a:t>
            </a:r>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42"/>
          <p:cNvGrpSpPr/>
          <p:nvPr/>
        </p:nvGrpSpPr>
        <p:grpSpPr>
          <a:xfrm>
            <a:off x="1142976" y="2357430"/>
            <a:ext cx="3643338" cy="3104871"/>
            <a:chOff x="214282" y="2285992"/>
            <a:chExt cx="3643338" cy="3104871"/>
          </a:xfrm>
        </p:grpSpPr>
        <p:sp>
          <p:nvSpPr>
            <p:cNvPr id="9" name="Ellipse 8"/>
            <p:cNvSpPr/>
            <p:nvPr/>
          </p:nvSpPr>
          <p:spPr>
            <a:xfrm>
              <a:off x="2143108" y="3214686"/>
              <a:ext cx="414334" cy="414334"/>
            </a:xfrm>
            <a:prstGeom prst="ellipse">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Ellipse 9"/>
            <p:cNvSpPr/>
            <p:nvPr/>
          </p:nvSpPr>
          <p:spPr>
            <a:xfrm>
              <a:off x="1142976" y="2285992"/>
              <a:ext cx="2357454" cy="228601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llipse 11"/>
            <p:cNvSpPr/>
            <p:nvPr/>
          </p:nvSpPr>
          <p:spPr>
            <a:xfrm>
              <a:off x="2357422" y="4500570"/>
              <a:ext cx="214314" cy="214314"/>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llipse 13"/>
            <p:cNvSpPr/>
            <p:nvPr/>
          </p:nvSpPr>
          <p:spPr>
            <a:xfrm>
              <a:off x="642910" y="4857760"/>
              <a:ext cx="285752" cy="28575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Gerade Verbindung mit Pfeil 31"/>
            <p:cNvCxnSpPr/>
            <p:nvPr/>
          </p:nvCxnSpPr>
          <p:spPr>
            <a:xfrm flipV="1">
              <a:off x="954420" y="4661108"/>
              <a:ext cx="1357322" cy="3137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1000100" y="2571744"/>
              <a:ext cx="550151" cy="369332"/>
            </a:xfrm>
            <a:prstGeom prst="rect">
              <a:avLst/>
            </a:prstGeom>
            <a:solidFill>
              <a:schemeClr val="bg1"/>
            </a:solidFill>
          </p:spPr>
          <p:txBody>
            <a:bodyPr wrap="none" rtlCol="0">
              <a:spAutoFit/>
            </a:bodyPr>
            <a:lstStyle/>
            <a:p>
              <a:r>
                <a:rPr lang="en-GB" dirty="0" smtClean="0">
                  <a:latin typeface="Palatino Linotype" pitchFamily="18" charset="0"/>
                </a:rPr>
                <a:t>n=1</a:t>
              </a:r>
              <a:endParaRPr lang="en-GB" dirty="0">
                <a:latin typeface="Palatino Linotype" pitchFamily="18" charset="0"/>
              </a:endParaRPr>
            </a:p>
          </p:txBody>
        </p:sp>
        <p:sp>
          <p:nvSpPr>
            <p:cNvPr id="36" name="Textfeld 35"/>
            <p:cNvSpPr txBox="1"/>
            <p:nvPr/>
          </p:nvSpPr>
          <p:spPr>
            <a:xfrm>
              <a:off x="2571736" y="3214686"/>
              <a:ext cx="369012" cy="461665"/>
            </a:xfrm>
            <a:prstGeom prst="rect">
              <a:avLst/>
            </a:prstGeom>
            <a:noFill/>
          </p:spPr>
          <p:txBody>
            <a:bodyPr wrap="none" rtlCol="0">
              <a:spAutoFit/>
            </a:bodyPr>
            <a:lstStyle/>
            <a:p>
              <a:r>
                <a:rPr lang="en-GB" sz="2400" dirty="0" smtClean="0">
                  <a:solidFill>
                    <a:srgbClr val="0070C0"/>
                  </a:solidFill>
                  <a:latin typeface="Palatino Linotype" pitchFamily="18" charset="0"/>
                </a:rPr>
                <a:t>p</a:t>
              </a:r>
              <a:endParaRPr lang="en-GB" sz="2400" dirty="0">
                <a:solidFill>
                  <a:srgbClr val="0070C0"/>
                </a:solidFill>
                <a:latin typeface="Palatino Linotype" pitchFamily="18" charset="0"/>
              </a:endParaRPr>
            </a:p>
          </p:txBody>
        </p:sp>
        <p:sp>
          <p:nvSpPr>
            <p:cNvPr id="37" name="Textfeld 36"/>
            <p:cNvSpPr txBox="1"/>
            <p:nvPr/>
          </p:nvSpPr>
          <p:spPr>
            <a:xfrm>
              <a:off x="3456548" y="4572008"/>
              <a:ext cx="401072" cy="461665"/>
            </a:xfrm>
            <a:prstGeom prst="rect">
              <a:avLst/>
            </a:prstGeom>
            <a:noFill/>
          </p:spPr>
          <p:txBody>
            <a:bodyPr wrap="none" rtlCol="0">
              <a:spAutoFit/>
            </a:bodyPr>
            <a:lstStyle/>
            <a:p>
              <a:r>
                <a:rPr lang="en-GB" sz="2400" dirty="0" smtClean="0">
                  <a:solidFill>
                    <a:srgbClr val="FF0000"/>
                  </a:solidFill>
                  <a:latin typeface="Palatino Linotype" pitchFamily="18" charset="0"/>
                </a:rPr>
                <a:t>e</a:t>
              </a:r>
              <a:r>
                <a:rPr lang="en-GB" sz="2400" baseline="30000" dirty="0" smtClean="0">
                  <a:solidFill>
                    <a:srgbClr val="FF0000"/>
                  </a:solidFill>
                  <a:latin typeface="Palatino Linotype" pitchFamily="18" charset="0"/>
                </a:rPr>
                <a:t>-</a:t>
              </a:r>
              <a:endParaRPr lang="en-GB" sz="2400" baseline="30000" dirty="0">
                <a:solidFill>
                  <a:srgbClr val="FF0000"/>
                </a:solidFill>
                <a:latin typeface="Palatino Linotype" pitchFamily="18" charset="0"/>
              </a:endParaRPr>
            </a:p>
          </p:txBody>
        </p:sp>
        <p:sp>
          <p:nvSpPr>
            <p:cNvPr id="38" name="Textfeld 37"/>
            <p:cNvSpPr txBox="1"/>
            <p:nvPr/>
          </p:nvSpPr>
          <p:spPr>
            <a:xfrm>
              <a:off x="214282" y="4929198"/>
              <a:ext cx="476412" cy="461665"/>
            </a:xfrm>
            <a:prstGeom prst="rect">
              <a:avLst/>
            </a:prstGeom>
            <a:noFill/>
          </p:spPr>
          <p:txBody>
            <a:bodyPr wrap="none" rtlCol="0">
              <a:spAutoFit/>
            </a:bodyPr>
            <a:lstStyle/>
            <a:p>
              <a:r>
                <a:rPr lang="en-GB" sz="2400" dirty="0" smtClean="0">
                  <a:solidFill>
                    <a:srgbClr val="0070C0"/>
                  </a:solidFill>
                  <a:latin typeface="Palatino Linotype" pitchFamily="18" charset="0"/>
                </a:rPr>
                <a:t>K</a:t>
              </a:r>
              <a:r>
                <a:rPr lang="en-GB" sz="2400" baseline="40000" dirty="0" smtClean="0">
                  <a:solidFill>
                    <a:srgbClr val="0070C0"/>
                  </a:solidFill>
                  <a:latin typeface="Palatino Linotype" pitchFamily="18" charset="0"/>
                </a:rPr>
                <a:t>-</a:t>
              </a:r>
              <a:endParaRPr lang="en-GB" sz="2400" baseline="40000" dirty="0">
                <a:solidFill>
                  <a:srgbClr val="0070C0"/>
                </a:solidFill>
                <a:latin typeface="Palatino Linotype" pitchFamily="18" charset="0"/>
              </a:endParaRPr>
            </a:p>
          </p:txBody>
        </p:sp>
      </p:grpSp>
      <p:sp>
        <p:nvSpPr>
          <p:cNvPr id="39" name="Textfeld 38"/>
          <p:cNvSpPr txBox="1"/>
          <p:nvPr/>
        </p:nvSpPr>
        <p:spPr>
          <a:xfrm>
            <a:off x="1403728" y="1214422"/>
            <a:ext cx="2882520" cy="461665"/>
          </a:xfrm>
          <a:prstGeom prst="rect">
            <a:avLst/>
          </a:prstGeom>
          <a:noFill/>
        </p:spPr>
        <p:txBody>
          <a:bodyPr wrap="none" rtlCol="0">
            <a:spAutoFit/>
          </a:bodyPr>
          <a:lstStyle/>
          <a:p>
            <a:r>
              <a:rPr lang="en-GB" sz="2400" dirty="0" smtClean="0">
                <a:latin typeface="Palatino Linotype" pitchFamily="18" charset="0"/>
              </a:rPr>
              <a:t>“normal” hydrogen</a:t>
            </a:r>
            <a:endParaRPr lang="en-GB" sz="2400" dirty="0">
              <a:latin typeface="Palatino Linotype" pitchFamily="18" charset="0"/>
            </a:endParaRPr>
          </a:p>
        </p:txBody>
      </p:sp>
      <p:sp>
        <p:nvSpPr>
          <p:cNvPr id="41" name="Ellipse 40"/>
          <p:cNvSpPr/>
          <p:nvPr/>
        </p:nvSpPr>
        <p:spPr>
          <a:xfrm>
            <a:off x="6357950" y="4143380"/>
            <a:ext cx="214314" cy="21431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Gerade Verbindung mit Pfeil 50"/>
          <p:cNvCxnSpPr/>
          <p:nvPr/>
        </p:nvCxnSpPr>
        <p:spPr>
          <a:xfrm>
            <a:off x="3500430" y="4714884"/>
            <a:ext cx="928694" cy="142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a:stCxn id="41" idx="7"/>
            <a:endCxn id="58" idx="3"/>
          </p:cNvCxnSpPr>
          <p:nvPr/>
        </p:nvCxnSpPr>
        <p:spPr>
          <a:xfrm rot="5400000" flipH="1" flipV="1">
            <a:off x="6505159" y="4004837"/>
            <a:ext cx="205648" cy="1342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a:off x="4753366" y="1214422"/>
            <a:ext cx="4033476" cy="461665"/>
          </a:xfrm>
          <a:prstGeom prst="rect">
            <a:avLst/>
          </a:prstGeom>
          <a:noFill/>
        </p:spPr>
        <p:txBody>
          <a:bodyPr wrap="none" rtlCol="0">
            <a:spAutoFit/>
          </a:bodyPr>
          <a:lstStyle/>
          <a:p>
            <a:r>
              <a:rPr lang="en-GB" sz="2400" dirty="0" smtClean="0">
                <a:latin typeface="Palatino Linotype" pitchFamily="18" charset="0"/>
              </a:rPr>
              <a:t>“exotic”  (kaonic)  hydrogen</a:t>
            </a:r>
            <a:endParaRPr lang="en-GB" sz="2400" dirty="0">
              <a:latin typeface="Palatino Linotype" pitchFamily="18" charset="0"/>
            </a:endParaRPr>
          </a:p>
        </p:txBody>
      </p:sp>
      <p:grpSp>
        <p:nvGrpSpPr>
          <p:cNvPr id="5" name="Gruppieren 69"/>
          <p:cNvGrpSpPr/>
          <p:nvPr/>
        </p:nvGrpSpPr>
        <p:grpSpPr>
          <a:xfrm>
            <a:off x="5214942" y="1928802"/>
            <a:ext cx="3119146" cy="3024147"/>
            <a:chOff x="4453250" y="1928802"/>
            <a:chExt cx="3119146" cy="3024147"/>
          </a:xfrm>
        </p:grpSpPr>
        <p:sp>
          <p:nvSpPr>
            <p:cNvPr id="64" name="Freihandform 63"/>
            <p:cNvSpPr/>
            <p:nvPr/>
          </p:nvSpPr>
          <p:spPr>
            <a:xfrm rot="4769486">
              <a:off x="6097682" y="3927432"/>
              <a:ext cx="1062753" cy="886512"/>
            </a:xfrm>
            <a:custGeom>
              <a:avLst/>
              <a:gdLst>
                <a:gd name="connsiteX0" fmla="*/ 0 w 1116281"/>
                <a:gd name="connsiteY0" fmla="*/ 973777 h 973777"/>
                <a:gd name="connsiteX1" fmla="*/ 178130 w 1116281"/>
                <a:gd name="connsiteY1" fmla="*/ 653143 h 973777"/>
                <a:gd name="connsiteX2" fmla="*/ 546265 w 1116281"/>
                <a:gd name="connsiteY2" fmla="*/ 700644 h 973777"/>
                <a:gd name="connsiteX3" fmla="*/ 629392 w 1116281"/>
                <a:gd name="connsiteY3" fmla="*/ 356260 h 973777"/>
                <a:gd name="connsiteX4" fmla="*/ 973777 w 1116281"/>
                <a:gd name="connsiteY4" fmla="*/ 285008 h 973777"/>
                <a:gd name="connsiteX5" fmla="*/ 1116281 w 1116281"/>
                <a:gd name="connsiteY5" fmla="*/ 0 h 9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1" h="973777">
                  <a:moveTo>
                    <a:pt x="0" y="973777"/>
                  </a:moveTo>
                  <a:cubicBezTo>
                    <a:pt x="43543" y="836221"/>
                    <a:pt x="87086" y="698665"/>
                    <a:pt x="178130" y="653143"/>
                  </a:cubicBezTo>
                  <a:cubicBezTo>
                    <a:pt x="269174" y="607621"/>
                    <a:pt x="471055" y="750125"/>
                    <a:pt x="546265" y="700644"/>
                  </a:cubicBezTo>
                  <a:cubicBezTo>
                    <a:pt x="621475" y="651164"/>
                    <a:pt x="558140" y="425533"/>
                    <a:pt x="629392" y="356260"/>
                  </a:cubicBezTo>
                  <a:cubicBezTo>
                    <a:pt x="700644" y="286987"/>
                    <a:pt x="892629" y="344385"/>
                    <a:pt x="973777" y="285008"/>
                  </a:cubicBezTo>
                  <a:cubicBezTo>
                    <a:pt x="1054925" y="225631"/>
                    <a:pt x="1085603" y="112815"/>
                    <a:pt x="1116281" y="0"/>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6" name="Gruppieren 68"/>
            <p:cNvGrpSpPr/>
            <p:nvPr/>
          </p:nvGrpSpPr>
          <p:grpSpPr>
            <a:xfrm>
              <a:off x="4453250" y="1928802"/>
              <a:ext cx="3119146" cy="3024147"/>
              <a:chOff x="4453250" y="1928802"/>
              <a:chExt cx="3119146" cy="3024147"/>
            </a:xfrm>
          </p:grpSpPr>
          <p:sp>
            <p:nvSpPr>
              <p:cNvPr id="40" name="Ellipse 39"/>
              <p:cNvSpPr/>
              <p:nvPr/>
            </p:nvSpPr>
            <p:spPr>
              <a:xfrm>
                <a:off x="5786446" y="3214686"/>
                <a:ext cx="414334" cy="414334"/>
              </a:xfrm>
              <a:prstGeom prst="ellipse">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Ellipse 43"/>
              <p:cNvSpPr/>
              <p:nvPr/>
            </p:nvSpPr>
            <p:spPr>
              <a:xfrm>
                <a:off x="5572131" y="2976622"/>
                <a:ext cx="878775" cy="8810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Ellipse 44"/>
              <p:cNvSpPr/>
              <p:nvPr/>
            </p:nvSpPr>
            <p:spPr>
              <a:xfrm>
                <a:off x="5143505" y="2571744"/>
                <a:ext cx="1714512" cy="1714512"/>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Ellipse 45"/>
              <p:cNvSpPr/>
              <p:nvPr/>
            </p:nvSpPr>
            <p:spPr>
              <a:xfrm>
                <a:off x="4453250" y="1928802"/>
                <a:ext cx="3119146" cy="3024147"/>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lipse 46"/>
              <p:cNvSpPr/>
              <p:nvPr/>
            </p:nvSpPr>
            <p:spPr>
              <a:xfrm>
                <a:off x="5286380" y="4714884"/>
                <a:ext cx="214314" cy="21431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6" name="Gerade Verbindung 65"/>
              <p:cNvCxnSpPr>
                <a:stCxn id="47" idx="7"/>
              </p:cNvCxnSpPr>
              <p:nvPr/>
            </p:nvCxnSpPr>
            <p:spPr>
              <a:xfrm rot="5400000" flipH="1" flipV="1">
                <a:off x="5344293" y="4411273"/>
                <a:ext cx="460012" cy="20998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68" name="Gerade Verbindung mit Pfeil 67"/>
            <p:cNvCxnSpPr>
              <a:stCxn id="64" idx="5"/>
            </p:cNvCxnSpPr>
            <p:nvPr/>
          </p:nvCxnSpPr>
          <p:spPr>
            <a:xfrm rot="5400000" flipH="1" flipV="1">
              <a:off x="7211225" y="4736891"/>
              <a:ext cx="25988" cy="12485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1" name="Textfeld 70"/>
          <p:cNvSpPr txBox="1"/>
          <p:nvPr/>
        </p:nvSpPr>
        <p:spPr>
          <a:xfrm>
            <a:off x="6665055" y="2786058"/>
            <a:ext cx="550151" cy="369332"/>
          </a:xfrm>
          <a:prstGeom prst="rect">
            <a:avLst/>
          </a:prstGeom>
          <a:solidFill>
            <a:schemeClr val="bg1"/>
          </a:solidFill>
        </p:spPr>
        <p:txBody>
          <a:bodyPr wrap="none" rtlCol="0">
            <a:spAutoFit/>
          </a:bodyPr>
          <a:lstStyle/>
          <a:p>
            <a:r>
              <a:rPr lang="en-GB" dirty="0" smtClean="0">
                <a:latin typeface="Palatino Linotype" pitchFamily="18" charset="0"/>
              </a:rPr>
              <a:t>n=1</a:t>
            </a:r>
            <a:endParaRPr lang="en-GB" dirty="0">
              <a:latin typeface="Palatino Linotype" pitchFamily="18" charset="0"/>
            </a:endParaRPr>
          </a:p>
        </p:txBody>
      </p:sp>
      <p:sp>
        <p:nvSpPr>
          <p:cNvPr id="72" name="Textfeld 71"/>
          <p:cNvSpPr txBox="1"/>
          <p:nvPr/>
        </p:nvSpPr>
        <p:spPr>
          <a:xfrm>
            <a:off x="5643570" y="3071810"/>
            <a:ext cx="550151" cy="369332"/>
          </a:xfrm>
          <a:prstGeom prst="rect">
            <a:avLst/>
          </a:prstGeom>
          <a:solidFill>
            <a:schemeClr val="bg1"/>
          </a:solidFill>
        </p:spPr>
        <p:txBody>
          <a:bodyPr wrap="none" rtlCol="0">
            <a:spAutoFit/>
          </a:bodyPr>
          <a:lstStyle/>
          <a:p>
            <a:r>
              <a:rPr lang="en-GB" dirty="0" smtClean="0">
                <a:latin typeface="Palatino Linotype" pitchFamily="18" charset="0"/>
              </a:rPr>
              <a:t>n=2</a:t>
            </a:r>
            <a:endParaRPr lang="en-GB" dirty="0">
              <a:latin typeface="Palatino Linotype" pitchFamily="18" charset="0"/>
            </a:endParaRPr>
          </a:p>
        </p:txBody>
      </p:sp>
      <p:sp>
        <p:nvSpPr>
          <p:cNvPr id="73" name="Textfeld 72"/>
          <p:cNvSpPr txBox="1"/>
          <p:nvPr/>
        </p:nvSpPr>
        <p:spPr>
          <a:xfrm>
            <a:off x="4906565" y="2500306"/>
            <a:ext cx="665567" cy="369332"/>
          </a:xfrm>
          <a:prstGeom prst="rect">
            <a:avLst/>
          </a:prstGeom>
          <a:solidFill>
            <a:schemeClr val="bg1"/>
          </a:solidFill>
        </p:spPr>
        <p:txBody>
          <a:bodyPr wrap="none" rtlCol="0">
            <a:spAutoFit/>
          </a:bodyPr>
          <a:lstStyle/>
          <a:p>
            <a:r>
              <a:rPr lang="en-GB" dirty="0" smtClean="0">
                <a:latin typeface="Palatino Linotype" pitchFamily="18" charset="0"/>
              </a:rPr>
              <a:t>n~25</a:t>
            </a:r>
            <a:endParaRPr lang="en-GB" dirty="0">
              <a:latin typeface="Palatino Linotype" pitchFamily="18" charset="0"/>
            </a:endParaRPr>
          </a:p>
        </p:txBody>
      </p:sp>
      <p:sp>
        <p:nvSpPr>
          <p:cNvPr id="74" name="Textfeld 73"/>
          <p:cNvSpPr txBox="1"/>
          <p:nvPr/>
        </p:nvSpPr>
        <p:spPr>
          <a:xfrm>
            <a:off x="5524348" y="4929198"/>
            <a:ext cx="476412" cy="461665"/>
          </a:xfrm>
          <a:prstGeom prst="rect">
            <a:avLst/>
          </a:prstGeom>
          <a:noFill/>
        </p:spPr>
        <p:txBody>
          <a:bodyPr wrap="none" rtlCol="0">
            <a:spAutoFit/>
          </a:bodyPr>
          <a:lstStyle/>
          <a:p>
            <a:r>
              <a:rPr lang="en-GB" sz="2400" dirty="0" smtClean="0">
                <a:solidFill>
                  <a:srgbClr val="0070C0"/>
                </a:solidFill>
                <a:latin typeface="Palatino Linotype" pitchFamily="18" charset="0"/>
              </a:rPr>
              <a:t>K</a:t>
            </a:r>
            <a:r>
              <a:rPr lang="en-GB" sz="2400" baseline="40000" dirty="0" smtClean="0">
                <a:solidFill>
                  <a:srgbClr val="0070C0"/>
                </a:solidFill>
                <a:latin typeface="Palatino Linotype" pitchFamily="18" charset="0"/>
              </a:rPr>
              <a:t>-</a:t>
            </a:r>
            <a:endParaRPr lang="en-GB" sz="2400" baseline="40000" dirty="0">
              <a:solidFill>
                <a:srgbClr val="0070C0"/>
              </a:solidFill>
              <a:latin typeface="Palatino Linotype" pitchFamily="18" charset="0"/>
            </a:endParaRPr>
          </a:p>
        </p:txBody>
      </p:sp>
      <p:sp>
        <p:nvSpPr>
          <p:cNvPr id="75" name="Textfeld 74"/>
          <p:cNvSpPr txBox="1"/>
          <p:nvPr/>
        </p:nvSpPr>
        <p:spPr>
          <a:xfrm>
            <a:off x="7990037" y="4643446"/>
            <a:ext cx="939681" cy="461665"/>
          </a:xfrm>
          <a:prstGeom prst="rect">
            <a:avLst/>
          </a:prstGeom>
          <a:noFill/>
        </p:spPr>
        <p:txBody>
          <a:bodyPr wrap="none" rtlCol="0">
            <a:spAutoFit/>
          </a:bodyPr>
          <a:lstStyle/>
          <a:p>
            <a:r>
              <a:rPr lang="en-GB" sz="2400" dirty="0" smtClean="0">
                <a:solidFill>
                  <a:schemeClr val="tx2">
                    <a:lumMod val="50000"/>
                  </a:schemeClr>
                </a:solidFill>
                <a:latin typeface="Palatino Linotype" pitchFamily="18" charset="0"/>
              </a:rPr>
              <a:t>X-ray</a:t>
            </a:r>
            <a:endParaRPr lang="en-GB" sz="2400" dirty="0">
              <a:solidFill>
                <a:schemeClr val="tx2">
                  <a:lumMod val="50000"/>
                </a:schemeClr>
              </a:solidFill>
              <a:latin typeface="Palatino Linotype" pitchFamily="18" charset="0"/>
            </a:endParaRPr>
          </a:p>
        </p:txBody>
      </p:sp>
      <p:sp>
        <p:nvSpPr>
          <p:cNvPr id="76" name="Textfeld 75"/>
          <p:cNvSpPr txBox="1"/>
          <p:nvPr/>
        </p:nvSpPr>
        <p:spPr>
          <a:xfrm>
            <a:off x="6500826" y="5286388"/>
            <a:ext cx="1992853" cy="830997"/>
          </a:xfrm>
          <a:prstGeom prst="rect">
            <a:avLst/>
          </a:prstGeom>
          <a:noFill/>
        </p:spPr>
        <p:txBody>
          <a:bodyPr wrap="square" rtlCol="0">
            <a:spAutoFit/>
          </a:bodyPr>
          <a:lstStyle/>
          <a:p>
            <a:pPr algn="ctr"/>
            <a:r>
              <a:rPr lang="en-GB" sz="2400" dirty="0" smtClean="0">
                <a:solidFill>
                  <a:srgbClr val="0070C0"/>
                </a:solidFill>
                <a:latin typeface="Palatino Linotype" pitchFamily="18" charset="0"/>
              </a:rPr>
              <a:t>2p  </a:t>
            </a:r>
            <a:r>
              <a:rPr lang="en-GB" sz="2400" dirty="0" smtClean="0">
                <a:solidFill>
                  <a:srgbClr val="0070C0"/>
                </a:solidFill>
                <a:latin typeface="Arial"/>
                <a:cs typeface="Arial"/>
              </a:rPr>
              <a:t>→</a:t>
            </a:r>
            <a:r>
              <a:rPr lang="en-GB" sz="2400" dirty="0" smtClean="0">
                <a:solidFill>
                  <a:srgbClr val="0070C0"/>
                </a:solidFill>
                <a:latin typeface="Palatino Linotype" pitchFamily="18" charset="0"/>
              </a:rPr>
              <a:t> 1s</a:t>
            </a:r>
          </a:p>
          <a:p>
            <a:pPr algn="ctr"/>
            <a:r>
              <a:rPr lang="en-GB" sz="2400" dirty="0" smtClean="0">
                <a:solidFill>
                  <a:srgbClr val="0070C0"/>
                </a:solidFill>
                <a:latin typeface="Palatino Linotype" pitchFamily="18" charset="0"/>
              </a:rPr>
              <a:t>K</a:t>
            </a:r>
            <a:r>
              <a:rPr lang="en-GB" sz="2400" baseline="-25000" dirty="0" smtClean="0">
                <a:solidFill>
                  <a:srgbClr val="0070C0"/>
                </a:solidFill>
                <a:latin typeface="Palatino Linotype" pitchFamily="18" charset="0"/>
                <a:sym typeface="Symbol"/>
              </a:rPr>
              <a:t></a:t>
            </a:r>
            <a:r>
              <a:rPr lang="en-GB" sz="2400" dirty="0" smtClean="0">
                <a:solidFill>
                  <a:srgbClr val="0070C0"/>
                </a:solidFill>
                <a:latin typeface="Palatino Linotype" pitchFamily="18" charset="0"/>
                <a:sym typeface="Symbol"/>
              </a:rPr>
              <a:t> transition</a:t>
            </a:r>
            <a:endParaRPr lang="en-GB" sz="2400" dirty="0">
              <a:solidFill>
                <a:srgbClr val="0070C0"/>
              </a:solidFill>
              <a:latin typeface="Palatino Linotype" pitchFamily="18" charset="0"/>
            </a:endParaRPr>
          </a:p>
        </p:txBody>
      </p:sp>
      <p:sp>
        <p:nvSpPr>
          <p:cNvPr id="77" name="Rechteck 76"/>
          <p:cNvSpPr/>
          <p:nvPr/>
        </p:nvSpPr>
        <p:spPr>
          <a:xfrm>
            <a:off x="1071538" y="142852"/>
            <a:ext cx="8072462" cy="646331"/>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latin typeface="Palatino Linotype" pitchFamily="18" charset="0"/>
              </a:rPr>
              <a:t>Forming  “exotic”  atoms</a:t>
            </a:r>
            <a:endParaRPr lang="en-GB" sz="3600" dirty="0"/>
          </a:p>
        </p:txBody>
      </p:sp>
      <p:pic>
        <p:nvPicPr>
          <p:cNvPr id="4098" name="Picture 2"/>
          <p:cNvPicPr>
            <a:picLocks noChangeAspect="1" noChangeArrowheads="1"/>
          </p:cNvPicPr>
          <p:nvPr/>
        </p:nvPicPr>
        <p:blipFill>
          <a:blip r:embed="rId3"/>
          <a:srcRect/>
          <a:stretch>
            <a:fillRect/>
          </a:stretch>
        </p:blipFill>
        <p:spPr bwMode="auto">
          <a:xfrm>
            <a:off x="3571868" y="5573409"/>
            <a:ext cx="2257430" cy="998863"/>
          </a:xfrm>
          <a:prstGeom prst="rect">
            <a:avLst/>
          </a:prstGeom>
          <a:noFill/>
          <a:ln w="9525">
            <a:noFill/>
            <a:miter lim="800000"/>
            <a:headEnd/>
            <a:tailEnd/>
          </a:ln>
          <a:effectLst/>
        </p:spPr>
      </p:pic>
      <p:grpSp>
        <p:nvGrpSpPr>
          <p:cNvPr id="42" name="Gruppieren 5"/>
          <p:cNvGrpSpPr/>
          <p:nvPr/>
        </p:nvGrpSpPr>
        <p:grpSpPr>
          <a:xfrm>
            <a:off x="-36512" y="0"/>
            <a:ext cx="1115616" cy="6858000"/>
            <a:chOff x="-36512" y="0"/>
            <a:chExt cx="1115616" cy="6858000"/>
          </a:xfrm>
        </p:grpSpPr>
        <p:sp>
          <p:nvSpPr>
            <p:cNvPr id="43" name="Rechteck 42"/>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Grafik 106" descr="oeaw_logo_weiss_d.jpg"/>
            <p:cNvPicPr>
              <a:picLocks noChangeAspect="1"/>
            </p:cNvPicPr>
            <p:nvPr/>
          </p:nvPicPr>
          <p:blipFill>
            <a:blip r:embed="rId4" cstate="print"/>
            <a:srcRect/>
            <a:stretch>
              <a:fillRect/>
            </a:stretch>
          </p:blipFill>
          <p:spPr bwMode="auto">
            <a:xfrm>
              <a:off x="0" y="0"/>
              <a:ext cx="1071570" cy="1025972"/>
            </a:xfrm>
            <a:prstGeom prst="rect">
              <a:avLst/>
            </a:prstGeom>
            <a:noFill/>
            <a:ln w="9525">
              <a:noFill/>
              <a:miter lim="800000"/>
              <a:headEnd/>
              <a:tailEnd/>
            </a:ln>
          </p:spPr>
        </p:pic>
        <p:pic>
          <p:nvPicPr>
            <p:cNvPr id="49" name="Picture 1285" descr="Logo_2"/>
            <p:cNvPicPr>
              <a:picLocks noChangeAspect="1" noChangeArrowheads="1"/>
            </p:cNvPicPr>
            <p:nvPr/>
          </p:nvPicPr>
          <p:blipFill>
            <a:blip r:embed="rId5" cstate="print"/>
            <a:srcRect/>
            <a:stretch>
              <a:fillRect/>
            </a:stretch>
          </p:blipFill>
          <p:spPr bwMode="auto">
            <a:xfrm>
              <a:off x="40944" y="5733256"/>
              <a:ext cx="1000132" cy="944282"/>
            </a:xfrm>
            <a:prstGeom prst="rect">
              <a:avLst/>
            </a:prstGeom>
            <a:noFill/>
            <a:ln w="9525">
              <a:noFill/>
              <a:miter lim="800000"/>
              <a:headEnd/>
              <a:tailEnd/>
            </a:ln>
          </p:spPr>
        </p:pic>
      </p:grpSp>
      <p:sp>
        <p:nvSpPr>
          <p:cNvPr id="58" name="Ellipse 57"/>
          <p:cNvSpPr/>
          <p:nvPr/>
        </p:nvSpPr>
        <p:spPr>
          <a:xfrm>
            <a:off x="6643702" y="3786190"/>
            <a:ext cx="214314" cy="214314"/>
          </a:xfrm>
          <a:prstGeom prst="ellipse">
            <a:avLst/>
          </a:prstGeom>
          <a:solidFill>
            <a:srgbClr val="000000">
              <a:alpha val="4117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Fußzeilenplatzhalter 49"/>
          <p:cNvSpPr>
            <a:spLocks noGrp="1"/>
          </p:cNvSpPr>
          <p:nvPr>
            <p:ph type="ftr" sz="quarter" idx="11"/>
          </p:nvPr>
        </p:nvSpPr>
        <p:spPr>
          <a:xfrm>
            <a:off x="3248036"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r>
              <a:rPr lang="en-US" smtClean="0"/>
              <a:t>MESON 2012</a:t>
            </a:r>
            <a:endParaRPr lang="en-GB"/>
          </a:p>
        </p:txBody>
      </p:sp>
      <p:grpSp>
        <p:nvGrpSpPr>
          <p:cNvPr id="2"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2"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3" cstate="print"/>
            <a:srcRect/>
            <a:stretch>
              <a:fillRect/>
            </a:stretch>
          </p:blipFill>
          <p:spPr bwMode="auto">
            <a:xfrm>
              <a:off x="40944" y="5929330"/>
              <a:ext cx="1000132" cy="748208"/>
            </a:xfrm>
            <a:prstGeom prst="rect">
              <a:avLst/>
            </a:prstGeom>
            <a:noFill/>
            <a:ln w="9525">
              <a:noFill/>
              <a:miter lim="800000"/>
              <a:headEnd/>
              <a:tailEnd/>
            </a:ln>
          </p:spPr>
        </p:pic>
      </p:grpSp>
      <p:pic>
        <p:nvPicPr>
          <p:cNvPr id="4098" name="Objekt 3"/>
          <p:cNvPicPr>
            <a:picLocks noChangeArrowheads="1"/>
          </p:cNvPicPr>
          <p:nvPr/>
        </p:nvPicPr>
        <p:blipFill>
          <a:blip r:embed="rId4"/>
          <a:srcRect r="-7851" b="-177"/>
          <a:stretch>
            <a:fillRect/>
          </a:stretch>
        </p:blipFill>
        <p:spPr bwMode="auto">
          <a:xfrm>
            <a:off x="857224" y="785818"/>
            <a:ext cx="8786842" cy="5357826"/>
          </a:xfrm>
          <a:prstGeom prst="rect">
            <a:avLst/>
          </a:prstGeom>
          <a:noFill/>
          <a:ln w="9525">
            <a:noFill/>
            <a:miter lim="800000"/>
            <a:headEnd/>
            <a:tailEnd/>
          </a:ln>
        </p:spPr>
      </p:pic>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2" name="Gerade Verbindung 11"/>
          <p:cNvCxnSpPr/>
          <p:nvPr/>
        </p:nvCxnSpPr>
        <p:spPr>
          <a:xfrm rot="5400000">
            <a:off x="1857356" y="3071810"/>
            <a:ext cx="214314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5400000">
            <a:off x="5787240" y="3071016"/>
            <a:ext cx="214314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10800000" flipV="1">
            <a:off x="2857489" y="4143380"/>
            <a:ext cx="1357321" cy="103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10800000" flipV="1">
            <a:off x="5572133" y="4143380"/>
            <a:ext cx="1357321" cy="1031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857224" y="0"/>
            <a:ext cx="8143932" cy="523220"/>
          </a:xfrm>
          <a:prstGeom prst="rect">
            <a:avLst/>
          </a:prstGeom>
        </p:spPr>
        <p:txBody>
          <a:bodyPr wrap="square">
            <a:spAutoFit/>
          </a:bodyPr>
          <a:lstStyle/>
          <a:p>
            <a:pPr algn="ctr"/>
            <a:r>
              <a:rPr lang="en-GB" sz="2800" b="1" dirty="0" smtClean="0">
                <a:solidFill>
                  <a:srgbClr val="002060"/>
                </a:solidFill>
                <a:effectLst>
                  <a:outerShdw blurRad="38100" dist="38100" dir="2700000" algn="tl">
                    <a:srgbClr val="000000">
                      <a:alpha val="43137"/>
                    </a:srgbClr>
                  </a:outerShdw>
                </a:effectLst>
                <a:latin typeface="Palatino Linotype" pitchFamily="18" charset="0"/>
              </a:rPr>
              <a:t>Shielding and anti-coincidence</a:t>
            </a:r>
            <a:endParaRPr lang="en-GB"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492899"/>
            <a:ext cx="2895600" cy="365125"/>
          </a:xfrm>
        </p:spPr>
        <p:txBody>
          <a:bodyPr/>
          <a:lstStyle/>
          <a:p>
            <a:r>
              <a:rPr lang="en-US" smtClean="0"/>
              <a:t>MESON 2012</a:t>
            </a:r>
            <a:endParaRPr lang="en-GB" dirty="0"/>
          </a:p>
        </p:txBody>
      </p:sp>
      <p:pic>
        <p:nvPicPr>
          <p:cNvPr id="2050" name="Picture 2"/>
          <p:cNvPicPr>
            <a:picLocks noChangeAspect="1" noChangeArrowheads="1"/>
          </p:cNvPicPr>
          <p:nvPr/>
        </p:nvPicPr>
        <p:blipFill>
          <a:blip r:embed="rId2"/>
          <a:srcRect/>
          <a:stretch>
            <a:fillRect/>
          </a:stretch>
        </p:blipFill>
        <p:spPr bwMode="auto">
          <a:xfrm>
            <a:off x="857224" y="438799"/>
            <a:ext cx="8286808" cy="6062035"/>
          </a:xfrm>
          <a:prstGeom prst="rect">
            <a:avLst/>
          </a:prstGeom>
          <a:solidFill>
            <a:schemeClr val="bg1"/>
          </a:solidFill>
          <a:ln w="9525">
            <a:noFill/>
            <a:miter lim="800000"/>
            <a:headEnd/>
            <a:tailEnd/>
          </a:ln>
          <a:effectLst/>
        </p:spPr>
      </p:pic>
      <p:sp>
        <p:nvSpPr>
          <p:cNvPr id="5" name="Rechteck 4"/>
          <p:cNvSpPr/>
          <p:nvPr/>
        </p:nvSpPr>
        <p:spPr>
          <a:xfrm>
            <a:off x="4572000" y="571480"/>
            <a:ext cx="4572000" cy="4247317"/>
          </a:xfrm>
          <a:prstGeom prst="rect">
            <a:avLst/>
          </a:prstGeom>
          <a:solidFill>
            <a:schemeClr val="bg1"/>
          </a:solidFill>
        </p:spPr>
        <p:txBody>
          <a:bodyPr>
            <a:spAutoFit/>
          </a:bodyPr>
          <a:lstStyle/>
          <a:p>
            <a:r>
              <a:rPr lang="en-GB" i="1" dirty="0" smtClean="0"/>
              <a:t>Timing (in ns) of a </a:t>
            </a:r>
            <a:r>
              <a:rPr lang="en-GB" i="1" dirty="0" err="1" smtClean="0"/>
              <a:t>scintillator</a:t>
            </a:r>
            <a:r>
              <a:rPr lang="en-GB" i="1" dirty="0" smtClean="0"/>
              <a:t> placed outside the vacuum chamber. </a:t>
            </a:r>
          </a:p>
          <a:p>
            <a:r>
              <a:rPr lang="en-GB" i="1" dirty="0" smtClean="0"/>
              <a:t>The main peak corresponds to particles produced by the K− absorption on a gas nucleus. </a:t>
            </a:r>
          </a:p>
          <a:p>
            <a:r>
              <a:rPr lang="en-GB" i="1" dirty="0" smtClean="0"/>
              <a:t>The green distribution is a selection of secondary tracks after the detection of a K+ in the bottom </a:t>
            </a:r>
            <a:r>
              <a:rPr lang="en-GB" i="1" dirty="0" err="1" smtClean="0"/>
              <a:t>scintillator</a:t>
            </a:r>
            <a:r>
              <a:rPr lang="en-GB" i="1" dirty="0" smtClean="0"/>
              <a:t> of the </a:t>
            </a:r>
            <a:r>
              <a:rPr lang="en-GB" i="1" dirty="0" err="1" smtClean="0"/>
              <a:t>kaon</a:t>
            </a:r>
            <a:r>
              <a:rPr lang="en-GB" i="1" dirty="0" smtClean="0"/>
              <a:t> detector (implying a K− reached the top side). </a:t>
            </a:r>
          </a:p>
          <a:p>
            <a:r>
              <a:rPr lang="en-GB" i="1" dirty="0" smtClean="0"/>
              <a:t>In red, the time spectrum is correlated to a K− crossing the bottom side of the </a:t>
            </a:r>
            <a:r>
              <a:rPr lang="en-GB" i="1" dirty="0" err="1" smtClean="0"/>
              <a:t>kaon</a:t>
            </a:r>
            <a:r>
              <a:rPr lang="en-GB" i="1" dirty="0" smtClean="0"/>
              <a:t> detector (the K+ is stopped in the target or in the walls); the distribution corresponds to the K+ decay. </a:t>
            </a:r>
          </a:p>
          <a:p>
            <a:r>
              <a:rPr lang="en-GB" i="1" dirty="0" smtClean="0"/>
              <a:t>In blue, the bottom </a:t>
            </a:r>
            <a:r>
              <a:rPr lang="en-GB" i="1" dirty="0" err="1" smtClean="0"/>
              <a:t>kaon</a:t>
            </a:r>
            <a:r>
              <a:rPr lang="en-GB" i="1" dirty="0" smtClean="0"/>
              <a:t> detector detects neither a K+ nor a K−.</a:t>
            </a:r>
            <a:endParaRPr lang="en-GB" dirty="0"/>
          </a:p>
        </p:txBody>
      </p:sp>
      <p:sp>
        <p:nvSpPr>
          <p:cNvPr id="6" name="Rechteck 5"/>
          <p:cNvSpPr/>
          <p:nvPr/>
        </p:nvSpPr>
        <p:spPr>
          <a:xfrm>
            <a:off x="857224" y="0"/>
            <a:ext cx="8143932" cy="523220"/>
          </a:xfrm>
          <a:prstGeom prst="rect">
            <a:avLst/>
          </a:prstGeom>
        </p:spPr>
        <p:txBody>
          <a:bodyPr wrap="square">
            <a:spAutoFit/>
          </a:bodyPr>
          <a:lstStyle/>
          <a:p>
            <a:pPr algn="ctr"/>
            <a:r>
              <a:rPr lang="en-GB" sz="2800" b="1" dirty="0" smtClean="0">
                <a:solidFill>
                  <a:srgbClr val="002060"/>
                </a:solidFill>
                <a:effectLst>
                  <a:outerShdw blurRad="38100" dist="38100" dir="2700000" algn="tl">
                    <a:srgbClr val="000000">
                      <a:alpha val="43137"/>
                    </a:srgbClr>
                  </a:outerShdw>
                </a:effectLst>
                <a:latin typeface="Palatino Linotype" pitchFamily="18" charset="0"/>
              </a:rPr>
              <a:t>Anti-coincidence for further BG suppression</a:t>
            </a:r>
            <a:endParaRPr lang="en-GB" sz="2800" dirty="0"/>
          </a:p>
        </p:txBody>
      </p:sp>
      <p:grpSp>
        <p:nvGrpSpPr>
          <p:cNvPr id="7" name="Gruppieren 5"/>
          <p:cNvGrpSpPr/>
          <p:nvPr/>
        </p:nvGrpSpPr>
        <p:grpSpPr>
          <a:xfrm>
            <a:off x="-36512" y="0"/>
            <a:ext cx="893736" cy="6858000"/>
            <a:chOff x="-36512" y="0"/>
            <a:chExt cx="1115616" cy="6858000"/>
          </a:xfrm>
        </p:grpSpPr>
        <p:sp>
          <p:nvSpPr>
            <p:cNvPr id="8" name="Rechteck 7"/>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10"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12" name="Textfeld 11"/>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a:xfrm>
            <a:off x="3124200" y="6492899"/>
            <a:ext cx="2895600" cy="365125"/>
          </a:xfrm>
        </p:spPr>
        <p:txBody>
          <a:bodyPr/>
          <a:lstStyle/>
          <a:p>
            <a:r>
              <a:rPr lang="en-US" smtClean="0"/>
              <a:t>MESON 2012</a:t>
            </a:r>
            <a:endParaRPr lang="en-GB" dirty="0"/>
          </a:p>
        </p:txBody>
      </p:sp>
      <p:grpSp>
        <p:nvGrpSpPr>
          <p:cNvPr id="2"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srcRect/>
          <a:stretch>
            <a:fillRect/>
          </a:stretch>
        </p:blipFill>
        <p:spPr bwMode="auto">
          <a:xfrm>
            <a:off x="1928794" y="500042"/>
            <a:ext cx="5512845" cy="2540900"/>
          </a:xfrm>
          <a:prstGeom prst="rect">
            <a:avLst/>
          </a:prstGeom>
          <a:noFill/>
          <a:ln w="9525">
            <a:noFill/>
            <a:miter lim="800000"/>
            <a:headEnd/>
            <a:tailEnd/>
          </a:ln>
          <a:effectLst/>
        </p:spPr>
      </p:pic>
      <p:sp>
        <p:nvSpPr>
          <p:cNvPr id="11" name="Rechteck 10"/>
          <p:cNvSpPr/>
          <p:nvPr/>
        </p:nvSpPr>
        <p:spPr>
          <a:xfrm>
            <a:off x="1142976" y="-24"/>
            <a:ext cx="7643866" cy="523220"/>
          </a:xfrm>
          <a:prstGeom prst="rect">
            <a:avLst/>
          </a:prstGeom>
        </p:spPr>
        <p:txBody>
          <a:bodyPr wrap="square">
            <a:spAutoFit/>
          </a:bodyPr>
          <a:lstStyle/>
          <a:p>
            <a:pPr algn="ctr"/>
            <a:r>
              <a:rPr lang="en-GB" sz="2800" b="1" dirty="0" smtClean="0">
                <a:latin typeface="Times New Roman" pitchFamily="18" charset="0"/>
                <a:cs typeface="Times New Roman" pitchFamily="18" charset="0"/>
              </a:rPr>
              <a:t>MC with </a:t>
            </a:r>
            <a:r>
              <a:rPr lang="en-GB" sz="2800" b="1" dirty="0" err="1" smtClean="0">
                <a:latin typeface="Times New Roman" pitchFamily="18" charset="0"/>
                <a:cs typeface="Times New Roman" pitchFamily="18" charset="0"/>
              </a:rPr>
              <a:t>Geant</a:t>
            </a:r>
            <a:r>
              <a:rPr lang="en-GB" sz="2800" b="1" dirty="0" smtClean="0">
                <a:latin typeface="Times New Roman" pitchFamily="18" charset="0"/>
                <a:cs typeface="Times New Roman" pitchFamily="18" charset="0"/>
              </a:rPr>
              <a:t> 4 – full setup</a:t>
            </a:r>
            <a:endParaRPr lang="en-GB" sz="2800" dirty="0">
              <a:latin typeface="Times New Roman" pitchFamily="18" charset="0"/>
              <a:cs typeface="Times New Roman" pitchFamily="18" charset="0"/>
            </a:endParaRPr>
          </a:p>
        </p:txBody>
      </p:sp>
      <p:sp>
        <p:nvSpPr>
          <p:cNvPr id="12" name="Rechteck 11"/>
          <p:cNvSpPr/>
          <p:nvPr/>
        </p:nvSpPr>
        <p:spPr>
          <a:xfrm>
            <a:off x="857224" y="3000372"/>
            <a:ext cx="8072494" cy="3416320"/>
          </a:xfrm>
          <a:prstGeom prst="rect">
            <a:avLst/>
          </a:prstGeom>
        </p:spPr>
        <p:txBody>
          <a:bodyPr wrap="square">
            <a:spAutoFit/>
          </a:bodyPr>
          <a:lstStyle/>
          <a:p>
            <a:pPr algn="just"/>
            <a:r>
              <a:rPr lang="en-US" sz="2000" dirty="0" smtClean="0">
                <a:latin typeface="Arial" pitchFamily="34" charset="0"/>
                <a:cs typeface="Arial" pitchFamily="34" charset="0"/>
              </a:rPr>
              <a:t>The GEANT4 package was used, with low energy tools included. </a:t>
            </a:r>
          </a:p>
          <a:p>
            <a:pPr algn="just"/>
            <a:endParaRPr lang="en-US" sz="800" dirty="0" smtClean="0">
              <a:latin typeface="Arial" pitchFamily="34" charset="0"/>
              <a:cs typeface="Arial" pitchFamily="34" charset="0"/>
            </a:endParaRPr>
          </a:p>
          <a:p>
            <a:pPr algn="just"/>
            <a:r>
              <a:rPr lang="en-US" sz="2000" dirty="0" smtClean="0">
                <a:latin typeface="Arial" pitchFamily="34" charset="0"/>
                <a:cs typeface="Arial" pitchFamily="34" charset="0"/>
              </a:rPr>
              <a:t>The low energy electromagnetic processes were simulated using the Livermore model, with particle tracking down to the few </a:t>
            </a:r>
            <a:r>
              <a:rPr lang="en-US" sz="2000" dirty="0" err="1" smtClean="0">
                <a:latin typeface="Arial" pitchFamily="34" charset="0"/>
                <a:cs typeface="Arial" pitchFamily="34" charset="0"/>
              </a:rPr>
              <a:t>keV</a:t>
            </a:r>
            <a:r>
              <a:rPr lang="en-US" sz="2000" dirty="0" smtClean="0">
                <a:latin typeface="Arial" pitchFamily="34" charset="0"/>
                <a:cs typeface="Arial" pitchFamily="34" charset="0"/>
              </a:rPr>
              <a:t> range and moreover, reproduces the X-ray fluorescence lines of the setup materials. </a:t>
            </a:r>
          </a:p>
          <a:p>
            <a:pPr algn="just"/>
            <a:endParaRPr lang="en-US" sz="800" dirty="0" smtClean="0">
              <a:latin typeface="Arial" pitchFamily="34" charset="0"/>
              <a:cs typeface="Arial" pitchFamily="34" charset="0"/>
            </a:endParaRPr>
          </a:p>
          <a:p>
            <a:pPr algn="just"/>
            <a:r>
              <a:rPr lang="en-US" sz="2000" dirty="0" smtClean="0">
                <a:latin typeface="Arial" pitchFamily="34" charset="0"/>
                <a:cs typeface="Arial" pitchFamily="34" charset="0"/>
              </a:rPr>
              <a:t>Both synchronous (</a:t>
            </a:r>
            <a:r>
              <a:rPr lang="en-US" sz="2000" dirty="0" err="1" smtClean="0">
                <a:latin typeface="Arial" pitchFamily="34" charset="0"/>
                <a:cs typeface="Arial" pitchFamily="34" charset="0"/>
              </a:rPr>
              <a:t>hadronic</a:t>
            </a:r>
            <a:r>
              <a:rPr lang="en-US" sz="2000" dirty="0" smtClean="0">
                <a:latin typeface="Arial" pitchFamily="34" charset="0"/>
                <a:cs typeface="Arial" pitchFamily="34" charset="0"/>
              </a:rPr>
              <a:t>) and asynchronous (machine) background were simulated, while the presence of other exotic atoms contributing to the acquired spectra were taken into account by a custom add-on of the atomic cascade to the standard </a:t>
            </a:r>
            <a:r>
              <a:rPr lang="en-US" sz="2000" dirty="0" err="1" smtClean="0">
                <a:latin typeface="Arial" pitchFamily="34" charset="0"/>
                <a:cs typeface="Arial" pitchFamily="34" charset="0"/>
              </a:rPr>
              <a:t>kaon</a:t>
            </a:r>
            <a:r>
              <a:rPr lang="en-US" sz="2000" dirty="0" smtClean="0">
                <a:latin typeface="Arial" pitchFamily="34" charset="0"/>
                <a:cs typeface="Arial" pitchFamily="34" charset="0"/>
              </a:rPr>
              <a:t> nuclear absorption class.</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3"/>
          <p:cNvGrpSpPr/>
          <p:nvPr/>
        </p:nvGrpSpPr>
        <p:grpSpPr>
          <a:xfrm>
            <a:off x="4643438" y="3121245"/>
            <a:ext cx="4268788" cy="3379589"/>
            <a:chOff x="0" y="642938"/>
            <a:chExt cx="4268788" cy="3379589"/>
          </a:xfrm>
        </p:grpSpPr>
        <p:pic>
          <p:nvPicPr>
            <p:cNvPr id="55" name="Picture 16"/>
            <p:cNvPicPr>
              <a:picLocks noChangeAspect="1" noChangeArrowheads="1"/>
            </p:cNvPicPr>
            <p:nvPr/>
          </p:nvPicPr>
          <p:blipFill>
            <a:blip r:embed="rId2"/>
            <a:srcRect/>
            <a:stretch>
              <a:fillRect/>
            </a:stretch>
          </p:blipFill>
          <p:spPr bwMode="auto">
            <a:xfrm>
              <a:off x="0" y="642938"/>
              <a:ext cx="4268788" cy="3016250"/>
            </a:xfrm>
            <a:prstGeom prst="rect">
              <a:avLst/>
            </a:prstGeom>
            <a:noFill/>
            <a:ln w="9525">
              <a:noFill/>
              <a:miter lim="800000"/>
              <a:headEnd/>
              <a:tailEnd/>
            </a:ln>
          </p:spPr>
        </p:pic>
        <p:sp>
          <p:nvSpPr>
            <p:cNvPr id="56" name="Textfeld 25"/>
            <p:cNvSpPr txBox="1">
              <a:spLocks noChangeArrowheads="1"/>
            </p:cNvSpPr>
            <p:nvPr/>
          </p:nvSpPr>
          <p:spPr bwMode="auto">
            <a:xfrm>
              <a:off x="900113" y="3714750"/>
              <a:ext cx="3079305" cy="307777"/>
            </a:xfrm>
            <a:prstGeom prst="rect">
              <a:avLst/>
            </a:prstGeom>
            <a:solidFill>
              <a:schemeClr val="bg1"/>
            </a:solidFill>
            <a:ln w="9525">
              <a:noFill/>
              <a:miter lim="800000"/>
              <a:headEnd/>
              <a:tailEnd/>
            </a:ln>
          </p:spPr>
          <p:txBody>
            <a:bodyPr wrap="none">
              <a:spAutoFit/>
            </a:bodyPr>
            <a:lstStyle/>
            <a:p>
              <a:pPr>
                <a:defRPr/>
              </a:pPr>
              <a:r>
                <a:rPr lang="en-GB" sz="1400" dirty="0" smtClean="0">
                  <a:latin typeface="+mn-lt"/>
                </a:rPr>
                <a:t>vertical position of stopped </a:t>
              </a:r>
              <a:r>
                <a:rPr lang="en-GB" sz="1400" dirty="0" err="1" smtClean="0">
                  <a:latin typeface="+mn-lt"/>
                </a:rPr>
                <a:t>kaons</a:t>
              </a:r>
              <a:r>
                <a:rPr lang="en-GB" sz="1400" dirty="0" smtClean="0">
                  <a:latin typeface="+mn-lt"/>
                </a:rPr>
                <a:t> (mm)</a:t>
              </a:r>
              <a:endParaRPr lang="en-GB" sz="1400" dirty="0">
                <a:latin typeface="+mn-lt"/>
              </a:endParaRPr>
            </a:p>
          </p:txBody>
        </p:sp>
        <p:sp>
          <p:nvSpPr>
            <p:cNvPr id="57" name="Textfeld 56"/>
            <p:cNvSpPr txBox="1">
              <a:spLocks noChangeArrowheads="1"/>
            </p:cNvSpPr>
            <p:nvPr/>
          </p:nvSpPr>
          <p:spPr bwMode="auto">
            <a:xfrm>
              <a:off x="804863" y="828675"/>
              <a:ext cx="1090612" cy="3079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scintillator </a:t>
              </a:r>
            </a:p>
          </p:txBody>
        </p:sp>
        <p:sp>
          <p:nvSpPr>
            <p:cNvPr id="58" name="Textfeld 5"/>
            <p:cNvSpPr txBox="1">
              <a:spLocks noChangeArrowheads="1"/>
            </p:cNvSpPr>
            <p:nvPr/>
          </p:nvSpPr>
          <p:spPr bwMode="auto">
            <a:xfrm>
              <a:off x="2471738" y="1362075"/>
              <a:ext cx="1500187" cy="3079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target window </a:t>
              </a:r>
            </a:p>
          </p:txBody>
        </p:sp>
        <p:cxnSp>
          <p:nvCxnSpPr>
            <p:cNvPr id="59" name="Gerade Verbindung mit Pfeil 58"/>
            <p:cNvCxnSpPr/>
            <p:nvPr/>
          </p:nvCxnSpPr>
          <p:spPr>
            <a:xfrm>
              <a:off x="1428750" y="1143000"/>
              <a:ext cx="500063" cy="214313"/>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rot="5400000">
              <a:off x="2074069" y="1654969"/>
              <a:ext cx="661988" cy="64770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61" name="Textfeld 5"/>
            <p:cNvSpPr txBox="1">
              <a:spLocks noChangeArrowheads="1"/>
            </p:cNvSpPr>
            <p:nvPr/>
          </p:nvSpPr>
          <p:spPr bwMode="auto">
            <a:xfrm>
              <a:off x="2252663" y="2867025"/>
              <a:ext cx="571500" cy="338138"/>
            </a:xfrm>
            <a:prstGeom prst="rect">
              <a:avLst/>
            </a:prstGeom>
            <a:solidFill>
              <a:schemeClr val="bg1"/>
            </a:solidFill>
            <a:ln w="9525">
              <a:noFill/>
              <a:miter lim="800000"/>
              <a:headEnd/>
              <a:tailEnd/>
            </a:ln>
          </p:spPr>
          <p:txBody>
            <a:bodyPr>
              <a:spAutoFit/>
            </a:bodyPr>
            <a:lstStyle/>
            <a:p>
              <a:r>
                <a:rPr lang="de-DE" sz="1600">
                  <a:latin typeface="Arial Unicode MS" pitchFamily="34" charset="-128"/>
                  <a:ea typeface="Arial Unicode MS" pitchFamily="34" charset="-128"/>
                  <a:cs typeface="Arial Unicode MS" pitchFamily="34" charset="-128"/>
                </a:rPr>
                <a:t>gas </a:t>
              </a:r>
            </a:p>
          </p:txBody>
        </p:sp>
        <p:sp>
          <p:nvSpPr>
            <p:cNvPr id="62" name="Textfeld 5"/>
            <p:cNvSpPr txBox="1">
              <a:spLocks noChangeArrowheads="1"/>
            </p:cNvSpPr>
            <p:nvPr/>
          </p:nvSpPr>
          <p:spPr bwMode="auto">
            <a:xfrm>
              <a:off x="1971675" y="771525"/>
              <a:ext cx="928688" cy="5238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vaccum </a:t>
              </a:r>
            </a:p>
            <a:p>
              <a:r>
                <a:rPr lang="de-DE" sz="1400">
                  <a:latin typeface="Arial Unicode MS" pitchFamily="34" charset="-128"/>
                  <a:ea typeface="Arial Unicode MS" pitchFamily="34" charset="-128"/>
                  <a:cs typeface="Arial Unicode MS" pitchFamily="34" charset="-128"/>
                </a:rPr>
                <a:t>window </a:t>
              </a:r>
            </a:p>
          </p:txBody>
        </p:sp>
        <p:cxnSp>
          <p:nvCxnSpPr>
            <p:cNvPr id="63" name="Gerade Verbindung mit Pfeil 62"/>
            <p:cNvCxnSpPr/>
            <p:nvPr/>
          </p:nvCxnSpPr>
          <p:spPr>
            <a:xfrm rot="5400000">
              <a:off x="1485106" y="1718469"/>
              <a:ext cx="1081088" cy="120650"/>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sp>
        <p:nvSpPr>
          <p:cNvPr id="9" name="Fußzeilenplatzhalter 8"/>
          <p:cNvSpPr>
            <a:spLocks noGrp="1"/>
          </p:cNvSpPr>
          <p:nvPr>
            <p:ph type="ftr" sz="quarter" idx="11"/>
          </p:nvPr>
        </p:nvSpPr>
        <p:spPr>
          <a:xfrm>
            <a:off x="3124200" y="6492899"/>
            <a:ext cx="2895600" cy="365125"/>
          </a:xfrm>
        </p:spPr>
        <p:txBody>
          <a:bodyPr/>
          <a:lstStyle/>
          <a:p>
            <a:r>
              <a:rPr lang="en-US" smtClean="0"/>
              <a:t>MESON 2012</a:t>
            </a:r>
            <a:endParaRPr lang="en-GB" dirty="0"/>
          </a:p>
        </p:txBody>
      </p:sp>
      <p:grpSp>
        <p:nvGrpSpPr>
          <p:cNvPr id="3"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 name="Gruppieren 37"/>
          <p:cNvGrpSpPr/>
          <p:nvPr/>
        </p:nvGrpSpPr>
        <p:grpSpPr>
          <a:xfrm>
            <a:off x="857224" y="585788"/>
            <a:ext cx="4286250" cy="3293865"/>
            <a:chOff x="190500" y="585788"/>
            <a:chExt cx="4286250" cy="3293865"/>
          </a:xfrm>
        </p:grpSpPr>
        <p:sp>
          <p:nvSpPr>
            <p:cNvPr id="44" name="Textfeld 25"/>
            <p:cNvSpPr txBox="1">
              <a:spLocks noChangeArrowheads="1"/>
            </p:cNvSpPr>
            <p:nvPr/>
          </p:nvSpPr>
          <p:spPr bwMode="auto">
            <a:xfrm>
              <a:off x="1000125" y="3571876"/>
              <a:ext cx="3048848" cy="307777"/>
            </a:xfrm>
            <a:prstGeom prst="rect">
              <a:avLst/>
            </a:prstGeom>
            <a:solidFill>
              <a:schemeClr val="bg1"/>
            </a:solidFill>
            <a:ln w="9525">
              <a:noFill/>
              <a:miter lim="800000"/>
              <a:headEnd/>
              <a:tailEnd/>
            </a:ln>
          </p:spPr>
          <p:txBody>
            <a:bodyPr wrap="none">
              <a:spAutoFit/>
            </a:bodyPr>
            <a:lstStyle/>
            <a:p>
              <a:pPr>
                <a:defRPr/>
              </a:pPr>
              <a:r>
                <a:rPr lang="en-GB" sz="1400" dirty="0" smtClean="0">
                  <a:latin typeface="+mn-lt"/>
                </a:rPr>
                <a:t>vertical position of  stopped </a:t>
              </a:r>
              <a:r>
                <a:rPr lang="en-GB" sz="1400" dirty="0" err="1" smtClean="0">
                  <a:latin typeface="+mn-lt"/>
                </a:rPr>
                <a:t>kaon</a:t>
              </a:r>
              <a:r>
                <a:rPr lang="en-GB" sz="1400" dirty="0" smtClean="0">
                  <a:latin typeface="+mn-lt"/>
                </a:rPr>
                <a:t> (mm)</a:t>
              </a:r>
              <a:endParaRPr lang="en-GB" sz="1400" dirty="0">
                <a:latin typeface="+mn-lt"/>
              </a:endParaRPr>
            </a:p>
          </p:txBody>
        </p:sp>
        <p:pic>
          <p:nvPicPr>
            <p:cNvPr id="39" name="Picture 21"/>
            <p:cNvPicPr>
              <a:picLocks noChangeAspect="1" noChangeArrowheads="1"/>
            </p:cNvPicPr>
            <p:nvPr/>
          </p:nvPicPr>
          <p:blipFill>
            <a:blip r:embed="rId5"/>
            <a:srcRect/>
            <a:stretch>
              <a:fillRect/>
            </a:stretch>
          </p:blipFill>
          <p:spPr bwMode="auto">
            <a:xfrm>
              <a:off x="190500" y="585788"/>
              <a:ext cx="4286250" cy="3054350"/>
            </a:xfrm>
            <a:prstGeom prst="rect">
              <a:avLst/>
            </a:prstGeom>
            <a:noFill/>
            <a:ln w="9525">
              <a:noFill/>
              <a:miter lim="800000"/>
              <a:headEnd/>
              <a:tailEnd/>
            </a:ln>
          </p:spPr>
        </p:pic>
        <p:sp>
          <p:nvSpPr>
            <p:cNvPr id="40" name="Textfeld 8"/>
            <p:cNvSpPr txBox="1">
              <a:spLocks noChangeArrowheads="1"/>
            </p:cNvSpPr>
            <p:nvPr/>
          </p:nvSpPr>
          <p:spPr bwMode="auto">
            <a:xfrm>
              <a:off x="714375" y="700088"/>
              <a:ext cx="1744663" cy="738187"/>
            </a:xfrm>
            <a:prstGeom prst="rect">
              <a:avLst/>
            </a:prstGeom>
            <a:solidFill>
              <a:schemeClr val="bg1"/>
            </a:solidFill>
            <a:ln w="9525">
              <a:noFill/>
              <a:miter lim="800000"/>
              <a:headEnd/>
              <a:tailEnd/>
            </a:ln>
          </p:spPr>
          <p:txBody>
            <a:bodyPr wrap="none">
              <a:spAutoFit/>
            </a:bodyPr>
            <a:lstStyle/>
            <a:p>
              <a:r>
                <a:rPr lang="de-DE" sz="1400">
                  <a:latin typeface="Arial Unicode MS" pitchFamily="34" charset="-128"/>
                  <a:ea typeface="Arial Unicode MS" pitchFamily="34" charset="-128"/>
                  <a:cs typeface="Arial Unicode MS" pitchFamily="34" charset="-128"/>
                </a:rPr>
                <a:t>scintillator</a:t>
              </a:r>
            </a:p>
            <a:p>
              <a:r>
                <a:rPr lang="de-DE" sz="1400">
                  <a:latin typeface="Arial Unicode MS" pitchFamily="34" charset="-128"/>
                  <a:ea typeface="Arial Unicode MS" pitchFamily="34" charset="-128"/>
                  <a:cs typeface="Arial Unicode MS" pitchFamily="34" charset="-128"/>
                </a:rPr>
                <a:t>         shielding</a:t>
              </a:r>
            </a:p>
            <a:p>
              <a:r>
                <a:rPr lang="de-DE" sz="1400">
                  <a:latin typeface="Arial Unicode MS" pitchFamily="34" charset="-128"/>
                  <a:ea typeface="Arial Unicode MS" pitchFamily="34" charset="-128"/>
                  <a:cs typeface="Arial Unicode MS" pitchFamily="34" charset="-128"/>
                </a:rPr>
                <a:t>                 degrader</a:t>
              </a:r>
            </a:p>
          </p:txBody>
        </p:sp>
        <p:cxnSp>
          <p:nvCxnSpPr>
            <p:cNvPr id="41" name="Gerade Verbindung mit Pfeil 40"/>
            <p:cNvCxnSpPr/>
            <p:nvPr/>
          </p:nvCxnSpPr>
          <p:spPr>
            <a:xfrm rot="16200000" flipH="1">
              <a:off x="274637" y="1797051"/>
              <a:ext cx="2005013" cy="411162"/>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rot="16200000" flipH="1">
              <a:off x="992982" y="1578769"/>
              <a:ext cx="919162" cy="19050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rot="16200000" flipH="1">
              <a:off x="1884363" y="2236788"/>
              <a:ext cx="882650" cy="17145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45" name="Textfeld 7"/>
            <p:cNvSpPr txBox="1">
              <a:spLocks noChangeArrowheads="1"/>
            </p:cNvSpPr>
            <p:nvPr/>
          </p:nvSpPr>
          <p:spPr bwMode="auto">
            <a:xfrm>
              <a:off x="2857500" y="1643063"/>
              <a:ext cx="1419225" cy="307975"/>
            </a:xfrm>
            <a:prstGeom prst="rect">
              <a:avLst/>
            </a:prstGeom>
            <a:solidFill>
              <a:schemeClr val="bg1"/>
            </a:solidFill>
            <a:ln w="9525">
              <a:noFill/>
              <a:miter lim="800000"/>
              <a:headEnd/>
              <a:tailEnd/>
            </a:ln>
          </p:spPr>
          <p:txBody>
            <a:bodyPr wrap="none">
              <a:spAutoFit/>
            </a:bodyPr>
            <a:lstStyle/>
            <a:p>
              <a:r>
                <a:rPr lang="de-DE" sz="1400">
                  <a:latin typeface="Arial Unicode MS" pitchFamily="34" charset="-128"/>
                  <a:ea typeface="Arial Unicode MS" pitchFamily="34" charset="-128"/>
                  <a:cs typeface="Arial Unicode MS" pitchFamily="34" charset="-128"/>
                </a:rPr>
                <a:t>target windows</a:t>
              </a:r>
              <a:r>
                <a:rPr lang="de-DE" sz="1400">
                  <a:latin typeface="Calibri" pitchFamily="34" charset="0"/>
                </a:rPr>
                <a:t> </a:t>
              </a:r>
            </a:p>
          </p:txBody>
        </p:sp>
        <p:cxnSp>
          <p:nvCxnSpPr>
            <p:cNvPr id="46" name="Gerade Verbindung mit Pfeil 45"/>
            <p:cNvCxnSpPr/>
            <p:nvPr/>
          </p:nvCxnSpPr>
          <p:spPr>
            <a:xfrm rot="5400000">
              <a:off x="2686050" y="1933575"/>
              <a:ext cx="642938" cy="642938"/>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rot="5400000">
              <a:off x="3051175" y="2900363"/>
              <a:ext cx="549275" cy="165100"/>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rot="16200000" flipH="1">
              <a:off x="3390107" y="2253456"/>
              <a:ext cx="1028700" cy="379413"/>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49" name="Textfeld 22"/>
            <p:cNvSpPr txBox="1">
              <a:spLocks noChangeArrowheads="1"/>
            </p:cNvSpPr>
            <p:nvPr/>
          </p:nvSpPr>
          <p:spPr bwMode="auto">
            <a:xfrm>
              <a:off x="3143250" y="2428875"/>
              <a:ext cx="473075" cy="307975"/>
            </a:xfrm>
            <a:prstGeom prst="rect">
              <a:avLst/>
            </a:prstGeom>
            <a:noFill/>
            <a:ln w="9525">
              <a:noFill/>
              <a:miter lim="800000"/>
              <a:headEnd/>
              <a:tailEnd/>
            </a:ln>
          </p:spPr>
          <p:txBody>
            <a:bodyPr wrap="none">
              <a:spAutoFit/>
            </a:bodyPr>
            <a:lstStyle/>
            <a:p>
              <a:r>
                <a:rPr lang="de-DE" sz="1400"/>
                <a:t>gas</a:t>
              </a:r>
            </a:p>
          </p:txBody>
        </p:sp>
        <p:sp>
          <p:nvSpPr>
            <p:cNvPr id="50" name="Textfeld 22"/>
            <p:cNvSpPr txBox="1">
              <a:spLocks noChangeArrowheads="1"/>
            </p:cNvSpPr>
            <p:nvPr/>
          </p:nvSpPr>
          <p:spPr bwMode="auto">
            <a:xfrm>
              <a:off x="1571625" y="2357438"/>
              <a:ext cx="641350" cy="523875"/>
            </a:xfrm>
            <a:prstGeom prst="rect">
              <a:avLst/>
            </a:prstGeom>
            <a:noFill/>
            <a:ln w="9525">
              <a:noFill/>
              <a:miter lim="800000"/>
              <a:headEnd/>
              <a:tailEnd/>
            </a:ln>
          </p:spPr>
          <p:txBody>
            <a:bodyPr wrap="none">
              <a:spAutoFit/>
            </a:bodyPr>
            <a:lstStyle/>
            <a:p>
              <a:r>
                <a:rPr lang="de-DE" sz="1400"/>
                <a:t>colli-</a:t>
              </a:r>
            </a:p>
            <a:p>
              <a:r>
                <a:rPr lang="de-DE" sz="1400"/>
                <a:t>mator</a:t>
              </a:r>
            </a:p>
          </p:txBody>
        </p:sp>
        <p:cxnSp>
          <p:nvCxnSpPr>
            <p:cNvPr id="51" name="Gerade Verbindung mit Pfeil 50"/>
            <p:cNvCxnSpPr/>
            <p:nvPr/>
          </p:nvCxnSpPr>
          <p:spPr>
            <a:xfrm rot="5400000">
              <a:off x="1540669" y="2983706"/>
              <a:ext cx="371475" cy="119063"/>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sp>
          <p:nvSpPr>
            <p:cNvPr id="52" name="Textfeld 7"/>
            <p:cNvSpPr txBox="1">
              <a:spLocks noChangeArrowheads="1"/>
            </p:cNvSpPr>
            <p:nvPr/>
          </p:nvSpPr>
          <p:spPr bwMode="auto">
            <a:xfrm>
              <a:off x="1905000" y="1443038"/>
              <a:ext cx="722313" cy="461962"/>
            </a:xfrm>
            <a:prstGeom prst="rect">
              <a:avLst/>
            </a:prstGeom>
            <a:solidFill>
              <a:schemeClr val="bg1"/>
            </a:solidFill>
            <a:ln w="9525">
              <a:noFill/>
              <a:miter lim="800000"/>
              <a:headEnd/>
              <a:tailEnd/>
            </a:ln>
          </p:spPr>
          <p:txBody>
            <a:bodyPr wrap="none">
              <a:spAutoFit/>
            </a:bodyPr>
            <a:lstStyle/>
            <a:p>
              <a:r>
                <a:rPr lang="de-DE" sz="1200">
                  <a:latin typeface="Arial Unicode MS" pitchFamily="34" charset="-128"/>
                  <a:ea typeface="Arial Unicode MS" pitchFamily="34" charset="-128"/>
                  <a:cs typeface="Arial Unicode MS" pitchFamily="34" charset="-128"/>
                </a:rPr>
                <a:t>vacuum</a:t>
              </a:r>
            </a:p>
            <a:p>
              <a:r>
                <a:rPr lang="de-DE" sz="1200">
                  <a:latin typeface="Arial Unicode MS" pitchFamily="34" charset="-128"/>
                  <a:ea typeface="Arial Unicode MS" pitchFamily="34" charset="-128"/>
                  <a:cs typeface="Arial Unicode MS" pitchFamily="34" charset="-128"/>
                </a:rPr>
                <a:t>window</a:t>
              </a:r>
              <a:endParaRPr lang="de-DE" sz="1200">
                <a:latin typeface="Calibri" pitchFamily="34" charset="0"/>
              </a:endParaRPr>
            </a:p>
          </p:txBody>
        </p:sp>
        <p:cxnSp>
          <p:nvCxnSpPr>
            <p:cNvPr id="53" name="Gerade Verbindung mit Pfeil 52"/>
            <p:cNvCxnSpPr/>
            <p:nvPr/>
          </p:nvCxnSpPr>
          <p:spPr>
            <a:xfrm rot="16200000" flipH="1">
              <a:off x="1288257" y="1997868"/>
              <a:ext cx="1524000" cy="385763"/>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sp>
        <p:nvSpPr>
          <p:cNvPr id="64" name="Pfeil nach rechts 63"/>
          <p:cNvSpPr/>
          <p:nvPr/>
        </p:nvSpPr>
        <p:spPr>
          <a:xfrm rot="1373039">
            <a:off x="3413279" y="431454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feld 64"/>
          <p:cNvSpPr txBox="1"/>
          <p:nvPr/>
        </p:nvSpPr>
        <p:spPr>
          <a:xfrm>
            <a:off x="4643438" y="857232"/>
            <a:ext cx="3434915" cy="400110"/>
          </a:xfrm>
          <a:prstGeom prst="rect">
            <a:avLst/>
          </a:prstGeom>
          <a:solidFill>
            <a:schemeClr val="bg1"/>
          </a:solidFill>
        </p:spPr>
        <p:txBody>
          <a:bodyPr wrap="none" rtlCol="0">
            <a:spAutoFit/>
          </a:bodyPr>
          <a:lstStyle/>
          <a:p>
            <a:r>
              <a:rPr lang="en-GB" sz="2000" dirty="0" smtClean="0">
                <a:latin typeface="Times New Roman" pitchFamily="18" charset="0"/>
                <a:cs typeface="Times New Roman" pitchFamily="18" charset="0"/>
              </a:rPr>
              <a:t>SIDDHARTA, September 2009</a:t>
            </a:r>
            <a:endParaRPr lang="en-GB" sz="2000" dirty="0">
              <a:latin typeface="Times New Roman" pitchFamily="18" charset="0"/>
              <a:cs typeface="Times New Roman" pitchFamily="18" charset="0"/>
            </a:endParaRPr>
          </a:p>
        </p:txBody>
      </p:sp>
      <p:sp>
        <p:nvSpPr>
          <p:cNvPr id="66" name="Textfeld 65"/>
          <p:cNvSpPr txBox="1"/>
          <p:nvPr/>
        </p:nvSpPr>
        <p:spPr>
          <a:xfrm>
            <a:off x="2928926" y="5314906"/>
            <a:ext cx="1847942" cy="400110"/>
          </a:xfrm>
          <a:prstGeom prst="rect">
            <a:avLst/>
          </a:prstGeom>
          <a:solidFill>
            <a:schemeClr val="bg1"/>
          </a:solidFill>
        </p:spPr>
        <p:txBody>
          <a:bodyPr wrap="none" rtlCol="0">
            <a:spAutoFit/>
          </a:bodyPr>
          <a:lstStyle/>
          <a:p>
            <a:pPr algn="r"/>
            <a:r>
              <a:rPr lang="en-GB" sz="2000" dirty="0" smtClean="0">
                <a:latin typeface="Times New Roman" pitchFamily="18" charset="0"/>
                <a:cs typeface="Times New Roman" pitchFamily="18" charset="0"/>
              </a:rPr>
              <a:t>SIDDHARTA-2</a:t>
            </a:r>
            <a:endParaRPr lang="en-GB" sz="2000" dirty="0">
              <a:latin typeface="Times New Roman" pitchFamily="18" charset="0"/>
              <a:cs typeface="Times New Roman" pitchFamily="18" charset="0"/>
            </a:endParaRPr>
          </a:p>
        </p:txBody>
      </p:sp>
      <p:sp>
        <p:nvSpPr>
          <p:cNvPr id="67" name="Rechteck 66"/>
          <p:cNvSpPr/>
          <p:nvPr/>
        </p:nvSpPr>
        <p:spPr>
          <a:xfrm>
            <a:off x="1142976" y="-24"/>
            <a:ext cx="7643866" cy="523220"/>
          </a:xfrm>
          <a:prstGeom prst="rect">
            <a:avLst/>
          </a:prstGeom>
        </p:spPr>
        <p:txBody>
          <a:bodyPr wrap="square">
            <a:spAutoFit/>
          </a:bodyPr>
          <a:lstStyle/>
          <a:p>
            <a:pPr algn="ctr"/>
            <a:r>
              <a:rPr lang="en-GB" sz="2800" b="1" dirty="0" smtClean="0">
                <a:latin typeface="Times New Roman" pitchFamily="18" charset="0"/>
                <a:cs typeface="Times New Roman" pitchFamily="18" charset="0"/>
              </a:rPr>
              <a:t>Result: Stopped </a:t>
            </a:r>
            <a:r>
              <a:rPr lang="en-GB" sz="2800" b="1" dirty="0" err="1" smtClean="0">
                <a:latin typeface="Times New Roman" pitchFamily="18" charset="0"/>
                <a:cs typeface="Times New Roman" pitchFamily="18" charset="0"/>
              </a:rPr>
              <a:t>kaon</a:t>
            </a:r>
            <a:r>
              <a:rPr lang="en-GB" sz="2800" b="1" dirty="0" smtClean="0">
                <a:latin typeface="Times New Roman" pitchFamily="18" charset="0"/>
                <a:cs typeface="Times New Roman" pitchFamily="18" charset="0"/>
              </a:rPr>
              <a:t> distribution </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36"/>
          <p:cNvGrpSpPr/>
          <p:nvPr/>
        </p:nvGrpSpPr>
        <p:grpSpPr>
          <a:xfrm>
            <a:off x="4929188" y="3214686"/>
            <a:ext cx="4214812" cy="3351014"/>
            <a:chOff x="4643438" y="642938"/>
            <a:chExt cx="4214812" cy="3351014"/>
          </a:xfrm>
        </p:grpSpPr>
        <p:grpSp>
          <p:nvGrpSpPr>
            <p:cNvPr id="3" name="Gruppieren 15"/>
            <p:cNvGrpSpPr/>
            <p:nvPr/>
          </p:nvGrpSpPr>
          <p:grpSpPr>
            <a:xfrm>
              <a:off x="4643438" y="642938"/>
              <a:ext cx="4214812" cy="3351014"/>
              <a:chOff x="4643438" y="642938"/>
              <a:chExt cx="4214812" cy="3351014"/>
            </a:xfrm>
          </p:grpSpPr>
          <p:pic>
            <p:nvPicPr>
              <p:cNvPr id="40" name="Picture 17"/>
              <p:cNvPicPr>
                <a:picLocks noChangeAspect="1" noChangeArrowheads="1"/>
              </p:cNvPicPr>
              <p:nvPr/>
            </p:nvPicPr>
            <p:blipFill>
              <a:blip r:embed="rId2"/>
              <a:srcRect/>
              <a:stretch>
                <a:fillRect/>
              </a:stretch>
            </p:blipFill>
            <p:spPr bwMode="auto">
              <a:xfrm>
                <a:off x="4643438" y="642938"/>
                <a:ext cx="4214812" cy="3011487"/>
              </a:xfrm>
              <a:prstGeom prst="rect">
                <a:avLst/>
              </a:prstGeom>
              <a:noFill/>
              <a:ln w="9525">
                <a:noFill/>
                <a:miter lim="800000"/>
                <a:headEnd/>
                <a:tailEnd/>
              </a:ln>
            </p:spPr>
          </p:pic>
          <p:sp>
            <p:nvSpPr>
              <p:cNvPr id="41" name="Textfeld 40"/>
              <p:cNvSpPr txBox="1">
                <a:spLocks noChangeArrowheads="1"/>
              </p:cNvSpPr>
              <p:nvPr/>
            </p:nvSpPr>
            <p:spPr bwMode="auto">
              <a:xfrm>
                <a:off x="5524500" y="3686175"/>
                <a:ext cx="2952218" cy="307777"/>
              </a:xfrm>
              <a:prstGeom prst="rect">
                <a:avLst/>
              </a:prstGeom>
              <a:solidFill>
                <a:schemeClr val="bg1"/>
              </a:solidFill>
              <a:ln w="9525">
                <a:noFill/>
                <a:miter lim="800000"/>
                <a:headEnd/>
                <a:tailEnd/>
              </a:ln>
            </p:spPr>
            <p:txBody>
              <a:bodyPr wrap="none">
                <a:spAutoFit/>
              </a:bodyPr>
              <a:lstStyle/>
              <a:p>
                <a:pPr>
                  <a:defRPr/>
                </a:pPr>
                <a:r>
                  <a:rPr lang="en-GB" sz="1400" dirty="0" smtClean="0">
                    <a:latin typeface="+mn-lt"/>
                  </a:rPr>
                  <a:t>radial position of stopped </a:t>
                </a:r>
                <a:r>
                  <a:rPr lang="en-GB" sz="1400" dirty="0" err="1" smtClean="0">
                    <a:latin typeface="+mn-lt"/>
                  </a:rPr>
                  <a:t>kaons</a:t>
                </a:r>
                <a:r>
                  <a:rPr lang="en-GB" sz="1400" dirty="0" smtClean="0">
                    <a:latin typeface="+mn-lt"/>
                  </a:rPr>
                  <a:t> (mm)</a:t>
                </a:r>
                <a:endParaRPr lang="en-GB" sz="1400" dirty="0">
                  <a:latin typeface="+mn-lt"/>
                </a:endParaRPr>
              </a:p>
            </p:txBody>
          </p:sp>
          <p:sp>
            <p:nvSpPr>
              <p:cNvPr id="42" name="Textfeld 5"/>
              <p:cNvSpPr txBox="1">
                <a:spLocks noChangeArrowheads="1"/>
              </p:cNvSpPr>
              <p:nvPr/>
            </p:nvSpPr>
            <p:spPr bwMode="auto">
              <a:xfrm>
                <a:off x="7762875" y="1895475"/>
                <a:ext cx="1000125" cy="5238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cylindrical </a:t>
                </a:r>
              </a:p>
              <a:p>
                <a:r>
                  <a:rPr lang="de-DE" sz="1400">
                    <a:latin typeface="Arial Unicode MS" pitchFamily="34" charset="-128"/>
                    <a:ea typeface="Arial Unicode MS" pitchFamily="34" charset="-128"/>
                    <a:cs typeface="Arial Unicode MS" pitchFamily="34" charset="-128"/>
                  </a:rPr>
                  <a:t>     wall </a:t>
                </a:r>
              </a:p>
            </p:txBody>
          </p:sp>
          <p:cxnSp>
            <p:nvCxnSpPr>
              <p:cNvPr id="43" name="Gerade Verbindung mit Pfeil 42"/>
              <p:cNvCxnSpPr/>
              <p:nvPr/>
            </p:nvCxnSpPr>
            <p:spPr>
              <a:xfrm rot="5400000">
                <a:off x="7893844" y="2697956"/>
                <a:ext cx="642938" cy="142875"/>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feld 5"/>
            <p:cNvSpPr txBox="1">
              <a:spLocks noChangeArrowheads="1"/>
            </p:cNvSpPr>
            <p:nvPr/>
          </p:nvSpPr>
          <p:spPr bwMode="auto">
            <a:xfrm>
              <a:off x="6500813" y="2500313"/>
              <a:ext cx="571500" cy="338137"/>
            </a:xfrm>
            <a:prstGeom prst="rect">
              <a:avLst/>
            </a:prstGeom>
            <a:solidFill>
              <a:schemeClr val="bg1"/>
            </a:solidFill>
            <a:ln w="9525">
              <a:noFill/>
              <a:miter lim="800000"/>
              <a:headEnd/>
              <a:tailEnd/>
            </a:ln>
          </p:spPr>
          <p:txBody>
            <a:bodyPr>
              <a:spAutoFit/>
            </a:bodyPr>
            <a:lstStyle/>
            <a:p>
              <a:r>
                <a:rPr lang="de-DE" sz="1600">
                  <a:latin typeface="Arial Unicode MS" pitchFamily="34" charset="-128"/>
                  <a:ea typeface="Arial Unicode MS" pitchFamily="34" charset="-128"/>
                  <a:cs typeface="Arial Unicode MS" pitchFamily="34" charset="-128"/>
                </a:rPr>
                <a:t>gas </a:t>
              </a:r>
            </a:p>
          </p:txBody>
        </p:sp>
      </p:grpSp>
      <p:sp>
        <p:nvSpPr>
          <p:cNvPr id="9" name="Fußzeilenplatzhalter 8"/>
          <p:cNvSpPr>
            <a:spLocks noGrp="1"/>
          </p:cNvSpPr>
          <p:nvPr>
            <p:ph type="ftr" sz="quarter" idx="11"/>
          </p:nvPr>
        </p:nvSpPr>
        <p:spPr>
          <a:xfrm>
            <a:off x="3124200" y="6492899"/>
            <a:ext cx="2895600" cy="365125"/>
          </a:xfrm>
        </p:spPr>
        <p:txBody>
          <a:bodyPr/>
          <a:lstStyle/>
          <a:p>
            <a:r>
              <a:rPr lang="en-US" smtClean="0"/>
              <a:t>MESON 2012</a:t>
            </a:r>
            <a:endParaRPr lang="en-GB" dirty="0"/>
          </a:p>
        </p:txBody>
      </p:sp>
      <p:grpSp>
        <p:nvGrpSpPr>
          <p:cNvPr id="4"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uppieren 35"/>
          <p:cNvGrpSpPr/>
          <p:nvPr/>
        </p:nvGrpSpPr>
        <p:grpSpPr>
          <a:xfrm>
            <a:off x="1000100" y="620717"/>
            <a:ext cx="4063999" cy="3258936"/>
            <a:chOff x="4714875" y="642938"/>
            <a:chExt cx="4206875" cy="3258936"/>
          </a:xfrm>
        </p:grpSpPr>
        <p:sp>
          <p:nvSpPr>
            <p:cNvPr id="29" name="Textfeld 28"/>
            <p:cNvSpPr txBox="1">
              <a:spLocks noChangeArrowheads="1"/>
            </p:cNvSpPr>
            <p:nvPr/>
          </p:nvSpPr>
          <p:spPr bwMode="auto">
            <a:xfrm>
              <a:off x="5429250" y="3594097"/>
              <a:ext cx="2952218" cy="307777"/>
            </a:xfrm>
            <a:prstGeom prst="rect">
              <a:avLst/>
            </a:prstGeom>
            <a:solidFill>
              <a:schemeClr val="bg1"/>
            </a:solidFill>
            <a:ln w="9525">
              <a:noFill/>
              <a:miter lim="800000"/>
              <a:headEnd/>
              <a:tailEnd/>
            </a:ln>
          </p:spPr>
          <p:txBody>
            <a:bodyPr wrap="none">
              <a:spAutoFit/>
            </a:bodyPr>
            <a:lstStyle/>
            <a:p>
              <a:pPr>
                <a:defRPr/>
              </a:pPr>
              <a:r>
                <a:rPr lang="en-GB" sz="1400" smtClean="0">
                  <a:latin typeface="+mn-lt"/>
                </a:rPr>
                <a:t>radial position of stopped kaons (mm)</a:t>
              </a:r>
              <a:endParaRPr lang="en-GB" sz="1400">
                <a:latin typeface="+mn-lt"/>
              </a:endParaRPr>
            </a:p>
          </p:txBody>
        </p:sp>
        <p:pic>
          <p:nvPicPr>
            <p:cNvPr id="13" name="Picture 23"/>
            <p:cNvPicPr>
              <a:picLocks noChangeAspect="1" noChangeArrowheads="1"/>
            </p:cNvPicPr>
            <p:nvPr/>
          </p:nvPicPr>
          <p:blipFill>
            <a:blip r:embed="rId5"/>
            <a:srcRect/>
            <a:stretch>
              <a:fillRect/>
            </a:stretch>
          </p:blipFill>
          <p:spPr bwMode="auto">
            <a:xfrm>
              <a:off x="4714875" y="642938"/>
              <a:ext cx="4206875" cy="3008312"/>
            </a:xfrm>
            <a:prstGeom prst="rect">
              <a:avLst/>
            </a:prstGeom>
            <a:noFill/>
            <a:ln w="9525">
              <a:noFill/>
              <a:miter lim="800000"/>
              <a:headEnd/>
              <a:tailEnd/>
            </a:ln>
          </p:spPr>
        </p:pic>
        <p:sp>
          <p:nvSpPr>
            <p:cNvPr id="28" name="Textfeld 5"/>
            <p:cNvSpPr txBox="1">
              <a:spLocks noChangeArrowheads="1"/>
            </p:cNvSpPr>
            <p:nvPr/>
          </p:nvSpPr>
          <p:spPr bwMode="auto">
            <a:xfrm>
              <a:off x="5429250" y="1000125"/>
              <a:ext cx="2071688" cy="523875"/>
            </a:xfrm>
            <a:prstGeom prst="rect">
              <a:avLst/>
            </a:prstGeom>
            <a:solidFill>
              <a:schemeClr val="bg1"/>
            </a:solidFill>
            <a:ln w="9525">
              <a:noFill/>
              <a:miter lim="800000"/>
              <a:headEnd/>
              <a:tailEnd/>
            </a:ln>
          </p:spPr>
          <p:txBody>
            <a:bodyPr>
              <a:spAutoFit/>
            </a:bodyPr>
            <a:lstStyle/>
            <a:p>
              <a:r>
                <a:rPr lang="de-DE" sz="1400">
                  <a:latin typeface="Arial Unicode MS" pitchFamily="34" charset="-128"/>
                  <a:ea typeface="Arial Unicode MS" pitchFamily="34" charset="-128"/>
                  <a:cs typeface="Arial Unicode MS" pitchFamily="34" charset="-128"/>
                </a:rPr>
                <a:t>gas</a:t>
              </a:r>
            </a:p>
            <a:p>
              <a:r>
                <a:rPr lang="de-DE" sz="1400">
                  <a:latin typeface="Arial Unicode MS" pitchFamily="34" charset="-128"/>
                  <a:ea typeface="Arial Unicode MS" pitchFamily="34" charset="-128"/>
                  <a:cs typeface="Arial Unicode MS" pitchFamily="34" charset="-128"/>
                </a:rPr>
                <a:t>              cylindrical wall </a:t>
              </a:r>
            </a:p>
          </p:txBody>
        </p:sp>
        <p:cxnSp>
          <p:nvCxnSpPr>
            <p:cNvPr id="30" name="Gerade Verbindung mit Pfeil 29"/>
            <p:cNvCxnSpPr/>
            <p:nvPr/>
          </p:nvCxnSpPr>
          <p:spPr>
            <a:xfrm rot="16200000" flipH="1">
              <a:off x="5400676" y="1743075"/>
              <a:ext cx="1885950" cy="1114425"/>
            </a:xfrm>
            <a:prstGeom prst="straightConnector1">
              <a:avLst/>
            </a:prstGeom>
            <a:ln w="19050">
              <a:solidFill>
                <a:srgbClr val="140BC1"/>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rot="16200000" flipH="1">
              <a:off x="6858000" y="1785938"/>
              <a:ext cx="1000125" cy="571500"/>
            </a:xfrm>
            <a:prstGeom prst="straightConnector1">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sp>
        <p:nvSpPr>
          <p:cNvPr id="44" name="Pfeil nach rechts 43"/>
          <p:cNvSpPr/>
          <p:nvPr/>
        </p:nvSpPr>
        <p:spPr>
          <a:xfrm rot="1373039">
            <a:off x="3823618" y="431454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feld 44"/>
          <p:cNvSpPr txBox="1"/>
          <p:nvPr/>
        </p:nvSpPr>
        <p:spPr>
          <a:xfrm>
            <a:off x="4643438" y="857232"/>
            <a:ext cx="3434915" cy="400110"/>
          </a:xfrm>
          <a:prstGeom prst="rect">
            <a:avLst/>
          </a:prstGeom>
          <a:solidFill>
            <a:schemeClr val="bg1"/>
          </a:solidFill>
        </p:spPr>
        <p:txBody>
          <a:bodyPr wrap="none" rtlCol="0">
            <a:spAutoFit/>
          </a:bodyPr>
          <a:lstStyle/>
          <a:p>
            <a:r>
              <a:rPr lang="en-GB" sz="2000" dirty="0" smtClean="0">
                <a:latin typeface="Times New Roman" pitchFamily="18" charset="0"/>
                <a:cs typeface="Times New Roman" pitchFamily="18" charset="0"/>
              </a:rPr>
              <a:t>SIDDHARTA, September 2009</a:t>
            </a:r>
            <a:endParaRPr lang="en-GB" sz="2000" dirty="0">
              <a:latin typeface="Times New Roman" pitchFamily="18" charset="0"/>
              <a:cs typeface="Times New Roman" pitchFamily="18" charset="0"/>
            </a:endParaRPr>
          </a:p>
        </p:txBody>
      </p:sp>
      <p:sp>
        <p:nvSpPr>
          <p:cNvPr id="46" name="Textfeld 45"/>
          <p:cNvSpPr txBox="1"/>
          <p:nvPr/>
        </p:nvSpPr>
        <p:spPr>
          <a:xfrm>
            <a:off x="2928926" y="5314906"/>
            <a:ext cx="1847942" cy="400110"/>
          </a:xfrm>
          <a:prstGeom prst="rect">
            <a:avLst/>
          </a:prstGeom>
          <a:solidFill>
            <a:schemeClr val="bg1"/>
          </a:solidFill>
        </p:spPr>
        <p:txBody>
          <a:bodyPr wrap="none" rtlCol="0">
            <a:spAutoFit/>
          </a:bodyPr>
          <a:lstStyle/>
          <a:p>
            <a:pPr algn="r"/>
            <a:r>
              <a:rPr lang="en-GB" sz="2000" dirty="0" smtClean="0">
                <a:latin typeface="Times New Roman" pitchFamily="18" charset="0"/>
                <a:cs typeface="Times New Roman" pitchFamily="18" charset="0"/>
              </a:rPr>
              <a:t>SIDDHARTA-2</a:t>
            </a:r>
            <a:endParaRPr lang="en-GB" sz="2000" dirty="0">
              <a:latin typeface="Times New Roman" pitchFamily="18" charset="0"/>
              <a:cs typeface="Times New Roman" pitchFamily="18" charset="0"/>
            </a:endParaRPr>
          </a:p>
        </p:txBody>
      </p:sp>
      <p:sp>
        <p:nvSpPr>
          <p:cNvPr id="25" name="Rechteck 24"/>
          <p:cNvSpPr/>
          <p:nvPr/>
        </p:nvSpPr>
        <p:spPr>
          <a:xfrm>
            <a:off x="1142976" y="-24"/>
            <a:ext cx="7643866" cy="523220"/>
          </a:xfrm>
          <a:prstGeom prst="rect">
            <a:avLst/>
          </a:prstGeom>
        </p:spPr>
        <p:txBody>
          <a:bodyPr wrap="square">
            <a:spAutoFit/>
          </a:bodyPr>
          <a:lstStyle/>
          <a:p>
            <a:pPr algn="ctr"/>
            <a:r>
              <a:rPr lang="en-GB" sz="2800" b="1" dirty="0" smtClean="0">
                <a:latin typeface="Times New Roman" pitchFamily="18" charset="0"/>
                <a:cs typeface="Times New Roman" pitchFamily="18" charset="0"/>
              </a:rPr>
              <a:t>Result: Stopped </a:t>
            </a:r>
            <a:r>
              <a:rPr lang="en-GB" sz="2800" b="1" dirty="0" err="1" smtClean="0">
                <a:latin typeface="Times New Roman" pitchFamily="18" charset="0"/>
                <a:cs typeface="Times New Roman" pitchFamily="18" charset="0"/>
              </a:rPr>
              <a:t>kaon</a:t>
            </a:r>
            <a:r>
              <a:rPr lang="en-GB" sz="2800" b="1" dirty="0" smtClean="0">
                <a:latin typeface="Times New Roman" pitchFamily="18" charset="0"/>
                <a:cs typeface="Times New Roman" pitchFamily="18" charset="0"/>
              </a:rPr>
              <a:t> distribution </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r>
              <a:rPr lang="en-US" smtClean="0"/>
              <a:t>MESON 2012</a:t>
            </a:r>
            <a:endParaRPr lang="en-GB"/>
          </a:p>
        </p:txBody>
      </p:sp>
      <p:grpSp>
        <p:nvGrpSpPr>
          <p:cNvPr id="2"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2"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3"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2" name="Tabelle 11"/>
          <p:cNvGraphicFramePr>
            <a:graphicFrameLocks noGrp="1"/>
          </p:cNvGraphicFramePr>
          <p:nvPr/>
        </p:nvGraphicFramePr>
        <p:xfrm>
          <a:off x="-32" y="1071546"/>
          <a:ext cx="9144033" cy="4389120"/>
        </p:xfrm>
        <a:graphic>
          <a:graphicData uri="http://schemas.openxmlformats.org/drawingml/2006/table">
            <a:tbl>
              <a:tblPr firstRow="1" bandRow="1">
                <a:tableStyleId>{5C22544A-7EE6-4342-B048-85BDC9FD1C3A}</a:tableStyleId>
              </a:tblPr>
              <a:tblGrid>
                <a:gridCol w="1613653"/>
                <a:gridCol w="1536812"/>
                <a:gridCol w="1152609"/>
                <a:gridCol w="1229450"/>
                <a:gridCol w="1152609"/>
                <a:gridCol w="1164169"/>
                <a:gridCol w="1294731"/>
              </a:tblGrid>
              <a:tr h="471494">
                <a:tc>
                  <a:txBody>
                    <a:bodyPr/>
                    <a:lstStyle/>
                    <a:p>
                      <a:endParaRPr lang="en-GB" sz="1600" noProof="0">
                        <a:solidFill>
                          <a:schemeClr val="tx1"/>
                        </a:solidFill>
                        <a:latin typeface="Arial" pitchFamily="34" charset="0"/>
                        <a:cs typeface="Arial" pitchFamily="34" charset="0"/>
                      </a:endParaRPr>
                    </a:p>
                  </a:txBody>
                  <a:tcPr/>
                </a:tc>
                <a:tc>
                  <a:txBody>
                    <a:bodyPr/>
                    <a:lstStyle/>
                    <a:p>
                      <a:r>
                        <a:rPr lang="en-GB" sz="1600" b="0" noProof="0" smtClean="0">
                          <a:solidFill>
                            <a:schemeClr val="tx1"/>
                          </a:solidFill>
                          <a:latin typeface="Arial" pitchFamily="34" charset="0"/>
                          <a:cs typeface="Arial" pitchFamily="34" charset="0"/>
                        </a:rPr>
                        <a:t>new geometry</a:t>
                      </a:r>
                    </a:p>
                    <a:p>
                      <a:r>
                        <a:rPr lang="en-GB" sz="1600" b="0" noProof="0" smtClean="0">
                          <a:solidFill>
                            <a:schemeClr val="tx1"/>
                          </a:solidFill>
                          <a:latin typeface="Arial" pitchFamily="34" charset="0"/>
                          <a:cs typeface="Arial" pitchFamily="34" charset="0"/>
                        </a:rPr>
                        <a:t>&amp; gas density</a:t>
                      </a:r>
                    </a:p>
                  </a:txBody>
                  <a:tcPr/>
                </a:tc>
                <a:tc>
                  <a:txBody>
                    <a:bodyPr/>
                    <a:lstStyle/>
                    <a:p>
                      <a:r>
                        <a:rPr lang="en-GB" sz="1600" b="0" noProof="0" smtClean="0">
                          <a:solidFill>
                            <a:schemeClr val="tx1"/>
                          </a:solidFill>
                          <a:latin typeface="Arial" pitchFamily="34" charset="0"/>
                          <a:cs typeface="Arial" pitchFamily="34" charset="0"/>
                        </a:rPr>
                        <a:t>timing</a:t>
                      </a:r>
                    </a:p>
                    <a:p>
                      <a:r>
                        <a:rPr lang="en-GB" sz="1600" b="0" noProof="0" smtClean="0">
                          <a:solidFill>
                            <a:schemeClr val="tx1"/>
                          </a:solidFill>
                          <a:latin typeface="Arial" pitchFamily="34" charset="0"/>
                          <a:cs typeface="Arial" pitchFamily="34" charset="0"/>
                        </a:rPr>
                        <a:t>resolution</a:t>
                      </a:r>
                    </a:p>
                  </a:txBody>
                  <a:tcPr/>
                </a:tc>
                <a:tc>
                  <a:txBody>
                    <a:bodyPr/>
                    <a:lstStyle/>
                    <a:p>
                      <a:r>
                        <a:rPr lang="en-GB" sz="1600" b="0" noProof="0" smtClean="0">
                          <a:solidFill>
                            <a:schemeClr val="tx1"/>
                          </a:solidFill>
                          <a:latin typeface="Arial" pitchFamily="34" charset="0"/>
                          <a:cs typeface="Arial" pitchFamily="34" charset="0"/>
                        </a:rPr>
                        <a:t>K</a:t>
                      </a:r>
                      <a:r>
                        <a:rPr lang="en-GB" sz="1600" b="0" baseline="30000" noProof="0" smtClean="0">
                          <a:solidFill>
                            <a:schemeClr val="tx1"/>
                          </a:solidFill>
                          <a:latin typeface="Arial" pitchFamily="34" charset="0"/>
                          <a:cs typeface="Arial" pitchFamily="34" charset="0"/>
                        </a:rPr>
                        <a:t>±</a:t>
                      </a:r>
                      <a:r>
                        <a:rPr lang="en-GB" sz="1600" b="0" noProof="0" smtClean="0">
                          <a:solidFill>
                            <a:schemeClr val="tx1"/>
                          </a:solidFill>
                          <a:latin typeface="Arial" pitchFamily="34" charset="0"/>
                          <a:cs typeface="Arial" pitchFamily="34" charset="0"/>
                        </a:rPr>
                        <a:t>  dis-crimination</a:t>
                      </a:r>
                      <a:endParaRPr lang="en-GB" sz="1600" noProof="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smtClean="0">
                          <a:solidFill>
                            <a:schemeClr val="tx1"/>
                          </a:solidFill>
                          <a:latin typeface="Arial" pitchFamily="34" charset="0"/>
                          <a:cs typeface="Arial" pitchFamily="34" charset="0"/>
                        </a:rPr>
                        <a:t>del‘d anti-coinc.</a:t>
                      </a:r>
                      <a:endParaRPr lang="en-GB" sz="1600" noProof="0">
                        <a:latin typeface="Arial" pitchFamily="34" charset="0"/>
                        <a:cs typeface="Arial" pitchFamily="34" charset="0"/>
                      </a:endParaRPr>
                    </a:p>
                  </a:txBody>
                  <a:tcPr/>
                </a:tc>
                <a:tc>
                  <a:txBody>
                    <a:bodyPr/>
                    <a:lstStyle/>
                    <a:p>
                      <a:r>
                        <a:rPr lang="en-GB" sz="1600" b="0" noProof="0" smtClean="0">
                          <a:solidFill>
                            <a:schemeClr val="tx1"/>
                          </a:solidFill>
                          <a:latin typeface="Arial" pitchFamily="34" charset="0"/>
                          <a:cs typeface="Arial" pitchFamily="34" charset="0"/>
                        </a:rPr>
                        <a:t>prompt</a:t>
                      </a:r>
                    </a:p>
                    <a:p>
                      <a:r>
                        <a:rPr lang="en-GB" sz="1600" b="0" noProof="0" smtClean="0">
                          <a:solidFill>
                            <a:schemeClr val="tx1"/>
                          </a:solidFill>
                          <a:latin typeface="Arial" pitchFamily="34" charset="0"/>
                          <a:cs typeface="Arial" pitchFamily="34" charset="0"/>
                        </a:rPr>
                        <a:t>anti-coinc.</a:t>
                      </a:r>
                      <a:endParaRPr lang="en-GB" sz="1600" b="0" noProof="0">
                        <a:solidFill>
                          <a:schemeClr val="tx1"/>
                        </a:solidFill>
                        <a:latin typeface="Arial" pitchFamily="34" charset="0"/>
                        <a:cs typeface="Arial" pitchFamily="34" charset="0"/>
                      </a:endParaRPr>
                    </a:p>
                  </a:txBody>
                  <a:tcPr/>
                </a:tc>
                <a:tc>
                  <a:txBody>
                    <a:bodyPr/>
                    <a:lstStyle/>
                    <a:p>
                      <a:r>
                        <a:rPr lang="en-GB" sz="1600" b="1" i="0" noProof="0" smtClean="0">
                          <a:solidFill>
                            <a:srgbClr val="FF0000"/>
                          </a:solidFill>
                          <a:latin typeface="Arial" pitchFamily="34" charset="0"/>
                          <a:cs typeface="Arial" pitchFamily="34" charset="0"/>
                        </a:rPr>
                        <a:t>total impr.</a:t>
                      </a:r>
                    </a:p>
                    <a:p>
                      <a:r>
                        <a:rPr lang="en-GB" sz="1600" b="1" i="0" noProof="0" smtClean="0">
                          <a:solidFill>
                            <a:srgbClr val="FF0000"/>
                          </a:solidFill>
                          <a:latin typeface="Arial" pitchFamily="34" charset="0"/>
                          <a:cs typeface="Arial" pitchFamily="34" charset="0"/>
                        </a:rPr>
                        <a:t>factor</a:t>
                      </a:r>
                    </a:p>
                  </a:txBody>
                  <a:tcPr/>
                </a:tc>
              </a:tr>
              <a:tr h="706764">
                <a:tc>
                  <a:txBody>
                    <a:bodyPr/>
                    <a:lstStyle/>
                    <a:p>
                      <a:r>
                        <a:rPr lang="en-GB" sz="1600" baseline="0" noProof="0" smtClean="0">
                          <a:latin typeface="Arial" pitchFamily="34" charset="0"/>
                          <a:cs typeface="Arial" pitchFamily="34" charset="0"/>
                        </a:rPr>
                        <a:t>Signal </a:t>
                      </a:r>
                      <a:endParaRPr lang="en-GB" sz="1600" baseline="300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2.5</a:t>
                      </a:r>
                      <a:endParaRPr lang="en-GB" sz="1600" b="1" baseline="30000" noProof="0">
                        <a:latin typeface="Arial" pitchFamily="34" charset="0"/>
                        <a:cs typeface="Arial" pitchFamily="34" charset="0"/>
                      </a:endParaRPr>
                    </a:p>
                  </a:txBody>
                  <a:tcPr/>
                </a:tc>
                <a:tc>
                  <a:txBody>
                    <a:bodyPr/>
                    <a:lstStyle/>
                    <a:p>
                      <a:pPr algn="ctr"/>
                      <a:endParaRPr lang="en-GB" sz="1600" b="1" baseline="300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0.8</a:t>
                      </a:r>
                      <a:endParaRPr lang="en-GB" sz="1600" b="1"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pPr algn="ctr"/>
                      <a:r>
                        <a:rPr lang="en-GB" sz="1600" b="1" noProof="0" smtClean="0">
                          <a:solidFill>
                            <a:srgbClr val="FF0000"/>
                          </a:solidFill>
                          <a:latin typeface="Arial" pitchFamily="34" charset="0"/>
                          <a:cs typeface="Arial" pitchFamily="34" charset="0"/>
                        </a:rPr>
                        <a:t>2.0</a:t>
                      </a:r>
                    </a:p>
                    <a:p>
                      <a:pPr algn="ctr"/>
                      <a:endParaRPr lang="en-GB" sz="1600" b="1" noProof="0" smtClean="0">
                        <a:solidFill>
                          <a:srgbClr val="FF0000"/>
                        </a:solidFill>
                        <a:latin typeface="Arial" pitchFamily="34" charset="0"/>
                        <a:cs typeface="Arial" pitchFamily="34" charset="0"/>
                      </a:endParaRPr>
                    </a:p>
                    <a:p>
                      <a:pPr algn="ctr"/>
                      <a:endParaRPr lang="en-GB" sz="1600" b="1" noProof="0">
                        <a:solidFill>
                          <a:srgbClr val="FF0000"/>
                        </a:solidFill>
                        <a:latin typeface="Arial" pitchFamily="34" charset="0"/>
                        <a:cs typeface="Arial" pitchFamily="34" charset="0"/>
                      </a:endParaRPr>
                    </a:p>
                  </a:txBody>
                  <a:tcPr/>
                </a:tc>
              </a:tr>
              <a:tr h="191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noProof="0" smtClean="0">
                          <a:latin typeface="Arial" pitchFamily="34" charset="0"/>
                          <a:cs typeface="Arial" pitchFamily="34" charset="0"/>
                        </a:rPr>
                        <a:t>kaonic X-rays wall stops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noProof="0" smtClean="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20</a:t>
                      </a:r>
                      <a:endParaRPr lang="en-GB" sz="1600" b="1"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pPr algn="ctr"/>
                      <a:r>
                        <a:rPr lang="en-GB" sz="1600" b="1" noProof="0" smtClean="0">
                          <a:solidFill>
                            <a:srgbClr val="FF0000"/>
                          </a:solidFill>
                          <a:latin typeface="Arial" pitchFamily="34" charset="0"/>
                          <a:cs typeface="Arial" pitchFamily="34" charset="0"/>
                        </a:rPr>
                        <a:t>20 </a:t>
                      </a:r>
                      <a:r>
                        <a:rPr lang="en-GB" sz="1600" noProof="0" smtClean="0">
                          <a:solidFill>
                            <a:srgbClr val="FF0000"/>
                          </a:solidFill>
                          <a:latin typeface="Arial" pitchFamily="34" charset="0"/>
                          <a:cs typeface="Arial" pitchFamily="34" charset="0"/>
                        </a:rPr>
                        <a:t>  </a:t>
                      </a:r>
                      <a:endParaRPr lang="en-GB" sz="1600" noProof="0">
                        <a:solidFill>
                          <a:srgbClr val="FF0000"/>
                        </a:solidFill>
                        <a:latin typeface="Arial" pitchFamily="34" charset="0"/>
                        <a:cs typeface="Arial" pitchFamily="34" charset="0"/>
                      </a:endParaRPr>
                    </a:p>
                  </a:txBody>
                  <a:tcPr/>
                </a:tc>
              </a:tr>
              <a:tr h="191755">
                <a:tc>
                  <a:txBody>
                    <a:bodyPr/>
                    <a:lstStyle/>
                    <a:p>
                      <a:r>
                        <a:rPr lang="en-GB" sz="1600" baseline="0" noProof="0" smtClean="0">
                          <a:latin typeface="Arial" pitchFamily="34" charset="0"/>
                          <a:cs typeface="Arial" pitchFamily="34" charset="0"/>
                        </a:rPr>
                        <a:t>continuous background  /Signal  /keV</a:t>
                      </a:r>
                      <a:endParaRPr lang="en-GB" sz="16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3.8</a:t>
                      </a:r>
                    </a:p>
                    <a:p>
                      <a:r>
                        <a:rPr lang="en-GB" sz="1400" noProof="0" smtClean="0">
                          <a:latin typeface="Arial" pitchFamily="34" charset="0"/>
                          <a:cs typeface="Arial" pitchFamily="34" charset="0"/>
                        </a:rPr>
                        <a:t>ratio of </a:t>
                      </a:r>
                      <a:r>
                        <a:rPr lang="en-GB" sz="1400" baseline="0" noProof="0" smtClean="0">
                          <a:latin typeface="Arial" pitchFamily="34" charset="0"/>
                          <a:cs typeface="Arial" pitchFamily="34" charset="0"/>
                        </a:rPr>
                        <a:t>gasstops vs.</a:t>
                      </a:r>
                    </a:p>
                    <a:p>
                      <a:r>
                        <a:rPr lang="en-GB" sz="1400" baseline="0" noProof="0" smtClean="0">
                          <a:latin typeface="Arial" pitchFamily="34" charset="0"/>
                          <a:cs typeface="Arial" pitchFamily="34" charset="0"/>
                        </a:rPr>
                        <a:t>decay+wallstops</a:t>
                      </a:r>
                    </a:p>
                    <a:p>
                      <a:r>
                        <a:rPr lang="en-GB" sz="1400" baseline="0" noProof="0" smtClean="0">
                          <a:latin typeface="Arial" pitchFamily="34" charset="0"/>
                          <a:cs typeface="Arial" pitchFamily="34" charset="0"/>
                        </a:rPr>
                        <a:t> </a:t>
                      </a:r>
                      <a:endParaRPr lang="en-GB" sz="14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2</a:t>
                      </a:r>
                    </a:p>
                    <a:p>
                      <a:r>
                        <a:rPr lang="en-GB" sz="1400" noProof="0" smtClean="0">
                          <a:latin typeface="Arial" pitchFamily="34" charset="0"/>
                          <a:cs typeface="Arial" pitchFamily="34" charset="0"/>
                        </a:rPr>
                        <a:t>events due to decay of K</a:t>
                      </a:r>
                      <a:r>
                        <a:rPr lang="en-GB" sz="1400" baseline="30000" noProof="0" smtClean="0">
                          <a:latin typeface="Arial" pitchFamily="34" charset="0"/>
                          <a:cs typeface="Arial" pitchFamily="34" charset="0"/>
                        </a:rPr>
                        <a:t>+</a:t>
                      </a:r>
                      <a:r>
                        <a:rPr lang="en-GB" sz="1400" noProof="0" smtClean="0">
                          <a:latin typeface="Arial" pitchFamily="34" charset="0"/>
                          <a:cs typeface="Arial" pitchFamily="34" charset="0"/>
                        </a:rPr>
                        <a:t>  removed</a:t>
                      </a:r>
                      <a:endParaRPr lang="en-GB" sz="14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2</a:t>
                      </a:r>
                    </a:p>
                    <a:p>
                      <a:r>
                        <a:rPr lang="en-GB" sz="1400" noProof="0" smtClean="0">
                          <a:latin typeface="Arial" pitchFamily="34" charset="0"/>
                          <a:cs typeface="Arial" pitchFamily="34" charset="0"/>
                        </a:rPr>
                        <a:t>charged particle veto</a:t>
                      </a:r>
                      <a:endParaRPr lang="en-GB" sz="1400" noProof="0">
                        <a:latin typeface="Arial" pitchFamily="34" charset="0"/>
                        <a:cs typeface="Arial" pitchFamily="34" charset="0"/>
                      </a:endParaRPr>
                    </a:p>
                  </a:txBody>
                  <a:tcPr/>
                </a:tc>
                <a:tc>
                  <a:txBody>
                    <a:bodyPr/>
                    <a:lstStyle/>
                    <a:p>
                      <a:pPr algn="ctr"/>
                      <a:r>
                        <a:rPr lang="en-GB" sz="1600" b="1" noProof="0" smtClean="0">
                          <a:solidFill>
                            <a:srgbClr val="FF0000"/>
                          </a:solidFill>
                          <a:latin typeface="Arial" pitchFamily="34" charset="0"/>
                          <a:cs typeface="Arial" pitchFamily="34" charset="0"/>
                        </a:rPr>
                        <a:t>15.2</a:t>
                      </a:r>
                      <a:endParaRPr lang="en-GB" sz="1600" b="1" noProof="0">
                        <a:solidFill>
                          <a:srgbClr val="FF0000"/>
                        </a:solidFill>
                        <a:latin typeface="Arial" pitchFamily="34" charset="0"/>
                        <a:cs typeface="Arial" pitchFamily="34" charset="0"/>
                      </a:endParaRPr>
                    </a:p>
                  </a:txBody>
                  <a:tcPr/>
                </a:tc>
              </a:tr>
              <a:tr h="191755">
                <a:tc>
                  <a:txBody>
                    <a:bodyPr/>
                    <a:lstStyle/>
                    <a:p>
                      <a:r>
                        <a:rPr lang="en-GB" sz="1600" noProof="0" smtClean="0">
                          <a:latin typeface="Arial" pitchFamily="34" charset="0"/>
                          <a:cs typeface="Arial" pitchFamily="34" charset="0"/>
                        </a:rPr>
                        <a:t>beam background (asynchron)</a:t>
                      </a:r>
                      <a:endParaRPr lang="en-GB" sz="16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4.8</a:t>
                      </a:r>
                      <a:r>
                        <a:rPr lang="en-GB" sz="1600" noProof="0" smtClean="0">
                          <a:latin typeface="Arial" pitchFamily="34" charset="0"/>
                          <a:cs typeface="Arial" pitchFamily="34" charset="0"/>
                        </a:rPr>
                        <a:t> </a:t>
                      </a:r>
                    </a:p>
                    <a:p>
                      <a:r>
                        <a:rPr lang="en-GB" sz="1400" noProof="0" smtClean="0">
                          <a:latin typeface="Arial" pitchFamily="34" charset="0"/>
                          <a:cs typeface="Arial" pitchFamily="34" charset="0"/>
                        </a:rPr>
                        <a:t>less trigger per signal</a:t>
                      </a:r>
                      <a:endParaRPr lang="en-GB" sz="14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1.5</a:t>
                      </a:r>
                      <a:r>
                        <a:rPr lang="en-GB" sz="1600" noProof="0" smtClean="0">
                          <a:latin typeface="Arial" pitchFamily="34" charset="0"/>
                          <a:cs typeface="Arial" pitchFamily="34" charset="0"/>
                        </a:rPr>
                        <a:t> </a:t>
                      </a:r>
                    </a:p>
                    <a:p>
                      <a:pPr algn="l"/>
                      <a:r>
                        <a:rPr lang="en-GB" sz="1400" noProof="0" smtClean="0">
                          <a:latin typeface="Arial" pitchFamily="34" charset="0"/>
                          <a:cs typeface="Arial" pitchFamily="34" charset="0"/>
                        </a:rPr>
                        <a:t>smaller</a:t>
                      </a:r>
                    </a:p>
                    <a:p>
                      <a:pPr algn="l"/>
                      <a:r>
                        <a:rPr lang="en-GB" sz="1400" noProof="0" smtClean="0">
                          <a:latin typeface="Arial" pitchFamily="34" charset="0"/>
                          <a:cs typeface="Arial" pitchFamily="34" charset="0"/>
                        </a:rPr>
                        <a:t>coincidence gate</a:t>
                      </a:r>
                      <a:endParaRPr lang="en-GB" sz="14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pPr algn="ctr"/>
                      <a:r>
                        <a:rPr lang="en-GB" sz="1600" b="1" noProof="0" smtClean="0">
                          <a:latin typeface="Arial" pitchFamily="34" charset="0"/>
                          <a:cs typeface="Arial" pitchFamily="34" charset="0"/>
                        </a:rPr>
                        <a:t>3</a:t>
                      </a:r>
                    </a:p>
                    <a:p>
                      <a:r>
                        <a:rPr lang="en-GB" sz="1400" noProof="0" smtClean="0">
                          <a:latin typeface="Arial" pitchFamily="34" charset="0"/>
                          <a:cs typeface="Arial" pitchFamily="34" charset="0"/>
                        </a:rPr>
                        <a:t>„active</a:t>
                      </a:r>
                      <a:r>
                        <a:rPr lang="en-GB" sz="1400" baseline="0" noProof="0" smtClean="0">
                          <a:latin typeface="Arial" pitchFamily="34" charset="0"/>
                          <a:cs typeface="Arial" pitchFamily="34" charset="0"/>
                        </a:rPr>
                        <a:t> shielding“</a:t>
                      </a:r>
                      <a:endParaRPr lang="en-GB" sz="1400" noProof="0">
                        <a:latin typeface="Arial" pitchFamily="34" charset="0"/>
                        <a:cs typeface="Arial" pitchFamily="34" charset="0"/>
                      </a:endParaRPr>
                    </a:p>
                  </a:txBody>
                  <a:tcPr/>
                </a:tc>
                <a:tc>
                  <a:txBody>
                    <a:bodyPr/>
                    <a:lstStyle/>
                    <a:p>
                      <a:endParaRPr lang="en-GB" sz="1600" noProof="0">
                        <a:latin typeface="Arial" pitchFamily="34" charset="0"/>
                        <a:cs typeface="Arial" pitchFamily="34" charset="0"/>
                      </a:endParaRPr>
                    </a:p>
                  </a:txBody>
                  <a:tcPr/>
                </a:tc>
                <a:tc>
                  <a:txBody>
                    <a:bodyPr/>
                    <a:lstStyle/>
                    <a:p>
                      <a:pPr algn="ctr"/>
                      <a:r>
                        <a:rPr lang="en-GB" sz="1600" b="1" noProof="0" dirty="0" smtClean="0">
                          <a:solidFill>
                            <a:srgbClr val="FF0000"/>
                          </a:solidFill>
                          <a:latin typeface="Arial" pitchFamily="34" charset="0"/>
                          <a:cs typeface="Arial" pitchFamily="34" charset="0"/>
                        </a:rPr>
                        <a:t>21.6</a:t>
                      </a:r>
                      <a:endParaRPr lang="en-GB" sz="1600" b="1" noProof="0" dirty="0">
                        <a:solidFill>
                          <a:srgbClr val="FF0000"/>
                        </a:solidFill>
                        <a:latin typeface="Arial" pitchFamily="34" charset="0"/>
                        <a:cs typeface="Arial" pitchFamily="34" charset="0"/>
                      </a:endParaRPr>
                    </a:p>
                  </a:txBody>
                  <a:tcPr/>
                </a:tc>
              </a:tr>
            </a:tbl>
          </a:graphicData>
        </a:graphic>
      </p:graphicFrame>
      <p:sp>
        <p:nvSpPr>
          <p:cNvPr id="11" name="Rechteck 10"/>
          <p:cNvSpPr/>
          <p:nvPr/>
        </p:nvSpPr>
        <p:spPr>
          <a:xfrm>
            <a:off x="1142976" y="-24"/>
            <a:ext cx="7643866" cy="523220"/>
          </a:xfrm>
          <a:prstGeom prst="rect">
            <a:avLst/>
          </a:prstGeom>
        </p:spPr>
        <p:txBody>
          <a:bodyPr wrap="square">
            <a:spAutoFit/>
          </a:bodyPr>
          <a:lstStyle/>
          <a:p>
            <a:pPr algn="ctr"/>
            <a:r>
              <a:rPr lang="en-GB" sz="2800" b="1" dirty="0" smtClean="0">
                <a:latin typeface="Times New Roman" pitchFamily="18" charset="0"/>
                <a:cs typeface="Times New Roman" pitchFamily="18" charset="0"/>
              </a:rPr>
              <a:t>MC simulation -  summary</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7143768" y="17738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p:cNvPicPr>
            <a:picLocks noChangeAspect="1" noChangeArrowheads="1"/>
          </p:cNvPicPr>
          <p:nvPr/>
        </p:nvPicPr>
        <p:blipFill>
          <a:blip r:embed="rId2"/>
          <a:srcRect/>
          <a:stretch>
            <a:fillRect/>
          </a:stretch>
        </p:blipFill>
        <p:spPr bwMode="auto">
          <a:xfrm>
            <a:off x="857224" y="642942"/>
            <a:ext cx="5715040" cy="5786478"/>
          </a:xfrm>
          <a:prstGeom prst="rect">
            <a:avLst/>
          </a:prstGeom>
          <a:noFill/>
          <a:ln w="9525">
            <a:noFill/>
            <a:miter lim="800000"/>
            <a:headEnd/>
            <a:tailEnd/>
          </a:ln>
          <a:effectLst/>
        </p:spPr>
      </p:pic>
      <p:grpSp>
        <p:nvGrpSpPr>
          <p:cNvPr id="10" name="Gruppieren 5"/>
          <p:cNvGrpSpPr/>
          <p:nvPr/>
        </p:nvGrpSpPr>
        <p:grpSpPr>
          <a:xfrm>
            <a:off x="-32" y="-24"/>
            <a:ext cx="893736" cy="6858000"/>
            <a:chOff x="-36512" y="0"/>
            <a:chExt cx="1115616" cy="6858000"/>
          </a:xfrm>
        </p:grpSpPr>
        <p:sp>
          <p:nvSpPr>
            <p:cNvPr id="11" name="Rechteck 10"/>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14"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pic>
        <p:nvPicPr>
          <p:cNvPr id="16" name="Picture 3"/>
          <p:cNvPicPr>
            <a:picLocks noChangeAspect="1" noChangeArrowheads="1"/>
          </p:cNvPicPr>
          <p:nvPr/>
        </p:nvPicPr>
        <p:blipFill>
          <a:blip r:embed="rId5"/>
          <a:srcRect/>
          <a:stretch>
            <a:fillRect/>
          </a:stretch>
        </p:blipFill>
        <p:spPr bwMode="auto">
          <a:xfrm>
            <a:off x="4143372" y="3586841"/>
            <a:ext cx="5000660" cy="699439"/>
          </a:xfrm>
          <a:prstGeom prst="rect">
            <a:avLst/>
          </a:prstGeom>
          <a:noFill/>
          <a:ln w="9525">
            <a:noFill/>
            <a:miter lim="800000"/>
            <a:headEnd/>
            <a:tailEnd/>
          </a:ln>
          <a:effectLst/>
        </p:spPr>
      </p:pic>
      <p:sp>
        <p:nvSpPr>
          <p:cNvPr id="17" name="Rechteck 16"/>
          <p:cNvSpPr/>
          <p:nvPr/>
        </p:nvSpPr>
        <p:spPr>
          <a:xfrm>
            <a:off x="1000100" y="428628"/>
            <a:ext cx="42862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5"/>
          <p:cNvPicPr>
            <a:picLocks noChangeAspect="1" noChangeArrowheads="1"/>
          </p:cNvPicPr>
          <p:nvPr/>
        </p:nvPicPr>
        <p:blipFill>
          <a:blip r:embed="rId6"/>
          <a:srcRect/>
          <a:stretch>
            <a:fillRect/>
          </a:stretch>
        </p:blipFill>
        <p:spPr bwMode="auto">
          <a:xfrm>
            <a:off x="6624663" y="4214842"/>
            <a:ext cx="2519369" cy="2066788"/>
          </a:xfrm>
          <a:prstGeom prst="rect">
            <a:avLst/>
          </a:prstGeom>
          <a:noFill/>
          <a:ln w="9525">
            <a:noFill/>
            <a:miter lim="800000"/>
            <a:headEnd/>
            <a:tailEnd/>
          </a:ln>
          <a:effectLst/>
        </p:spPr>
      </p:pic>
      <p:sp>
        <p:nvSpPr>
          <p:cNvPr id="19" name="Textfeld 18"/>
          <p:cNvSpPr txBox="1"/>
          <p:nvPr/>
        </p:nvSpPr>
        <p:spPr>
          <a:xfrm>
            <a:off x="6429388" y="928694"/>
            <a:ext cx="2124299" cy="1015663"/>
          </a:xfrm>
          <a:prstGeom prst="rect">
            <a:avLst/>
          </a:prstGeom>
          <a:noFill/>
        </p:spPr>
        <p:txBody>
          <a:bodyPr wrap="none" rtlCol="0">
            <a:spAutoFit/>
          </a:bodyPr>
          <a:lstStyle/>
          <a:p>
            <a:r>
              <a:rPr lang="en-GB" sz="2000" dirty="0" smtClean="0">
                <a:solidFill>
                  <a:srgbClr val="0070C0"/>
                </a:solidFill>
                <a:latin typeface="Arial" pitchFamily="34" charset="0"/>
                <a:cs typeface="Arial" pitchFamily="34" charset="0"/>
              </a:rPr>
              <a:t>model input</a:t>
            </a:r>
          </a:p>
          <a:p>
            <a:r>
              <a:rPr lang="en-GB" sz="2000" dirty="0" smtClean="0">
                <a:solidFill>
                  <a:srgbClr val="0070C0"/>
                </a:solidFill>
                <a:latin typeface="Arial" pitchFamily="34" charset="0"/>
                <a:cs typeface="Arial" pitchFamily="34" charset="0"/>
              </a:rPr>
              <a:t>shift  =  -  660 </a:t>
            </a:r>
            <a:r>
              <a:rPr lang="en-GB" sz="2000" dirty="0" err="1" smtClean="0">
                <a:solidFill>
                  <a:srgbClr val="0070C0"/>
                </a:solidFill>
                <a:latin typeface="Arial" pitchFamily="34" charset="0"/>
                <a:cs typeface="Arial" pitchFamily="34" charset="0"/>
              </a:rPr>
              <a:t>eV</a:t>
            </a:r>
            <a:endParaRPr lang="en-GB" sz="2000" dirty="0" smtClean="0">
              <a:solidFill>
                <a:srgbClr val="0070C0"/>
              </a:solidFill>
              <a:latin typeface="Arial" pitchFamily="34" charset="0"/>
              <a:cs typeface="Arial" pitchFamily="34" charset="0"/>
            </a:endParaRPr>
          </a:p>
          <a:p>
            <a:r>
              <a:rPr lang="en-GB" sz="2000" dirty="0" smtClean="0">
                <a:solidFill>
                  <a:srgbClr val="0070C0"/>
                </a:solidFill>
                <a:latin typeface="Arial" pitchFamily="34" charset="0"/>
                <a:cs typeface="Arial" pitchFamily="34" charset="0"/>
              </a:rPr>
              <a:t>width=  1200 </a:t>
            </a:r>
            <a:r>
              <a:rPr lang="en-GB" sz="2000" dirty="0" err="1" smtClean="0">
                <a:solidFill>
                  <a:srgbClr val="0070C0"/>
                </a:solidFill>
                <a:latin typeface="Arial" pitchFamily="34" charset="0"/>
                <a:cs typeface="Arial" pitchFamily="34" charset="0"/>
              </a:rPr>
              <a:t>eV</a:t>
            </a:r>
            <a:endParaRPr lang="en-GB" sz="2000" dirty="0">
              <a:solidFill>
                <a:srgbClr val="0070C0"/>
              </a:solidFill>
              <a:latin typeface="Arial" pitchFamily="34" charset="0"/>
              <a:cs typeface="Arial" pitchFamily="34" charset="0"/>
            </a:endParaRPr>
          </a:p>
        </p:txBody>
      </p:sp>
      <p:sp>
        <p:nvSpPr>
          <p:cNvPr id="20" name="Textfeld 19"/>
          <p:cNvSpPr txBox="1"/>
          <p:nvPr/>
        </p:nvSpPr>
        <p:spPr>
          <a:xfrm>
            <a:off x="857225" y="-24"/>
            <a:ext cx="8286776"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cs typeface="Times New Roman" pitchFamily="18" charset="0"/>
              </a:rPr>
              <a:t>Kaonic deuterium – MC simulations</a:t>
            </a:r>
          </a:p>
        </p:txBody>
      </p:sp>
      <p:sp>
        <p:nvSpPr>
          <p:cNvPr id="21" name="Textfeld 20"/>
          <p:cNvSpPr txBox="1"/>
          <p:nvPr/>
        </p:nvSpPr>
        <p:spPr>
          <a:xfrm>
            <a:off x="4357686" y="6215082"/>
            <a:ext cx="1414811" cy="369332"/>
          </a:xfrm>
          <a:prstGeom prst="rect">
            <a:avLst/>
          </a:prstGeom>
          <a:noFill/>
        </p:spPr>
        <p:txBody>
          <a:bodyPr wrap="none" rtlCol="0">
            <a:spAutoFit/>
          </a:bodyPr>
          <a:lstStyle/>
          <a:p>
            <a:r>
              <a:rPr lang="en-GB" dirty="0" smtClean="0"/>
              <a:t>energy  [</a:t>
            </a:r>
            <a:r>
              <a:rPr lang="en-GB" dirty="0" err="1" smtClean="0"/>
              <a:t>keV</a:t>
            </a:r>
            <a:r>
              <a:rPr lang="en-GB" dirty="0" smtClean="0"/>
              <a:t>]</a:t>
            </a:r>
            <a:endParaRPr lang="en-GB" dirty="0"/>
          </a:p>
        </p:txBody>
      </p:sp>
      <p:sp>
        <p:nvSpPr>
          <p:cNvPr id="15" name="Fußzeilenplatzhalter 14"/>
          <p:cNvSpPr>
            <a:spLocks noGrp="1"/>
          </p:cNvSpPr>
          <p:nvPr>
            <p:ph type="ftr" sz="quarter" idx="11"/>
          </p:nvPr>
        </p:nvSpPr>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eck 7"/>
          <p:cNvSpPr/>
          <p:nvPr/>
        </p:nvSpPr>
        <p:spPr>
          <a:xfrm>
            <a:off x="1142976" y="897183"/>
            <a:ext cx="8001024" cy="5401479"/>
          </a:xfrm>
          <a:prstGeom prst="rect">
            <a:avLst/>
          </a:prstGeom>
        </p:spPr>
        <p:txBody>
          <a:bodyPr wrap="square">
            <a:spAutoFit/>
          </a:bodyPr>
          <a:lstStyle/>
          <a:p>
            <a:pPr>
              <a:buFont typeface="Wingdings" pitchFamily="2" charset="2"/>
              <a:buChar char="Ø"/>
            </a:pPr>
            <a:r>
              <a:rPr lang="en-US" sz="2400" dirty="0" smtClean="0">
                <a:latin typeface="Palatino Linotype" pitchFamily="18" charset="0"/>
              </a:rPr>
              <a:t>   SIDDHARTA  setup was working with 144  SDDs </a:t>
            </a:r>
          </a:p>
          <a:p>
            <a:pPr>
              <a:buFont typeface="Wingdings" pitchFamily="2" charset="2"/>
              <a:buChar char="Ø"/>
            </a:pPr>
            <a:endParaRPr lang="en-US" sz="2400" dirty="0" smtClean="0">
              <a:latin typeface="Palatino Linotype" pitchFamily="18" charset="0"/>
            </a:endParaRPr>
          </a:p>
          <a:p>
            <a:pPr>
              <a:buFont typeface="Wingdings" pitchFamily="2" charset="2"/>
              <a:buChar char="Ø"/>
            </a:pPr>
            <a:r>
              <a:rPr lang="en-US" sz="2400" dirty="0" smtClean="0">
                <a:latin typeface="Palatino Linotype" pitchFamily="18" charset="0"/>
              </a:rPr>
              <a:t>   Kaonic X-ray spectra measured with several gaseous</a:t>
            </a:r>
          </a:p>
          <a:p>
            <a:r>
              <a:rPr lang="en-US" sz="2400" dirty="0" smtClean="0">
                <a:latin typeface="Palatino Linotype" pitchFamily="18" charset="0"/>
              </a:rPr>
              <a:t>      targets:</a:t>
            </a:r>
          </a:p>
          <a:p>
            <a:pPr lvl="1">
              <a:buFont typeface="Wingdings" pitchFamily="2" charset="2"/>
              <a:buChar char="§"/>
            </a:pPr>
            <a:r>
              <a:rPr lang="en-US" sz="2400" b="1" dirty="0" smtClean="0">
                <a:latin typeface="Palatino Linotype" pitchFamily="18" charset="0"/>
              </a:rPr>
              <a:t>  K</a:t>
            </a:r>
            <a:r>
              <a:rPr lang="en-US" sz="2400" b="1" baseline="44000" dirty="0" smtClean="0">
                <a:latin typeface="Palatino Linotype" pitchFamily="18" charset="0"/>
              </a:rPr>
              <a:t>-</a:t>
            </a:r>
            <a:r>
              <a:rPr lang="en-US" sz="2400" b="1" dirty="0" smtClean="0">
                <a:latin typeface="Palatino Linotype" pitchFamily="18" charset="0"/>
              </a:rPr>
              <a:t>p: </a:t>
            </a:r>
            <a:r>
              <a:rPr lang="en-US" sz="2400" dirty="0" smtClean="0">
                <a:latin typeface="Palatino Linotype" pitchFamily="18" charset="0"/>
              </a:rPr>
              <a:t>provided the  most precise values </a:t>
            </a:r>
          </a:p>
          <a:p>
            <a:pPr lvl="1"/>
            <a:r>
              <a:rPr lang="en-US" sz="2400" dirty="0" smtClean="0">
                <a:latin typeface="Palatino Linotype" pitchFamily="18" charset="0"/>
              </a:rPr>
              <a:t>   (</a:t>
            </a:r>
            <a:r>
              <a:rPr lang="en-US" sz="2400" dirty="0" smtClean="0">
                <a:solidFill>
                  <a:srgbClr val="002060"/>
                </a:solidFill>
                <a:latin typeface="Palatino Linotype" pitchFamily="18" charset="0"/>
              </a:rPr>
              <a:t>PLB  704 (2011) 113</a:t>
            </a:r>
            <a:r>
              <a:rPr lang="en-GB" sz="2400" dirty="0" smtClean="0">
                <a:latin typeface="Palatino Linotype" pitchFamily="18" charset="0"/>
              </a:rPr>
              <a:t>)</a:t>
            </a:r>
          </a:p>
          <a:p>
            <a:pPr lvl="1">
              <a:buFont typeface="Wingdings" pitchFamily="2" charset="2"/>
              <a:buChar char="§"/>
            </a:pPr>
            <a:endParaRPr lang="en-US" sz="1100" dirty="0" smtClean="0">
              <a:latin typeface="Palatino Linotype" pitchFamily="18" charset="0"/>
            </a:endParaRPr>
          </a:p>
          <a:p>
            <a:pPr lvl="1">
              <a:buFont typeface="Wingdings" pitchFamily="2" charset="2"/>
              <a:buChar char="§"/>
            </a:pPr>
            <a:r>
              <a:rPr lang="en-US" sz="2400" dirty="0" smtClean="0">
                <a:latin typeface="Palatino Linotype" pitchFamily="18" charset="0"/>
              </a:rPr>
              <a:t>  </a:t>
            </a:r>
            <a:r>
              <a:rPr lang="en-US" sz="2400" b="1" dirty="0" smtClean="0">
                <a:latin typeface="Palatino Linotype" pitchFamily="18" charset="0"/>
              </a:rPr>
              <a:t>K</a:t>
            </a:r>
            <a:r>
              <a:rPr lang="en-US" sz="2400" b="1" baseline="44000" dirty="0" smtClean="0">
                <a:latin typeface="Palatino Linotype" pitchFamily="18" charset="0"/>
              </a:rPr>
              <a:t>-</a:t>
            </a:r>
            <a:r>
              <a:rPr lang="en-US" sz="2400" b="1" dirty="0" smtClean="0">
                <a:latin typeface="Palatino Linotype" pitchFamily="18" charset="0"/>
              </a:rPr>
              <a:t>d: </a:t>
            </a:r>
            <a:r>
              <a:rPr lang="en-US" sz="2400" dirty="0" smtClean="0">
                <a:latin typeface="Palatino Linotype" pitchFamily="18" charset="0"/>
              </a:rPr>
              <a:t>first exploratory measurement </a:t>
            </a:r>
          </a:p>
          <a:p>
            <a:pPr lvl="1"/>
            <a:r>
              <a:rPr lang="en-US" sz="2400" dirty="0" smtClean="0">
                <a:latin typeface="Palatino Linotype" pitchFamily="18" charset="0"/>
              </a:rPr>
              <a:t>    small signal (large width)</a:t>
            </a:r>
          </a:p>
          <a:p>
            <a:pPr lvl="1"/>
            <a:endParaRPr lang="en-US" sz="1100" dirty="0" smtClean="0">
              <a:latin typeface="Palatino Linotype" pitchFamily="18" charset="0"/>
            </a:endParaRPr>
          </a:p>
          <a:p>
            <a:pPr lvl="1">
              <a:buFont typeface="Wingdings" pitchFamily="2" charset="2"/>
              <a:buChar char="§"/>
            </a:pPr>
            <a:r>
              <a:rPr lang="en-US" sz="2400" dirty="0" smtClean="0">
                <a:latin typeface="Palatino Linotype" pitchFamily="18" charset="0"/>
              </a:rPr>
              <a:t>  </a:t>
            </a:r>
            <a:r>
              <a:rPr lang="en-US" sz="2400" b="1" dirty="0" smtClean="0">
                <a:latin typeface="Palatino Linotype" pitchFamily="18" charset="0"/>
              </a:rPr>
              <a:t>K</a:t>
            </a:r>
            <a:r>
              <a:rPr lang="en-US" sz="2400" b="1" baseline="44000" dirty="0" smtClean="0">
                <a:latin typeface="Palatino Linotype" pitchFamily="18" charset="0"/>
              </a:rPr>
              <a:t>-</a:t>
            </a:r>
            <a:r>
              <a:rPr lang="en-US" sz="2400" b="1" baseline="30000" dirty="0" smtClean="0">
                <a:latin typeface="Palatino Linotype" pitchFamily="18" charset="0"/>
              </a:rPr>
              <a:t>3</a:t>
            </a:r>
            <a:r>
              <a:rPr lang="en-US" sz="2400" b="1" dirty="0" smtClean="0">
                <a:latin typeface="Palatino Linotype" pitchFamily="18" charset="0"/>
              </a:rPr>
              <a:t>He:</a:t>
            </a:r>
            <a:r>
              <a:rPr lang="en-US" sz="2400" dirty="0" smtClean="0">
                <a:latin typeface="Palatino Linotype" pitchFamily="18" charset="0"/>
              </a:rPr>
              <a:t> first-time measurement </a:t>
            </a:r>
          </a:p>
          <a:p>
            <a:pPr lvl="1"/>
            <a:r>
              <a:rPr lang="en-US" sz="2400" dirty="0" smtClean="0">
                <a:latin typeface="Palatino Linotype" pitchFamily="18" charset="0"/>
              </a:rPr>
              <a:t>    (</a:t>
            </a:r>
            <a:r>
              <a:rPr lang="en-GB" sz="2400" dirty="0" smtClean="0">
                <a:solidFill>
                  <a:srgbClr val="002060"/>
                </a:solidFill>
                <a:latin typeface="Palatino Linotype" pitchFamily="18" charset="0"/>
              </a:rPr>
              <a:t>PLB 697 (2011) 199</a:t>
            </a:r>
            <a:r>
              <a:rPr lang="en-GB" sz="2400" dirty="0" smtClean="0">
                <a:latin typeface="Palatino Linotype" pitchFamily="18" charset="0"/>
              </a:rPr>
              <a:t>)</a:t>
            </a:r>
          </a:p>
          <a:p>
            <a:pPr lvl="1"/>
            <a:endParaRPr lang="en-US" sz="1100" b="1" i="1" dirty="0" smtClean="0">
              <a:latin typeface="Palatino Linotype" pitchFamily="18" charset="0"/>
            </a:endParaRPr>
          </a:p>
          <a:p>
            <a:pPr lvl="1">
              <a:buFont typeface="Wingdings" pitchFamily="2" charset="2"/>
              <a:buChar char="§"/>
            </a:pPr>
            <a:r>
              <a:rPr lang="en-US" sz="2400" dirty="0" smtClean="0">
                <a:latin typeface="Palatino Linotype" pitchFamily="18" charset="0"/>
              </a:rPr>
              <a:t>  </a:t>
            </a:r>
            <a:r>
              <a:rPr lang="en-US" sz="2400" b="1" dirty="0" smtClean="0">
                <a:latin typeface="Palatino Linotype" pitchFamily="18" charset="0"/>
              </a:rPr>
              <a:t>K-</a:t>
            </a:r>
            <a:r>
              <a:rPr lang="en-US" sz="2400" b="1" baseline="30000" dirty="0" smtClean="0">
                <a:latin typeface="Palatino Linotype" pitchFamily="18" charset="0"/>
              </a:rPr>
              <a:t>4</a:t>
            </a:r>
            <a:r>
              <a:rPr lang="en-US" sz="2400" b="1" dirty="0" smtClean="0">
                <a:latin typeface="Palatino Linotype" pitchFamily="18" charset="0"/>
              </a:rPr>
              <a:t>He:</a:t>
            </a:r>
            <a:r>
              <a:rPr lang="en-US" sz="2400" dirty="0" smtClean="0">
                <a:latin typeface="Palatino Linotype" pitchFamily="18" charset="0"/>
              </a:rPr>
              <a:t> measured in gaseous target</a:t>
            </a:r>
          </a:p>
          <a:p>
            <a:pPr lvl="1"/>
            <a:r>
              <a:rPr lang="en-US" sz="2400" dirty="0" smtClean="0">
                <a:latin typeface="Palatino Linotype" pitchFamily="18" charset="0"/>
              </a:rPr>
              <a:t>    (</a:t>
            </a:r>
            <a:r>
              <a:rPr lang="en-GB" sz="2400" dirty="0" smtClean="0">
                <a:solidFill>
                  <a:srgbClr val="002060"/>
                </a:solidFill>
                <a:latin typeface="Palatino Linotype" pitchFamily="18" charset="0"/>
              </a:rPr>
              <a:t>PLB 681 (2009) 310</a:t>
            </a:r>
            <a:r>
              <a:rPr lang="en-GB" sz="2400" dirty="0" smtClean="0">
                <a:latin typeface="Palatino Linotype" pitchFamily="18" charset="0"/>
              </a:rPr>
              <a:t>)</a:t>
            </a:r>
          </a:p>
          <a:p>
            <a:pPr lvl="1"/>
            <a:endParaRPr lang="en-US" sz="2400" dirty="0" smtClean="0">
              <a:solidFill>
                <a:srgbClr val="FF0000"/>
              </a:solidFill>
              <a:latin typeface="Palatino Linotype" pitchFamily="18" charset="0"/>
            </a:endParaRPr>
          </a:p>
        </p:txBody>
      </p:sp>
      <p:sp>
        <p:nvSpPr>
          <p:cNvPr id="9" name="Rechteck 8"/>
          <p:cNvSpPr/>
          <p:nvPr/>
        </p:nvSpPr>
        <p:spPr>
          <a:xfrm>
            <a:off x="1071538" y="139463"/>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Summary</a:t>
            </a:r>
          </a:p>
        </p:txBody>
      </p:sp>
      <p:sp>
        <p:nvSpPr>
          <p:cNvPr id="10" name="Fußzeilenplatzhalter 9"/>
          <p:cNvSpPr>
            <a:spLocks noGrp="1"/>
          </p:cNvSpPr>
          <p:nvPr>
            <p:ph type="ftr" sz="quarter" idx="11"/>
          </p:nvPr>
        </p:nvSpPr>
        <p:spPr>
          <a:xfrm>
            <a:off x="3390912"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r>
              <a:rPr lang="en-US" smtClean="0"/>
              <a:t>MESON 2012</a:t>
            </a:r>
            <a:endParaRPr lang="en-GB" dirty="0"/>
          </a:p>
        </p:txBody>
      </p:sp>
      <p:grpSp>
        <p:nvGrpSpPr>
          <p:cNvPr id="2" name="Gruppieren 5"/>
          <p:cNvGrpSpPr/>
          <p:nvPr/>
        </p:nvGrpSpPr>
        <p:grpSpPr>
          <a:xfrm>
            <a:off x="-36512" y="0"/>
            <a:ext cx="893736" cy="6858000"/>
            <a:chOff x="-36512" y="0"/>
            <a:chExt cx="1115616" cy="6858000"/>
          </a:xfrm>
        </p:grpSpPr>
        <p:sp>
          <p:nvSpPr>
            <p:cNvPr id="19" name="Rechteck 18"/>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06" descr="oeaw_logo_weiss_d.jpg"/>
            <p:cNvPicPr>
              <a:picLocks noChangeAspect="1"/>
            </p:cNvPicPr>
            <p:nvPr/>
          </p:nvPicPr>
          <p:blipFill>
            <a:blip r:embed="rId3" cstate="print"/>
            <a:srcRect/>
            <a:stretch>
              <a:fillRect/>
            </a:stretch>
          </p:blipFill>
          <p:spPr bwMode="auto">
            <a:xfrm>
              <a:off x="0" y="0"/>
              <a:ext cx="1071571" cy="857232"/>
            </a:xfrm>
            <a:prstGeom prst="rect">
              <a:avLst/>
            </a:prstGeom>
            <a:noFill/>
            <a:ln w="9525">
              <a:noFill/>
              <a:miter lim="800000"/>
              <a:headEnd/>
              <a:tailEnd/>
            </a:ln>
          </p:spPr>
        </p:pic>
        <p:pic>
          <p:nvPicPr>
            <p:cNvPr id="21" name="Picture 1285" descr="Logo_2"/>
            <p:cNvPicPr>
              <a:picLocks noChangeAspect="1" noChangeArrowheads="1"/>
            </p:cNvPicPr>
            <p:nvPr/>
          </p:nvPicPr>
          <p:blipFill>
            <a:blip r:embed="rId4" cstate="print"/>
            <a:srcRect/>
            <a:stretch>
              <a:fillRect/>
            </a:stretch>
          </p:blipFill>
          <p:spPr bwMode="auto">
            <a:xfrm>
              <a:off x="40944" y="5929330"/>
              <a:ext cx="1000132" cy="748208"/>
            </a:xfrm>
            <a:prstGeom prst="rect">
              <a:avLst/>
            </a:prstGeom>
            <a:noFill/>
            <a:ln w="9525">
              <a:noFill/>
              <a:miter lim="800000"/>
              <a:headEnd/>
              <a:tailEnd/>
            </a:ln>
          </p:spPr>
        </p:pic>
      </p:grpSp>
      <p:sp>
        <p:nvSpPr>
          <p:cNvPr id="10" name="Textfeld 9"/>
          <p:cNvSpPr txBox="1"/>
          <p:nvPr/>
        </p:nvSpPr>
        <p:spPr>
          <a:xfrm rot="16200000">
            <a:off x="-2154750" y="3131671"/>
            <a:ext cx="5072098"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Kaonic</a:t>
            </a:r>
            <a:r>
              <a:rPr lang="en-GB"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deuterium</a:t>
            </a:r>
            <a:endParaRPr lang="en-GB"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hteck 10"/>
          <p:cNvSpPr/>
          <p:nvPr/>
        </p:nvSpPr>
        <p:spPr>
          <a:xfrm>
            <a:off x="1285852" y="1185891"/>
            <a:ext cx="7215238" cy="4529125"/>
          </a:xfrm>
          <a:prstGeom prst="rect">
            <a:avLst/>
          </a:prstGeom>
        </p:spPr>
        <p:txBody>
          <a:bodyPr wrap="square">
            <a:spAutoFit/>
          </a:bodyPr>
          <a:lstStyle/>
          <a:p>
            <a:pPr algn="just">
              <a:lnSpc>
                <a:spcPct val="130000"/>
              </a:lnSpc>
            </a:pPr>
            <a:r>
              <a:rPr lang="en-US" sz="2800" dirty="0" smtClean="0">
                <a:latin typeface="Palatino Linotype" pitchFamily="18" charset="0"/>
                <a:cs typeface="Arial" pitchFamily="34" charset="0"/>
              </a:rPr>
              <a:t>We are confident that with the planned improvements of the setup and with an integrated luminosity of 600 pb</a:t>
            </a:r>
            <a:r>
              <a:rPr lang="en-US" sz="2800" baseline="30000" dirty="0" smtClean="0">
                <a:latin typeface="Palatino Linotype" pitchFamily="18" charset="0"/>
                <a:cs typeface="Arial" pitchFamily="34" charset="0"/>
              </a:rPr>
              <a:t>-1</a:t>
            </a:r>
            <a:r>
              <a:rPr lang="en-US" sz="2800" dirty="0" smtClean="0">
                <a:latin typeface="Palatino Linotype" pitchFamily="18" charset="0"/>
                <a:cs typeface="Arial" pitchFamily="34" charset="0"/>
              </a:rPr>
              <a:t>, SIDDHARTA-2 will be able to perform a first X-ray measurement of the strong interaction parameters - </a:t>
            </a:r>
            <a:r>
              <a:rPr lang="en-US" sz="2800" b="1" dirty="0" smtClean="0">
                <a:latin typeface="Palatino Linotype" pitchFamily="18" charset="0"/>
                <a:cs typeface="Arial" pitchFamily="34" charset="0"/>
              </a:rPr>
              <a:t>the energy displacement and the width of the </a:t>
            </a:r>
            <a:r>
              <a:rPr lang="en-US" sz="2800" b="1" dirty="0" err="1" smtClean="0">
                <a:latin typeface="Palatino Linotype" pitchFamily="18" charset="0"/>
                <a:cs typeface="Arial" pitchFamily="34" charset="0"/>
              </a:rPr>
              <a:t>konic</a:t>
            </a:r>
            <a:r>
              <a:rPr lang="en-US" sz="2800" b="1" dirty="0" smtClean="0">
                <a:latin typeface="Palatino Linotype" pitchFamily="18" charset="0"/>
                <a:cs typeface="Arial" pitchFamily="34" charset="0"/>
              </a:rPr>
              <a:t> deuterium ground state.</a:t>
            </a:r>
            <a:endParaRPr lang="en-GB" sz="2800" dirty="0" smtClean="0">
              <a:latin typeface="Palatino Linotype" pitchFamily="18" charset="0"/>
              <a:cs typeface="Arial" pitchFamily="34" charset="0"/>
            </a:endParaRPr>
          </a:p>
        </p:txBody>
      </p:sp>
      <p:sp>
        <p:nvSpPr>
          <p:cNvPr id="12" name="Textfeld 11"/>
          <p:cNvSpPr txBox="1"/>
          <p:nvPr/>
        </p:nvSpPr>
        <p:spPr>
          <a:xfrm>
            <a:off x="857224" y="214290"/>
            <a:ext cx="8286776"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cs typeface="Times New Roman" pitchFamily="18" charset="0"/>
              </a:rPr>
              <a:t>Conclusion</a:t>
            </a:r>
            <a:endParaRPr lang="en-GB" sz="3600" b="1" dirty="0">
              <a:effectLst>
                <a:outerShdw blurRad="38100" dist="38100" dir="2700000" algn="tl">
                  <a:srgbClr val="000000">
                    <a:alpha val="43137"/>
                  </a:srgbClr>
                </a:outerShdw>
              </a:effectLst>
              <a:latin typeface="Palatino Linotyp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020820" y="785794"/>
            <a:ext cx="8123180" cy="5867399"/>
          </a:xfrm>
          <a:prstGeom prst="rect">
            <a:avLst/>
          </a:prstGeom>
          <a:noFill/>
          <a:ln w="9525">
            <a:noFill/>
            <a:miter lim="800000"/>
            <a:headEnd/>
            <a:tailEnd/>
          </a:ln>
          <a:effectLst/>
        </p:spPr>
      </p:pic>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p:nvSpPr>
        <p:spPr>
          <a:xfrm>
            <a:off x="1071538" y="139463"/>
            <a:ext cx="8072462" cy="646331"/>
          </a:xfrm>
          <a:prstGeom prst="rect">
            <a:avLst/>
          </a:prstGeom>
        </p:spPr>
        <p:txBody>
          <a:bodyPr wrap="square">
            <a:spAutoFit/>
          </a:bodyPr>
          <a:lstStyle/>
          <a:p>
            <a:pPr algn="ctr"/>
            <a:r>
              <a:rPr kumimoji="1" lang="en-US" altLang="ja-JP" sz="3600" b="1" dirty="0" smtClean="0">
                <a:effectLst>
                  <a:outerShdw blurRad="38100" dist="38100" dir="2700000" algn="tl">
                    <a:srgbClr val="000000">
                      <a:alpha val="43137"/>
                    </a:srgbClr>
                  </a:outerShdw>
                </a:effectLst>
                <a:latin typeface="Palatino Linotype" pitchFamily="18" charset="0"/>
                <a:ea typeface="ＭＳ Ｐゴシック" pitchFamily="50" charset="-128"/>
                <a:cs typeface="Arial" pitchFamily="34" charset="0"/>
              </a:rPr>
              <a:t>Supported  by</a:t>
            </a:r>
          </a:p>
        </p:txBody>
      </p:sp>
      <p:sp>
        <p:nvSpPr>
          <p:cNvPr id="10" name="Fußzeilenplatzhalter 9"/>
          <p:cNvSpPr>
            <a:spLocks noGrp="1"/>
          </p:cNvSpPr>
          <p:nvPr>
            <p:ph type="ftr" sz="quarter" idx="11"/>
          </p:nvPr>
        </p:nvSpPr>
        <p:spPr>
          <a:xfrm>
            <a:off x="3462350" y="6492899"/>
            <a:ext cx="2895600" cy="365125"/>
          </a:xfrm>
        </p:spPr>
        <p:txBody>
          <a:bodyPr/>
          <a:lstStyle/>
          <a:p>
            <a:r>
              <a:rPr lang="en-GB" smtClean="0"/>
              <a:t>MESON 2012</a:t>
            </a:r>
            <a:endParaRPr lang="en-GB" dirty="0"/>
          </a:p>
        </p:txBody>
      </p:sp>
      <p:sp>
        <p:nvSpPr>
          <p:cNvPr id="11" name="Textfeld 10"/>
          <p:cNvSpPr txBox="1"/>
          <p:nvPr/>
        </p:nvSpPr>
        <p:spPr>
          <a:xfrm rot="19128136">
            <a:off x="762232" y="2915004"/>
            <a:ext cx="8001024" cy="1200329"/>
          </a:xfrm>
          <a:prstGeom prst="rect">
            <a:avLst/>
          </a:prstGeom>
          <a:noFill/>
        </p:spPr>
        <p:txBody>
          <a:bodyPr wrap="square" rtlCol="0">
            <a:spAutoFit/>
          </a:bodyPr>
          <a:lstStyle/>
          <a:p>
            <a:pPr algn="ctr"/>
            <a:r>
              <a:rPr lang="en-GB" sz="7200" spc="600" dirty="0" smtClean="0">
                <a:solidFill>
                  <a:schemeClr val="bg1">
                    <a:lumMod val="75000"/>
                  </a:schemeClr>
                </a:solidFill>
                <a:effectLst>
                  <a:outerShdw blurRad="38100" dist="38100" dir="2700000" algn="tl">
                    <a:srgbClr val="000000">
                      <a:alpha val="43137"/>
                    </a:srgbClr>
                  </a:outerShdw>
                </a:effectLst>
                <a:latin typeface="Palatino Linotype" pitchFamily="18" charset="0"/>
              </a:rPr>
              <a:t>Thank you</a:t>
            </a:r>
            <a:endParaRPr lang="en-GB" sz="7200" spc="600" dirty="0">
              <a:solidFill>
                <a:schemeClr val="bg1">
                  <a:lumMod val="75000"/>
                </a:schemeClr>
              </a:solidFill>
              <a:effectLst>
                <a:outerShdw blurRad="38100" dist="38100" dir="2700000" algn="tl">
                  <a:srgbClr val="000000">
                    <a:alpha val="43137"/>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3" name="Rechteck 2"/>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fik 106" descr="oeaw_logo_weiss_d.jpg"/>
            <p:cNvPicPr>
              <a:picLocks noChangeAspect="1"/>
            </p:cNvPicPr>
            <p:nvPr/>
          </p:nvPicPr>
          <p:blipFill>
            <a:blip r:embed="rId4" cstate="print"/>
            <a:srcRect/>
            <a:stretch>
              <a:fillRect/>
            </a:stretch>
          </p:blipFill>
          <p:spPr bwMode="auto">
            <a:xfrm>
              <a:off x="0" y="0"/>
              <a:ext cx="1071570" cy="1025972"/>
            </a:xfrm>
            <a:prstGeom prst="rect">
              <a:avLst/>
            </a:prstGeom>
            <a:noFill/>
            <a:ln w="9525">
              <a:noFill/>
              <a:miter lim="800000"/>
              <a:headEnd/>
              <a:tailEnd/>
            </a:ln>
          </p:spPr>
        </p:pic>
        <p:pic>
          <p:nvPicPr>
            <p:cNvPr id="5" name="Picture 1285" descr="Logo_2"/>
            <p:cNvPicPr>
              <a:picLocks noChangeAspect="1" noChangeArrowheads="1"/>
            </p:cNvPicPr>
            <p:nvPr/>
          </p:nvPicPr>
          <p:blipFill>
            <a:blip r:embed="rId5" cstate="print"/>
            <a:srcRect/>
            <a:stretch>
              <a:fillRect/>
            </a:stretch>
          </p:blipFill>
          <p:spPr bwMode="auto">
            <a:xfrm>
              <a:off x="40944" y="5733256"/>
              <a:ext cx="1000132" cy="944282"/>
            </a:xfrm>
            <a:prstGeom prst="rect">
              <a:avLst/>
            </a:prstGeom>
            <a:noFill/>
            <a:ln w="9525">
              <a:noFill/>
              <a:miter lim="800000"/>
              <a:headEnd/>
              <a:tailEnd/>
            </a:ln>
          </p:spPr>
        </p:pic>
      </p:grpSp>
      <p:grpSp>
        <p:nvGrpSpPr>
          <p:cNvPr id="25" name="Gruppieren 24"/>
          <p:cNvGrpSpPr/>
          <p:nvPr/>
        </p:nvGrpSpPr>
        <p:grpSpPr>
          <a:xfrm>
            <a:off x="975957" y="1071546"/>
            <a:ext cx="8168043" cy="5372096"/>
            <a:chOff x="303550" y="500042"/>
            <a:chExt cx="8559301" cy="5943600"/>
          </a:xfrm>
        </p:grpSpPr>
        <p:graphicFrame>
          <p:nvGraphicFramePr>
            <p:cNvPr id="26" name="Object 2"/>
            <p:cNvGraphicFramePr>
              <a:graphicFrameLocks noChangeAspect="1"/>
            </p:cNvGraphicFramePr>
            <p:nvPr/>
          </p:nvGraphicFramePr>
          <p:xfrm>
            <a:off x="813192" y="500042"/>
            <a:ext cx="7162800" cy="5943600"/>
          </p:xfrm>
          <a:graphic>
            <a:graphicData uri="http://schemas.openxmlformats.org/presentationml/2006/ole">
              <p:oleObj spid="_x0000_s1027" name="Drawing" r:id="rId6" imgW="4381560" imgH="4991040" progId="">
                <p:embed/>
              </p:oleObj>
            </a:graphicData>
          </a:graphic>
        </p:graphicFrame>
        <p:sp>
          <p:nvSpPr>
            <p:cNvPr id="27" name="Text Box 3"/>
            <p:cNvSpPr txBox="1">
              <a:spLocks noChangeArrowheads="1"/>
            </p:cNvSpPr>
            <p:nvPr/>
          </p:nvSpPr>
          <p:spPr bwMode="auto">
            <a:xfrm>
              <a:off x="3657852" y="500042"/>
              <a:ext cx="1644848" cy="408623"/>
            </a:xfrm>
            <a:prstGeom prst="rect">
              <a:avLst/>
            </a:prstGeom>
            <a:noFill/>
            <a:ln w="9525">
              <a:noFill/>
              <a:miter lim="800000"/>
              <a:headEnd/>
              <a:tailEnd/>
            </a:ln>
            <a:effectLst/>
          </p:spPr>
          <p:txBody>
            <a:bodyPr wrap="none">
              <a:spAutoFit/>
            </a:bodyPr>
            <a:lstStyle/>
            <a:p>
              <a:r>
                <a:rPr lang="en-GB" sz="1800" b="1" dirty="0" smtClean="0">
                  <a:latin typeface="Palatino Linotype" pitchFamily="18" charset="0"/>
                </a:rPr>
                <a:t>Stark-mixing</a:t>
              </a:r>
              <a:endParaRPr lang="en-GB" sz="1800" b="1" dirty="0">
                <a:latin typeface="Palatino Linotype" pitchFamily="18" charset="0"/>
              </a:endParaRPr>
            </a:p>
          </p:txBody>
        </p:sp>
        <p:sp>
          <p:nvSpPr>
            <p:cNvPr id="28" name="Text Box 4"/>
            <p:cNvSpPr txBox="1">
              <a:spLocks noChangeArrowheads="1"/>
            </p:cNvSpPr>
            <p:nvPr/>
          </p:nvSpPr>
          <p:spPr bwMode="auto">
            <a:xfrm>
              <a:off x="1669020" y="611714"/>
              <a:ext cx="6255869" cy="442675"/>
            </a:xfrm>
            <a:prstGeom prst="rect">
              <a:avLst/>
            </a:prstGeom>
            <a:noFill/>
            <a:ln w="9525">
              <a:noFill/>
              <a:miter lim="800000"/>
              <a:headEnd/>
              <a:tailEnd/>
            </a:ln>
            <a:effectLst/>
          </p:spPr>
          <p:txBody>
            <a:bodyPr wrap="none">
              <a:spAutoFit/>
            </a:bodyPr>
            <a:lstStyle/>
            <a:p>
              <a:r>
                <a:rPr lang="de-DE" sz="1800" dirty="0">
                  <a:latin typeface="Arial" charset="0"/>
                </a:rPr>
                <a:t> </a:t>
              </a:r>
              <a:r>
                <a:rPr lang="en-US" sz="2000" i="1" dirty="0">
                  <a:cs typeface="Times New Roman" pitchFamily="18" charset="0"/>
                  <a:sym typeface="MT Extra" pitchFamily="18" charset="2"/>
                </a:rPr>
                <a:t>l</a:t>
              </a:r>
              <a:r>
                <a:rPr lang="de-DE" sz="1800" dirty="0">
                  <a:latin typeface="Arial" charset="0"/>
                </a:rPr>
                <a:t>=0      </a:t>
              </a:r>
              <a:r>
                <a:rPr lang="de-DE" sz="1800" dirty="0" smtClean="0">
                  <a:latin typeface="Arial" charset="0"/>
                </a:rPr>
                <a:t>1         </a:t>
              </a:r>
              <a:r>
                <a:rPr lang="de-DE" sz="1800" dirty="0">
                  <a:latin typeface="Arial" charset="0"/>
                </a:rPr>
                <a:t>2                                                          </a:t>
              </a:r>
              <a:r>
                <a:rPr lang="de-DE" sz="1800" dirty="0" smtClean="0">
                  <a:latin typeface="Arial" charset="0"/>
                </a:rPr>
                <a:t>n-1</a:t>
              </a:r>
              <a:endParaRPr lang="de-DE" sz="1800" dirty="0">
                <a:latin typeface="Arial" charset="0"/>
              </a:endParaRPr>
            </a:p>
          </p:txBody>
        </p:sp>
        <p:sp>
          <p:nvSpPr>
            <p:cNvPr id="29" name="Text Box 5"/>
            <p:cNvSpPr txBox="1">
              <a:spLocks noChangeArrowheads="1"/>
            </p:cNvSpPr>
            <p:nvPr/>
          </p:nvSpPr>
          <p:spPr bwMode="auto">
            <a:xfrm>
              <a:off x="588613" y="544400"/>
              <a:ext cx="1073720" cy="5414252"/>
            </a:xfrm>
            <a:prstGeom prst="rect">
              <a:avLst/>
            </a:prstGeom>
            <a:noFill/>
            <a:ln w="9525">
              <a:noFill/>
              <a:miter lim="800000"/>
              <a:headEnd/>
              <a:tailEnd/>
            </a:ln>
            <a:effectLst/>
          </p:spPr>
          <p:txBody>
            <a:bodyPr wrap="none">
              <a:spAutoFit/>
            </a:bodyPr>
            <a:lstStyle/>
            <a:p>
              <a:r>
                <a:rPr lang="de-DE" sz="1800" dirty="0">
                  <a:latin typeface="Arial" charset="0"/>
                </a:rPr>
                <a:t>          n</a:t>
              </a:r>
            </a:p>
            <a:p>
              <a:r>
                <a:rPr lang="de-DE" sz="1800" dirty="0">
                  <a:latin typeface="Arial" charset="0"/>
                </a:rPr>
                <a:t>      ~ 25</a:t>
              </a:r>
            </a:p>
            <a:p>
              <a:endParaRPr lang="de-DE" sz="1800" dirty="0">
                <a:latin typeface="Arial" charset="0"/>
              </a:endParaRPr>
            </a:p>
            <a:p>
              <a:endParaRPr lang="de-DE" sz="1800" dirty="0">
                <a:latin typeface="Arial" charset="0"/>
              </a:endParaRPr>
            </a:p>
            <a:p>
              <a:endParaRPr lang="de-DE" sz="1800" dirty="0">
                <a:latin typeface="Arial" charset="0"/>
              </a:endParaRPr>
            </a:p>
            <a:p>
              <a:endParaRPr lang="de-DE" sz="1800" dirty="0">
                <a:latin typeface="Arial" charset="0"/>
              </a:endParaRPr>
            </a:p>
            <a:p>
              <a:r>
                <a:rPr lang="de-DE" sz="1800" dirty="0">
                  <a:latin typeface="Arial" charset="0"/>
                </a:rPr>
                <a:t>          </a:t>
              </a:r>
            </a:p>
            <a:p>
              <a:endParaRPr lang="de-DE" sz="2000" dirty="0">
                <a:latin typeface="Arial" charset="0"/>
              </a:endParaRPr>
            </a:p>
            <a:p>
              <a:r>
                <a:rPr lang="de-DE" sz="1800" dirty="0">
                  <a:latin typeface="Arial" charset="0"/>
                </a:rPr>
                <a:t>          3</a:t>
              </a:r>
            </a:p>
            <a:p>
              <a:endParaRPr lang="de-DE" sz="2000" dirty="0" smtClean="0">
                <a:latin typeface="Arial" charset="0"/>
              </a:endParaRPr>
            </a:p>
            <a:p>
              <a:endParaRPr lang="de-DE" sz="2000" dirty="0">
                <a:latin typeface="Arial" charset="0"/>
              </a:endParaRPr>
            </a:p>
            <a:p>
              <a:r>
                <a:rPr lang="de-DE" sz="1800" dirty="0" smtClean="0">
                  <a:latin typeface="Arial" charset="0"/>
                </a:rPr>
                <a:t>          </a:t>
              </a:r>
              <a:r>
                <a:rPr lang="de-DE" sz="1800" dirty="0">
                  <a:latin typeface="Arial" charset="0"/>
                </a:rPr>
                <a:t>2</a:t>
              </a:r>
            </a:p>
            <a:p>
              <a:endParaRPr lang="de-DE" sz="1800" dirty="0" smtClean="0">
                <a:latin typeface="Arial" charset="0"/>
              </a:endParaRPr>
            </a:p>
            <a:p>
              <a:endParaRPr lang="de-DE" sz="1200" dirty="0" smtClean="0">
                <a:latin typeface="Arial" charset="0"/>
              </a:endParaRPr>
            </a:p>
            <a:p>
              <a:endParaRPr lang="de-DE" sz="1800" dirty="0">
                <a:latin typeface="Arial" charset="0"/>
              </a:endParaRPr>
            </a:p>
            <a:p>
              <a:endParaRPr lang="de-DE" sz="1800" dirty="0">
                <a:latin typeface="Arial" charset="0"/>
              </a:endParaRPr>
            </a:p>
            <a:p>
              <a:r>
                <a:rPr lang="de-DE" sz="1800" dirty="0" smtClean="0">
                  <a:latin typeface="Arial" charset="0"/>
                </a:rPr>
                <a:t>          </a:t>
              </a:r>
              <a:r>
                <a:rPr lang="de-DE" sz="1800" dirty="0">
                  <a:latin typeface="Arial" charset="0"/>
                </a:rPr>
                <a:t>1</a:t>
              </a:r>
            </a:p>
          </p:txBody>
        </p:sp>
        <p:sp>
          <p:nvSpPr>
            <p:cNvPr id="30" name="Text Box 6"/>
            <p:cNvSpPr txBox="1">
              <a:spLocks noChangeArrowheads="1"/>
            </p:cNvSpPr>
            <p:nvPr/>
          </p:nvSpPr>
          <p:spPr bwMode="auto">
            <a:xfrm>
              <a:off x="2684691" y="5429264"/>
              <a:ext cx="2518339" cy="715090"/>
            </a:xfrm>
            <a:prstGeom prst="rect">
              <a:avLst/>
            </a:prstGeom>
            <a:noFill/>
            <a:ln w="9525">
              <a:noFill/>
              <a:miter lim="800000"/>
              <a:headEnd/>
              <a:tailEnd/>
            </a:ln>
            <a:effectLst/>
          </p:spPr>
          <p:txBody>
            <a:bodyPr wrap="none">
              <a:spAutoFit/>
            </a:bodyPr>
            <a:lstStyle/>
            <a:p>
              <a:r>
                <a:rPr lang="en-GB" sz="1800" b="1" dirty="0" smtClean="0">
                  <a:latin typeface="Palatino Linotype" pitchFamily="18" charset="0"/>
                </a:rPr>
                <a:t>observable hadronic</a:t>
              </a:r>
            </a:p>
            <a:p>
              <a:r>
                <a:rPr lang="en-GB" sz="1800" b="1" dirty="0" smtClean="0">
                  <a:latin typeface="Palatino Linotype" pitchFamily="18" charset="0"/>
                </a:rPr>
                <a:t>shift and broadening</a:t>
              </a:r>
              <a:endParaRPr lang="en-GB" sz="1800" b="1" dirty="0">
                <a:latin typeface="Palatino Linotype" pitchFamily="18" charset="0"/>
              </a:endParaRPr>
            </a:p>
          </p:txBody>
        </p:sp>
        <p:sp>
          <p:nvSpPr>
            <p:cNvPr id="31" name="Text Box 7"/>
            <p:cNvSpPr txBox="1">
              <a:spLocks noChangeArrowheads="1"/>
            </p:cNvSpPr>
            <p:nvPr/>
          </p:nvSpPr>
          <p:spPr bwMode="auto">
            <a:xfrm>
              <a:off x="2310367" y="5429264"/>
              <a:ext cx="554669" cy="400110"/>
            </a:xfrm>
            <a:prstGeom prst="rect">
              <a:avLst/>
            </a:prstGeom>
            <a:noFill/>
            <a:ln w="9525">
              <a:noFill/>
              <a:miter lim="800000"/>
              <a:headEnd/>
              <a:tailEnd/>
            </a:ln>
            <a:effectLst/>
          </p:spPr>
          <p:txBody>
            <a:bodyPr wrap="none">
              <a:spAutoFit/>
            </a:bodyPr>
            <a:lstStyle/>
            <a:p>
              <a:r>
                <a:rPr lang="de-DE" sz="2000" b="1" dirty="0">
                  <a:solidFill>
                    <a:schemeClr val="bg1"/>
                  </a:solidFill>
                  <a:latin typeface="Arial" charset="0"/>
                  <a:sym typeface="Symbol" pitchFamily="18" charset="2"/>
                </a:rPr>
                <a:t></a:t>
              </a:r>
              <a:r>
                <a:rPr lang="de-DE" sz="2000" b="1" baseline="-25000" dirty="0">
                  <a:solidFill>
                    <a:schemeClr val="bg1"/>
                  </a:solidFill>
                  <a:latin typeface="Arial" charset="0"/>
                  <a:sym typeface="Symbol" pitchFamily="18" charset="2"/>
                </a:rPr>
                <a:t>1s</a:t>
              </a:r>
              <a:endParaRPr lang="de-DE" sz="2000" b="1" baseline="-25000" dirty="0">
                <a:solidFill>
                  <a:schemeClr val="bg1"/>
                </a:solidFill>
                <a:latin typeface="Arial" charset="0"/>
              </a:endParaRPr>
            </a:p>
          </p:txBody>
        </p:sp>
        <p:sp>
          <p:nvSpPr>
            <p:cNvPr id="32" name="Text Box 8"/>
            <p:cNvSpPr txBox="1">
              <a:spLocks noChangeArrowheads="1"/>
            </p:cNvSpPr>
            <p:nvPr/>
          </p:nvSpPr>
          <p:spPr bwMode="auto">
            <a:xfrm>
              <a:off x="2235507" y="5715016"/>
              <a:ext cx="858824" cy="400110"/>
            </a:xfrm>
            <a:prstGeom prst="rect">
              <a:avLst/>
            </a:prstGeom>
            <a:noFill/>
            <a:ln w="9525">
              <a:noFill/>
              <a:miter lim="800000"/>
              <a:headEnd/>
              <a:tailEnd/>
            </a:ln>
            <a:effectLst/>
          </p:spPr>
          <p:txBody>
            <a:bodyPr wrap="square">
              <a:spAutoFit/>
            </a:bodyPr>
            <a:lstStyle/>
            <a:p>
              <a:r>
                <a:rPr lang="de-DE" sz="2000" dirty="0" smtClean="0">
                  <a:solidFill>
                    <a:schemeClr val="bg1"/>
                  </a:solidFill>
                  <a:latin typeface="Arial" charset="0"/>
                  <a:sym typeface="Symbol" pitchFamily="18" charset="2"/>
                </a:rPr>
                <a:t> </a:t>
              </a:r>
              <a:r>
                <a:rPr lang="de-DE" sz="2000" b="1" dirty="0" smtClean="0">
                  <a:solidFill>
                    <a:schemeClr val="bg1"/>
                  </a:solidFill>
                  <a:latin typeface="Arial" charset="0"/>
                  <a:sym typeface="Symbol" pitchFamily="18" charset="2"/>
                </a:rPr>
                <a:t></a:t>
              </a:r>
              <a:r>
                <a:rPr lang="de-DE" sz="2000" b="1" baseline="-25000" dirty="0" smtClean="0">
                  <a:solidFill>
                    <a:schemeClr val="bg1"/>
                  </a:solidFill>
                  <a:latin typeface="Arial" charset="0"/>
                  <a:sym typeface="Symbol" pitchFamily="18" charset="2"/>
                </a:rPr>
                <a:t>1s</a:t>
              </a:r>
              <a:endParaRPr lang="de-DE" sz="2000" b="1" baseline="-25000" dirty="0">
                <a:solidFill>
                  <a:schemeClr val="bg1"/>
                </a:solidFill>
                <a:latin typeface="Arial" charset="0"/>
                <a:sym typeface="Symbol" pitchFamily="18" charset="2"/>
              </a:endParaRPr>
            </a:p>
          </p:txBody>
        </p:sp>
        <p:sp>
          <p:nvSpPr>
            <p:cNvPr id="33" name="Text Box 9"/>
            <p:cNvSpPr txBox="1">
              <a:spLocks noChangeArrowheads="1"/>
            </p:cNvSpPr>
            <p:nvPr/>
          </p:nvSpPr>
          <p:spPr bwMode="auto">
            <a:xfrm>
              <a:off x="6357950" y="1295400"/>
              <a:ext cx="2504901" cy="715090"/>
            </a:xfrm>
            <a:prstGeom prst="rect">
              <a:avLst/>
            </a:prstGeom>
            <a:noFill/>
            <a:ln w="9525">
              <a:noFill/>
              <a:miter lim="800000"/>
              <a:headEnd/>
              <a:tailEnd/>
            </a:ln>
            <a:effectLst/>
          </p:spPr>
          <p:txBody>
            <a:bodyPr wrap="none">
              <a:spAutoFit/>
            </a:bodyPr>
            <a:lstStyle/>
            <a:p>
              <a:r>
                <a:rPr lang="en-GB" sz="1800" b="1" dirty="0" smtClean="0">
                  <a:latin typeface="Palatino Linotype" pitchFamily="18" charset="0"/>
                </a:rPr>
                <a:t>external Auger effect</a:t>
              </a:r>
            </a:p>
            <a:p>
              <a:r>
                <a:rPr lang="en-GB" sz="1800" b="1" dirty="0" smtClean="0">
                  <a:latin typeface="Palatino Linotype" pitchFamily="18" charset="0"/>
                </a:rPr>
                <a:t>chem. de-excitation</a:t>
              </a:r>
              <a:endParaRPr lang="en-GB" sz="1800" b="1" dirty="0">
                <a:latin typeface="Palatino Linotype" pitchFamily="18" charset="0"/>
              </a:endParaRPr>
            </a:p>
          </p:txBody>
        </p:sp>
        <p:sp>
          <p:nvSpPr>
            <p:cNvPr id="34" name="Text Box 10"/>
            <p:cNvSpPr txBox="1">
              <a:spLocks noChangeArrowheads="1"/>
            </p:cNvSpPr>
            <p:nvPr/>
          </p:nvSpPr>
          <p:spPr bwMode="auto">
            <a:xfrm>
              <a:off x="4800600" y="2514600"/>
              <a:ext cx="2713194" cy="408623"/>
            </a:xfrm>
            <a:prstGeom prst="rect">
              <a:avLst/>
            </a:prstGeom>
            <a:noFill/>
            <a:ln w="9525">
              <a:noFill/>
              <a:miter lim="800000"/>
              <a:headEnd/>
              <a:tailEnd/>
            </a:ln>
            <a:effectLst/>
          </p:spPr>
          <p:txBody>
            <a:bodyPr wrap="none">
              <a:spAutoFit/>
            </a:bodyPr>
            <a:lstStyle/>
            <a:p>
              <a:r>
                <a:rPr lang="en-GB" sz="1800" b="1" dirty="0" smtClean="0">
                  <a:latin typeface="Palatino Linotype" pitchFamily="18" charset="0"/>
                </a:rPr>
                <a:t>Coulomb de-excitation</a:t>
              </a:r>
              <a:endParaRPr lang="en-GB" sz="1800" b="1" dirty="0">
                <a:latin typeface="Palatino Linotype" pitchFamily="18" charset="0"/>
              </a:endParaRPr>
            </a:p>
          </p:txBody>
        </p:sp>
        <p:sp>
          <p:nvSpPr>
            <p:cNvPr id="35" name="Text Box 11"/>
            <p:cNvSpPr txBox="1">
              <a:spLocks noChangeArrowheads="1"/>
            </p:cNvSpPr>
            <p:nvPr/>
          </p:nvSpPr>
          <p:spPr bwMode="auto">
            <a:xfrm>
              <a:off x="3352800" y="3352800"/>
              <a:ext cx="1853143" cy="408623"/>
            </a:xfrm>
            <a:prstGeom prst="rect">
              <a:avLst/>
            </a:prstGeom>
            <a:noFill/>
            <a:ln w="9525">
              <a:noFill/>
              <a:miter lim="800000"/>
              <a:headEnd/>
              <a:tailEnd/>
            </a:ln>
            <a:effectLst/>
          </p:spPr>
          <p:txBody>
            <a:bodyPr wrap="none">
              <a:spAutoFit/>
            </a:bodyPr>
            <a:lstStyle/>
            <a:p>
              <a:r>
                <a:rPr lang="en-GB" sz="1800" b="1" dirty="0" smtClean="0">
                  <a:latin typeface="Palatino Linotype" pitchFamily="18" charset="0"/>
                </a:rPr>
                <a:t>X-ray radiation</a:t>
              </a:r>
              <a:endParaRPr lang="en-GB" sz="1800" b="1" dirty="0">
                <a:latin typeface="Palatino Linotype" pitchFamily="18" charset="0"/>
              </a:endParaRPr>
            </a:p>
          </p:txBody>
        </p:sp>
        <p:sp>
          <p:nvSpPr>
            <p:cNvPr id="36" name="Text Box 12"/>
            <p:cNvSpPr txBox="1">
              <a:spLocks noChangeArrowheads="1"/>
            </p:cNvSpPr>
            <p:nvPr/>
          </p:nvSpPr>
          <p:spPr bwMode="auto">
            <a:xfrm>
              <a:off x="2385228" y="4714884"/>
              <a:ext cx="652450" cy="400110"/>
            </a:xfrm>
            <a:prstGeom prst="rect">
              <a:avLst/>
            </a:prstGeom>
            <a:noFill/>
            <a:ln w="9525">
              <a:noFill/>
              <a:miter lim="800000"/>
              <a:headEnd/>
              <a:tailEnd/>
            </a:ln>
            <a:effectLst/>
          </p:spPr>
          <p:txBody>
            <a:bodyPr wrap="square">
              <a:spAutoFit/>
            </a:bodyPr>
            <a:lstStyle/>
            <a:p>
              <a:r>
                <a:rPr lang="de-DE" sz="2000" dirty="0" smtClean="0">
                  <a:solidFill>
                    <a:srgbClr val="FF3300"/>
                  </a:solidFill>
                  <a:latin typeface="Arial" charset="0"/>
                </a:rPr>
                <a:t> </a:t>
              </a:r>
              <a:r>
                <a:rPr lang="de-DE" sz="2000" b="1" dirty="0" smtClean="0">
                  <a:solidFill>
                    <a:srgbClr val="FF3300"/>
                  </a:solidFill>
                  <a:latin typeface="Palatino Linotype" pitchFamily="18" charset="0"/>
                </a:rPr>
                <a:t>K</a:t>
              </a:r>
              <a:r>
                <a:rPr lang="de-DE" sz="2000" b="1" baseline="-25000" dirty="0">
                  <a:solidFill>
                    <a:srgbClr val="FF3300"/>
                  </a:solidFill>
                  <a:latin typeface="Palatino Linotype" pitchFamily="18" charset="0"/>
                  <a:sym typeface="Symbol" pitchFamily="18" charset="2"/>
                </a:rPr>
                <a:t></a:t>
              </a:r>
              <a:endParaRPr lang="de-DE" sz="2000" b="1" baseline="-25000" dirty="0">
                <a:solidFill>
                  <a:srgbClr val="FF3300"/>
                </a:solidFill>
                <a:latin typeface="Palatino Linotype" pitchFamily="18" charset="0"/>
              </a:endParaRPr>
            </a:p>
          </p:txBody>
        </p:sp>
        <p:sp>
          <p:nvSpPr>
            <p:cNvPr id="37" name="Text Box 13"/>
            <p:cNvSpPr txBox="1">
              <a:spLocks noChangeArrowheads="1"/>
            </p:cNvSpPr>
            <p:nvPr/>
          </p:nvSpPr>
          <p:spPr bwMode="auto">
            <a:xfrm rot="19328212">
              <a:off x="303550" y="2160588"/>
              <a:ext cx="1365250" cy="641350"/>
            </a:xfrm>
            <a:prstGeom prst="rect">
              <a:avLst/>
            </a:prstGeom>
            <a:noFill/>
            <a:ln w="9525">
              <a:noFill/>
              <a:miter lim="800000"/>
              <a:headEnd/>
              <a:tailEnd/>
            </a:ln>
            <a:effectLst/>
          </p:spPr>
          <p:txBody>
            <a:bodyPr wrap="none">
              <a:spAutoFit/>
            </a:bodyPr>
            <a:lstStyle/>
            <a:p>
              <a:pPr algn="r"/>
              <a:r>
                <a:rPr lang="en-GB" sz="1800" b="1" dirty="0" smtClean="0">
                  <a:solidFill>
                    <a:srgbClr val="002060"/>
                  </a:solidFill>
                  <a:latin typeface="Arial" charset="0"/>
                </a:rPr>
                <a:t>nuclear</a:t>
              </a:r>
            </a:p>
            <a:p>
              <a:pPr algn="r"/>
              <a:r>
                <a:rPr lang="en-GB" sz="1800" b="1" dirty="0" smtClean="0">
                  <a:solidFill>
                    <a:srgbClr val="002060"/>
                  </a:solidFill>
                  <a:latin typeface="Arial" charset="0"/>
                </a:rPr>
                <a:t>absorption</a:t>
              </a:r>
              <a:endParaRPr lang="en-GB" sz="1800" b="1" dirty="0">
                <a:solidFill>
                  <a:srgbClr val="002060"/>
                </a:solidFill>
                <a:latin typeface="Arial" charset="0"/>
              </a:endParaRPr>
            </a:p>
          </p:txBody>
        </p:sp>
      </p:grpSp>
      <p:sp>
        <p:nvSpPr>
          <p:cNvPr id="38" name="Textfeld 37"/>
          <p:cNvSpPr txBox="1"/>
          <p:nvPr/>
        </p:nvSpPr>
        <p:spPr>
          <a:xfrm>
            <a:off x="1071538" y="142852"/>
            <a:ext cx="8072462"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Cascade processes</a:t>
            </a:r>
            <a:endParaRPr lang="en-GB" sz="3600" b="1" dirty="0">
              <a:effectLst>
                <a:outerShdw blurRad="38100" dist="38100" dir="2700000" algn="tl">
                  <a:srgbClr val="000000">
                    <a:alpha val="43137"/>
                  </a:srgbClr>
                </a:outerShdw>
              </a:effectLst>
              <a:latin typeface="Palatino Linotype" pitchFamily="18" charset="0"/>
            </a:endParaRPr>
          </a:p>
        </p:txBody>
      </p:sp>
      <p:sp>
        <p:nvSpPr>
          <p:cNvPr id="21" name="Fußzeilenplatzhalter 20"/>
          <p:cNvSpPr>
            <a:spLocks noGrp="1"/>
          </p:cNvSpPr>
          <p:nvPr>
            <p:ph type="ftr" sz="quarter" idx="11"/>
          </p:nvPr>
        </p:nvSpPr>
        <p:spPr/>
        <p:txBody>
          <a:bodyPr/>
          <a:lstStyle/>
          <a:p>
            <a:r>
              <a:rPr lang="en-GB" smtClean="0"/>
              <a:t>MESON 2012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3" name="Rechteck 2"/>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fik 106" descr="oeaw_logo_weiss_d.jpg"/>
            <p:cNvPicPr>
              <a:picLocks noChangeAspect="1"/>
            </p:cNvPicPr>
            <p:nvPr/>
          </p:nvPicPr>
          <p:blipFill>
            <a:blip r:embed="rId3" cstate="print"/>
            <a:srcRect/>
            <a:stretch>
              <a:fillRect/>
            </a:stretch>
          </p:blipFill>
          <p:spPr bwMode="auto">
            <a:xfrm>
              <a:off x="0" y="0"/>
              <a:ext cx="1071570" cy="1025972"/>
            </a:xfrm>
            <a:prstGeom prst="rect">
              <a:avLst/>
            </a:prstGeom>
            <a:noFill/>
            <a:ln w="9525">
              <a:noFill/>
              <a:miter lim="800000"/>
              <a:headEnd/>
              <a:tailEnd/>
            </a:ln>
          </p:spPr>
        </p:pic>
        <p:pic>
          <p:nvPicPr>
            <p:cNvPr id="5" name="Picture 1285" descr="Logo_2"/>
            <p:cNvPicPr>
              <a:picLocks noChangeAspect="1" noChangeArrowheads="1"/>
            </p:cNvPicPr>
            <p:nvPr/>
          </p:nvPicPr>
          <p:blipFill>
            <a:blip r:embed="rId4" cstate="print"/>
            <a:srcRect/>
            <a:stretch>
              <a:fillRect/>
            </a:stretch>
          </p:blipFill>
          <p:spPr bwMode="auto">
            <a:xfrm>
              <a:off x="40944" y="5733256"/>
              <a:ext cx="1000132" cy="944282"/>
            </a:xfrm>
            <a:prstGeom prst="rect">
              <a:avLst/>
            </a:prstGeom>
            <a:noFill/>
            <a:ln w="9525">
              <a:noFill/>
              <a:miter lim="800000"/>
              <a:headEnd/>
              <a:tailEnd/>
            </a:ln>
          </p:spPr>
        </p:pic>
      </p:grpSp>
      <p:pic>
        <p:nvPicPr>
          <p:cNvPr id="6" name="Picture 3"/>
          <p:cNvPicPr>
            <a:picLocks noChangeAspect="1" noChangeArrowheads="1"/>
          </p:cNvPicPr>
          <p:nvPr/>
        </p:nvPicPr>
        <p:blipFill>
          <a:blip r:embed="rId5"/>
          <a:srcRect/>
          <a:stretch>
            <a:fillRect/>
          </a:stretch>
        </p:blipFill>
        <p:spPr bwMode="auto">
          <a:xfrm>
            <a:off x="1071538" y="1000108"/>
            <a:ext cx="8072494" cy="5429288"/>
          </a:xfrm>
          <a:prstGeom prst="rect">
            <a:avLst/>
          </a:prstGeom>
          <a:noFill/>
          <a:ln w="9525">
            <a:noFill/>
            <a:miter lim="800000"/>
            <a:headEnd/>
            <a:tailEnd/>
          </a:ln>
          <a:effectLst/>
        </p:spPr>
      </p:pic>
      <p:sp>
        <p:nvSpPr>
          <p:cNvPr id="7" name="Textfeld 6"/>
          <p:cNvSpPr txBox="1"/>
          <p:nvPr/>
        </p:nvSpPr>
        <p:spPr>
          <a:xfrm>
            <a:off x="1071538" y="142852"/>
            <a:ext cx="8072462"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X-ray transitions to the 1s state</a:t>
            </a:r>
            <a:endParaRPr lang="en-GB" sz="3600" b="1" dirty="0">
              <a:effectLst>
                <a:outerShdw blurRad="38100" dist="38100" dir="2700000" algn="tl">
                  <a:srgbClr val="000000">
                    <a:alpha val="43137"/>
                  </a:srgbClr>
                </a:outerShdw>
              </a:effectLst>
              <a:latin typeface="Palatino Linotype" pitchFamily="18" charset="0"/>
            </a:endParaRPr>
          </a:p>
        </p:txBody>
      </p:sp>
      <p:sp>
        <p:nvSpPr>
          <p:cNvPr id="9" name="Fußzeilenplatzhalter 8"/>
          <p:cNvSpPr>
            <a:spLocks noGrp="1"/>
          </p:cNvSpPr>
          <p:nvPr>
            <p:ph type="ftr" sz="quarter" idx="11"/>
          </p:nvPr>
        </p:nvSpPr>
        <p:spPr/>
        <p:txBody>
          <a:bodyPr/>
          <a:lstStyle/>
          <a:p>
            <a:r>
              <a:rPr lang="en-GB" smtClean="0"/>
              <a:t>MESON 2012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uppieren 10"/>
          <p:cNvGrpSpPr/>
          <p:nvPr/>
        </p:nvGrpSpPr>
        <p:grpSpPr>
          <a:xfrm>
            <a:off x="1071538" y="1033463"/>
            <a:ext cx="8072462" cy="5395933"/>
            <a:chOff x="1071538" y="1033463"/>
            <a:chExt cx="8072462" cy="5395933"/>
          </a:xfrm>
        </p:grpSpPr>
        <p:sp>
          <p:nvSpPr>
            <p:cNvPr id="8" name="Rectangle 3"/>
            <p:cNvSpPr txBox="1">
              <a:spLocks noChangeArrowheads="1"/>
            </p:cNvSpPr>
            <p:nvPr/>
          </p:nvSpPr>
          <p:spPr bwMode="auto">
            <a:xfrm>
              <a:off x="1071538" y="1033463"/>
              <a:ext cx="8072462" cy="5395933"/>
            </a:xfrm>
            <a:prstGeom prst="rect">
              <a:avLst/>
            </a:prstGeom>
            <a:noFill/>
            <a:ln>
              <a:miter lim="800000"/>
              <a:headEnd/>
              <a:tailEnd/>
            </a:ln>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tabLst/>
                <a:defRPr/>
              </a:pPr>
              <a:r>
                <a:rPr kumimoji="0" lang="en-GB" sz="2000" b="1" i="0" u="none" strike="noStrike" kern="1200" cap="none" spc="0" normalizeH="0" baseline="0" dirty="0" smtClean="0">
                  <a:ln>
                    <a:noFill/>
                  </a:ln>
                  <a:effectLst/>
                  <a:uLnTx/>
                  <a:uFillTx/>
                  <a:latin typeface="Palatino Linotype" pitchFamily="18" charset="0"/>
                </a:rPr>
                <a:t>Exotic (kaonic) atoms – probes for strong interaction</a:t>
              </a:r>
              <a:endParaRPr kumimoji="0" lang="en-GB" sz="2000" b="1" i="0" u="none" strike="noStrike" kern="1200" cap="none" spc="0" normalizeH="0" baseline="0" dirty="0" smtClean="0">
                <a:ln>
                  <a:noFill/>
                </a:ln>
                <a:effectLst/>
                <a:uLnTx/>
                <a:uFillTx/>
                <a:latin typeface="Palatino Linotype" pitchFamily="18" charset="0"/>
                <a:sym typeface="Wingdings" pitchFamily="2" charset="2"/>
              </a:endParaRPr>
            </a:p>
            <a:p>
              <a:pPr marL="685800" lvl="1" indent="-228600">
                <a:lnSpc>
                  <a:spcPct val="80000"/>
                </a:lnSpc>
                <a:spcBef>
                  <a:spcPct val="20000"/>
                </a:spcBef>
                <a:buFont typeface="Wingdings" pitchFamily="2" charset="2"/>
                <a:buChar char="Ø"/>
                <a:defRPr/>
              </a:pPr>
              <a:r>
                <a:rPr kumimoji="0" lang="en-GB" sz="2000" b="0" i="0" u="none" strike="noStrike" kern="1200" cap="none" spc="0" normalizeH="0" baseline="0" dirty="0" smtClean="0">
                  <a:ln>
                    <a:noFill/>
                  </a:ln>
                  <a:effectLst/>
                  <a:uLnTx/>
                  <a:uFillTx/>
                  <a:latin typeface="Palatino Linotype" pitchFamily="18" charset="0"/>
                  <a:sym typeface="Wingdings" pitchFamily="2" charset="2"/>
                </a:rPr>
                <a:t>hadronic shift </a:t>
              </a:r>
              <a:r>
                <a:rPr kumimoji="0" lang="en-GB" sz="2000" b="0" i="0" u="none" strike="noStrike" kern="1200" cap="none" spc="0" normalizeH="0" baseline="0" dirty="0" smtClean="0">
                  <a:ln>
                    <a:noFill/>
                  </a:ln>
                  <a:effectLst/>
                  <a:uLnTx/>
                  <a:uFillTx/>
                  <a:latin typeface="Palatino Linotype" pitchFamily="18" charset="0"/>
                  <a:cs typeface="Arial" charset="0"/>
                  <a:sym typeface="Wingdings" pitchFamily="2" charset="2"/>
                </a:rPr>
                <a:t>ε</a:t>
              </a:r>
              <a:r>
                <a:rPr kumimoji="0" lang="en-GB" sz="2000" b="0" i="0" u="none" strike="noStrike" kern="1200" cap="none" spc="0" normalizeH="0" baseline="-25000" dirty="0" smtClean="0">
                  <a:ln>
                    <a:noFill/>
                  </a:ln>
                  <a:effectLst/>
                  <a:uLnTx/>
                  <a:uFillTx/>
                  <a:latin typeface="Palatino Linotype" pitchFamily="18" charset="0"/>
                  <a:cs typeface="Arial" charset="0"/>
                  <a:sym typeface="Wingdings" pitchFamily="2" charset="2"/>
                </a:rPr>
                <a:t>1s</a:t>
              </a:r>
              <a:r>
                <a:rPr kumimoji="0" lang="en-GB" sz="2000" b="0" i="0" u="none" strike="noStrike" kern="1200" cap="none" spc="0" normalizeH="0" baseline="0" dirty="0" smtClean="0">
                  <a:ln>
                    <a:noFill/>
                  </a:ln>
                  <a:effectLst/>
                  <a:uLnTx/>
                  <a:uFillTx/>
                  <a:latin typeface="Palatino Linotype" pitchFamily="18" charset="0"/>
                  <a:cs typeface="Arial" charset="0"/>
                  <a:sym typeface="Wingdings" pitchFamily="2" charset="2"/>
                </a:rPr>
                <a:t> </a:t>
              </a:r>
              <a:r>
                <a:rPr kumimoji="0" lang="en-GB" sz="2000" b="0" i="0" u="none" strike="noStrike" kern="1200" cap="none" spc="0" normalizeH="0" baseline="0" dirty="0" smtClean="0">
                  <a:ln>
                    <a:noFill/>
                  </a:ln>
                  <a:effectLst/>
                  <a:uLnTx/>
                  <a:uFillTx/>
                  <a:latin typeface="Palatino Linotype" pitchFamily="18" charset="0"/>
                  <a:sym typeface="Wingdings" pitchFamily="2" charset="2"/>
                </a:rPr>
                <a:t>and width </a:t>
              </a:r>
              <a:r>
                <a:rPr kumimoji="0" lang="en-GB" sz="2000" b="0" i="0" u="none" strike="noStrike" kern="1200" cap="none" spc="0" normalizeH="0" baseline="0" dirty="0" smtClean="0">
                  <a:ln>
                    <a:noFill/>
                  </a:ln>
                  <a:effectLst/>
                  <a:uLnTx/>
                  <a:uFillTx/>
                  <a:latin typeface="Palatino Linotype" pitchFamily="18" charset="0"/>
                  <a:cs typeface="Arial" charset="0"/>
                  <a:sym typeface="Wingdings" pitchFamily="2" charset="2"/>
                </a:rPr>
                <a:t>Γ</a:t>
              </a:r>
              <a:r>
                <a:rPr kumimoji="0" lang="en-GB" sz="2000" b="0" i="0" u="none" strike="noStrike" kern="1200" cap="none" spc="0" normalizeH="0" baseline="-25000" dirty="0" smtClean="0">
                  <a:ln>
                    <a:noFill/>
                  </a:ln>
                  <a:effectLst/>
                  <a:uLnTx/>
                  <a:uFillTx/>
                  <a:latin typeface="Palatino Linotype" pitchFamily="18" charset="0"/>
                  <a:cs typeface="Arial" charset="0"/>
                  <a:sym typeface="Wingdings" pitchFamily="2" charset="2"/>
                </a:rPr>
                <a:t>1s</a:t>
              </a:r>
              <a:r>
                <a:rPr kumimoji="0" lang="en-GB" sz="2000" b="0" i="0" u="none" strike="noStrike" kern="1200" cap="none" spc="0" normalizeH="0" baseline="0" dirty="0" smtClean="0">
                  <a:ln>
                    <a:noFill/>
                  </a:ln>
                  <a:effectLst/>
                  <a:uLnTx/>
                  <a:uFillTx/>
                  <a:latin typeface="Palatino Linotype" pitchFamily="18" charset="0"/>
                  <a:cs typeface="Arial" charset="0"/>
                  <a:sym typeface="Wingdings" pitchFamily="2" charset="2"/>
                </a:rPr>
                <a:t> </a:t>
              </a:r>
              <a:r>
                <a:rPr kumimoji="0" lang="en-GB" sz="2000" b="0" i="0" u="none" strike="noStrike" kern="1200" cap="none" spc="0" normalizeH="0" baseline="0" dirty="0" smtClean="0">
                  <a:ln>
                    <a:noFill/>
                  </a:ln>
                  <a:effectLst/>
                  <a:uLnTx/>
                  <a:uFillTx/>
                  <a:latin typeface="Palatino Linotype" pitchFamily="18" charset="0"/>
                  <a:sym typeface="Wingdings" pitchFamily="2" charset="2"/>
                </a:rPr>
                <a:t>directly observable</a:t>
              </a:r>
            </a:p>
            <a:p>
              <a:pPr marL="685800" lvl="1" indent="-228600">
                <a:lnSpc>
                  <a:spcPct val="80000"/>
                </a:lnSpc>
                <a:spcBef>
                  <a:spcPct val="20000"/>
                </a:spcBef>
                <a:buFont typeface="Wingdings" pitchFamily="2" charset="2"/>
                <a:buChar char="Ø"/>
                <a:defRPr/>
              </a:pPr>
              <a:r>
                <a:rPr kumimoji="0" lang="en-GB" sz="2000" b="0" i="0" u="none" strike="noStrike" kern="1200" cap="none" spc="0" normalizeH="0" baseline="0" dirty="0" smtClean="0">
                  <a:ln>
                    <a:noFill/>
                  </a:ln>
                  <a:effectLst/>
                  <a:uLnTx/>
                  <a:uFillTx/>
                  <a:latin typeface="Palatino Linotype" pitchFamily="18" charset="0"/>
                  <a:sym typeface="Wingdings" pitchFamily="2" charset="2"/>
                </a:rPr>
                <a:t>experimental study of low energy QCD. </a:t>
              </a:r>
            </a:p>
            <a:p>
              <a:pPr marL="685800" lvl="1" indent="-228600">
                <a:lnSpc>
                  <a:spcPct val="80000"/>
                </a:lnSpc>
                <a:spcBef>
                  <a:spcPct val="20000"/>
                </a:spcBef>
                <a:buFont typeface="Wingdings" pitchFamily="2" charset="2"/>
                <a:buChar char="Ø"/>
                <a:defRPr/>
              </a:pPr>
              <a:r>
                <a:rPr lang="en-GB" sz="2000" dirty="0" smtClean="0">
                  <a:latin typeface="Palatino Linotype" pitchFamily="18" charset="0"/>
                  <a:sym typeface="Wingdings" pitchFamily="2" charset="2"/>
                </a:rPr>
                <a:t>t</a:t>
              </a:r>
              <a:r>
                <a:rPr kumimoji="0" lang="en-GB" sz="2000" b="0" i="0" u="none" strike="noStrike" kern="1200" cap="none" spc="0" normalizeH="0" baseline="0" dirty="0" smtClean="0">
                  <a:ln>
                    <a:noFill/>
                  </a:ln>
                  <a:effectLst/>
                  <a:uLnTx/>
                  <a:uFillTx/>
                  <a:latin typeface="Palatino Linotype" pitchFamily="18" charset="0"/>
                  <a:sym typeface="Wingdings" pitchFamily="2" charset="2"/>
                </a:rPr>
                <a:t>esting chiral symmetry breaking in systems with strangeness </a:t>
              </a:r>
            </a:p>
            <a:p>
              <a:pPr marL="1143000" marR="0" lvl="2" indent="-228600" algn="l"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dirty="0" smtClean="0">
                <a:ln>
                  <a:noFill/>
                </a:ln>
                <a:effectLst/>
                <a:uLnTx/>
                <a:uFillTx/>
                <a:latin typeface="Palatino Linotype" pitchFamily="18" charset="0"/>
                <a:sym typeface="Wingdings" pitchFamily="2" charset="2"/>
              </a:endParaRPr>
            </a:p>
            <a:p>
              <a:pPr marL="1143000" marR="0" lvl="2" indent="-228600" algn="l" defTabSz="914400" rtl="0" eaLnBrk="1" fontAlgn="auto" latinLnBrk="0" hangingPunct="1">
                <a:lnSpc>
                  <a:spcPct val="80000"/>
                </a:lnSpc>
                <a:spcBef>
                  <a:spcPct val="20000"/>
                </a:spcBef>
                <a:spcAft>
                  <a:spcPts val="0"/>
                </a:spcAft>
                <a:buClrTx/>
                <a:buSzTx/>
                <a:buFont typeface="Wingdings" pitchFamily="2" charset="2"/>
                <a:buChar char="Ø"/>
                <a:tabLst/>
                <a:defRPr/>
              </a:pPr>
              <a:endParaRPr kumimoji="0" lang="en-GB" sz="2000" b="0" i="0" u="none" strike="noStrike" kern="1200" cap="none" spc="0" normalizeH="0" baseline="0" dirty="0" smtClean="0">
                <a:ln>
                  <a:noFill/>
                </a:ln>
                <a:effectLst/>
                <a:uLnTx/>
                <a:uFillTx/>
                <a:latin typeface="Palatino Linotype" pitchFamily="18" charset="0"/>
                <a:sym typeface="Wingdings" pitchFamily="2" charset="2"/>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GB" sz="2000" b="1" i="0" u="none" strike="noStrike" kern="1200" cap="none" spc="0" normalizeH="0" baseline="0" dirty="0" smtClean="0">
                  <a:ln>
                    <a:noFill/>
                  </a:ln>
                  <a:effectLst/>
                  <a:uLnTx/>
                  <a:uFillTx/>
                  <a:latin typeface="Palatino Linotype" pitchFamily="18" charset="0"/>
                  <a:sym typeface="Wingdings" pitchFamily="2" charset="2"/>
                </a:rPr>
                <a:t>Kaonic hydrogen </a:t>
              </a:r>
            </a:p>
            <a:p>
              <a:pPr marL="685800" lvl="1" indent="-228600">
                <a:lnSpc>
                  <a:spcPct val="80000"/>
                </a:lnSpc>
                <a:spcBef>
                  <a:spcPct val="20000"/>
                </a:spcBef>
                <a:buFont typeface="Wingdings" pitchFamily="2" charset="2"/>
                <a:buChar char="Ø"/>
                <a:defRPr/>
              </a:pPr>
              <a:r>
                <a:rPr lang="en-GB" sz="2000" dirty="0" smtClean="0">
                  <a:latin typeface="Palatino Linotype" pitchFamily="18" charset="0"/>
                  <a:sym typeface="Wingdings" pitchFamily="2" charset="2"/>
                </a:rPr>
                <a:t>scattering lengths, no extrapolation to zero energy</a:t>
              </a:r>
              <a:endParaRPr kumimoji="0" lang="en-GB" sz="2000" b="0" i="0" u="none" strike="noStrike" kern="1200" cap="none" spc="0" normalizeH="0" baseline="0" dirty="0" smtClean="0">
                <a:ln>
                  <a:noFill/>
                </a:ln>
                <a:effectLst/>
                <a:uLnTx/>
                <a:uFillTx/>
                <a:latin typeface="Palatino Linotype" pitchFamily="18" charset="0"/>
                <a:sym typeface="Wingdings" pitchFamily="2" charset="2"/>
              </a:endParaRPr>
            </a:p>
            <a:p>
              <a:pPr marL="685800" lvl="1" indent="-228600">
                <a:lnSpc>
                  <a:spcPct val="80000"/>
                </a:lnSpc>
                <a:spcBef>
                  <a:spcPct val="20000"/>
                </a:spcBef>
                <a:buFont typeface="Wingdings" pitchFamily="2" charset="2"/>
                <a:buChar char="Ø"/>
                <a:defRPr/>
              </a:pPr>
              <a:r>
                <a:rPr kumimoji="0" lang="en-GB" sz="2000" b="0" i="0" u="none" strike="noStrike" kern="1200" cap="none" spc="0" normalizeH="0" baseline="0" dirty="0" smtClean="0">
                  <a:ln>
                    <a:noFill/>
                  </a:ln>
                  <a:effectLst/>
                  <a:uLnTx/>
                  <a:uFillTx/>
                  <a:latin typeface="Palatino Linotype" pitchFamily="18" charset="0"/>
                  <a:sym typeface="Wingdings" pitchFamily="2" charset="2"/>
                </a:rPr>
                <a:t>precise experimental data important/missing</a:t>
              </a:r>
            </a:p>
            <a:p>
              <a:pPr marL="685800" lvl="1" indent="-228600">
                <a:lnSpc>
                  <a:spcPct val="80000"/>
                </a:lnSpc>
                <a:spcBef>
                  <a:spcPct val="20000"/>
                </a:spcBef>
                <a:buFont typeface="Wingdings" pitchFamily="2" charset="2"/>
                <a:buChar char="Ø"/>
                <a:defRPr/>
              </a:pPr>
              <a:r>
                <a:rPr kumimoji="0" lang="en-GB" sz="2000" b="1" i="0" u="none" strike="noStrike" kern="1200" cap="none" spc="0" normalizeH="0" baseline="0" dirty="0" smtClean="0">
                  <a:ln>
                    <a:noFill/>
                  </a:ln>
                  <a:solidFill>
                    <a:srgbClr val="FF0000"/>
                  </a:solidFill>
                  <a:effectLst/>
                  <a:uLnTx/>
                  <a:uFillTx/>
                  <a:latin typeface="Palatino Linotype" pitchFamily="18" charset="0"/>
                  <a:sym typeface="Wingdings" pitchFamily="2" charset="2"/>
                </a:rPr>
                <a:t>kaonic deuterium never measured before</a:t>
              </a:r>
            </a:p>
            <a:p>
              <a:pPr marL="1143000" lvl="2" indent="-228600">
                <a:lnSpc>
                  <a:spcPct val="80000"/>
                </a:lnSpc>
                <a:defRPr/>
              </a:pPr>
              <a:r>
                <a:rPr lang="en-GB" sz="2000" b="1" dirty="0" smtClean="0">
                  <a:solidFill>
                    <a:srgbClr val="FF0000"/>
                  </a:solidFill>
                  <a:latin typeface="Palatino Linotype" pitchFamily="18" charset="0"/>
                  <a:sym typeface="Wingdings" pitchFamily="2" charset="2"/>
                </a:rPr>
                <a:t>determination of the </a:t>
              </a:r>
              <a:r>
                <a:rPr lang="en-GB" sz="2000" b="1" dirty="0" err="1" smtClean="0">
                  <a:solidFill>
                    <a:srgbClr val="FF0000"/>
                  </a:solidFill>
                  <a:latin typeface="Palatino Linotype" pitchFamily="18" charset="0"/>
                  <a:sym typeface="Wingdings" pitchFamily="2" charset="2"/>
                </a:rPr>
                <a:t>isospin</a:t>
              </a:r>
              <a:r>
                <a:rPr lang="en-GB" sz="2000" b="1" dirty="0" smtClean="0">
                  <a:solidFill>
                    <a:srgbClr val="FF0000"/>
                  </a:solidFill>
                  <a:latin typeface="Palatino Linotype" pitchFamily="18" charset="0"/>
                  <a:sym typeface="Wingdings" pitchFamily="2" charset="2"/>
                </a:rPr>
                <a:t> dependent KN  </a:t>
              </a:r>
            </a:p>
            <a:p>
              <a:pPr marL="1143000" lvl="2" indent="-228600">
                <a:lnSpc>
                  <a:spcPct val="80000"/>
                </a:lnSpc>
                <a:defRPr/>
              </a:pPr>
              <a:r>
                <a:rPr lang="en-GB" sz="2000" b="1" dirty="0" smtClean="0">
                  <a:solidFill>
                    <a:srgbClr val="FF0000"/>
                  </a:solidFill>
                  <a:latin typeface="Palatino Linotype" pitchFamily="18" charset="0"/>
                  <a:sym typeface="Wingdings" pitchFamily="2" charset="2"/>
                </a:rPr>
                <a:t>scattering lengths </a:t>
              </a:r>
            </a:p>
            <a:p>
              <a:pPr marL="685800" lvl="1" indent="-228600">
                <a:lnSpc>
                  <a:spcPct val="80000"/>
                </a:lnSpc>
                <a:spcBef>
                  <a:spcPct val="20000"/>
                </a:spcBef>
                <a:defRPr/>
              </a:pPr>
              <a:endParaRPr kumimoji="0" lang="en-GB" sz="2000" b="0" i="0" u="none" strike="noStrike" kern="1200" cap="none" spc="0" normalizeH="0" baseline="0" dirty="0" smtClean="0">
                <a:ln>
                  <a:noFill/>
                </a:ln>
                <a:solidFill>
                  <a:srgbClr val="FF0000"/>
                </a:solidFill>
                <a:effectLst/>
                <a:uLnTx/>
                <a:uFillTx/>
                <a:latin typeface="Palatino Linotype" pitchFamily="18" charset="0"/>
                <a:sym typeface="Wingdings" pitchFamily="2" charset="2"/>
              </a:endParaRPr>
            </a:p>
            <a:p>
              <a:pPr marL="1143000" marR="0" lvl="2" indent="-2286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GB" sz="2000" b="0" i="0" u="none" strike="noStrike" kern="1200" cap="none" spc="0" normalizeH="0" baseline="0" dirty="0" smtClean="0">
                <a:ln>
                  <a:noFill/>
                </a:ln>
                <a:effectLst/>
                <a:uLnTx/>
                <a:uFillTx/>
                <a:latin typeface="Palatino Linotype" pitchFamily="18" charset="0"/>
                <a:sym typeface="Wingdings" pitchFamily="2" charset="2"/>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GB" sz="2000" b="1" i="0" u="none" strike="noStrike" kern="1200" cap="none" spc="0" normalizeH="0" baseline="0" dirty="0" smtClean="0">
                  <a:ln>
                    <a:noFill/>
                  </a:ln>
                  <a:effectLst/>
                  <a:uLnTx/>
                  <a:uFillTx/>
                  <a:latin typeface="Palatino Linotype" pitchFamily="18" charset="0"/>
                  <a:sym typeface="Wingdings" pitchFamily="2" charset="2"/>
                </a:rPr>
                <a:t>Information on </a:t>
              </a:r>
              <a:r>
                <a:rPr kumimoji="0" lang="en-GB" sz="2000" b="1" i="0" u="none" strike="noStrike" kern="1200" cap="none" spc="0" normalizeH="0" baseline="0" dirty="0" smtClean="0">
                  <a:ln>
                    <a:noFill/>
                  </a:ln>
                  <a:effectLst/>
                  <a:uLnTx/>
                  <a:uFillTx/>
                  <a:latin typeface="Palatino Linotype" pitchFamily="18" charset="0"/>
                  <a:sym typeface="Symbol" pitchFamily="18" charset="2"/>
                </a:rPr>
                <a:t>(1405) sub-threshold resonance</a:t>
              </a:r>
            </a:p>
            <a:p>
              <a:pPr marL="1143000" marR="0" lvl="2" indent="-2286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GB" sz="2000" b="0" i="0" u="none" strike="noStrike" kern="1200" cap="none" spc="0" normalizeH="0" baseline="0" noProof="0" dirty="0" smtClean="0">
                <a:ln>
                  <a:noFill/>
                </a:ln>
                <a:solidFill>
                  <a:schemeClr val="tx1"/>
                </a:solidFill>
                <a:effectLst/>
                <a:uLnTx/>
                <a:uFillTx/>
                <a:latin typeface="Palatino Linotype" pitchFamily="18" charset="0"/>
                <a:sym typeface="Wingdings" pitchFamily="2" charset="2"/>
              </a:endParaRPr>
            </a:p>
          </p:txBody>
        </p:sp>
        <p:cxnSp>
          <p:nvCxnSpPr>
            <p:cNvPr id="10" name="Gerade Verbindung 9"/>
            <p:cNvCxnSpPr/>
            <p:nvPr/>
          </p:nvCxnSpPr>
          <p:spPr>
            <a:xfrm>
              <a:off x="6759282" y="3714752"/>
              <a:ext cx="214314"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feld 12"/>
          <p:cNvSpPr txBox="1"/>
          <p:nvPr/>
        </p:nvSpPr>
        <p:spPr>
          <a:xfrm>
            <a:off x="1071538" y="142852"/>
            <a:ext cx="8072462"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Motivation</a:t>
            </a:r>
            <a:endParaRPr lang="en-GB" sz="3600" b="1" dirty="0">
              <a:effectLst>
                <a:outerShdw blurRad="38100" dist="38100" dir="2700000" algn="tl">
                  <a:srgbClr val="000000">
                    <a:alpha val="43137"/>
                  </a:srgbClr>
                </a:outerShdw>
              </a:effectLst>
              <a:latin typeface="Palatino Linotype" pitchFamily="18" charset="0"/>
            </a:endParaRPr>
          </a:p>
        </p:txBody>
      </p:sp>
      <p:sp>
        <p:nvSpPr>
          <p:cNvPr id="14" name="Fußzeilenplatzhalter 13"/>
          <p:cNvSpPr>
            <a:spLocks noGrp="1"/>
          </p:cNvSpPr>
          <p:nvPr>
            <p:ph type="ftr" sz="quarter" idx="11"/>
          </p:nvPr>
        </p:nvSpPr>
        <p:spPr>
          <a:xfrm>
            <a:off x="3390912" y="6500834"/>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6"/>
          <p:cNvGrpSpPr/>
          <p:nvPr/>
        </p:nvGrpSpPr>
        <p:grpSpPr>
          <a:xfrm>
            <a:off x="1214414" y="214290"/>
            <a:ext cx="7929586" cy="646331"/>
            <a:chOff x="0" y="214290"/>
            <a:chExt cx="9144000" cy="646331"/>
          </a:xfrm>
        </p:grpSpPr>
        <p:sp>
          <p:nvSpPr>
            <p:cNvPr id="4" name="Rechteck 3"/>
            <p:cNvSpPr/>
            <p:nvPr/>
          </p:nvSpPr>
          <p:spPr>
            <a:xfrm>
              <a:off x="0" y="214290"/>
              <a:ext cx="9144000" cy="646331"/>
            </a:xfrm>
            <a:prstGeom prst="rect">
              <a:avLst/>
            </a:prstGeom>
          </p:spPr>
          <p:txBody>
            <a:bodyPr wrap="square">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Low-energy K-N systems</a:t>
              </a:r>
              <a:endParaRPr lang="en-GB" sz="3600" dirty="0">
                <a:effectLst>
                  <a:outerShdw blurRad="38100" dist="38100" dir="2700000" algn="tl">
                    <a:srgbClr val="000000">
                      <a:alpha val="43137"/>
                    </a:srgbClr>
                  </a:outerShdw>
                </a:effectLst>
                <a:latin typeface="Palatino Linotype" pitchFamily="18" charset="0"/>
              </a:endParaRPr>
            </a:p>
          </p:txBody>
        </p:sp>
        <p:cxnSp>
          <p:nvCxnSpPr>
            <p:cNvPr id="6" name="Gerade Verbindung 5"/>
            <p:cNvCxnSpPr/>
            <p:nvPr/>
          </p:nvCxnSpPr>
          <p:spPr>
            <a:xfrm rot="5400000" flipH="1" flipV="1">
              <a:off x="4714876" y="150244"/>
              <a:ext cx="1588" cy="285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feld 9"/>
          <p:cNvSpPr txBox="1"/>
          <p:nvPr/>
        </p:nvSpPr>
        <p:spPr>
          <a:xfrm>
            <a:off x="1214414" y="928670"/>
            <a:ext cx="7781319" cy="830997"/>
          </a:xfrm>
          <a:prstGeom prst="rect">
            <a:avLst/>
          </a:prstGeom>
          <a:noFill/>
        </p:spPr>
        <p:txBody>
          <a:bodyPr wrap="square" rtlCol="0">
            <a:spAutoFit/>
          </a:bodyPr>
          <a:lstStyle/>
          <a:p>
            <a:pPr>
              <a:buFont typeface="Wingdings" pitchFamily="2" charset="2"/>
              <a:buChar char="§"/>
            </a:pPr>
            <a:r>
              <a:rPr lang="en-GB" sz="2400" b="1" dirty="0" smtClean="0">
                <a:latin typeface="Palatino Linotype" pitchFamily="18" charset="0"/>
              </a:rPr>
              <a:t> </a:t>
            </a:r>
            <a:r>
              <a:rPr lang="en-GB" sz="2400" dirty="0" smtClean="0">
                <a:latin typeface="Palatino Linotype" pitchFamily="18" charset="0"/>
              </a:rPr>
              <a:t>Chiral perturbation theory, which was developed for</a:t>
            </a:r>
          </a:p>
          <a:p>
            <a:r>
              <a:rPr lang="en-GB" sz="2400" dirty="0" smtClean="0">
                <a:latin typeface="Palatino Linotype" pitchFamily="18" charset="0"/>
              </a:rPr>
              <a:t>   </a:t>
            </a:r>
            <a:r>
              <a:rPr lang="en-GB" sz="2400" dirty="0" smtClean="0">
                <a:latin typeface="Palatino Linotype" pitchFamily="18" charset="0"/>
                <a:sym typeface="Symbol"/>
              </a:rPr>
              <a:t>p,  is </a:t>
            </a:r>
            <a:r>
              <a:rPr lang="en-GB" sz="2400" b="1" dirty="0" smtClean="0">
                <a:solidFill>
                  <a:srgbClr val="FF0000"/>
                </a:solidFill>
                <a:latin typeface="Palatino Linotype" pitchFamily="18" charset="0"/>
                <a:sym typeface="Symbol"/>
              </a:rPr>
              <a:t>not</a:t>
            </a:r>
            <a:r>
              <a:rPr lang="en-GB" sz="2400" dirty="0" smtClean="0">
                <a:latin typeface="Palatino Linotype" pitchFamily="18" charset="0"/>
                <a:sym typeface="Symbol"/>
              </a:rPr>
              <a:t> applicable</a:t>
            </a:r>
            <a:r>
              <a:rPr lang="en-GB" sz="2400" dirty="0" smtClean="0">
                <a:latin typeface="Palatino Linotype" pitchFamily="18" charset="0"/>
              </a:rPr>
              <a:t> for K-N systems</a:t>
            </a:r>
            <a:endParaRPr lang="en-GB" sz="2400" dirty="0">
              <a:latin typeface="Palatino Linotype" pitchFamily="18" charset="0"/>
            </a:endParaRPr>
          </a:p>
        </p:txBody>
      </p:sp>
      <p:grpSp>
        <p:nvGrpSpPr>
          <p:cNvPr id="7" name="Gruppieren 12"/>
          <p:cNvGrpSpPr/>
          <p:nvPr/>
        </p:nvGrpSpPr>
        <p:grpSpPr>
          <a:xfrm>
            <a:off x="3428992" y="2000240"/>
            <a:ext cx="3857652" cy="2000264"/>
            <a:chOff x="3428992" y="2000240"/>
            <a:chExt cx="3857652" cy="2000264"/>
          </a:xfrm>
          <a:noFill/>
        </p:grpSpPr>
        <p:sp>
          <p:nvSpPr>
            <p:cNvPr id="12" name="Rechteck 11"/>
            <p:cNvSpPr/>
            <p:nvPr/>
          </p:nvSpPr>
          <p:spPr>
            <a:xfrm>
              <a:off x="3428992" y="2000240"/>
              <a:ext cx="3857652" cy="20002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8002" name="Picture 2"/>
            <p:cNvPicPr>
              <a:picLocks noChangeAspect="1" noChangeArrowheads="1"/>
            </p:cNvPicPr>
            <p:nvPr/>
          </p:nvPicPr>
          <p:blipFill>
            <a:blip r:embed="rId3"/>
            <a:srcRect/>
            <a:stretch>
              <a:fillRect/>
            </a:stretch>
          </p:blipFill>
          <p:spPr bwMode="auto">
            <a:xfrm>
              <a:off x="3571868" y="2143116"/>
              <a:ext cx="3571901" cy="1755421"/>
            </a:xfrm>
            <a:prstGeom prst="rect">
              <a:avLst/>
            </a:prstGeom>
            <a:grpFill/>
            <a:ln w="9525">
              <a:noFill/>
              <a:miter lim="800000"/>
              <a:headEnd/>
              <a:tailEnd/>
            </a:ln>
            <a:effectLst/>
          </p:spPr>
        </p:pic>
      </p:grpSp>
      <p:sp>
        <p:nvSpPr>
          <p:cNvPr id="15" name="Pfeil nach rechts 14"/>
          <p:cNvSpPr/>
          <p:nvPr/>
        </p:nvSpPr>
        <p:spPr>
          <a:xfrm>
            <a:off x="2071670" y="4658880"/>
            <a:ext cx="10001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hteck 13"/>
          <p:cNvSpPr/>
          <p:nvPr/>
        </p:nvSpPr>
        <p:spPr>
          <a:xfrm>
            <a:off x="2643145" y="4214818"/>
            <a:ext cx="5286441" cy="1569660"/>
          </a:xfrm>
          <a:prstGeom prst="rect">
            <a:avLst/>
          </a:prstGeom>
        </p:spPr>
        <p:txBody>
          <a:bodyPr wrap="square">
            <a:spAutoFit/>
          </a:bodyPr>
          <a:lstStyle/>
          <a:p>
            <a:pPr algn="ctr"/>
            <a:r>
              <a:rPr lang="en-GB" sz="2400" b="1" dirty="0" smtClean="0">
                <a:latin typeface="Palatino Linotype" pitchFamily="18" charset="0"/>
              </a:rPr>
              <a:t>Non-</a:t>
            </a:r>
            <a:r>
              <a:rPr lang="en-GB" sz="2400" b="1" dirty="0" err="1" smtClean="0">
                <a:latin typeface="Palatino Linotype" pitchFamily="18" charset="0"/>
              </a:rPr>
              <a:t>perturbative</a:t>
            </a:r>
            <a:r>
              <a:rPr lang="en-GB" sz="2400" dirty="0" smtClean="0">
                <a:latin typeface="Palatino Linotype" pitchFamily="18" charset="0"/>
              </a:rPr>
              <a:t>   </a:t>
            </a:r>
          </a:p>
          <a:p>
            <a:pPr algn="ctr"/>
            <a:r>
              <a:rPr lang="en-GB" sz="2400" b="1" dirty="0" smtClean="0">
                <a:latin typeface="Palatino Linotype" pitchFamily="18" charset="0"/>
              </a:rPr>
              <a:t>coupled channels </a:t>
            </a:r>
          </a:p>
          <a:p>
            <a:pPr algn="ctr"/>
            <a:r>
              <a:rPr lang="en-GB" sz="2400" dirty="0" smtClean="0">
                <a:latin typeface="Palatino Linotype" pitchFamily="18" charset="0"/>
              </a:rPr>
              <a:t>approach</a:t>
            </a:r>
            <a:r>
              <a:rPr lang="en-GB" sz="2400" b="1" dirty="0" smtClean="0">
                <a:latin typeface="Palatino Linotype" pitchFamily="18" charset="0"/>
              </a:rPr>
              <a:t> </a:t>
            </a:r>
            <a:r>
              <a:rPr lang="en-GB" sz="2400" dirty="0" smtClean="0">
                <a:latin typeface="Palatino Linotype" pitchFamily="18" charset="0"/>
              </a:rPr>
              <a:t>based on </a:t>
            </a:r>
          </a:p>
          <a:p>
            <a:pPr algn="ctr"/>
            <a:r>
              <a:rPr lang="en-GB" sz="2400" b="1" dirty="0" err="1" smtClean="0">
                <a:latin typeface="Palatino Linotype" pitchFamily="18" charset="0"/>
              </a:rPr>
              <a:t>chiral</a:t>
            </a:r>
            <a:r>
              <a:rPr lang="en-GB" sz="2400" b="1" dirty="0" smtClean="0">
                <a:latin typeface="Palatino Linotype" pitchFamily="18" charset="0"/>
              </a:rPr>
              <a:t> SU(3) dynamics</a:t>
            </a:r>
          </a:p>
        </p:txBody>
      </p:sp>
      <p:grpSp>
        <p:nvGrpSpPr>
          <p:cNvPr id="16" name="Gruppieren 5"/>
          <p:cNvGrpSpPr/>
          <p:nvPr/>
        </p:nvGrpSpPr>
        <p:grpSpPr>
          <a:xfrm>
            <a:off x="-36512" y="0"/>
            <a:ext cx="1115616" cy="6858000"/>
            <a:chOff x="-36512" y="0"/>
            <a:chExt cx="1115616" cy="6858000"/>
          </a:xfrm>
        </p:grpSpPr>
        <p:sp>
          <p:nvSpPr>
            <p:cNvPr id="18" name="Rechteck 17"/>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Grafik 106" descr="oeaw_logo_weiss_d.jpg"/>
            <p:cNvPicPr>
              <a:picLocks noChangeAspect="1"/>
            </p:cNvPicPr>
            <p:nvPr/>
          </p:nvPicPr>
          <p:blipFill>
            <a:blip r:embed="rId4" cstate="print"/>
            <a:srcRect/>
            <a:stretch>
              <a:fillRect/>
            </a:stretch>
          </p:blipFill>
          <p:spPr bwMode="auto">
            <a:xfrm>
              <a:off x="0" y="0"/>
              <a:ext cx="1071570" cy="1025972"/>
            </a:xfrm>
            <a:prstGeom prst="rect">
              <a:avLst/>
            </a:prstGeom>
            <a:noFill/>
            <a:ln w="9525">
              <a:noFill/>
              <a:miter lim="800000"/>
              <a:headEnd/>
              <a:tailEnd/>
            </a:ln>
          </p:spPr>
        </p:pic>
        <p:pic>
          <p:nvPicPr>
            <p:cNvPr id="20" name="Picture 1285" descr="Logo_2"/>
            <p:cNvPicPr>
              <a:picLocks noChangeAspect="1" noChangeArrowheads="1"/>
            </p:cNvPicPr>
            <p:nvPr/>
          </p:nvPicPr>
          <p:blipFill>
            <a:blip r:embed="rId5" cstate="print"/>
            <a:srcRect/>
            <a:stretch>
              <a:fillRect/>
            </a:stretch>
          </p:blipFill>
          <p:spPr bwMode="auto">
            <a:xfrm>
              <a:off x="40944" y="5733256"/>
              <a:ext cx="1000132" cy="944282"/>
            </a:xfrm>
            <a:prstGeom prst="rect">
              <a:avLst/>
            </a:prstGeom>
            <a:noFill/>
            <a:ln w="9525">
              <a:noFill/>
              <a:miter lim="800000"/>
              <a:headEnd/>
              <a:tailEnd/>
            </a:ln>
          </p:spPr>
        </p:pic>
      </p:grpSp>
      <p:sp>
        <p:nvSpPr>
          <p:cNvPr id="22" name="Fußzeilenplatzhalter 21"/>
          <p:cNvSpPr>
            <a:spLocks noGrp="1"/>
          </p:cNvSpPr>
          <p:nvPr>
            <p:ph type="ftr" sz="quarter" idx="11"/>
          </p:nvPr>
        </p:nvSpPr>
        <p:spPr>
          <a:xfrm>
            <a:off x="3462350" y="6492899"/>
            <a:ext cx="2895600" cy="365125"/>
          </a:xfrm>
        </p:spPr>
        <p:txBody>
          <a:bodyPr/>
          <a:lstStyle/>
          <a:p>
            <a:r>
              <a:rPr lang="en-GB" smtClean="0"/>
              <a:t>MESON 2012</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6512" y="0"/>
            <a:ext cx="1115616" cy="6858000"/>
            <a:chOff x="-36512" y="0"/>
            <a:chExt cx="1115616" cy="6858000"/>
          </a:xfrm>
        </p:grpSpPr>
        <p:sp>
          <p:nvSpPr>
            <p:cNvPr id="5" name="Rechteck 4"/>
            <p:cNvSpPr/>
            <p:nvPr/>
          </p:nvSpPr>
          <p:spPr>
            <a:xfrm>
              <a:off x="-36512" y="0"/>
              <a:ext cx="1115616"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6" descr="oeaw_logo_weiss_d.jpg"/>
            <p:cNvPicPr>
              <a:picLocks noChangeAspect="1"/>
            </p:cNvPicPr>
            <p:nvPr/>
          </p:nvPicPr>
          <p:blipFill>
            <a:blip r:embed="rId2" cstate="print"/>
            <a:srcRect/>
            <a:stretch>
              <a:fillRect/>
            </a:stretch>
          </p:blipFill>
          <p:spPr bwMode="auto">
            <a:xfrm>
              <a:off x="0" y="0"/>
              <a:ext cx="1071570" cy="1025972"/>
            </a:xfrm>
            <a:prstGeom prst="rect">
              <a:avLst/>
            </a:prstGeom>
            <a:noFill/>
            <a:ln w="9525">
              <a:noFill/>
              <a:miter lim="800000"/>
              <a:headEnd/>
              <a:tailEnd/>
            </a:ln>
          </p:spPr>
        </p:pic>
        <p:pic>
          <p:nvPicPr>
            <p:cNvPr id="7" name="Picture 1285" descr="Logo_2"/>
            <p:cNvPicPr>
              <a:picLocks noChangeAspect="1" noChangeArrowheads="1"/>
            </p:cNvPicPr>
            <p:nvPr/>
          </p:nvPicPr>
          <p:blipFill>
            <a:blip r:embed="rId3" cstate="print"/>
            <a:srcRect/>
            <a:stretch>
              <a:fillRect/>
            </a:stretch>
          </p:blipFill>
          <p:spPr bwMode="auto">
            <a:xfrm>
              <a:off x="40944" y="5733256"/>
              <a:ext cx="1000132" cy="944282"/>
            </a:xfrm>
            <a:prstGeom prst="rect">
              <a:avLst/>
            </a:prstGeom>
            <a:noFill/>
            <a:ln w="9525">
              <a:noFill/>
              <a:miter lim="800000"/>
              <a:headEnd/>
              <a:tailEnd/>
            </a:ln>
          </p:spPr>
        </p:pic>
      </p:grpSp>
      <p:sp>
        <p:nvSpPr>
          <p:cNvPr id="12" name="Rechteck 11"/>
          <p:cNvSpPr/>
          <p:nvPr/>
        </p:nvSpPr>
        <p:spPr>
          <a:xfrm>
            <a:off x="7143768" y="1630987"/>
            <a:ext cx="428628" cy="142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uppieren 9"/>
          <p:cNvGrpSpPr/>
          <p:nvPr/>
        </p:nvGrpSpPr>
        <p:grpSpPr>
          <a:xfrm>
            <a:off x="785818" y="0"/>
            <a:ext cx="8643966" cy="6286521"/>
            <a:chOff x="0" y="0"/>
            <a:chExt cx="9144000" cy="6286521"/>
          </a:xfrm>
        </p:grpSpPr>
        <p:sp>
          <p:nvSpPr>
            <p:cNvPr id="11" name="Rectangle 5"/>
            <p:cNvSpPr>
              <a:spLocks noChangeArrowheads="1"/>
            </p:cNvSpPr>
            <p:nvPr/>
          </p:nvSpPr>
          <p:spPr bwMode="auto">
            <a:xfrm>
              <a:off x="0" y="0"/>
              <a:ext cx="9144000" cy="908050"/>
            </a:xfrm>
            <a:prstGeom prst="rect">
              <a:avLst/>
            </a:prstGeom>
            <a:noFill/>
            <a:ln w="9525">
              <a:noFill/>
              <a:miter lim="800000"/>
              <a:headEnd/>
              <a:tailEnd/>
            </a:ln>
            <a:effectLst/>
          </p:spPr>
          <p:txBody>
            <a:bodyPr anchor="ctr"/>
            <a:lstStyle/>
            <a:p>
              <a:pPr algn="ctr" fontAlgn="auto">
                <a:spcBef>
                  <a:spcPts val="0"/>
                </a:spcBef>
                <a:spcAft>
                  <a:spcPts val="0"/>
                </a:spcAft>
                <a:defRPr/>
              </a:pPr>
              <a:endParaRPr lang="en-US" sz="3600" b="1" dirty="0">
                <a:solidFill>
                  <a:srgbClr val="002060"/>
                </a:solidFill>
                <a:effectLst>
                  <a:outerShdw blurRad="38100" dist="38100" dir="2700000" algn="tl">
                    <a:srgbClr val="000000">
                      <a:alpha val="43137"/>
                    </a:srgbClr>
                  </a:outerShdw>
                </a:effectLst>
                <a:latin typeface="Palatino Linotype" pitchFamily="18" charset="0"/>
              </a:endParaRPr>
            </a:p>
          </p:txBody>
        </p:sp>
        <p:pic>
          <p:nvPicPr>
            <p:cNvPr id="13" name="Picture 2"/>
            <p:cNvPicPr>
              <a:picLocks noChangeAspect="1" noChangeArrowheads="1"/>
            </p:cNvPicPr>
            <p:nvPr/>
          </p:nvPicPr>
          <p:blipFill>
            <a:blip r:embed="rId4" cstate="print"/>
            <a:srcRect/>
            <a:stretch>
              <a:fillRect/>
            </a:stretch>
          </p:blipFill>
          <p:spPr bwMode="auto">
            <a:xfrm>
              <a:off x="292848" y="928671"/>
              <a:ext cx="8565432" cy="5357850"/>
            </a:xfrm>
            <a:prstGeom prst="rect">
              <a:avLst/>
            </a:prstGeom>
            <a:noFill/>
            <a:ln w="9525">
              <a:noFill/>
              <a:miter lim="800000"/>
              <a:headEnd/>
              <a:tailEnd/>
            </a:ln>
            <a:effectLst/>
          </p:spPr>
        </p:pic>
        <p:sp>
          <p:nvSpPr>
            <p:cNvPr id="14" name="Textfeld 13"/>
            <p:cNvSpPr txBox="1"/>
            <p:nvPr/>
          </p:nvSpPr>
          <p:spPr>
            <a:xfrm>
              <a:off x="0" y="142852"/>
              <a:ext cx="9144000" cy="646331"/>
            </a:xfrm>
            <a:prstGeom prst="rect">
              <a:avLst/>
            </a:prstGeom>
            <a:noFill/>
          </p:spPr>
          <p:txBody>
            <a:bodyPr wrap="square" rtlCol="0">
              <a:spAutoFit/>
            </a:bodyPr>
            <a:lstStyle/>
            <a:p>
              <a:pPr algn="ctr"/>
              <a:r>
                <a:rPr lang="en-GB" sz="3600" b="1" dirty="0" smtClean="0">
                  <a:effectLst>
                    <a:outerShdw blurRad="38100" dist="38100" dir="2700000" algn="tl">
                      <a:srgbClr val="000000">
                        <a:alpha val="43137"/>
                      </a:srgbClr>
                    </a:outerShdw>
                  </a:effectLst>
                  <a:latin typeface="Palatino Linotype" pitchFamily="18" charset="0"/>
                </a:rPr>
                <a:t>Kaonic hydrogen atoms at DA</a:t>
              </a:r>
              <a:r>
                <a:rPr lang="en-GB" sz="3600" b="1" dirty="0" smtClean="0">
                  <a:effectLst>
                    <a:outerShdw blurRad="38100" dist="38100" dir="2700000" algn="tl">
                      <a:srgbClr val="000000">
                        <a:alpha val="43137"/>
                      </a:srgbClr>
                    </a:outerShdw>
                  </a:effectLst>
                  <a:latin typeface="Palatino Linotype" pitchFamily="18" charset="0"/>
                  <a:sym typeface="Symbol"/>
                </a:rPr>
                <a:t></a:t>
              </a:r>
              <a:r>
                <a:rPr lang="en-GB" sz="3600" b="1" dirty="0" smtClean="0">
                  <a:effectLst>
                    <a:outerShdw blurRad="38100" dist="38100" dir="2700000" algn="tl">
                      <a:srgbClr val="000000">
                        <a:alpha val="43137"/>
                      </a:srgbClr>
                    </a:outerShdw>
                  </a:effectLst>
                  <a:latin typeface="Palatino Linotype" pitchFamily="18" charset="0"/>
                </a:rPr>
                <a:t>NE</a:t>
              </a:r>
              <a:endParaRPr lang="en-GB" sz="3600" b="1" dirty="0">
                <a:effectLst>
                  <a:outerShdw blurRad="38100" dist="38100" dir="2700000" algn="tl">
                    <a:srgbClr val="000000">
                      <a:alpha val="43137"/>
                    </a:srgbClr>
                  </a:outerShdw>
                </a:effectLst>
                <a:latin typeface="Palatino Linotype" pitchFamily="18" charset="0"/>
              </a:endParaRPr>
            </a:p>
          </p:txBody>
        </p:sp>
        <p:sp>
          <p:nvSpPr>
            <p:cNvPr id="15" name="Textfeld 14"/>
            <p:cNvSpPr txBox="1"/>
            <p:nvPr/>
          </p:nvSpPr>
          <p:spPr>
            <a:xfrm>
              <a:off x="2643174" y="1928802"/>
              <a:ext cx="1080745" cy="707886"/>
            </a:xfrm>
            <a:prstGeom prst="rect">
              <a:avLst/>
            </a:prstGeom>
            <a:noFill/>
          </p:spPr>
          <p:txBody>
            <a:bodyPr wrap="none" rtlCol="0">
              <a:spAutoFit/>
            </a:bodyPr>
            <a:lstStyle/>
            <a:p>
              <a:pPr algn="ctr"/>
              <a:r>
                <a:rPr lang="en-GB" sz="2000" b="1" dirty="0" smtClean="0">
                  <a:latin typeface="Palatino Linotype" pitchFamily="18" charset="0"/>
                </a:rPr>
                <a:t>e</a:t>
              </a:r>
              <a:r>
                <a:rPr lang="en-GB" sz="2000" b="1" baseline="30000" dirty="0" smtClean="0">
                  <a:latin typeface="Palatino Linotype" pitchFamily="18" charset="0"/>
                </a:rPr>
                <a:t>+</a:t>
              </a:r>
              <a:r>
                <a:rPr lang="en-GB" sz="2000" b="1" dirty="0" smtClean="0">
                  <a:latin typeface="Palatino Linotype" pitchFamily="18" charset="0"/>
                </a:rPr>
                <a:t>-e</a:t>
              </a:r>
              <a:r>
                <a:rPr lang="en-GB" sz="2000" b="1" baseline="30000" dirty="0" smtClean="0">
                  <a:latin typeface="Palatino Linotype" pitchFamily="18" charset="0"/>
                </a:rPr>
                <a:t>- </a:t>
              </a:r>
            </a:p>
            <a:p>
              <a:r>
                <a:rPr lang="en-GB" sz="2000" b="1" dirty="0" smtClean="0">
                  <a:latin typeface="Palatino Linotype" pitchFamily="18" charset="0"/>
                </a:rPr>
                <a:t>collider</a:t>
              </a:r>
              <a:endParaRPr lang="en-GB" sz="2000" b="1" dirty="0">
                <a:latin typeface="Palatino Linotype" pitchFamily="18" charset="0"/>
              </a:endParaRPr>
            </a:p>
          </p:txBody>
        </p:sp>
        <p:cxnSp>
          <p:nvCxnSpPr>
            <p:cNvPr id="16" name="Gerade Verbindung 15"/>
            <p:cNvCxnSpPr/>
            <p:nvPr/>
          </p:nvCxnSpPr>
          <p:spPr>
            <a:xfrm rot="10800000">
              <a:off x="3059832" y="3356992"/>
              <a:ext cx="2952328" cy="19442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267744" y="1844824"/>
              <a:ext cx="1728192"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p:cNvSpPr/>
            <p:nvPr/>
          </p:nvSpPr>
          <p:spPr>
            <a:xfrm>
              <a:off x="2267744" y="1916832"/>
              <a:ext cx="1728192" cy="800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1691680" y="2708920"/>
              <a:ext cx="576064" cy="5040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Gerade Verbindung 19"/>
            <p:cNvCxnSpPr/>
            <p:nvPr/>
          </p:nvCxnSpPr>
          <p:spPr>
            <a:xfrm rot="10800000">
              <a:off x="3131840" y="3356992"/>
              <a:ext cx="2088232" cy="1368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rot="2139929">
              <a:off x="3871267" y="4053964"/>
              <a:ext cx="1037463" cy="400110"/>
            </a:xfrm>
            <a:prstGeom prst="rect">
              <a:avLst/>
            </a:prstGeom>
            <a:noFill/>
          </p:spPr>
          <p:txBody>
            <a:bodyPr wrap="none" rtlCol="0">
              <a:spAutoFit/>
            </a:bodyPr>
            <a:lstStyle/>
            <a:p>
              <a:r>
                <a:rPr lang="en-GB" sz="2000" b="1" dirty="0" smtClean="0">
                  <a:latin typeface="Palatino Linotype" pitchFamily="18" charset="0"/>
                </a:rPr>
                <a:t>LINAC</a:t>
              </a:r>
              <a:endParaRPr lang="en-GB" sz="2000" b="1" dirty="0">
                <a:latin typeface="Palatino Linotype" pitchFamily="18" charset="0"/>
              </a:endParaRPr>
            </a:p>
          </p:txBody>
        </p:sp>
        <p:cxnSp>
          <p:nvCxnSpPr>
            <p:cNvPr id="22" name="Gerade Verbindung 21"/>
            <p:cNvCxnSpPr>
              <a:endCxn id="19" idx="5"/>
            </p:cNvCxnSpPr>
            <p:nvPr/>
          </p:nvCxnSpPr>
          <p:spPr>
            <a:xfrm rot="10800000">
              <a:off x="2183382" y="3139160"/>
              <a:ext cx="876451" cy="21783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19" idx="0"/>
            </p:cNvCxnSpPr>
            <p:nvPr/>
          </p:nvCxnSpPr>
          <p:spPr>
            <a:xfrm rot="5400000" flipH="1" flipV="1">
              <a:off x="2627784" y="1988840"/>
              <a:ext cx="72008" cy="136815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547664" y="2780928"/>
              <a:ext cx="832279" cy="400110"/>
            </a:xfrm>
            <a:prstGeom prst="rect">
              <a:avLst/>
            </a:prstGeom>
            <a:noFill/>
          </p:spPr>
          <p:txBody>
            <a:bodyPr wrap="none" rtlCol="0">
              <a:spAutoFit/>
            </a:bodyPr>
            <a:lstStyle/>
            <a:p>
              <a:r>
                <a:rPr lang="en-GB" sz="2000" b="1" dirty="0" err="1" smtClean="0">
                  <a:latin typeface="Palatino Linotype" pitchFamily="18" charset="0"/>
                </a:rPr>
                <a:t>Accu</a:t>
              </a:r>
              <a:r>
                <a:rPr lang="en-GB" sz="2000" b="1" dirty="0" smtClean="0">
                  <a:latin typeface="Palatino Linotype" pitchFamily="18" charset="0"/>
                </a:rPr>
                <a:t>.</a:t>
              </a:r>
              <a:endParaRPr lang="en-GB" sz="2000" b="1" dirty="0">
                <a:latin typeface="Palatino Linotype" pitchFamily="18" charset="0"/>
              </a:endParaRPr>
            </a:p>
          </p:txBody>
        </p:sp>
      </p:grpSp>
      <p:pic>
        <p:nvPicPr>
          <p:cNvPr id="26" name="Picture 5" descr="C:\cargnelli\physik\dafne\lnf-fisch-lr1.jpg"/>
          <p:cNvPicPr>
            <a:picLocks noChangeAspect="1" noChangeArrowheads="1"/>
          </p:cNvPicPr>
          <p:nvPr/>
        </p:nvPicPr>
        <p:blipFill>
          <a:blip r:embed="rId5" cstate="print"/>
          <a:srcRect/>
          <a:stretch>
            <a:fillRect/>
          </a:stretch>
        </p:blipFill>
        <p:spPr bwMode="auto">
          <a:xfrm>
            <a:off x="5857882" y="947407"/>
            <a:ext cx="3286118" cy="2624469"/>
          </a:xfrm>
          <a:prstGeom prst="rect">
            <a:avLst/>
          </a:prstGeom>
          <a:noFill/>
          <a:ln w="9525">
            <a:noFill/>
            <a:miter lim="800000"/>
            <a:headEnd/>
            <a:tailEnd/>
          </a:ln>
        </p:spPr>
      </p:pic>
      <p:sp>
        <p:nvSpPr>
          <p:cNvPr id="28" name="Fußzeilenplatzhalter 27"/>
          <p:cNvSpPr>
            <a:spLocks noGrp="1"/>
          </p:cNvSpPr>
          <p:nvPr>
            <p:ph type="ftr" sz="quarter" idx="11"/>
          </p:nvPr>
        </p:nvSpPr>
        <p:spPr>
          <a:xfrm>
            <a:off x="3462350" y="6492899"/>
            <a:ext cx="2895600" cy="365125"/>
          </a:xfrm>
        </p:spPr>
        <p:txBody>
          <a:bodyPr/>
          <a:lstStyle/>
          <a:p>
            <a:r>
              <a:rPr lang="en-GB" smtClean="0"/>
              <a:t>MESON 2012</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Bildschirmpräsentation (4:3)</PresentationFormat>
  <Paragraphs>524</Paragraphs>
  <Slides>49</Slides>
  <Notes>7</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49</vt:i4>
      </vt:variant>
    </vt:vector>
  </HeadingPairs>
  <TitlesOfParts>
    <vt:vector size="52" baseType="lpstr">
      <vt:lpstr>Larissa-Design</vt:lpstr>
      <vt:lpstr>Drawing</vt:lpstr>
      <vt:lpstr>Formel</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JZ</dc:creator>
  <cp:lastModifiedBy>Zmeskal</cp:lastModifiedBy>
  <cp:revision>91</cp:revision>
  <dcterms:created xsi:type="dcterms:W3CDTF">2011-07-21T22:58:14Z</dcterms:created>
  <dcterms:modified xsi:type="dcterms:W3CDTF">2012-06-01T07:08:22Z</dcterms:modified>
</cp:coreProperties>
</file>