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>
  <p:sldMasterIdLst>
    <p:sldMasterId id="2147483659" r:id="rId1"/>
  </p:sldMasterIdLst>
  <p:notesMasterIdLst>
    <p:notesMasterId r:id="rId59"/>
  </p:notesMasterIdLst>
  <p:handoutMasterIdLst>
    <p:handoutMasterId r:id="rId60"/>
  </p:handoutMasterIdLst>
  <p:sldIdLst>
    <p:sldId id="256" r:id="rId2"/>
    <p:sldId id="394" r:id="rId3"/>
    <p:sldId id="395" r:id="rId4"/>
    <p:sldId id="396" r:id="rId5"/>
    <p:sldId id="423" r:id="rId6"/>
    <p:sldId id="451" r:id="rId7"/>
    <p:sldId id="478" r:id="rId8"/>
    <p:sldId id="448" r:id="rId9"/>
    <p:sldId id="456" r:id="rId10"/>
    <p:sldId id="457" r:id="rId11"/>
    <p:sldId id="458" r:id="rId12"/>
    <p:sldId id="471" r:id="rId13"/>
    <p:sldId id="449" r:id="rId14"/>
    <p:sldId id="459" r:id="rId15"/>
    <p:sldId id="460" r:id="rId16"/>
    <p:sldId id="461" r:id="rId17"/>
    <p:sldId id="479" r:id="rId18"/>
    <p:sldId id="480" r:id="rId19"/>
    <p:sldId id="450" r:id="rId20"/>
    <p:sldId id="463" r:id="rId21"/>
    <p:sldId id="476" r:id="rId22"/>
    <p:sldId id="477" r:id="rId23"/>
    <p:sldId id="472" r:id="rId24"/>
    <p:sldId id="483" r:id="rId25"/>
    <p:sldId id="484" r:id="rId26"/>
    <p:sldId id="481" r:id="rId27"/>
    <p:sldId id="474" r:id="rId28"/>
    <p:sldId id="424" r:id="rId29"/>
    <p:sldId id="425" r:id="rId30"/>
    <p:sldId id="490" r:id="rId31"/>
    <p:sldId id="486" r:id="rId32"/>
    <p:sldId id="488" r:id="rId33"/>
    <p:sldId id="494" r:id="rId34"/>
    <p:sldId id="493" r:id="rId35"/>
    <p:sldId id="489" r:id="rId36"/>
    <p:sldId id="499" r:id="rId37"/>
    <p:sldId id="500" r:id="rId38"/>
    <p:sldId id="454" r:id="rId39"/>
    <p:sldId id="496" r:id="rId40"/>
    <p:sldId id="497" r:id="rId41"/>
    <p:sldId id="498" r:id="rId42"/>
    <p:sldId id="495" r:id="rId43"/>
    <p:sldId id="453" r:id="rId44"/>
    <p:sldId id="491" r:id="rId45"/>
    <p:sldId id="492" r:id="rId46"/>
    <p:sldId id="501" r:id="rId47"/>
    <p:sldId id="431" r:id="rId48"/>
    <p:sldId id="432" r:id="rId49"/>
    <p:sldId id="433" r:id="rId50"/>
    <p:sldId id="435" r:id="rId51"/>
    <p:sldId id="445" r:id="rId52"/>
    <p:sldId id="446" r:id="rId53"/>
    <p:sldId id="441" r:id="rId54"/>
    <p:sldId id="437" r:id="rId55"/>
    <p:sldId id="439" r:id="rId56"/>
    <p:sldId id="444" r:id="rId57"/>
    <p:sldId id="414" r:id="rId58"/>
  </p:sldIdLst>
  <p:sldSz cx="9144000" cy="6858000" type="screen4x3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0099"/>
    <a:srgbClr val="CC0000"/>
    <a:srgbClr val="FF6600"/>
    <a:srgbClr val="CCFF99"/>
    <a:srgbClr val="FF9966"/>
    <a:srgbClr val="FF9933"/>
    <a:srgbClr val="FF99CC"/>
    <a:srgbClr val="66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324" autoAdjust="0"/>
    <p:restoredTop sz="93241" autoAdjust="0"/>
  </p:normalViewPr>
  <p:slideViewPr>
    <p:cSldViewPr snapToGrid="0">
      <p:cViewPr>
        <p:scale>
          <a:sx n="100" d="100"/>
          <a:sy n="100" d="100"/>
        </p:scale>
        <p:origin x="-896" y="-4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59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B85AE-483D-994E-8246-B1020C83C9D6}" type="datetimeFigureOut">
              <a:rPr lang="ja-JP" altLang="en-US" smtClean="0"/>
              <a:pPr/>
              <a:t>12.5.31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D959A-87D5-E241-A251-264A4942A4D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31000" cy="98567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553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pitchFamily="18" charset="0"/>
        <a:ea typeface="ＭＳ Ｐ明朝" pitchFamily="18" charset="-128"/>
        <a:cs typeface="+mn-cs"/>
      </a:defRPr>
    </a:lvl1pPr>
    <a:lvl2pPr marL="742950" indent="-28575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pitchFamily="18" charset="0"/>
        <a:ea typeface="ＭＳ Ｐ明朝" pitchFamily="18" charset="-128"/>
        <a:cs typeface="+mn-cs"/>
      </a:defRPr>
    </a:lvl2pPr>
    <a:lvl3pPr marL="11430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pitchFamily="18" charset="0"/>
        <a:ea typeface="ＭＳ Ｐ明朝" pitchFamily="18" charset="-128"/>
        <a:cs typeface="+mn-cs"/>
      </a:defRPr>
    </a:lvl3pPr>
    <a:lvl4pPr marL="16002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pitchFamily="18" charset="0"/>
        <a:ea typeface="ＭＳ Ｐ明朝" pitchFamily="18" charset="-128"/>
        <a:cs typeface="+mn-cs"/>
      </a:defRPr>
    </a:lvl4pPr>
    <a:lvl5pPr marL="20574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5537" cy="44370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 altLang="ja-JP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2193" y="9362454"/>
            <a:ext cx="2917237" cy="492760"/>
          </a:xfrm>
          <a:prstGeom prst="rect">
            <a:avLst/>
          </a:prstGeom>
        </p:spPr>
        <p:txBody>
          <a:bodyPr lIns="90580" tIns="45290" rIns="90580" bIns="45290"/>
          <a:lstStyle/>
          <a:p>
            <a:pPr>
              <a:defRPr/>
            </a:pPr>
            <a:fld id="{B9B51149-60E9-4C9E-A547-73EA3F13C11F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26013" cy="36957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572" y="4683588"/>
            <a:ext cx="5383857" cy="4433272"/>
          </a:xfrm>
          <a:noFill/>
          <a:ln/>
        </p:spPr>
        <p:txBody>
          <a:bodyPr/>
          <a:lstStyle/>
          <a:p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2193" y="9362454"/>
            <a:ext cx="2917237" cy="492760"/>
          </a:xfrm>
          <a:prstGeom prst="rect">
            <a:avLst/>
          </a:prstGeom>
        </p:spPr>
        <p:txBody>
          <a:bodyPr lIns="90580" tIns="45290" rIns="90580" bIns="45290"/>
          <a:lstStyle/>
          <a:p>
            <a:pPr>
              <a:defRPr/>
            </a:pPr>
            <a:fld id="{F1A06E37-0553-4E31-9AE5-70F38D303182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26013" cy="36957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572" y="4683588"/>
            <a:ext cx="5383857" cy="4433272"/>
          </a:xfrm>
          <a:noFill/>
          <a:ln/>
        </p:spPr>
        <p:txBody>
          <a:bodyPr/>
          <a:lstStyle/>
          <a:p>
            <a:endParaRPr lang="en-US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2193" y="9362454"/>
            <a:ext cx="2917237" cy="492760"/>
          </a:xfrm>
          <a:prstGeom prst="rect">
            <a:avLst/>
          </a:prstGeom>
        </p:spPr>
        <p:txBody>
          <a:bodyPr lIns="90580" tIns="45290" rIns="90580" bIns="45290"/>
          <a:lstStyle/>
          <a:p>
            <a:pPr>
              <a:defRPr/>
            </a:pPr>
            <a:fld id="{08136F03-D45E-4454-9D52-0D46A4693356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26013" cy="36957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572" y="4683588"/>
            <a:ext cx="5383857" cy="4433272"/>
          </a:xfrm>
          <a:noFill/>
          <a:ln/>
        </p:spPr>
        <p:txBody>
          <a:bodyPr/>
          <a:lstStyle/>
          <a:p>
            <a:endParaRPr lang="en-US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2193" y="9362454"/>
            <a:ext cx="2917237" cy="492760"/>
          </a:xfrm>
          <a:prstGeom prst="rect">
            <a:avLst/>
          </a:prstGeom>
        </p:spPr>
        <p:txBody>
          <a:bodyPr lIns="90580" tIns="45290" rIns="90580" bIns="45290"/>
          <a:lstStyle/>
          <a:p>
            <a:pPr>
              <a:defRPr/>
            </a:pPr>
            <a:fld id="{EFBF9EA3-E7F7-47AE-9DEC-3F5224CD9994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26013" cy="3695700"/>
          </a:xfrm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095" y="4682014"/>
            <a:ext cx="4933240" cy="4437995"/>
          </a:xfrm>
          <a:noFill/>
          <a:ln/>
        </p:spPr>
        <p:txBody>
          <a:bodyPr wrap="none" anchor="ctr"/>
          <a:lstStyle/>
          <a:p>
            <a:endParaRPr lang="en-US" altLang="zh-TW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>
          <a:xfrm>
            <a:off x="3812193" y="9362454"/>
            <a:ext cx="2917237" cy="492760"/>
          </a:xfrm>
          <a:prstGeom prst="rect">
            <a:avLst/>
          </a:prstGeom>
        </p:spPr>
        <p:txBody>
          <a:bodyPr lIns="90580" tIns="45290" rIns="90580" bIns="45290"/>
          <a:lstStyle/>
          <a:p>
            <a:pPr>
              <a:defRPr/>
            </a:pPr>
            <a:fld id="{0BBB10A5-C2D0-45B1-93EF-AF851595D89D}" type="slidenum">
              <a:rPr kumimoji="1" lang="ja-JP" alt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kumimoji="1"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>
          <a:xfrm>
            <a:off x="3812193" y="9362454"/>
            <a:ext cx="2917237" cy="492760"/>
          </a:xfrm>
          <a:prstGeom prst="rect">
            <a:avLst/>
          </a:prstGeom>
        </p:spPr>
        <p:txBody>
          <a:bodyPr lIns="90580" tIns="45290" rIns="90580" bIns="45290"/>
          <a:lstStyle/>
          <a:p>
            <a:pPr>
              <a:defRPr/>
            </a:pPr>
            <a:fld id="{0BBB10A5-C2D0-45B1-93EF-AF851595D89D}" type="slidenum">
              <a:rPr kumimoji="1" lang="ja-JP" alt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kumimoji="1"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2676" y="9362238"/>
            <a:ext cx="2916767" cy="492839"/>
          </a:xfrm>
          <a:prstGeom prst="rect">
            <a:avLst/>
          </a:prstGeom>
          <a:ln/>
        </p:spPr>
        <p:txBody>
          <a:bodyPr/>
          <a:lstStyle/>
          <a:p>
            <a:fld id="{8F7D4509-DB5A-43B2-8F32-656365999734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2676" y="9362238"/>
            <a:ext cx="2916767" cy="492839"/>
          </a:xfrm>
          <a:prstGeom prst="rect">
            <a:avLst/>
          </a:prstGeom>
          <a:ln/>
        </p:spPr>
        <p:txBody>
          <a:bodyPr/>
          <a:lstStyle/>
          <a:p>
            <a:fld id="{8F7D4509-DB5A-43B2-8F32-656365999734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 lIns="91440" rIns="91440"/>
          <a:lstStyle>
            <a:lvl1pPr>
              <a:defRPr/>
            </a:lvl1pPr>
          </a:lstStyle>
          <a:p>
            <a:fld id="{31E6139E-6058-4BF7-8982-1075984492D7}" type="slidenum">
              <a:rPr lang="ja-JP" altLang="en-US"/>
              <a:pPr/>
              <a:t>‹#›</a:t>
            </a:fld>
            <a:endParaRPr lang="en-US" altLang="ja-JP"/>
          </a:p>
        </p:txBody>
      </p:sp>
      <p:sp>
        <p:nvSpPr>
          <p:cNvPr id="200711" name="Rectangle 7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0712" name="Rectangle 8"/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7924800" y="-22225"/>
            <a:ext cx="1195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  <a:latin typeface="Comic Sans MS" pitchFamily="66" charset="0"/>
              </a:rPr>
              <a:t>www.***.net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BB83C-9CDF-4FF8-8792-F7A274EB77B6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892FA-8F71-4514-954E-A6F9745BBC1B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9553B34-1F91-4849-93B9-FE0190AAE04E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0632BA8-18F6-489C-83B8-6DA9601BE08B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FDCA2C-5B8B-4CB7-ADBE-0434B3377AC5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F73952-ED8E-4775-A464-80B6769A1D32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313" y="346075"/>
            <a:ext cx="8229600" cy="8509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412875"/>
            <a:ext cx="4038600" cy="471805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71805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0C5D742-E803-4943-B640-DA97E195C9B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FC6A0-53AA-4B11-99B1-F085EDE05481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62342-DD9E-4291-ABE2-037D1998C8F0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B28F3-1902-48C0-8001-0A0C4E0793C6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1EA16-B114-4359-ABD4-BC073159E0D6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D9B5B-55BB-4405-BCB4-8D5F8D306E0B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CE48C-885F-4E43-AFFB-2AED1B7D90F4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82D78-1F69-4FA1-B8B1-A8038751F368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6CB81-9692-4787-970D-62D93CF56CAE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8767763" y="6481763"/>
            <a:ext cx="376237" cy="3762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0" y="-3175"/>
            <a:ext cx="9144000" cy="2286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0" y="225425"/>
            <a:ext cx="9144000" cy="76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968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altLang="ja-JP" smtClean="0"/>
              <a:t>19. Mar 2008</a:t>
            </a:r>
            <a:endParaRPr lang="en-US" altLang="ja-JP"/>
          </a:p>
        </p:txBody>
      </p:sp>
      <p:sp>
        <p:nvSpPr>
          <p:cNvPr id="19968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9968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F97F0D8D-8A29-416C-A2B5-6B7A6E7DC6EC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wmf"/><Relationship Id="rId6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d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df"/><Relationship Id="rId3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-114300" y="439738"/>
            <a:ext cx="9391650" cy="1295400"/>
          </a:xfrm>
          <a:ln/>
        </p:spPr>
        <p:txBody>
          <a:bodyPr lIns="90000" tIns="46800" rIns="90000" bIns="46800"/>
          <a:lstStyle/>
          <a:p>
            <a:pPr>
              <a:lnSpc>
                <a:spcPct val="102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ja-JP" sz="3600" dirty="0" smtClean="0">
                <a:solidFill>
                  <a:schemeClr val="accent6"/>
                </a:solidFill>
                <a:latin typeface="Verdana"/>
              </a:rPr>
              <a:t>Recent results from LEPS and </a:t>
            </a:r>
            <a:br>
              <a:rPr lang="en-US" altLang="ja-JP" sz="3600" dirty="0" smtClean="0">
                <a:solidFill>
                  <a:schemeClr val="accent6"/>
                </a:solidFill>
                <a:latin typeface="Verdana"/>
              </a:rPr>
            </a:br>
            <a:r>
              <a:rPr lang="en-US" altLang="ja-JP" sz="3600" dirty="0" smtClean="0">
                <a:solidFill>
                  <a:schemeClr val="accent6"/>
                </a:solidFill>
                <a:latin typeface="Verdana"/>
              </a:rPr>
              <a:t>prospects of LEPS II at SPring-8</a:t>
            </a:r>
            <a:endParaRPr lang="el-GR" altLang="ja-JP" sz="36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4349750" y="2293938"/>
            <a:ext cx="4476750" cy="525401"/>
          </a:xfrm>
          <a:prstGeom prst="roundRect">
            <a:avLst>
              <a:gd name="adj" fmla="val 43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 sz="2800" dirty="0" smtClean="0"/>
              <a:t>M. </a:t>
            </a:r>
            <a:r>
              <a:rPr kumimoji="0" lang="en-US" altLang="ja-JP" sz="2800" dirty="0" err="1" smtClean="0"/>
              <a:t>Niiyama</a:t>
            </a:r>
            <a:r>
              <a:rPr kumimoji="0" lang="en-US" altLang="ja-JP" sz="2800" dirty="0" smtClean="0"/>
              <a:t> (Kyoto Univ.)</a:t>
            </a:r>
            <a:endParaRPr kumimoji="0" lang="en-GB" altLang="ja-JP" sz="2800" dirty="0" smtClean="0"/>
          </a:p>
        </p:txBody>
      </p:sp>
      <p:grpSp>
        <p:nvGrpSpPr>
          <p:cNvPr id="3087" name="Group 15"/>
          <p:cNvGrpSpPr>
            <a:grpSpLocks/>
          </p:cNvGrpSpPr>
          <p:nvPr/>
        </p:nvGrpSpPr>
        <p:grpSpPr bwMode="auto">
          <a:xfrm>
            <a:off x="377825" y="3233739"/>
            <a:ext cx="7993066" cy="2795589"/>
            <a:chOff x="656" y="1958"/>
            <a:chExt cx="5035" cy="1761"/>
          </a:xfrm>
        </p:grpSpPr>
        <p:sp>
          <p:nvSpPr>
            <p:cNvPr id="3084" name="Rectangle 12"/>
            <p:cNvSpPr>
              <a:spLocks noChangeArrowheads="1"/>
            </p:cNvSpPr>
            <p:nvPr/>
          </p:nvSpPr>
          <p:spPr bwMode="auto">
            <a:xfrm>
              <a:off x="656" y="2069"/>
              <a:ext cx="4463" cy="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79" name="AutoShape 7"/>
            <p:cNvSpPr>
              <a:spLocks noChangeArrowheads="1"/>
            </p:cNvSpPr>
            <p:nvPr/>
          </p:nvSpPr>
          <p:spPr bwMode="auto">
            <a:xfrm>
              <a:off x="1303" y="2302"/>
              <a:ext cx="4388" cy="1417"/>
            </a:xfrm>
            <a:prstGeom prst="roundRect">
              <a:avLst>
                <a:gd name="adj" fmla="val 120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457200" indent="-457200">
                <a:buClr>
                  <a:srgbClr val="000000"/>
                </a:buClr>
                <a:buSzPct val="100000"/>
                <a:buFont typeface="Times New Roman" pitchFamily="18" charset="0"/>
                <a:buAutoNum type="arabicPeriod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kumimoji="0" lang="en-GB" altLang="ja-JP" sz="2800" dirty="0" smtClean="0"/>
                <a:t>Introduction to SPring-8/LEPS I</a:t>
              </a:r>
            </a:p>
            <a:p>
              <a:pPr marL="457200" indent="-457200">
                <a:buClr>
                  <a:srgbClr val="000000"/>
                </a:buClr>
                <a:buSzPct val="100000"/>
                <a:buFont typeface="Times New Roman" pitchFamily="18" charset="0"/>
                <a:buAutoNum type="arabicPeriod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kumimoji="0" lang="en-GB" altLang="ja-JP" sz="2800" dirty="0" err="1" smtClean="0">
                  <a:latin typeface="Symbol"/>
                </a:rPr>
                <a:t>k</a:t>
              </a:r>
              <a:r>
                <a:rPr kumimoji="0" lang="en-GB" altLang="ja-JP" sz="2800" dirty="0" smtClean="0"/>
                <a:t>-meson search in K(890)</a:t>
              </a:r>
              <a:r>
                <a:rPr kumimoji="0" lang="en-GB" altLang="ja-JP" sz="2800" dirty="0" smtClean="0">
                  <a:latin typeface="Symbol"/>
                </a:rPr>
                <a:t>S</a:t>
              </a:r>
              <a:r>
                <a:rPr kumimoji="0" lang="en-GB" altLang="ja-JP" sz="2800" baseline="30000" dirty="0" smtClean="0"/>
                <a:t>+</a:t>
              </a:r>
              <a:r>
                <a:rPr kumimoji="0" lang="en-GB" altLang="ja-JP" sz="2800" dirty="0" smtClean="0"/>
                <a:t> production</a:t>
              </a:r>
            </a:p>
            <a:p>
              <a:pPr marL="457200" indent="-457200">
                <a:buClr>
                  <a:srgbClr val="000000"/>
                </a:buClr>
                <a:buSzPct val="100000"/>
                <a:buFont typeface="Times New Roman" pitchFamily="18" charset="0"/>
                <a:buAutoNum type="arabicPeriod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kumimoji="0" lang="en-US" altLang="ja-JP" sz="2800" dirty="0" smtClean="0"/>
                <a:t>Physics motivation at LEPS II</a:t>
              </a:r>
            </a:p>
            <a:p>
              <a:pPr marL="457200" indent="-457200">
                <a:buClr>
                  <a:srgbClr val="000000"/>
                </a:buClr>
                <a:buSzPct val="100000"/>
                <a:buFont typeface="Times New Roman" pitchFamily="18" charset="0"/>
                <a:buAutoNum type="arabicPeriod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kumimoji="0" lang="en-US" altLang="ja-JP" sz="2800" dirty="0" smtClean="0"/>
                <a:t>Status of LEPS II project</a:t>
              </a:r>
            </a:p>
            <a:p>
              <a:pPr marL="457200" indent="-457200">
                <a:buClr>
                  <a:srgbClr val="000000"/>
                </a:buClr>
                <a:buSzPct val="100000"/>
                <a:buFont typeface="Times New Roman" pitchFamily="18" charset="0"/>
                <a:buAutoNum type="arabicPeriod"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kumimoji="0" lang="en-US" altLang="ja-JP" sz="2800" dirty="0" smtClean="0"/>
                <a:t>Summary</a:t>
              </a:r>
              <a:endParaRPr kumimoji="0" lang="ja-JP" altLang="en-GB" sz="2800" dirty="0"/>
            </a:p>
          </p:txBody>
        </p:sp>
        <p:sp>
          <p:nvSpPr>
            <p:cNvPr id="3082" name="AutoShape 10"/>
            <p:cNvSpPr>
              <a:spLocks noChangeArrowheads="1"/>
            </p:cNvSpPr>
            <p:nvPr/>
          </p:nvSpPr>
          <p:spPr bwMode="auto">
            <a:xfrm>
              <a:off x="2442" y="1958"/>
              <a:ext cx="948" cy="290"/>
            </a:xfrm>
            <a:prstGeom prst="roundRect">
              <a:avLst>
                <a:gd name="adj" fmla="val 4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GB" altLang="ja-JP" b="1" dirty="0"/>
                <a:t>Contents</a:t>
              </a:r>
            </a:p>
          </p:txBody>
        </p:sp>
      </p:grp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</a:t>
            </a:fld>
            <a:endParaRPr lang="en-US" altLang="ja-JP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22" y="1028700"/>
            <a:ext cx="3923271" cy="44069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063040"/>
            <a:ext cx="4495800" cy="3634664"/>
          </a:xfrm>
          <a:prstGeom prst="rect">
            <a:avLst/>
          </a:prstGeom>
        </p:spPr>
      </p:pic>
      <p:sp>
        <p:nvSpPr>
          <p:cNvPr id="5" name="Rectangle 52"/>
          <p:cNvSpPr txBox="1">
            <a:spLocks noChangeArrowheads="1"/>
          </p:cNvSpPr>
          <p:nvPr/>
        </p:nvSpPr>
        <p:spPr bwMode="auto">
          <a:xfrm>
            <a:off x="152400" y="-25400"/>
            <a:ext cx="8978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5400" b="1" kern="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K(890)</a:t>
            </a:r>
            <a:r>
              <a:rPr lang="en-US" altLang="ja-JP" sz="5400" b="1" kern="0" dirty="0" smtClean="0">
                <a:solidFill>
                  <a:srgbClr val="CC6600"/>
                </a:solidFill>
                <a:latin typeface="Symbol"/>
                <a:cs typeface="Times New Roman" pitchFamily="18" charset="0"/>
              </a:rPr>
              <a:t>S</a:t>
            </a:r>
            <a:r>
              <a:rPr lang="en-US" altLang="ja-JP" sz="5400" b="1" kern="0" baseline="3000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5400" b="1" kern="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5400" b="1" kern="0" dirty="0" err="1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photoproduction</a:t>
            </a:r>
            <a:r>
              <a:rPr kumimoji="1" lang="en-US" altLang="ja-JP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300" y="5753100"/>
            <a:ext cx="3383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CLAS, PRC75(</a:t>
            </a:r>
            <a:r>
              <a:rPr lang="en-US" altLang="ja-JP" dirty="0" smtClean="0"/>
              <a:t>042201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68900" y="5549900"/>
            <a:ext cx="3281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CBELSA/TAPS</a:t>
            </a:r>
          </a:p>
          <a:p>
            <a:r>
              <a:rPr lang="en-US" altLang="ja-JP" dirty="0" smtClean="0"/>
              <a:t>Eur. Phys. J. A </a:t>
            </a:r>
            <a:r>
              <a:rPr lang="en-US" altLang="ja-JP" b="1" dirty="0" smtClean="0"/>
              <a:t>35, 333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35200" y="2921000"/>
            <a:ext cx="5146210" cy="830997"/>
          </a:xfrm>
          <a:prstGeom prst="rect">
            <a:avLst/>
          </a:prstGeom>
          <a:solidFill>
            <a:srgbClr val="66FF99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t</a:t>
            </a:r>
            <a:r>
              <a:rPr lang="en-US" altLang="ja-JP" dirty="0" smtClean="0"/>
              <a:t>-channel: forward region</a:t>
            </a:r>
          </a:p>
          <a:p>
            <a:r>
              <a:rPr kumimoji="1" lang="en-US" altLang="ja-JP" dirty="0" smtClean="0"/>
              <a:t>polarizatio</a:t>
            </a:r>
            <a:r>
              <a:rPr lang="en-US" altLang="ja-JP" dirty="0" smtClean="0"/>
              <a:t>n measurement is needed</a:t>
            </a:r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10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85900"/>
            <a:ext cx="7772400" cy="369470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5229877"/>
            <a:ext cx="6610350" cy="14185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1047750"/>
            <a:ext cx="4978400" cy="469900"/>
          </a:xfrm>
          <a:prstGeom prst="rect">
            <a:avLst/>
          </a:prstGeom>
        </p:spPr>
      </p:pic>
      <p:sp>
        <p:nvSpPr>
          <p:cNvPr id="6" name="Rectangle 52"/>
          <p:cNvSpPr txBox="1">
            <a:spLocks noChangeArrowheads="1"/>
          </p:cNvSpPr>
          <p:nvPr/>
        </p:nvSpPr>
        <p:spPr bwMode="auto">
          <a:xfrm>
            <a:off x="0" y="0"/>
            <a:ext cx="8978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5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Theoretical model</a:t>
            </a:r>
            <a:r>
              <a:rPr kumimoji="1" lang="en-US" altLang="ja-JP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11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4500" y="12712"/>
            <a:ext cx="8305800" cy="1143000"/>
          </a:xfrm>
        </p:spPr>
        <p:txBody>
          <a:bodyPr/>
          <a:lstStyle/>
          <a:p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Hyperon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production with K*(892)</a:t>
            </a:r>
            <a:endParaRPr lang="ja-JP" altLang="en-US" dirty="0"/>
          </a:p>
        </p:txBody>
      </p:sp>
      <p:pic>
        <p:nvPicPr>
          <p:cNvPr id="31" name="図 30" descr="g-K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84450" y="2755900"/>
            <a:ext cx="3385695" cy="2933700"/>
          </a:xfrm>
          <a:prstGeom prst="rect">
            <a:avLst/>
          </a:prstGeom>
        </p:spPr>
      </p:pic>
      <p:cxnSp>
        <p:nvCxnSpPr>
          <p:cNvPr id="35" name="直線矢印コネクタ 34"/>
          <p:cNvCxnSpPr/>
          <p:nvPr/>
        </p:nvCxnSpPr>
        <p:spPr bwMode="auto">
          <a:xfrm>
            <a:off x="2311400" y="2844800"/>
            <a:ext cx="457200" cy="4064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 flipV="1">
            <a:off x="2298700" y="2616200"/>
            <a:ext cx="495300" cy="266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直線矢印コネクタ 44"/>
          <p:cNvCxnSpPr/>
          <p:nvPr/>
        </p:nvCxnSpPr>
        <p:spPr bwMode="auto">
          <a:xfrm rot="5400000" flipH="1" flipV="1">
            <a:off x="2006600" y="2527300"/>
            <a:ext cx="647700" cy="12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線矢印コネクタ 46"/>
          <p:cNvCxnSpPr/>
          <p:nvPr/>
        </p:nvCxnSpPr>
        <p:spPr bwMode="auto">
          <a:xfrm>
            <a:off x="5473700" y="3225800"/>
            <a:ext cx="457200" cy="4064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5461000" y="2997200"/>
            <a:ext cx="495300" cy="266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 rot="5400000" flipH="1" flipV="1">
            <a:off x="5168900" y="2921000"/>
            <a:ext cx="647700" cy="12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 rot="5400000">
            <a:off x="1619250" y="2876550"/>
            <a:ext cx="1130300" cy="1588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CC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3" name="テキスト ボックス 52"/>
          <p:cNvSpPr txBox="1"/>
          <p:nvPr/>
        </p:nvSpPr>
        <p:spPr>
          <a:xfrm>
            <a:off x="1714500" y="26162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C0000"/>
                </a:solidFill>
              </a:rPr>
              <a:t>E</a:t>
            </a:r>
            <a:endParaRPr kumimoji="1" lang="ja-JP" altLang="en-US" dirty="0">
              <a:solidFill>
                <a:srgbClr val="CC000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086100" y="2400300"/>
            <a:ext cx="3533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>
                <a:latin typeface="Symbol"/>
              </a:rPr>
              <a:t>g</a:t>
            </a:r>
            <a:endParaRPr kumimoji="1" lang="ja-JP" altLang="en-US" sz="3200" b="1" dirty="0">
              <a:latin typeface="Symbol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622800" y="2552700"/>
            <a:ext cx="50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K*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 bwMode="auto">
          <a:xfrm rot="16200000" flipH="1">
            <a:off x="5856144" y="2568432"/>
            <a:ext cx="686594" cy="85833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>
            <a:off x="5664200" y="22479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565900" y="2921000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/>
              </a:rPr>
              <a:t>p</a:t>
            </a:r>
            <a:endParaRPr kumimoji="1" lang="ja-JP" altLang="en-US" dirty="0">
              <a:latin typeface="Symbol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45000" y="4330700"/>
            <a:ext cx="34345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CC0000"/>
                </a:solidFill>
              </a:rPr>
              <a:t>unatural</a:t>
            </a:r>
            <a:r>
              <a:rPr kumimoji="1" lang="en-US" altLang="ja-JP" b="1" dirty="0" smtClean="0">
                <a:solidFill>
                  <a:srgbClr val="CC0000"/>
                </a:solidFill>
              </a:rPr>
              <a:t> parity </a:t>
            </a:r>
            <a:r>
              <a:rPr lang="en-US" altLang="ja-JP" b="1" dirty="0" smtClean="0">
                <a:solidFill>
                  <a:srgbClr val="CC0000"/>
                </a:solidFill>
              </a:rPr>
              <a:t>ex.</a:t>
            </a:r>
          </a:p>
          <a:p>
            <a:r>
              <a:rPr kumimoji="1" lang="en-US" altLang="ja-JP" b="1" dirty="0" smtClean="0">
                <a:solidFill>
                  <a:srgbClr val="CC0000"/>
                </a:solidFill>
              </a:rPr>
              <a:t>P= </a:t>
            </a:r>
            <a:r>
              <a:rPr kumimoji="1" lang="en-US" altLang="ja-JP" b="1" dirty="0" smtClean="0">
                <a:solidFill>
                  <a:srgbClr val="000099"/>
                </a:solidFill>
              </a:rPr>
              <a:t>-</a:t>
            </a:r>
            <a:r>
              <a:rPr kumimoji="1" lang="en-US" altLang="ja-JP" b="1" dirty="0" smtClean="0">
                <a:solidFill>
                  <a:srgbClr val="CC0000"/>
                </a:solidFill>
              </a:rPr>
              <a:t>(-1)</a:t>
            </a:r>
            <a:r>
              <a:rPr kumimoji="1" lang="en-US" altLang="ja-JP" b="1" baseline="30000" dirty="0" smtClean="0">
                <a:solidFill>
                  <a:srgbClr val="CC0000"/>
                </a:solidFill>
              </a:rPr>
              <a:t>J</a:t>
            </a:r>
          </a:p>
          <a:p>
            <a:r>
              <a:rPr lang="en-US" altLang="ja-JP" b="1" dirty="0" smtClean="0">
                <a:solidFill>
                  <a:srgbClr val="CC0000"/>
                </a:solidFill>
              </a:rPr>
              <a:t>pseudo-scalar:  </a:t>
            </a:r>
            <a:r>
              <a:rPr lang="en-US" altLang="ja-JP" b="1" dirty="0" err="1" smtClean="0">
                <a:solidFill>
                  <a:srgbClr val="CC0000"/>
                </a:solidFill>
              </a:rPr>
              <a:t>kaons</a:t>
            </a:r>
            <a:endParaRPr kumimoji="1" lang="ja-JP" altLang="en-US" b="1" dirty="0">
              <a:solidFill>
                <a:srgbClr val="CC0000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203200" y="1100139"/>
            <a:ext cx="8521700" cy="74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r>
              <a:rPr lang="en-US" altLang="ja-JP" sz="2800" b="1" dirty="0" smtClean="0">
                <a:latin typeface="Symbol"/>
              </a:rPr>
              <a:t>g</a:t>
            </a:r>
            <a:r>
              <a:rPr lang="en-US" altLang="ja-JP" sz="2800" b="1" dirty="0" smtClean="0">
                <a:latin typeface="Times New Roman"/>
              </a:rPr>
              <a:t>p→K(890)</a:t>
            </a:r>
            <a:r>
              <a:rPr lang="en-US" altLang="ja-JP" sz="2800" b="1" dirty="0" smtClean="0">
                <a:latin typeface="Symbol"/>
              </a:rPr>
              <a:t>S</a:t>
            </a:r>
            <a:r>
              <a:rPr lang="en-US" altLang="ja-JP" sz="2800" b="1" baseline="30000" dirty="0" smtClean="0">
                <a:latin typeface="Times New Roman"/>
              </a:rPr>
              <a:t>+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r>
              <a:rPr lang="en-US" altLang="ja-JP" sz="2800" b="1" dirty="0" smtClean="0">
                <a:solidFill>
                  <a:srgbClr val="FF0000"/>
                </a:solidFill>
                <a:latin typeface="Times New Roman"/>
              </a:rPr>
              <a:t>Parity filter </a:t>
            </a:r>
            <a:r>
              <a:rPr lang="en-US" altLang="ja-JP" sz="2800" b="1" kern="0" dirty="0" smtClean="0">
                <a:latin typeface="Times New Roman"/>
              </a:rPr>
              <a:t>with linearly polarized photon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endParaRPr lang="ja-JP" altLang="en-US" sz="2800" b="1" dirty="0" smtClean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4500" y="12712"/>
            <a:ext cx="8305800" cy="1143000"/>
          </a:xfrm>
        </p:spPr>
        <p:txBody>
          <a:bodyPr/>
          <a:lstStyle/>
          <a:p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Hyperon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production with K*(892)</a:t>
            </a:r>
            <a:endParaRPr lang="ja-JP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03200" y="1100139"/>
            <a:ext cx="8521700" cy="74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r>
              <a:rPr lang="en-US" altLang="ja-JP" sz="2800" b="1" dirty="0" smtClean="0">
                <a:latin typeface="Symbol"/>
              </a:rPr>
              <a:t>g</a:t>
            </a:r>
            <a:r>
              <a:rPr lang="en-US" altLang="ja-JP" sz="2800" b="1" dirty="0" smtClean="0">
                <a:latin typeface="Times New Roman"/>
              </a:rPr>
              <a:t>p→K(890)</a:t>
            </a:r>
            <a:r>
              <a:rPr lang="en-US" altLang="ja-JP" sz="2800" b="1" dirty="0" smtClean="0">
                <a:latin typeface="Symbol"/>
              </a:rPr>
              <a:t>S</a:t>
            </a:r>
            <a:r>
              <a:rPr lang="en-US" altLang="ja-JP" sz="2800" b="1" baseline="30000" dirty="0" smtClean="0">
                <a:latin typeface="Times New Roman"/>
              </a:rPr>
              <a:t>+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r>
              <a:rPr lang="en-US" altLang="ja-JP" sz="2800" b="1" dirty="0" smtClean="0">
                <a:solidFill>
                  <a:srgbClr val="FF0000"/>
                </a:solidFill>
                <a:latin typeface="Times New Roman"/>
              </a:rPr>
              <a:t>Parity filter </a:t>
            </a:r>
            <a:r>
              <a:rPr lang="en-US" altLang="ja-JP" sz="2800" b="1" kern="0" dirty="0" smtClean="0">
                <a:latin typeface="Times New Roman"/>
              </a:rPr>
              <a:t>with linearly polarized photon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endParaRPr lang="ja-JP" altLang="en-US" sz="2800" b="1" dirty="0" smtClean="0">
              <a:solidFill>
                <a:srgbClr val="FF0000"/>
              </a:solidFill>
              <a:latin typeface="Times New Roman"/>
            </a:endParaRPr>
          </a:p>
        </p:txBody>
      </p:sp>
      <p:grpSp>
        <p:nvGrpSpPr>
          <p:cNvPr id="3" name="図形グループ 59"/>
          <p:cNvGrpSpPr/>
          <p:nvPr/>
        </p:nvGrpSpPr>
        <p:grpSpPr>
          <a:xfrm>
            <a:off x="1714500" y="2209800"/>
            <a:ext cx="5050851" cy="3479800"/>
            <a:chOff x="1587500" y="1917700"/>
            <a:chExt cx="5050851" cy="3479800"/>
          </a:xfrm>
        </p:grpSpPr>
        <p:pic>
          <p:nvPicPr>
            <p:cNvPr id="31" name="図 30" descr="g-K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2457450" y="2463800"/>
              <a:ext cx="3385695" cy="2933700"/>
            </a:xfrm>
            <a:prstGeom prst="rect">
              <a:avLst/>
            </a:prstGeom>
          </p:spPr>
        </p:pic>
        <p:cxnSp>
          <p:nvCxnSpPr>
            <p:cNvPr id="35" name="直線矢印コネクタ 34"/>
            <p:cNvCxnSpPr/>
            <p:nvPr/>
          </p:nvCxnSpPr>
          <p:spPr bwMode="auto">
            <a:xfrm>
              <a:off x="2184400" y="2552700"/>
              <a:ext cx="457200" cy="406400"/>
            </a:xfrm>
            <a:prstGeom prst="straightConnector1">
              <a:avLst/>
            </a:prstGeom>
            <a:solidFill>
              <a:srgbClr val="CCFFFF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直線矢印コネクタ 35"/>
            <p:cNvCxnSpPr/>
            <p:nvPr/>
          </p:nvCxnSpPr>
          <p:spPr bwMode="auto">
            <a:xfrm flipV="1">
              <a:off x="2171700" y="2324100"/>
              <a:ext cx="495300" cy="266700"/>
            </a:xfrm>
            <a:prstGeom prst="straightConnector1">
              <a:avLst/>
            </a:prstGeom>
            <a:solidFill>
              <a:srgbClr val="CCFFFF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直線矢印コネクタ 44"/>
            <p:cNvCxnSpPr/>
            <p:nvPr/>
          </p:nvCxnSpPr>
          <p:spPr bwMode="auto">
            <a:xfrm rot="5400000" flipH="1" flipV="1">
              <a:off x="1879600" y="2235200"/>
              <a:ext cx="647700" cy="12700"/>
            </a:xfrm>
            <a:prstGeom prst="straightConnector1">
              <a:avLst/>
            </a:prstGeom>
            <a:solidFill>
              <a:srgbClr val="CCFFFF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直線矢印コネクタ 46"/>
            <p:cNvCxnSpPr/>
            <p:nvPr/>
          </p:nvCxnSpPr>
          <p:spPr bwMode="auto">
            <a:xfrm>
              <a:off x="5346700" y="2933700"/>
              <a:ext cx="457200" cy="406400"/>
            </a:xfrm>
            <a:prstGeom prst="straightConnector1">
              <a:avLst/>
            </a:prstGeom>
            <a:solidFill>
              <a:srgbClr val="CCFFFF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直線矢印コネクタ 47"/>
            <p:cNvCxnSpPr/>
            <p:nvPr/>
          </p:nvCxnSpPr>
          <p:spPr bwMode="auto">
            <a:xfrm flipV="1">
              <a:off x="5334000" y="2705100"/>
              <a:ext cx="495300" cy="266700"/>
            </a:xfrm>
            <a:prstGeom prst="straightConnector1">
              <a:avLst/>
            </a:prstGeom>
            <a:solidFill>
              <a:srgbClr val="CCFFFF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" name="直線矢印コネクタ 48"/>
            <p:cNvCxnSpPr/>
            <p:nvPr/>
          </p:nvCxnSpPr>
          <p:spPr bwMode="auto">
            <a:xfrm rot="5400000" flipH="1" flipV="1">
              <a:off x="5041900" y="2628900"/>
              <a:ext cx="647700" cy="12700"/>
            </a:xfrm>
            <a:prstGeom prst="straightConnector1">
              <a:avLst/>
            </a:prstGeom>
            <a:solidFill>
              <a:srgbClr val="CCFFFF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1" name="直線矢印コネクタ 50"/>
            <p:cNvCxnSpPr/>
            <p:nvPr/>
          </p:nvCxnSpPr>
          <p:spPr bwMode="auto">
            <a:xfrm rot="5400000">
              <a:off x="1492250" y="2584450"/>
              <a:ext cx="1130300" cy="1588"/>
            </a:xfrm>
            <a:prstGeom prst="straightConnector1">
              <a:avLst/>
            </a:prstGeom>
            <a:solidFill>
              <a:srgbClr val="CCFFFF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3" name="テキスト ボックス 52"/>
            <p:cNvSpPr txBox="1"/>
            <p:nvPr/>
          </p:nvSpPr>
          <p:spPr>
            <a:xfrm>
              <a:off x="1587500" y="2324100"/>
              <a:ext cx="389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CC0000"/>
                  </a:solidFill>
                </a:rPr>
                <a:t>E</a:t>
              </a:r>
              <a:endParaRPr kumimoji="1" lang="ja-JP" altLang="en-US" dirty="0">
                <a:solidFill>
                  <a:srgbClr val="CC0000"/>
                </a:solidFill>
              </a:endParaRPr>
            </a:p>
          </p:txBody>
        </p:sp>
        <p:cxnSp>
          <p:nvCxnSpPr>
            <p:cNvPr id="55" name="直線矢印コネクタ 54"/>
            <p:cNvCxnSpPr/>
            <p:nvPr/>
          </p:nvCxnSpPr>
          <p:spPr bwMode="auto">
            <a:xfrm rot="5400000">
              <a:off x="5594350" y="2762250"/>
              <a:ext cx="1130300" cy="1588"/>
            </a:xfrm>
            <a:prstGeom prst="straightConnector1">
              <a:avLst/>
            </a:prstGeom>
            <a:solidFill>
              <a:srgbClr val="CCFFFF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6" name="テキスト ボックス 55"/>
            <p:cNvSpPr txBox="1"/>
            <p:nvPr/>
          </p:nvSpPr>
          <p:spPr>
            <a:xfrm>
              <a:off x="2959100" y="2108200"/>
              <a:ext cx="35338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err="1" smtClean="0">
                  <a:latin typeface="Symbol"/>
                </a:rPr>
                <a:t>g</a:t>
              </a:r>
              <a:endParaRPr kumimoji="1" lang="ja-JP" altLang="en-US" sz="3200" b="1" dirty="0">
                <a:latin typeface="Symbol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4495800" y="2260600"/>
              <a:ext cx="509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K*</a:t>
              </a:r>
              <a:endParaRPr kumimoji="1" lang="ja-JP" altLang="en-US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6248400" y="2019300"/>
              <a:ext cx="389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K</a:t>
              </a:r>
              <a:endParaRPr kumimoji="1" lang="ja-JP" altLang="en-US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248400" y="2997200"/>
              <a:ext cx="3535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latin typeface="Symbol"/>
                </a:rPr>
                <a:t>p</a:t>
              </a:r>
              <a:endParaRPr kumimoji="1" lang="ja-JP" altLang="en-US" dirty="0">
                <a:latin typeface="Symbol"/>
              </a:endParaRPr>
            </a:p>
          </p:txBody>
        </p:sp>
      </p:grpSp>
      <p:sp>
        <p:nvSpPr>
          <p:cNvPr id="62" name="テキスト ボックス 61"/>
          <p:cNvSpPr txBox="1"/>
          <p:nvPr/>
        </p:nvSpPr>
        <p:spPr>
          <a:xfrm>
            <a:off x="4445000" y="4330700"/>
            <a:ext cx="26827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C0000"/>
                </a:solidFill>
              </a:rPr>
              <a:t>natural parity </a:t>
            </a:r>
            <a:r>
              <a:rPr lang="en-US" altLang="ja-JP" b="1" dirty="0" smtClean="0">
                <a:solidFill>
                  <a:srgbClr val="CC0000"/>
                </a:solidFill>
              </a:rPr>
              <a:t>ex.</a:t>
            </a:r>
          </a:p>
          <a:p>
            <a:r>
              <a:rPr kumimoji="1" lang="en-US" altLang="ja-JP" b="1" dirty="0" smtClean="0">
                <a:solidFill>
                  <a:srgbClr val="CC0000"/>
                </a:solidFill>
              </a:rPr>
              <a:t>P=(-1)</a:t>
            </a:r>
            <a:r>
              <a:rPr kumimoji="1" lang="en-US" altLang="ja-JP" b="1" baseline="30000" dirty="0" smtClean="0">
                <a:solidFill>
                  <a:srgbClr val="CC0000"/>
                </a:solidFill>
              </a:rPr>
              <a:t>J</a:t>
            </a:r>
          </a:p>
          <a:p>
            <a:r>
              <a:rPr lang="en-US" altLang="ja-JP" b="1" dirty="0" smtClean="0">
                <a:solidFill>
                  <a:srgbClr val="CC0000"/>
                </a:solidFill>
              </a:rPr>
              <a:t>scalar:   kappa</a:t>
            </a:r>
            <a:endParaRPr kumimoji="1" lang="ja-JP" altLang="en-US" b="1" dirty="0">
              <a:solidFill>
                <a:srgbClr val="CC0000"/>
              </a:solidFill>
            </a:endParaRP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816100"/>
            <a:ext cx="4149009" cy="4140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997" y="1854200"/>
            <a:ext cx="4578003" cy="4038600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44500" y="12712"/>
            <a:ext cx="8305800" cy="1143000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LEPS </a:t>
            </a:r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sectromenter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and K/</a:t>
            </a:r>
            <a:r>
              <a:rPr lang="en-US" altLang="ja-JP" dirty="0" err="1" smtClean="0">
                <a:latin typeface="Symbol"/>
                <a:cs typeface="Times New Roman" pitchFamily="18" charset="0"/>
              </a:rPr>
              <a:t>p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selection</a:t>
            </a:r>
            <a:endParaRPr lang="ja-JP" altLang="en-US" dirty="0">
              <a:latin typeface="Symbol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84" y="1371600"/>
            <a:ext cx="5066632" cy="4813300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44500" y="12712"/>
            <a:ext cx="8305800" cy="1143000"/>
          </a:xfrm>
        </p:spPr>
        <p:txBody>
          <a:bodyPr/>
          <a:lstStyle/>
          <a:p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IM(K</a:t>
            </a:r>
            <a:r>
              <a:rPr lang="en-US" altLang="ja-JP" baseline="30000" dirty="0" err="1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dirty="0" err="1" smtClean="0">
                <a:latin typeface="Symbol"/>
                <a:cs typeface="Times New Roman" pitchFamily="18" charset="0"/>
              </a:rPr>
              <a:t>p</a:t>
            </a:r>
            <a:r>
              <a:rPr lang="en-US" altLang="ja-JP" baseline="30000" dirty="0" smtClean="0">
                <a:latin typeface="Symbol"/>
                <a:cs typeface="Times New Roman" pitchFamily="18" charset="0"/>
              </a:rPr>
              <a:t>-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MM(</a:t>
            </a:r>
            <a:r>
              <a:rPr lang="en-US" altLang="ja-JP" dirty="0" err="1" smtClean="0">
                <a:latin typeface="Symbol"/>
                <a:cs typeface="Times New Roman" pitchFamily="18" charset="0"/>
              </a:rPr>
              <a:t>g</a:t>
            </a:r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,K</a:t>
            </a:r>
            <a:r>
              <a:rPr lang="en-US" altLang="ja-JP" baseline="30000" dirty="0" err="1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dirty="0" err="1" smtClean="0">
                <a:latin typeface="Symbol"/>
                <a:cs typeface="Times New Roman" pitchFamily="18" charset="0"/>
              </a:rPr>
              <a:t>p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93694"/>
            <a:ext cx="8801100" cy="4707105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44500" y="12712"/>
            <a:ext cx="8305800" cy="1143000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Projected spectra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 bwMode="auto">
          <a:xfrm>
            <a:off x="3175000" y="6121400"/>
            <a:ext cx="203200" cy="2159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54" y="1778000"/>
            <a:ext cx="7849881" cy="4165600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44500" y="12712"/>
            <a:ext cx="8305800" cy="1143000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IM and MM with K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*0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ja-JP" dirty="0" smtClean="0">
                <a:latin typeface="Symbol"/>
                <a:cs typeface="Times New Roman" pitchFamily="18" charset="0"/>
              </a:rPr>
              <a:t>S</a:t>
            </a:r>
            <a:r>
              <a:rPr lang="en-US" altLang="ja-JP" baseline="30000" dirty="0" smtClean="0">
                <a:latin typeface="Symbol"/>
                <a:cs typeface="Times New Roman" pitchFamily="18" charset="0"/>
              </a:rPr>
              <a:t>+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cut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97" y="1168400"/>
            <a:ext cx="8632005" cy="41973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5623668"/>
            <a:ext cx="8331200" cy="916831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44500" y="12712"/>
            <a:ext cx="8305800" cy="1143000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Decay angular distribution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5310064"/>
            <a:ext cx="6578600" cy="379535"/>
          </a:xfrm>
          <a:prstGeom prst="rect">
            <a:avLst/>
          </a:prstGeom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18</a:t>
            </a:fld>
            <a:endParaRPr lang="en-US" altLang="ja-JP"/>
          </a:p>
        </p:txBody>
      </p:sp>
      <p:sp>
        <p:nvSpPr>
          <p:cNvPr id="9" name="正方形/長方形 8"/>
          <p:cNvSpPr/>
          <p:nvPr/>
        </p:nvSpPr>
        <p:spPr bwMode="auto">
          <a:xfrm>
            <a:off x="254000" y="1028700"/>
            <a:ext cx="4318000" cy="4673600"/>
          </a:xfrm>
          <a:prstGeom prst="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4610100" y="1028700"/>
            <a:ext cx="4318000" cy="46736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51" y="1111250"/>
            <a:ext cx="4260049" cy="41783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001114" y="5295900"/>
            <a:ext cx="566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S.H.Hwang</a:t>
            </a:r>
            <a:r>
              <a:rPr kumimoji="1" lang="en-US" altLang="ja-JP" dirty="0" smtClean="0"/>
              <a:t> et al,</a:t>
            </a:r>
            <a:r>
              <a:rPr lang="en-US" altLang="ja-JP" dirty="0" smtClean="0"/>
              <a:t> PRL,108:092001,2012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 bwMode="auto">
          <a:xfrm rot="5400000" flipH="1" flipV="1">
            <a:off x="4889500" y="3251200"/>
            <a:ext cx="2921000" cy="1588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6553200" y="2967335"/>
            <a:ext cx="1876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/>
              </a:rPr>
              <a:t>k</a:t>
            </a:r>
            <a:r>
              <a:rPr lang="en-US" altLang="ja-JP" dirty="0" smtClean="0"/>
              <a:t>-exchange</a:t>
            </a:r>
          </a:p>
          <a:p>
            <a:r>
              <a:rPr kumimoji="1" lang="en-US" altLang="ja-JP" dirty="0" smtClean="0"/>
              <a:t>is dominant.</a:t>
            </a:r>
            <a:endParaRPr kumimoji="1" lang="ja-JP" altLang="en-US" dirty="0"/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444500" y="-152388"/>
            <a:ext cx="8305800" cy="1143000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Parity spin asymmetry</a:t>
            </a:r>
            <a:endParaRPr lang="ja-JP" altLang="en-US" dirty="0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19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1300"/>
            <a:ext cx="8902700" cy="1143000"/>
          </a:xfrm>
        </p:spPr>
        <p:txBody>
          <a:bodyPr/>
          <a:lstStyle/>
          <a:p>
            <a:pPr eaLnBrk="1" hangingPunct="1"/>
            <a:r>
              <a:rPr lang="en-US" altLang="zh-TW" sz="4000" b="1" dirty="0" smtClean="0"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Super Photon Ring 8 </a:t>
            </a:r>
            <a:r>
              <a:rPr lang="en-US" altLang="zh-TW" sz="4000" b="1" dirty="0" err="1" smtClean="0"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GeV</a:t>
            </a:r>
            <a:r>
              <a:rPr lang="en-US" altLang="zh-TW" sz="4000" b="1" dirty="0" smtClean="0"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(SPring-8)</a:t>
            </a:r>
          </a:p>
        </p:txBody>
      </p:sp>
      <p:pic>
        <p:nvPicPr>
          <p:cNvPr id="78852" name="Picture 3" descr="spring8_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799" y="2022475"/>
            <a:ext cx="3702050" cy="3605213"/>
          </a:xfrm>
          <a:solidFill>
            <a:schemeClr val="bg1"/>
          </a:solidFill>
        </p:spPr>
      </p:pic>
      <p:pic>
        <p:nvPicPr>
          <p:cNvPr id="7885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10100" y="1412875"/>
            <a:ext cx="4000500" cy="2433638"/>
          </a:xfrm>
          <a:noFill/>
        </p:spPr>
      </p:pic>
      <p:pic>
        <p:nvPicPr>
          <p:cNvPr id="78854" name="Picture 5" descr="beamline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789363"/>
            <a:ext cx="4248150" cy="2746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28F3-1902-48C0-8001-0A0C4E0793C6}" type="slidenum">
              <a:rPr lang="ja-JP" altLang="en-US" smtClean="0"/>
              <a:pPr/>
              <a:t>2</a:t>
            </a:fld>
            <a:endParaRPr lang="en-US" altLang="ja-JP"/>
          </a:p>
        </p:txBody>
      </p:sp>
      <p:cxnSp>
        <p:nvCxnSpPr>
          <p:cNvPr id="9" name="直線矢印コネクタ 8"/>
          <p:cNvCxnSpPr/>
          <p:nvPr/>
        </p:nvCxnSpPr>
        <p:spPr bwMode="auto">
          <a:xfrm rot="10800000" flipV="1">
            <a:off x="2882900" y="4343400"/>
            <a:ext cx="533400" cy="12700"/>
          </a:xfrm>
          <a:prstGeom prst="straightConnector1">
            <a:avLst/>
          </a:prstGeom>
          <a:solidFill>
            <a:srgbClr val="CCFF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0" name="テキスト ボックス 9"/>
          <p:cNvSpPr txBox="1"/>
          <p:nvPr/>
        </p:nvSpPr>
        <p:spPr>
          <a:xfrm>
            <a:off x="3352800" y="4102100"/>
            <a:ext cx="92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J-</a:t>
            </a:r>
            <a:r>
              <a:rPr kumimoji="1" lang="en-US" altLang="ja-JP" sz="2000" dirty="0" err="1" smtClean="0"/>
              <a:t>Parc</a:t>
            </a:r>
            <a:endParaRPr kumimoji="1" lang="ja-JP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2"/>
          <p:cNvSpPr txBox="1">
            <a:spLocks noChangeArrowheads="1"/>
          </p:cNvSpPr>
          <p:nvPr/>
        </p:nvSpPr>
        <p:spPr bwMode="auto">
          <a:xfrm>
            <a:off x="0" y="1524000"/>
            <a:ext cx="8978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5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LEPS II </a:t>
            </a:r>
            <a:r>
              <a:rPr kumimoji="1" lang="en-US" altLang="ja-JP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project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20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fig15a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965200"/>
            <a:ext cx="4983478" cy="4991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226" name="テキスト ボックス 8"/>
          <p:cNvSpPr txBox="1">
            <a:spLocks noChangeArrowheads="1"/>
          </p:cNvSpPr>
          <p:nvPr/>
        </p:nvSpPr>
        <p:spPr bwMode="auto">
          <a:xfrm>
            <a:off x="882650" y="1308100"/>
            <a:ext cx="773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Strong angular dependence of production rate?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9231" name="テキスト ボックス 6"/>
          <p:cNvSpPr txBox="1">
            <a:spLocks noChangeArrowheads="1"/>
          </p:cNvSpPr>
          <p:nvPr/>
        </p:nvSpPr>
        <p:spPr bwMode="auto">
          <a:xfrm>
            <a:off x="812800" y="5676900"/>
            <a:ext cx="3244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/>
              <a:t>PRC </a:t>
            </a:r>
            <a:r>
              <a:rPr lang="en-US" altLang="ja-JP" sz="2000" b="1" dirty="0"/>
              <a:t>79, </a:t>
            </a:r>
            <a:r>
              <a:rPr lang="en-US" altLang="ja-JP" sz="2000" dirty="0"/>
              <a:t>025210 (2009)</a:t>
            </a:r>
          </a:p>
        </p:txBody>
      </p:sp>
      <p:sp>
        <p:nvSpPr>
          <p:cNvPr id="16" name="Rectangle 13"/>
          <p:cNvSpPr txBox="1">
            <a:spLocks noChangeArrowheads="1"/>
          </p:cNvSpPr>
          <p:nvPr/>
        </p:nvSpPr>
        <p:spPr bwMode="auto">
          <a:xfrm>
            <a:off x="609600" y="863600"/>
            <a:ext cx="7772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3200" dirty="0" err="1" smtClean="0">
                <a:solidFill>
                  <a:schemeClr val="tx2"/>
                </a:solidFill>
                <a:latin typeface="Times New Roman"/>
              </a:rPr>
              <a:t>Pentaquark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"/>
              </a:rPr>
              <a:t> </a:t>
            </a:r>
            <a:r>
              <a:rPr lang="en-US" altLang="ja-JP" sz="3200" dirty="0" smtClean="0">
                <a:solidFill>
                  <a:schemeClr val="tx2"/>
                </a:solidFill>
                <a:latin typeface="Symbol" pitchFamily="18" charset="2"/>
              </a:rPr>
              <a:t>Q</a:t>
            </a:r>
            <a:r>
              <a:rPr lang="en-US" altLang="ja-JP" sz="3200" baseline="30000" dirty="0" smtClean="0">
                <a:solidFill>
                  <a:schemeClr val="tx2"/>
                </a:solidFill>
                <a:latin typeface="Symbol" pitchFamily="18" charset="2"/>
              </a:rPr>
              <a:t>+</a:t>
            </a:r>
            <a:r>
              <a:rPr lang="en-US" altLang="ja-JP" sz="3200" dirty="0" smtClean="0">
                <a:solidFill>
                  <a:schemeClr val="tx2"/>
                </a:solidFill>
              </a:rPr>
              <a:t> 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"/>
              </a:rPr>
              <a:t>LEPS </a:t>
            </a:r>
            <a:r>
              <a:rPr lang="en-US" altLang="ja-JP" sz="3200" dirty="0" err="1" smtClean="0">
                <a:solidFill>
                  <a:schemeClr val="tx2"/>
                </a:solidFill>
                <a:latin typeface="Times New Roman"/>
              </a:rPr>
              <a:t>vs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"/>
              </a:rPr>
              <a:t> CLAS</a:t>
            </a:r>
            <a:endParaRPr lang="ja-JP" altLang="en-US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100" y="1693595"/>
            <a:ext cx="4368799" cy="420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/>
          <p:nvPr/>
        </p:nvSpPr>
        <p:spPr>
          <a:xfrm>
            <a:off x="3340100" y="2159000"/>
            <a:ext cx="12109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LEPS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forward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angle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772401" y="2184400"/>
            <a:ext cx="11302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CLAS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large angle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1" name="タイトル 1"/>
          <p:cNvSpPr txBox="1">
            <a:spLocks/>
          </p:cNvSpPr>
          <p:nvPr/>
        </p:nvSpPr>
        <p:spPr bwMode="auto">
          <a:xfrm>
            <a:off x="685800" y="-1269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Physics motivation for LEPS II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911747" y="5636568"/>
            <a:ext cx="277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PRL </a:t>
            </a:r>
            <a:r>
              <a:rPr lang="en-US" altLang="ja-JP" sz="2000" b="1" dirty="0" smtClean="0"/>
              <a:t>96</a:t>
            </a:r>
            <a:r>
              <a:rPr lang="en-US" altLang="ja-JP" sz="2000" dirty="0" smtClean="0"/>
              <a:t>, 212001(2006)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24013" y="2476500"/>
            <a:ext cx="7386758" cy="830997"/>
          </a:xfrm>
          <a:prstGeom prst="rect">
            <a:avLst/>
          </a:prstGeom>
          <a:solidFill>
            <a:srgbClr val="CCFF99"/>
          </a:solidFill>
          <a:ln w="41275">
            <a:solidFill>
              <a:srgbClr val="008000"/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 Result of 3 times more data will be shown in August,</a:t>
            </a:r>
          </a:p>
          <a:p>
            <a:r>
              <a:rPr lang="en-US" altLang="ja-JP" dirty="0" smtClean="0"/>
              <a:t> at </a:t>
            </a:r>
            <a:r>
              <a:rPr lang="en-US" altLang="ja-JP" dirty="0" err="1" smtClean="0"/>
              <a:t>FewBody</a:t>
            </a:r>
            <a:r>
              <a:rPr lang="en-US" altLang="ja-JP" dirty="0" smtClean="0"/>
              <a:t> workshop in Fukuoka, Japan.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3429000"/>
            <a:ext cx="3664857" cy="2565400"/>
          </a:xfrm>
          <a:prstGeom prst="rect">
            <a:avLst/>
          </a:prstGeom>
        </p:spPr>
      </p:pic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21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1650" y="2184400"/>
            <a:ext cx="4578350" cy="3400799"/>
            <a:chOff x="249" y="981"/>
            <a:chExt cx="4796" cy="3092"/>
          </a:xfrm>
        </p:grpSpPr>
        <p:pic>
          <p:nvPicPr>
            <p:cNvPr id="24" name="Picture 4" descr="g3leps3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" y="996"/>
              <a:ext cx="3786" cy="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Line 5"/>
            <p:cNvSpPr>
              <a:spLocks noChangeShapeType="1"/>
            </p:cNvSpPr>
            <p:nvPr/>
          </p:nvSpPr>
          <p:spPr bwMode="auto">
            <a:xfrm flipV="1">
              <a:off x="703" y="2783"/>
              <a:ext cx="680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1610" y="2587"/>
              <a:ext cx="2994" cy="287"/>
            </a:xfrm>
            <a:custGeom>
              <a:avLst/>
              <a:gdLst>
                <a:gd name="T0" fmla="*/ 0 w 2994"/>
                <a:gd name="T1" fmla="*/ 151 h 287"/>
                <a:gd name="T2" fmla="*/ 363 w 2994"/>
                <a:gd name="T3" fmla="*/ 60 h 287"/>
                <a:gd name="T4" fmla="*/ 726 w 2994"/>
                <a:gd name="T5" fmla="*/ 15 h 287"/>
                <a:gd name="T6" fmla="*/ 1315 w 2994"/>
                <a:gd name="T7" fmla="*/ 15 h 287"/>
                <a:gd name="T8" fmla="*/ 2222 w 2994"/>
                <a:gd name="T9" fmla="*/ 105 h 287"/>
                <a:gd name="T10" fmla="*/ 2994 w 2994"/>
                <a:gd name="T11" fmla="*/ 287 h 2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94"/>
                <a:gd name="T19" fmla="*/ 0 h 287"/>
                <a:gd name="T20" fmla="*/ 2994 w 2994"/>
                <a:gd name="T21" fmla="*/ 287 h 2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94" h="287">
                  <a:moveTo>
                    <a:pt x="0" y="151"/>
                  </a:moveTo>
                  <a:cubicBezTo>
                    <a:pt x="121" y="117"/>
                    <a:pt x="242" y="83"/>
                    <a:pt x="363" y="60"/>
                  </a:cubicBezTo>
                  <a:cubicBezTo>
                    <a:pt x="484" y="37"/>
                    <a:pt x="567" y="22"/>
                    <a:pt x="726" y="15"/>
                  </a:cubicBezTo>
                  <a:cubicBezTo>
                    <a:pt x="885" y="8"/>
                    <a:pt x="1066" y="0"/>
                    <a:pt x="1315" y="15"/>
                  </a:cubicBezTo>
                  <a:cubicBezTo>
                    <a:pt x="1564" y="30"/>
                    <a:pt x="1942" y="60"/>
                    <a:pt x="2222" y="105"/>
                  </a:cubicBezTo>
                  <a:cubicBezTo>
                    <a:pt x="2502" y="150"/>
                    <a:pt x="2748" y="218"/>
                    <a:pt x="2994" y="28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1610" y="1558"/>
              <a:ext cx="1678" cy="1180"/>
            </a:xfrm>
            <a:custGeom>
              <a:avLst/>
              <a:gdLst>
                <a:gd name="T0" fmla="*/ 0 w 1678"/>
                <a:gd name="T1" fmla="*/ 1180 h 1180"/>
                <a:gd name="T2" fmla="*/ 453 w 1678"/>
                <a:gd name="T3" fmla="*/ 998 h 1180"/>
                <a:gd name="T4" fmla="*/ 907 w 1678"/>
                <a:gd name="T5" fmla="*/ 771 h 1180"/>
                <a:gd name="T6" fmla="*/ 1361 w 1678"/>
                <a:gd name="T7" fmla="*/ 409 h 1180"/>
                <a:gd name="T8" fmla="*/ 1678 w 1678"/>
                <a:gd name="T9" fmla="*/ 0 h 1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8"/>
                <a:gd name="T16" fmla="*/ 0 h 1180"/>
                <a:gd name="T17" fmla="*/ 1678 w 1678"/>
                <a:gd name="T18" fmla="*/ 1180 h 1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8" h="1180">
                  <a:moveTo>
                    <a:pt x="0" y="1180"/>
                  </a:moveTo>
                  <a:cubicBezTo>
                    <a:pt x="151" y="1123"/>
                    <a:pt x="302" y="1066"/>
                    <a:pt x="453" y="998"/>
                  </a:cubicBezTo>
                  <a:cubicBezTo>
                    <a:pt x="604" y="930"/>
                    <a:pt x="756" y="869"/>
                    <a:pt x="907" y="771"/>
                  </a:cubicBezTo>
                  <a:cubicBezTo>
                    <a:pt x="1058" y="673"/>
                    <a:pt x="1233" y="537"/>
                    <a:pt x="1361" y="409"/>
                  </a:cubicBezTo>
                  <a:cubicBezTo>
                    <a:pt x="1489" y="281"/>
                    <a:pt x="1583" y="140"/>
                    <a:pt x="167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3956" y="981"/>
              <a:ext cx="412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TOF</a:t>
              </a:r>
            </a:p>
          </p:txBody>
        </p:sp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2150" y="3485"/>
              <a:ext cx="1846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 dirty="0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Dipole Magnet</a:t>
              </a:r>
            </a:p>
            <a:p>
              <a:r>
                <a:rPr lang="ja-JP" altLang="en-US" sz="1800" b="1" dirty="0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　</a:t>
              </a:r>
              <a:r>
                <a:rPr lang="en-US" altLang="ja-JP" sz="1800" b="1" dirty="0" smtClean="0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0.7Tesla</a:t>
              </a:r>
              <a:endParaRPr lang="en-US" altLang="ja-JP" sz="1800" b="1" dirty="0">
                <a:solidFill>
                  <a:srgbClr val="008000"/>
                </a:solidFill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H="1">
              <a:off x="1111" y="2783"/>
              <a:ext cx="363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748" y="3475"/>
              <a:ext cx="56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Target</a:t>
              </a: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H="1">
              <a:off x="1519" y="2874"/>
              <a:ext cx="45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754" y="3826"/>
              <a:ext cx="1056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 dirty="0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Start Counter</a:t>
              </a:r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H="1" flipV="1">
              <a:off x="1519" y="1286"/>
              <a:ext cx="45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Line 15"/>
            <p:cNvSpPr>
              <a:spLocks noChangeShapeType="1"/>
            </p:cNvSpPr>
            <p:nvPr/>
          </p:nvSpPr>
          <p:spPr bwMode="auto">
            <a:xfrm flipV="1">
              <a:off x="1655" y="1286"/>
              <a:ext cx="363" cy="1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>
              <a:off x="3333" y="2919"/>
              <a:ext cx="635" cy="8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3470" y="2874"/>
              <a:ext cx="1043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3742" y="3781"/>
              <a:ext cx="412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DC2</a:t>
              </a:r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4377" y="3781"/>
              <a:ext cx="412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DC3</a:t>
              </a: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915" y="1026"/>
              <a:ext cx="411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DC1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189" y="1026"/>
              <a:ext cx="501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SVTX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H="1" flipV="1">
              <a:off x="839" y="1888"/>
              <a:ext cx="68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49" y="1525"/>
              <a:ext cx="889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800" b="1">
                  <a:solidFill>
                    <a:srgbClr val="008000"/>
                  </a:solidFill>
                  <a:ea typeface="Arial Unicode MS" pitchFamily="50" charset="-128"/>
                  <a:cs typeface="Arial Unicode MS" pitchFamily="50" charset="-128"/>
                </a:rPr>
                <a:t>AC(n=1.03)</a:t>
              </a:r>
            </a:p>
          </p:txBody>
        </p:sp>
      </p:grp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61912" y="4229534"/>
            <a:ext cx="1131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</a:rPr>
              <a:t>Photons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6246" y="1739900"/>
            <a:ext cx="4071853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テキスト ボックス 8"/>
          <p:cNvSpPr txBox="1">
            <a:spLocks noChangeArrowheads="1"/>
          </p:cNvSpPr>
          <p:nvPr/>
        </p:nvSpPr>
        <p:spPr bwMode="auto">
          <a:xfrm>
            <a:off x="882650" y="1308100"/>
            <a:ext cx="7734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Strong angular dependence of production rate?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9231" name="テキスト ボックス 6"/>
          <p:cNvSpPr txBox="1">
            <a:spLocks noChangeArrowheads="1"/>
          </p:cNvSpPr>
          <p:nvPr/>
        </p:nvSpPr>
        <p:spPr bwMode="auto">
          <a:xfrm>
            <a:off x="812800" y="5676900"/>
            <a:ext cx="3244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/>
              <a:t>PRC </a:t>
            </a:r>
            <a:r>
              <a:rPr lang="en-US" altLang="ja-JP" sz="2000" b="1" dirty="0"/>
              <a:t>79, </a:t>
            </a:r>
            <a:r>
              <a:rPr lang="en-US" altLang="ja-JP" sz="2000" dirty="0"/>
              <a:t>025210 (2009)</a:t>
            </a:r>
          </a:p>
        </p:txBody>
      </p:sp>
      <p:sp>
        <p:nvSpPr>
          <p:cNvPr id="16" name="Rectangle 13"/>
          <p:cNvSpPr txBox="1">
            <a:spLocks noChangeArrowheads="1"/>
          </p:cNvSpPr>
          <p:nvPr/>
        </p:nvSpPr>
        <p:spPr bwMode="auto">
          <a:xfrm>
            <a:off x="609600" y="863600"/>
            <a:ext cx="7772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3200" dirty="0" smtClean="0">
                <a:solidFill>
                  <a:schemeClr val="tx2"/>
                </a:solidFill>
                <a:latin typeface="Symbol" pitchFamily="18" charset="2"/>
              </a:rPr>
              <a:t>Q</a:t>
            </a:r>
            <a:r>
              <a:rPr lang="en-US" altLang="ja-JP" sz="3200" baseline="30000" dirty="0" smtClean="0">
                <a:solidFill>
                  <a:schemeClr val="tx2"/>
                </a:solidFill>
                <a:latin typeface="Symbol" pitchFamily="18" charset="2"/>
              </a:rPr>
              <a:t>+</a:t>
            </a:r>
            <a:r>
              <a:rPr lang="en-US" altLang="ja-JP" sz="3200" dirty="0" smtClean="0">
                <a:solidFill>
                  <a:schemeClr val="tx2"/>
                </a:solidFill>
              </a:rPr>
              <a:t> 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"/>
              </a:rPr>
              <a:t>LEPS </a:t>
            </a:r>
            <a:r>
              <a:rPr lang="en-US" altLang="ja-JP" sz="3200" dirty="0" err="1" smtClean="0">
                <a:solidFill>
                  <a:schemeClr val="tx2"/>
                </a:solidFill>
                <a:latin typeface="Times New Roman"/>
              </a:rPr>
              <a:t>vs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"/>
              </a:rPr>
              <a:t> CLAS</a:t>
            </a:r>
            <a:endParaRPr lang="ja-JP" altLang="en-US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1300" y="1727200"/>
            <a:ext cx="12109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LEPS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forward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angle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19701" y="1752600"/>
            <a:ext cx="11302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CLAS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large angle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1" name="タイトル 1"/>
          <p:cNvSpPr txBox="1">
            <a:spLocks/>
          </p:cNvSpPr>
          <p:nvPr/>
        </p:nvSpPr>
        <p:spPr bwMode="auto">
          <a:xfrm>
            <a:off x="685800" y="-1269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Physics motivation for LEPS II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911747" y="5636568"/>
            <a:ext cx="277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PRL </a:t>
            </a:r>
            <a:r>
              <a:rPr lang="en-US" altLang="ja-JP" sz="2000" b="1" dirty="0" smtClean="0"/>
              <a:t>96</a:t>
            </a:r>
            <a:r>
              <a:rPr lang="en-US" altLang="ja-JP" sz="2000" dirty="0" smtClean="0"/>
              <a:t>, 212001(2006)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cxnSp>
        <p:nvCxnSpPr>
          <p:cNvPr id="15" name="直線矢印コネクタ 14"/>
          <p:cNvCxnSpPr/>
          <p:nvPr/>
        </p:nvCxnSpPr>
        <p:spPr bwMode="auto">
          <a:xfrm>
            <a:off x="5054600" y="3911600"/>
            <a:ext cx="558800" cy="1588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>
            <a:off x="914400" y="3784600"/>
            <a:ext cx="7725943" cy="1200328"/>
          </a:xfrm>
          <a:prstGeom prst="rect">
            <a:avLst/>
          </a:prstGeom>
          <a:solidFill>
            <a:srgbClr val="CCFF99"/>
          </a:solidFill>
          <a:ln w="41275">
            <a:solidFill>
              <a:srgbClr val="008000"/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 After reconfirmation of </a:t>
            </a:r>
            <a:r>
              <a:rPr lang="en-US" altLang="ja-JP" dirty="0" smtClean="0">
                <a:latin typeface="Symbol"/>
              </a:rPr>
              <a:t>Q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peak with x3 statistics data</a:t>
            </a:r>
          </a:p>
          <a:p>
            <a:r>
              <a:rPr kumimoji="1" lang="en-US" altLang="ja-JP" dirty="0" smtClean="0"/>
              <a:t> →  Angular dependence of</a:t>
            </a:r>
            <a:r>
              <a:rPr lang="en-US" altLang="ja-JP" dirty="0" smtClean="0"/>
              <a:t> production cross section.</a:t>
            </a:r>
          </a:p>
          <a:p>
            <a:r>
              <a:rPr kumimoji="1" lang="en-US" altLang="ja-JP" dirty="0" smtClean="0"/>
              <a:t>              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4</a:t>
            </a:r>
            <a:r>
              <a:rPr kumimoji="1" lang="en-US" altLang="ja-JP" b="1" dirty="0" smtClean="0">
                <a:solidFill>
                  <a:srgbClr val="FF0000"/>
                </a:solidFill>
                <a:latin typeface="Symbol"/>
              </a:rPr>
              <a:t>p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detector LEPS II</a:t>
            </a:r>
            <a:r>
              <a:rPr lang="en-US" altLang="ja-JP" dirty="0" smtClean="0"/>
              <a:t>. </a:t>
            </a:r>
            <a:endParaRPr kumimoji="1" lang="ja-JP" altLang="en-US" dirty="0"/>
          </a:p>
        </p:txBody>
      </p:sp>
      <p:sp>
        <p:nvSpPr>
          <p:cNvPr id="45" name="スライド番号プレースホルダ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22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57200" y="719114"/>
            <a:ext cx="8229600" cy="8509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kern="0" dirty="0" smtClean="0">
                <a:solidFill>
                  <a:schemeClr val="tx2"/>
                </a:solidFill>
                <a:latin typeface="Symbol" pitchFamily="18" charset="2"/>
                <a:ea typeface="+mj-ea"/>
                <a:cs typeface="+mj-cs"/>
              </a:rPr>
              <a:t>L(1405) </a:t>
            </a:r>
            <a:r>
              <a:rPr lang="en-US" altLang="ja-JP" sz="4400" kern="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J</a:t>
            </a:r>
            <a:r>
              <a:rPr lang="en-US" altLang="ja-JP" sz="4400" kern="0" baseline="3000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P</a:t>
            </a:r>
            <a:r>
              <a:rPr lang="en-US" altLang="ja-JP" sz="4400" kern="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=1/2-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Structure</a:t>
            </a:r>
            <a:r>
              <a:rPr kumimoji="1" lang="en-US" altLang="ja-JP" sz="3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 of P-wave baryons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ymbol" pitchFamily="18" charset="2"/>
              <a:ea typeface="+mj-ea"/>
              <a:cs typeface="+mj-cs"/>
            </a:endParaRPr>
          </a:p>
        </p:txBody>
      </p:sp>
      <p:grpSp>
        <p:nvGrpSpPr>
          <p:cNvPr id="13" name="グループ化 25"/>
          <p:cNvGrpSpPr/>
          <p:nvPr/>
        </p:nvGrpSpPr>
        <p:grpSpPr>
          <a:xfrm>
            <a:off x="642910" y="1928802"/>
            <a:ext cx="3902417" cy="1830143"/>
            <a:chOff x="1785918" y="1928802"/>
            <a:chExt cx="2848780" cy="1252992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321824" y="2143116"/>
              <a:ext cx="12057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2321824" y="2552092"/>
              <a:ext cx="12057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1785918" y="2428868"/>
              <a:ext cx="697793" cy="61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800" dirty="0">
                  <a:latin typeface="Arial" charset="0"/>
                </a:rPr>
                <a:t>3/2</a:t>
              </a:r>
              <a:r>
                <a:rPr lang="en-US" altLang="ja-JP" sz="1800" baseline="30000" dirty="0">
                  <a:latin typeface="Arial" charset="0"/>
                </a:rPr>
                <a:t>-</a:t>
              </a: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785918" y="1928802"/>
              <a:ext cx="697793" cy="61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800" dirty="0">
                  <a:latin typeface="Arial" charset="0"/>
                </a:rPr>
                <a:t>1/2</a:t>
              </a:r>
              <a:r>
                <a:rPr lang="en-US" altLang="ja-JP" sz="1800" baseline="30000" dirty="0">
                  <a:latin typeface="Arial" charset="0"/>
                </a:rPr>
                <a:t>-</a:t>
              </a: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3503886" y="2285992"/>
              <a:ext cx="10182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dirty="0" smtClean="0">
                  <a:latin typeface="Arial" charset="0"/>
                </a:rPr>
                <a:t>N</a:t>
              </a:r>
              <a:r>
                <a:rPr lang="en-US" altLang="ja-JP" sz="1800" dirty="0" smtClean="0">
                  <a:latin typeface="Arial" charset="0"/>
                </a:rPr>
                <a:t>(1520</a:t>
              </a:r>
              <a:r>
                <a:rPr lang="en-US" altLang="ja-JP" sz="1800" dirty="0">
                  <a:latin typeface="Arial" charset="0"/>
                </a:rPr>
                <a:t>)</a:t>
              </a: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3500430" y="1928802"/>
              <a:ext cx="10182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altLang="ja-JP" dirty="0" smtClean="0">
                  <a:latin typeface="Arial" charset="0"/>
                </a:rPr>
                <a:t>N</a:t>
              </a:r>
              <a:r>
                <a:rPr lang="en-US" altLang="ja-JP" sz="1800" dirty="0" smtClean="0">
                  <a:latin typeface="Arial" charset="0"/>
                </a:rPr>
                <a:t>(1535)</a:t>
              </a:r>
              <a:endParaRPr lang="en-US" altLang="ja-JP" sz="1800" dirty="0">
                <a:latin typeface="Arial" charset="0"/>
              </a:endParaRPr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>
              <a:off x="2285984" y="3143248"/>
              <a:ext cx="12057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643306" y="2928934"/>
              <a:ext cx="991392" cy="252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latin typeface="Symbol" pitchFamily="18" charset="2"/>
                </a:rPr>
                <a:t>h+N</a:t>
              </a:r>
              <a:r>
                <a:rPr lang="ja-JP" altLang="en-US" dirty="0" smtClean="0">
                  <a:latin typeface="Symbol" pitchFamily="18" charset="2"/>
                </a:rPr>
                <a:t>　</a:t>
              </a:r>
              <a:r>
                <a:rPr lang="en-US" altLang="ja-JP" dirty="0" smtClean="0">
                  <a:latin typeface="Symbol" pitchFamily="18" charset="2"/>
                </a:rPr>
                <a:t>(1485)</a:t>
              </a:r>
              <a:endParaRPr kumimoji="1" lang="ja-JP" altLang="en-US" dirty="0">
                <a:latin typeface="Symbol" pitchFamily="18" charset="2"/>
              </a:endParaRPr>
            </a:p>
          </p:txBody>
        </p:sp>
      </p:grpSp>
      <p:grpSp>
        <p:nvGrpSpPr>
          <p:cNvPr id="14" name="グループ化 27"/>
          <p:cNvGrpSpPr/>
          <p:nvPr/>
        </p:nvGrpSpPr>
        <p:grpSpPr>
          <a:xfrm>
            <a:off x="5143503" y="1995488"/>
            <a:ext cx="3528527" cy="3005148"/>
            <a:chOff x="5429256" y="2281240"/>
            <a:chExt cx="3165246" cy="2505082"/>
          </a:xfrm>
        </p:grpSpPr>
        <p:grpSp>
          <p:nvGrpSpPr>
            <p:cNvPr id="21" name="グループ化 12"/>
            <p:cNvGrpSpPr/>
            <p:nvPr/>
          </p:nvGrpSpPr>
          <p:grpSpPr>
            <a:xfrm>
              <a:off x="5429256" y="2281240"/>
              <a:ext cx="3140070" cy="2505082"/>
              <a:chOff x="6084888" y="2281240"/>
              <a:chExt cx="2484438" cy="1504950"/>
            </a:xfrm>
          </p:grpSpPr>
          <p:sp>
            <p:nvSpPr>
              <p:cNvPr id="4" name="Line 6"/>
              <p:cNvSpPr>
                <a:spLocks noChangeShapeType="1"/>
              </p:cNvSpPr>
              <p:nvPr/>
            </p:nvSpPr>
            <p:spPr bwMode="auto">
              <a:xfrm>
                <a:off x="6508899" y="3580118"/>
                <a:ext cx="9540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Line 7"/>
              <p:cNvSpPr>
                <a:spLocks noChangeShapeType="1"/>
              </p:cNvSpPr>
              <p:nvPr/>
            </p:nvSpPr>
            <p:spPr bwMode="auto">
              <a:xfrm>
                <a:off x="6508899" y="2441102"/>
                <a:ext cx="9540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6084888" y="2281240"/>
                <a:ext cx="552097" cy="367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1800" dirty="0">
                    <a:latin typeface="Arial" charset="0"/>
                  </a:rPr>
                  <a:t>3/2</a:t>
                </a:r>
                <a:r>
                  <a:rPr lang="en-US" altLang="ja-JP" sz="1800" baseline="30000" dirty="0">
                    <a:latin typeface="Arial" charset="0"/>
                  </a:rPr>
                  <a:t>-</a:t>
                </a:r>
              </a:p>
            </p:txBody>
          </p:sp>
          <p:sp>
            <p:nvSpPr>
              <p:cNvPr id="7" name="Rectangle 9"/>
              <p:cNvSpPr>
                <a:spLocks noChangeArrowheads="1"/>
              </p:cNvSpPr>
              <p:nvPr/>
            </p:nvSpPr>
            <p:spPr bwMode="auto">
              <a:xfrm>
                <a:off x="6084888" y="3419007"/>
                <a:ext cx="552097" cy="367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1800">
                    <a:latin typeface="Arial" charset="0"/>
                  </a:rPr>
                  <a:t>1/2</a:t>
                </a:r>
                <a:r>
                  <a:rPr lang="en-US" altLang="ja-JP" sz="1800" baseline="30000">
                    <a:latin typeface="Arial" charset="0"/>
                  </a:rPr>
                  <a:t>-</a:t>
                </a:r>
              </a:p>
            </p:txBody>
          </p:sp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7444152" y="2281240"/>
                <a:ext cx="1073277" cy="367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1800">
                    <a:latin typeface="Arial" charset="0"/>
                  </a:rPr>
                  <a:t>Λ(1520)</a:t>
                </a:r>
              </a:p>
            </p:txBody>
          </p:sp>
          <p:sp>
            <p:nvSpPr>
              <p:cNvPr id="9" name="Rectangle 11"/>
              <p:cNvSpPr>
                <a:spLocks noChangeArrowheads="1"/>
              </p:cNvSpPr>
              <p:nvPr/>
            </p:nvSpPr>
            <p:spPr bwMode="auto">
              <a:xfrm>
                <a:off x="7496049" y="3420256"/>
                <a:ext cx="1073277" cy="3659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1800" dirty="0">
                    <a:latin typeface="Arial" charset="0"/>
                  </a:rPr>
                  <a:t>Λ(1405)</a:t>
                </a:r>
              </a:p>
            </p:txBody>
          </p:sp>
          <p:sp>
            <p:nvSpPr>
              <p:cNvPr id="10" name="Line 12"/>
              <p:cNvSpPr>
                <a:spLocks noChangeShapeType="1"/>
              </p:cNvSpPr>
              <p:nvPr/>
            </p:nvSpPr>
            <p:spPr bwMode="auto">
              <a:xfrm>
                <a:off x="6508899" y="3280377"/>
                <a:ext cx="9540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6720904" y="3280377"/>
                <a:ext cx="0" cy="2997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6868866" y="3327836"/>
                <a:ext cx="884460" cy="335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1600">
                    <a:latin typeface="Arial" charset="0"/>
                  </a:rPr>
                  <a:t>30 MeV</a:t>
                </a:r>
              </a:p>
            </p:txBody>
          </p:sp>
        </p:grpSp>
        <p:sp>
          <p:nvSpPr>
            <p:cNvPr id="27" name="テキスト ボックス 26"/>
            <p:cNvSpPr txBox="1"/>
            <p:nvPr/>
          </p:nvSpPr>
          <p:spPr>
            <a:xfrm>
              <a:off x="7215206" y="3786190"/>
              <a:ext cx="1379296" cy="307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K+N</a:t>
              </a:r>
              <a:r>
                <a:rPr kumimoji="1" lang="ja-JP" altLang="en-US" dirty="0" smtClean="0"/>
                <a:t>　</a:t>
              </a:r>
              <a:r>
                <a:rPr kumimoji="1" lang="en-US" altLang="ja-JP" dirty="0" smtClean="0"/>
                <a:t>(1430)</a:t>
              </a:r>
              <a:endParaRPr kumimoji="1" lang="ja-JP" altLang="en-US" dirty="0"/>
            </a:p>
          </p:txBody>
        </p:sp>
      </p:grpSp>
      <p:cxnSp>
        <p:nvCxnSpPr>
          <p:cNvPr id="30" name="直線矢印コネクタ 29"/>
          <p:cNvCxnSpPr/>
          <p:nvPr/>
        </p:nvCxnSpPr>
        <p:spPr bwMode="auto">
          <a:xfrm rot="16200000" flipH="1">
            <a:off x="3643306" y="2714620"/>
            <a:ext cx="1928826" cy="10715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3" name="Picture 2" descr="http://www-nh.scphys.kyoto-u.ac.jp/Activity/sp8/1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758" y="4371645"/>
            <a:ext cx="2571768" cy="1762471"/>
          </a:xfrm>
          <a:prstGeom prst="rect">
            <a:avLst/>
          </a:prstGeom>
          <a:noFill/>
        </p:spPr>
      </p:pic>
      <p:sp>
        <p:nvSpPr>
          <p:cNvPr id="29" name="タイトル 1"/>
          <p:cNvSpPr txBox="1">
            <a:spLocks/>
          </p:cNvSpPr>
          <p:nvPr/>
        </p:nvSpPr>
        <p:spPr bwMode="auto">
          <a:xfrm>
            <a:off x="685800" y="-507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Physics motivation for LEPS II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23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>
            <a:spLocks noGrp="1"/>
          </p:cNvSpPr>
          <p:nvPr>
            <p:ph type="title"/>
          </p:nvPr>
        </p:nvSpPr>
        <p:spPr>
          <a:xfrm>
            <a:off x="406400" y="-304800"/>
            <a:ext cx="8229600" cy="1473200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latin typeface="Times New Roman" pitchFamily="18" charset="0"/>
                <a:cs typeface="Times New Roman" pitchFamily="18" charset="0"/>
              </a:rPr>
              <a:t>Two pole structure of </a:t>
            </a:r>
            <a:r>
              <a:rPr lang="en-US" altLang="ja-JP" sz="3600" dirty="0" smtClean="0">
                <a:latin typeface="Symbol"/>
                <a:cs typeface="Times New Roman" pitchFamily="18" charset="0"/>
              </a:rPr>
              <a:t>L</a:t>
            </a:r>
            <a:r>
              <a:rPr lang="en-US" altLang="ja-JP" sz="3600" dirty="0" smtClean="0">
                <a:latin typeface="Times New Roman" pitchFamily="18" charset="0"/>
                <a:cs typeface="Times New Roman" pitchFamily="18" charset="0"/>
              </a:rPr>
              <a:t>(1405)</a:t>
            </a:r>
            <a:endParaRPr lang="ja-JP" alt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55600" y="938962"/>
            <a:ext cx="4819825" cy="2763087"/>
            <a:chOff x="1905000" y="2184400"/>
            <a:chExt cx="6546329" cy="3753046"/>
          </a:xfrm>
        </p:grpSpPr>
        <p:pic>
          <p:nvPicPr>
            <p:cNvPr id="17" name="图片 7" descr="massdist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5000" y="2184400"/>
              <a:ext cx="5778500" cy="3753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08958" y="3842355"/>
              <a:ext cx="2342371" cy="62020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93948" y="2747437"/>
              <a:ext cx="2512422" cy="6815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</p:pic>
      </p:grpSp>
      <p:sp>
        <p:nvSpPr>
          <p:cNvPr id="20" name="矩形 10"/>
          <p:cNvSpPr>
            <a:spLocks noChangeArrowheads="1"/>
          </p:cNvSpPr>
          <p:nvPr/>
        </p:nvSpPr>
        <p:spPr bwMode="auto">
          <a:xfrm>
            <a:off x="5016500" y="1184701"/>
            <a:ext cx="2425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dirty="0">
                <a:latin typeface="Calibri" charset="0"/>
              </a:rPr>
              <a:t>D. </a:t>
            </a:r>
            <a:r>
              <a:rPr lang="en-US" altLang="zh-CN" dirty="0" err="1">
                <a:latin typeface="Calibri" charset="0"/>
              </a:rPr>
              <a:t>Jido</a:t>
            </a:r>
            <a:r>
              <a:rPr lang="en-US" altLang="zh-CN" dirty="0">
                <a:latin typeface="Calibri" charset="0"/>
              </a:rPr>
              <a:t>,</a:t>
            </a:r>
            <a:r>
              <a:rPr lang="en-US" altLang="zh-CN" dirty="0" smtClean="0">
                <a:latin typeface="Calibri" charset="0"/>
              </a:rPr>
              <a:t> et </a:t>
            </a:r>
            <a:r>
              <a:rPr lang="en-US" altLang="zh-CN" dirty="0">
                <a:latin typeface="Calibri" charset="0"/>
              </a:rPr>
              <a:t>al.</a:t>
            </a:r>
            <a:r>
              <a:rPr lang="en-US" altLang="zh-CN" dirty="0" smtClean="0">
                <a:latin typeface="Calibri" charset="0"/>
              </a:rPr>
              <a:t> NPA725(</a:t>
            </a:r>
            <a:r>
              <a:rPr lang="en-US" altLang="zh-CN" dirty="0">
                <a:latin typeface="Calibri" charset="0"/>
              </a:rPr>
              <a:t>2003)</a:t>
            </a:r>
          </a:p>
        </p:txBody>
      </p:sp>
      <p:pic>
        <p:nvPicPr>
          <p:cNvPr id="21" name="Picture 5" descr="magas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93700" y="3697260"/>
            <a:ext cx="5765800" cy="4456140"/>
          </a:xfrm>
          <a:noFill/>
          <a:ln/>
        </p:spPr>
      </p:pic>
      <p:pic>
        <p:nvPicPr>
          <p:cNvPr id="24" name="Picture 38" descr="TwoHistsEgL_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5700" y="3111500"/>
            <a:ext cx="5638800" cy="549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7010400" y="3810000"/>
            <a:ext cx="214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 smtClean="0"/>
              <a:t>M.Niiyama</a:t>
            </a:r>
            <a:r>
              <a:rPr kumimoji="1" lang="en-US" altLang="ja-JP" sz="1800" dirty="0" smtClean="0"/>
              <a:t>. PRC78</a:t>
            </a:r>
            <a:endParaRPr kumimoji="1" lang="ja-JP" altLang="en-US" sz="1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98700" y="3606800"/>
            <a:ext cx="4376168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Reconfirm by </a:t>
            </a:r>
            <a:r>
              <a:rPr lang="en-US" altLang="ja-JP" dirty="0" err="1" smtClean="0"/>
              <a:t>photoproduction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24</a:t>
            </a:fld>
            <a:endParaRPr lang="en-US" altLang="ja-JP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8600" y="6445190"/>
            <a:ext cx="5239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V.K. </a:t>
            </a:r>
            <a:r>
              <a:rPr lang="en-US" altLang="ja-JP" sz="2000" dirty="0" err="1" smtClean="0"/>
              <a:t>Magas</a:t>
            </a:r>
            <a:r>
              <a:rPr lang="en-US" altLang="ja-JP" sz="2000" dirty="0" smtClean="0"/>
              <a:t>, E. </a:t>
            </a:r>
            <a:r>
              <a:rPr lang="en-US" altLang="ja-JP" sz="2000" dirty="0" err="1" smtClean="0"/>
              <a:t>Oset</a:t>
            </a:r>
            <a:r>
              <a:rPr lang="en-US" altLang="ja-JP" sz="2000" dirty="0" smtClean="0"/>
              <a:t> and A. Ramos, PRL 95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テキスト ボックス 41"/>
          <p:cNvSpPr txBox="1"/>
          <p:nvPr/>
        </p:nvSpPr>
        <p:spPr>
          <a:xfrm>
            <a:off x="7483832" y="3644900"/>
            <a:ext cx="1660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 smtClean="0"/>
              <a:t>T.Hyodo</a:t>
            </a:r>
            <a:r>
              <a:rPr kumimoji="1" lang="en-US" altLang="ja-JP" sz="1800" dirty="0" smtClean="0"/>
              <a:t> et. al,</a:t>
            </a:r>
          </a:p>
          <a:p>
            <a:r>
              <a:rPr kumimoji="1" lang="en-US" altLang="ja-JP" sz="1800" dirty="0" smtClean="0"/>
              <a:t> PLB593</a:t>
            </a:r>
            <a:endParaRPr kumimoji="1" lang="ja-JP" altLang="en-US" sz="1800" dirty="0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209" y="2019300"/>
            <a:ext cx="2278791" cy="1581150"/>
          </a:xfrm>
          <a:prstGeom prst="rect">
            <a:avLst/>
          </a:prstGeom>
        </p:spPr>
      </p:pic>
      <p:pic>
        <p:nvPicPr>
          <p:cNvPr id="20" name="図 19" descr="gp-Kx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381250" y="2565400"/>
            <a:ext cx="4064882" cy="2552700"/>
          </a:xfrm>
          <a:prstGeom prst="rect">
            <a:avLst/>
          </a:prstGeom>
        </p:spPr>
      </p:pic>
      <p:cxnSp>
        <p:nvCxnSpPr>
          <p:cNvPr id="35" name="直線矢印コネクタ 34"/>
          <p:cNvCxnSpPr/>
          <p:nvPr/>
        </p:nvCxnSpPr>
        <p:spPr bwMode="auto">
          <a:xfrm>
            <a:off x="2413000" y="2755900"/>
            <a:ext cx="495300" cy="3683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 flipV="1">
            <a:off x="2400300" y="2527300"/>
            <a:ext cx="495300" cy="266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直線矢印コネクタ 44"/>
          <p:cNvCxnSpPr/>
          <p:nvPr/>
        </p:nvCxnSpPr>
        <p:spPr bwMode="auto">
          <a:xfrm rot="5400000" flipH="1" flipV="1">
            <a:off x="2108200" y="2438400"/>
            <a:ext cx="647700" cy="12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線矢印コネクタ 46"/>
          <p:cNvCxnSpPr/>
          <p:nvPr/>
        </p:nvCxnSpPr>
        <p:spPr bwMode="auto">
          <a:xfrm>
            <a:off x="5524500" y="3124200"/>
            <a:ext cx="457200" cy="4064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5511800" y="3022600"/>
            <a:ext cx="457200" cy="139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 rot="5400000" flipH="1" flipV="1">
            <a:off x="5219700" y="2819400"/>
            <a:ext cx="647700" cy="12700"/>
          </a:xfrm>
          <a:prstGeom prst="straightConnector1">
            <a:avLst/>
          </a:prstGeom>
          <a:solidFill>
            <a:srgbClr val="CCFFFF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 rot="5400000">
            <a:off x="1619250" y="2876550"/>
            <a:ext cx="1130300" cy="1588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CC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3" name="テキスト ボックス 52"/>
          <p:cNvSpPr txBox="1"/>
          <p:nvPr/>
        </p:nvSpPr>
        <p:spPr>
          <a:xfrm>
            <a:off x="1714500" y="26162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C0000"/>
                </a:solidFill>
              </a:rPr>
              <a:t>E</a:t>
            </a:r>
            <a:endParaRPr kumimoji="1" lang="ja-JP" altLang="en-US" dirty="0">
              <a:solidFill>
                <a:srgbClr val="CC0000"/>
              </a:solidFill>
            </a:endParaRPr>
          </a:p>
        </p:txBody>
      </p:sp>
      <p:cxnSp>
        <p:nvCxnSpPr>
          <p:cNvPr id="55" name="直線矢印コネクタ 54"/>
          <p:cNvCxnSpPr/>
          <p:nvPr/>
        </p:nvCxnSpPr>
        <p:spPr bwMode="auto">
          <a:xfrm rot="16200000" flipH="1">
            <a:off x="5856144" y="2568432"/>
            <a:ext cx="686594" cy="85833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6" name="テキスト ボックス 55"/>
          <p:cNvSpPr txBox="1"/>
          <p:nvPr/>
        </p:nvSpPr>
        <p:spPr>
          <a:xfrm>
            <a:off x="3175000" y="2184400"/>
            <a:ext cx="3533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>
                <a:latin typeface="Symbol"/>
              </a:rPr>
              <a:t>g</a:t>
            </a:r>
            <a:endParaRPr kumimoji="1" lang="ja-JP" altLang="en-US" sz="3200" b="1" dirty="0">
              <a:latin typeface="Symbol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622800" y="2552700"/>
            <a:ext cx="50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K*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664200" y="22479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565900" y="2921000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/>
              </a:rPr>
              <a:t>p</a:t>
            </a:r>
            <a:endParaRPr kumimoji="1" lang="ja-JP" altLang="en-US" dirty="0">
              <a:latin typeface="Symbol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60600" y="5130800"/>
            <a:ext cx="40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 smtClean="0"/>
              <a:t>p</a:t>
            </a:r>
            <a:endParaRPr kumimoji="1" lang="ja-JP" altLang="en-US" sz="28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84900" y="5105400"/>
            <a:ext cx="15602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latin typeface="Symbol"/>
              </a:rPr>
              <a:t>L(1405)</a:t>
            </a:r>
          </a:p>
          <a:p>
            <a:r>
              <a:rPr lang="en-US" altLang="ja-JP" sz="3200" b="1" dirty="0" smtClean="0">
                <a:latin typeface="Symbol"/>
              </a:rPr>
              <a:t>S(1385)</a:t>
            </a:r>
            <a:endParaRPr kumimoji="1" lang="ja-JP" altLang="en-US" sz="3200" b="1" dirty="0">
              <a:latin typeface="Symbo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81500" y="3810000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K-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3975100" y="4521200"/>
            <a:ext cx="469900" cy="4699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0" name="タイトル 1"/>
          <p:cNvSpPr txBox="1">
            <a:spLocks/>
          </p:cNvSpPr>
          <p:nvPr/>
        </p:nvSpPr>
        <p:spPr bwMode="auto">
          <a:xfrm>
            <a:off x="685800" y="1271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Size of hyperon resonances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228600" y="998539"/>
            <a:ext cx="852170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r>
              <a:rPr lang="en-US" altLang="ja-JP" sz="2800" b="1" kern="0" dirty="0" smtClean="0">
                <a:solidFill>
                  <a:srgbClr val="FF0000"/>
                </a:solidFill>
                <a:latin typeface="Times New Roman"/>
              </a:rPr>
              <a:t>K*(890) </a:t>
            </a:r>
            <a:r>
              <a:rPr lang="en-US" altLang="ja-JP" sz="2800" b="1" kern="0" dirty="0" smtClean="0">
                <a:latin typeface="Times New Roman"/>
              </a:rPr>
              <a:t>Y* </a:t>
            </a:r>
            <a:r>
              <a:rPr lang="en-US" altLang="ja-JP" sz="2800" b="1" kern="0" dirty="0" err="1" smtClean="0">
                <a:latin typeface="Times New Roman"/>
              </a:rPr>
              <a:t>photoproduction</a:t>
            </a:r>
            <a:r>
              <a:rPr lang="en-US" altLang="ja-JP" sz="2800" b="1" kern="0" dirty="0" smtClean="0">
                <a:latin typeface="Times New Roman"/>
              </a:rPr>
              <a:t> with linearly polarized photon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63600" y="3429000"/>
            <a:ext cx="6923139" cy="1938992"/>
          </a:xfrm>
          <a:prstGeom prst="rect">
            <a:avLst/>
          </a:prstGeom>
          <a:solidFill>
            <a:srgbClr val="CCFF99"/>
          </a:solidFill>
          <a:ln w="41275">
            <a:solidFill>
              <a:srgbClr val="008000"/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 High luminosity photon beam with </a:t>
            </a:r>
            <a:r>
              <a:rPr lang="en-US" altLang="ja-JP" dirty="0" err="1" smtClean="0"/>
              <a:t>E</a:t>
            </a:r>
            <a:r>
              <a:rPr lang="en-US" altLang="ja-JP" dirty="0" err="1" smtClean="0">
                <a:latin typeface="Symbol"/>
              </a:rPr>
              <a:t>g</a:t>
            </a:r>
            <a:r>
              <a:rPr lang="en-US" altLang="ja-JP" dirty="0" smtClean="0"/>
              <a:t>&gt;2.4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.</a:t>
            </a:r>
          </a:p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Detect            K*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→ K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s </a:t>
            </a:r>
            <a:r>
              <a:rPr lang="en-US" altLang="ja-JP" dirty="0" err="1" smtClean="0">
                <a:latin typeface="Symbol"/>
              </a:rPr>
              <a:t>p</a:t>
            </a:r>
            <a:r>
              <a:rPr lang="en-US" altLang="ja-JP" baseline="30000" dirty="0" smtClean="0">
                <a:latin typeface="Symbol"/>
              </a:rPr>
              <a:t>+</a:t>
            </a:r>
            <a:r>
              <a:rPr lang="ja-JP" altLang="en-US" dirty="0" smtClean="0">
                <a:latin typeface="Symbol"/>
              </a:rPr>
              <a:t>　</a:t>
            </a:r>
            <a:r>
              <a:rPr lang="en-US" altLang="ja-JP" dirty="0" smtClean="0">
                <a:latin typeface="Symbol"/>
              </a:rPr>
              <a:t>→  </a:t>
            </a:r>
            <a:r>
              <a:rPr lang="en-US" altLang="ja-JP" dirty="0" err="1" smtClean="0">
                <a:latin typeface="Symbol"/>
              </a:rPr>
              <a:t>ppp</a:t>
            </a:r>
            <a:endParaRPr lang="en-US" altLang="ja-JP" dirty="0" smtClean="0">
              <a:latin typeface="Symbol"/>
            </a:endParaRPr>
          </a:p>
          <a:p>
            <a:pPr>
              <a:buFont typeface="Symbol" pitchFamily="-84" charset="2"/>
              <a:buChar char=" "/>
            </a:pPr>
            <a:r>
              <a:rPr lang="en-US" altLang="ja-JP" dirty="0" smtClean="0">
                <a:latin typeface="Symbol"/>
              </a:rPr>
              <a:t>                 L(1405) </a:t>
            </a:r>
            <a:r>
              <a:rPr lang="en-US" altLang="ja-JP" dirty="0" smtClean="0"/>
              <a:t>→</a:t>
            </a:r>
            <a:r>
              <a:rPr lang="en-US" altLang="ja-JP" dirty="0" smtClean="0">
                <a:latin typeface="Symbol"/>
              </a:rPr>
              <a:t> S</a:t>
            </a:r>
            <a:r>
              <a:rPr lang="en-US" altLang="ja-JP" baseline="30000" dirty="0" smtClean="0">
                <a:latin typeface="Symbol"/>
              </a:rPr>
              <a:t>0</a:t>
            </a:r>
            <a:r>
              <a:rPr lang="en-US" altLang="ja-JP" dirty="0" smtClean="0">
                <a:latin typeface="Symbol"/>
              </a:rPr>
              <a:t>p</a:t>
            </a:r>
            <a:r>
              <a:rPr lang="en-US" altLang="ja-JP" baseline="30000" dirty="0" smtClean="0">
                <a:latin typeface="Symbol"/>
              </a:rPr>
              <a:t>0 </a:t>
            </a:r>
            <a:r>
              <a:rPr lang="en-US" altLang="ja-JP" dirty="0" smtClean="0"/>
              <a:t>→ </a:t>
            </a:r>
            <a:r>
              <a:rPr lang="en-US" altLang="ja-JP" dirty="0" err="1" smtClean="0">
                <a:latin typeface="Symbol"/>
              </a:rPr>
              <a:t>Lg</a:t>
            </a:r>
            <a:r>
              <a:rPr lang="en-US" altLang="ja-JP" dirty="0" smtClean="0">
                <a:latin typeface="Symbol"/>
              </a:rPr>
              <a:t> </a:t>
            </a:r>
            <a:r>
              <a:rPr lang="en-US" altLang="ja-JP" dirty="0" err="1" smtClean="0">
                <a:latin typeface="Symbol"/>
              </a:rPr>
              <a:t>gg</a:t>
            </a:r>
            <a:endParaRPr lang="en-US" altLang="ja-JP" dirty="0" smtClean="0">
              <a:latin typeface="Symbol"/>
            </a:endParaRPr>
          </a:p>
          <a:p>
            <a:pPr>
              <a:buFont typeface="Symbol" pitchFamily="-84" charset="2"/>
              <a:buChar char=" "/>
            </a:pPr>
            <a:r>
              <a:rPr lang="en-US" altLang="ja-JP" dirty="0" smtClean="0">
                <a:latin typeface="Symbol"/>
              </a:rPr>
              <a:t>                  S(1385) </a:t>
            </a:r>
            <a:r>
              <a:rPr lang="en-US" altLang="ja-JP" dirty="0" smtClean="0"/>
              <a:t>→ </a:t>
            </a:r>
            <a:r>
              <a:rPr lang="en-US" altLang="ja-JP" dirty="0" smtClean="0">
                <a:latin typeface="Symbol"/>
              </a:rPr>
              <a:t>Lp</a:t>
            </a:r>
            <a:r>
              <a:rPr lang="en-US" altLang="ja-JP" baseline="30000" dirty="0" smtClean="0">
                <a:latin typeface="Symbol"/>
              </a:rPr>
              <a:t>0</a:t>
            </a:r>
            <a:r>
              <a:rPr lang="en-US" altLang="ja-JP" dirty="0" smtClean="0"/>
              <a:t>            </a:t>
            </a:r>
            <a:r>
              <a:rPr kumimoji="1" lang="en-US" altLang="ja-JP" dirty="0" smtClean="0"/>
              <a:t>  </a:t>
            </a:r>
            <a:endParaRPr lang="en-US" altLang="ja-JP" dirty="0" smtClean="0"/>
          </a:p>
          <a:p>
            <a:r>
              <a:rPr kumimoji="1" lang="en-US" altLang="ja-JP" dirty="0" smtClean="0"/>
              <a:t>   </a:t>
            </a:r>
            <a:r>
              <a:rPr lang="en-US" altLang="ja-JP" b="1" dirty="0" smtClean="0">
                <a:solidFill>
                  <a:srgbClr val="FF0000"/>
                </a:solidFill>
              </a:rPr>
              <a:t>Large acceptance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charged / photon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detector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0" name="スライド番号プレースホルダ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25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-50788"/>
            <a:ext cx="7772400" cy="1143000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Physics motivation for LEPS II</a:t>
            </a:r>
            <a:endParaRPr lang="ja-JP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998539"/>
            <a:ext cx="852170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r>
              <a:rPr lang="en-US" altLang="ja-JP" sz="2800" b="1" kern="0" dirty="0" smtClean="0">
                <a:solidFill>
                  <a:srgbClr val="FF0000"/>
                </a:solidFill>
                <a:latin typeface="Times New Roman"/>
              </a:rPr>
              <a:t>K*(890) </a:t>
            </a:r>
            <a:r>
              <a:rPr lang="en-US" altLang="ja-JP" sz="2800" b="1" kern="0" dirty="0" smtClean="0">
                <a:latin typeface="Times New Roman"/>
              </a:rPr>
              <a:t>Y* </a:t>
            </a:r>
            <a:r>
              <a:rPr lang="en-US" altLang="ja-JP" sz="2800" b="1" kern="0" dirty="0" err="1" smtClean="0">
                <a:latin typeface="Times New Roman"/>
              </a:rPr>
              <a:t>photoproduction</a:t>
            </a:r>
            <a:r>
              <a:rPr lang="en-US" altLang="ja-JP" sz="2800" b="1" kern="0" dirty="0" smtClean="0">
                <a:latin typeface="Times New Roman"/>
              </a:rPr>
              <a:t> with linearly polarized photon</a:t>
            </a:r>
          </a:p>
        </p:txBody>
      </p:sp>
      <p:grpSp>
        <p:nvGrpSpPr>
          <p:cNvPr id="3" name="グループ化 17"/>
          <p:cNvGrpSpPr/>
          <p:nvPr/>
        </p:nvGrpSpPr>
        <p:grpSpPr>
          <a:xfrm>
            <a:off x="379386" y="2019288"/>
            <a:ext cx="4828822" cy="2747980"/>
            <a:chOff x="1857356" y="2428868"/>
            <a:chExt cx="6577371" cy="3808240"/>
          </a:xfrm>
        </p:grpSpPr>
        <p:sp>
          <p:nvSpPr>
            <p:cNvPr id="11" name="Line 35"/>
            <p:cNvSpPr>
              <a:spLocks noChangeShapeType="1"/>
            </p:cNvSpPr>
            <p:nvPr/>
          </p:nvSpPr>
          <p:spPr bwMode="auto">
            <a:xfrm flipH="1">
              <a:off x="2589213" y="5337168"/>
              <a:ext cx="1757362" cy="655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36"/>
            <p:cNvSpPr>
              <a:spLocks noChangeShapeType="1"/>
            </p:cNvSpPr>
            <p:nvPr/>
          </p:nvSpPr>
          <p:spPr bwMode="auto">
            <a:xfrm flipV="1">
              <a:off x="4346575" y="4156068"/>
              <a:ext cx="0" cy="1181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38"/>
            <p:cNvSpPr>
              <a:spLocks noChangeShapeType="1"/>
            </p:cNvSpPr>
            <p:nvPr/>
          </p:nvSpPr>
          <p:spPr bwMode="auto">
            <a:xfrm>
              <a:off x="4346575" y="5337168"/>
              <a:ext cx="2135188" cy="523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 Box 39"/>
            <p:cNvSpPr txBox="1">
              <a:spLocks noChangeArrowheads="1"/>
            </p:cNvSpPr>
            <p:nvPr/>
          </p:nvSpPr>
          <p:spPr bwMode="auto">
            <a:xfrm>
              <a:off x="2239963" y="5572140"/>
              <a:ext cx="41229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ja-JP" sz="3200" dirty="0" smtClean="0">
                  <a:latin typeface="Tahoma" pitchFamily="34" charset="0"/>
                </a:rPr>
                <a:t>p</a:t>
              </a:r>
              <a:endParaRPr kumimoji="0" lang="en-US" altLang="ja-JP" dirty="0">
                <a:latin typeface="Tahoma" pitchFamily="34" charset="0"/>
              </a:endParaRPr>
            </a:p>
          </p:txBody>
        </p:sp>
        <p:sp>
          <p:nvSpPr>
            <p:cNvPr id="15" name="Text Box 41"/>
            <p:cNvSpPr txBox="1">
              <a:spLocks noChangeArrowheads="1"/>
            </p:cNvSpPr>
            <p:nvPr/>
          </p:nvSpPr>
          <p:spPr bwMode="auto">
            <a:xfrm>
              <a:off x="4332288" y="4502143"/>
              <a:ext cx="46461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ja-JP" sz="2800" dirty="0" smtClean="0">
                  <a:latin typeface="Tahoma" pitchFamily="34" charset="0"/>
                </a:rPr>
                <a:t>K</a:t>
              </a:r>
              <a:r>
                <a:rPr kumimoji="0" lang="en-US" altLang="ja-JP" sz="2800" baseline="30000" dirty="0" smtClean="0">
                  <a:latin typeface="Tahoma" pitchFamily="34" charset="0"/>
                </a:rPr>
                <a:t>-</a:t>
              </a:r>
              <a:endParaRPr kumimoji="0" lang="en-US" altLang="ja-JP" sz="2800" baseline="30000" dirty="0">
                <a:latin typeface="Tahoma" pitchFamily="34" charset="0"/>
              </a:endParaRPr>
            </a:p>
          </p:txBody>
        </p:sp>
        <p:sp>
          <p:nvSpPr>
            <p:cNvPr id="16" name="Text Box 42"/>
            <p:cNvSpPr txBox="1">
              <a:spLocks noChangeArrowheads="1"/>
            </p:cNvSpPr>
            <p:nvPr/>
          </p:nvSpPr>
          <p:spPr bwMode="auto">
            <a:xfrm>
              <a:off x="6192838" y="2762904"/>
              <a:ext cx="14542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ja-JP" sz="2800" dirty="0" smtClean="0">
                  <a:latin typeface="Tahoma" pitchFamily="34" charset="0"/>
                </a:rPr>
                <a:t>K*(890)</a:t>
              </a:r>
              <a:endParaRPr kumimoji="0" lang="en-US" altLang="ja-JP" sz="2800" baseline="30000" dirty="0">
                <a:latin typeface="Tahoma" pitchFamily="34" charset="0"/>
              </a:endParaRPr>
            </a:p>
          </p:txBody>
        </p:sp>
        <p:sp>
          <p:nvSpPr>
            <p:cNvPr id="17" name="Text Box 50"/>
            <p:cNvSpPr txBox="1">
              <a:spLocks noChangeArrowheads="1"/>
            </p:cNvSpPr>
            <p:nvPr/>
          </p:nvSpPr>
          <p:spPr bwMode="auto">
            <a:xfrm>
              <a:off x="1857356" y="2428868"/>
              <a:ext cx="9080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altLang="ja-JP" sz="2800" dirty="0">
                  <a:latin typeface="Symbol" pitchFamily="18" charset="2"/>
                </a:rPr>
                <a:t>g</a:t>
              </a:r>
            </a:p>
          </p:txBody>
        </p:sp>
        <p:sp>
          <p:nvSpPr>
            <p:cNvPr id="18" name="Freeform 50"/>
            <p:cNvSpPr>
              <a:spLocks/>
            </p:cNvSpPr>
            <p:nvPr/>
          </p:nvSpPr>
          <p:spPr bwMode="auto">
            <a:xfrm rot="1920000">
              <a:off x="2355850" y="3398831"/>
              <a:ext cx="2176463" cy="258762"/>
            </a:xfrm>
            <a:custGeom>
              <a:avLst/>
              <a:gdLst>
                <a:gd name="T0" fmla="*/ 2147483647 w 1627"/>
                <a:gd name="T1" fmla="*/ 2147483647 h 69"/>
                <a:gd name="T2" fmla="*/ 2147483647 w 1627"/>
                <a:gd name="T3" fmla="*/ 2147483647 h 69"/>
                <a:gd name="T4" fmla="*/ 2147483647 w 1627"/>
                <a:gd name="T5" fmla="*/ 2147483647 h 69"/>
                <a:gd name="T6" fmla="*/ 2147483647 w 1627"/>
                <a:gd name="T7" fmla="*/ 2147483647 h 69"/>
                <a:gd name="T8" fmla="*/ 2147483647 w 1627"/>
                <a:gd name="T9" fmla="*/ 2147483647 h 69"/>
                <a:gd name="T10" fmla="*/ 2147483647 w 1627"/>
                <a:gd name="T11" fmla="*/ 2147483647 h 69"/>
                <a:gd name="T12" fmla="*/ 2147483647 w 1627"/>
                <a:gd name="T13" fmla="*/ 2147483647 h 69"/>
                <a:gd name="T14" fmla="*/ 2147483647 w 1627"/>
                <a:gd name="T15" fmla="*/ 2147483647 h 69"/>
                <a:gd name="T16" fmla="*/ 2147483647 w 1627"/>
                <a:gd name="T17" fmla="*/ 2147483647 h 69"/>
                <a:gd name="T18" fmla="*/ 2147483647 w 1627"/>
                <a:gd name="T19" fmla="*/ 2147483647 h 69"/>
                <a:gd name="T20" fmla="*/ 2147483647 w 1627"/>
                <a:gd name="T21" fmla="*/ 2147483647 h 69"/>
                <a:gd name="T22" fmla="*/ 2147483647 w 1627"/>
                <a:gd name="T23" fmla="*/ 2147483647 h 69"/>
                <a:gd name="T24" fmla="*/ 2147483647 w 1627"/>
                <a:gd name="T25" fmla="*/ 2147483647 h 69"/>
                <a:gd name="T26" fmla="*/ 2147483647 w 1627"/>
                <a:gd name="T27" fmla="*/ 2147483647 h 69"/>
                <a:gd name="T28" fmla="*/ 2147483647 w 1627"/>
                <a:gd name="T29" fmla="*/ 2147483647 h 69"/>
                <a:gd name="T30" fmla="*/ 2147483647 w 1627"/>
                <a:gd name="T31" fmla="*/ 2147483647 h 69"/>
                <a:gd name="T32" fmla="*/ 2147483647 w 1627"/>
                <a:gd name="T33" fmla="*/ 2147483647 h 69"/>
                <a:gd name="T34" fmla="*/ 2147483647 w 1627"/>
                <a:gd name="T35" fmla="*/ 2147483647 h 69"/>
                <a:gd name="T36" fmla="*/ 2147483647 w 1627"/>
                <a:gd name="T37" fmla="*/ 2147483647 h 69"/>
                <a:gd name="T38" fmla="*/ 2147483647 w 1627"/>
                <a:gd name="T39" fmla="*/ 2147483647 h 69"/>
                <a:gd name="T40" fmla="*/ 2147483647 w 1627"/>
                <a:gd name="T41" fmla="*/ 2147483647 h 69"/>
                <a:gd name="T42" fmla="*/ 0 w 1627"/>
                <a:gd name="T43" fmla="*/ 2147483647 h 69"/>
                <a:gd name="T44" fmla="*/ 2147483647 w 1627"/>
                <a:gd name="T45" fmla="*/ 2147483647 h 69"/>
                <a:gd name="T46" fmla="*/ 2147483647 w 1627"/>
                <a:gd name="T47" fmla="*/ 2147483647 h 69"/>
                <a:gd name="T48" fmla="*/ 2147483647 w 1627"/>
                <a:gd name="T49" fmla="*/ 2147483647 h 69"/>
                <a:gd name="T50" fmla="*/ 2147483647 w 1627"/>
                <a:gd name="T51" fmla="*/ 2147483647 h 69"/>
                <a:gd name="T52" fmla="*/ 2147483647 w 1627"/>
                <a:gd name="T53" fmla="*/ 2147483647 h 69"/>
                <a:gd name="T54" fmla="*/ 2147483647 w 1627"/>
                <a:gd name="T55" fmla="*/ 2147483647 h 69"/>
                <a:gd name="T56" fmla="*/ 2147483647 w 1627"/>
                <a:gd name="T57" fmla="*/ 2147483647 h 69"/>
                <a:gd name="T58" fmla="*/ 2147483647 w 1627"/>
                <a:gd name="T59" fmla="*/ 2147483647 h 69"/>
                <a:gd name="T60" fmla="*/ 2147483647 w 1627"/>
                <a:gd name="T61" fmla="*/ 2147483647 h 69"/>
                <a:gd name="T62" fmla="*/ 2147483647 w 1627"/>
                <a:gd name="T63" fmla="*/ 2147483647 h 69"/>
                <a:gd name="T64" fmla="*/ 2147483647 w 1627"/>
                <a:gd name="T65" fmla="*/ 2147483647 h 69"/>
                <a:gd name="T66" fmla="*/ 2147483647 w 1627"/>
                <a:gd name="T67" fmla="*/ 2147483647 h 69"/>
                <a:gd name="T68" fmla="*/ 2147483647 w 1627"/>
                <a:gd name="T69" fmla="*/ 2147483647 h 69"/>
                <a:gd name="T70" fmla="*/ 2147483647 w 1627"/>
                <a:gd name="T71" fmla="*/ 2147483647 h 69"/>
                <a:gd name="T72" fmla="*/ 2147483647 w 1627"/>
                <a:gd name="T73" fmla="*/ 2147483647 h 69"/>
                <a:gd name="T74" fmla="*/ 2147483647 w 1627"/>
                <a:gd name="T75" fmla="*/ 2147483647 h 69"/>
                <a:gd name="T76" fmla="*/ 2147483647 w 1627"/>
                <a:gd name="T77" fmla="*/ 2147483647 h 69"/>
                <a:gd name="T78" fmla="*/ 2147483647 w 1627"/>
                <a:gd name="T79" fmla="*/ 2147483647 h 69"/>
                <a:gd name="T80" fmla="*/ 2147483647 w 1627"/>
                <a:gd name="T81" fmla="*/ 2147483647 h 69"/>
                <a:gd name="T82" fmla="*/ 2147483647 w 1627"/>
                <a:gd name="T83" fmla="*/ 2147483647 h 69"/>
                <a:gd name="T84" fmla="*/ 2147483647 w 1627"/>
                <a:gd name="T85" fmla="*/ 2147483647 h 69"/>
                <a:gd name="T86" fmla="*/ 2147483647 w 1627"/>
                <a:gd name="T87" fmla="*/ 2147483647 h 69"/>
                <a:gd name="T88" fmla="*/ 2147483647 w 1627"/>
                <a:gd name="T89" fmla="*/ 2147483647 h 69"/>
                <a:gd name="T90" fmla="*/ 2147483647 w 1627"/>
                <a:gd name="T91" fmla="*/ 2147483647 h 69"/>
                <a:gd name="T92" fmla="*/ 2147483647 w 1627"/>
                <a:gd name="T93" fmla="*/ 2147483647 h 69"/>
                <a:gd name="T94" fmla="*/ 2147483647 w 1627"/>
                <a:gd name="T95" fmla="*/ 2147483647 h 69"/>
                <a:gd name="T96" fmla="*/ 2147483647 w 1627"/>
                <a:gd name="T97" fmla="*/ 2147483647 h 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27"/>
                <a:gd name="T148" fmla="*/ 0 h 69"/>
                <a:gd name="T149" fmla="*/ 1627 w 1627"/>
                <a:gd name="T150" fmla="*/ 69 h 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27" h="69">
                  <a:moveTo>
                    <a:pt x="1552" y="17"/>
                  </a:moveTo>
                  <a:cubicBezTo>
                    <a:pt x="1527" y="43"/>
                    <a:pt x="1527" y="43"/>
                    <a:pt x="1527" y="43"/>
                  </a:cubicBezTo>
                  <a:cubicBezTo>
                    <a:pt x="1514" y="56"/>
                    <a:pt x="1492" y="56"/>
                    <a:pt x="1479" y="43"/>
                  </a:cubicBezTo>
                  <a:cubicBezTo>
                    <a:pt x="1454" y="17"/>
                    <a:pt x="1454" y="17"/>
                    <a:pt x="1454" y="17"/>
                  </a:cubicBezTo>
                  <a:cubicBezTo>
                    <a:pt x="1436" y="0"/>
                    <a:pt x="1407" y="0"/>
                    <a:pt x="1389" y="17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1" y="56"/>
                    <a:pt x="1330" y="56"/>
                    <a:pt x="1317" y="43"/>
                  </a:cubicBezTo>
                  <a:cubicBezTo>
                    <a:pt x="1291" y="17"/>
                    <a:pt x="1291" y="17"/>
                    <a:pt x="1291" y="17"/>
                  </a:cubicBezTo>
                  <a:cubicBezTo>
                    <a:pt x="1274" y="0"/>
                    <a:pt x="1245" y="0"/>
                    <a:pt x="1227" y="17"/>
                  </a:cubicBezTo>
                  <a:cubicBezTo>
                    <a:pt x="1202" y="43"/>
                    <a:pt x="1202" y="43"/>
                    <a:pt x="1202" y="43"/>
                  </a:cubicBezTo>
                  <a:cubicBezTo>
                    <a:pt x="1188" y="56"/>
                    <a:pt x="1167" y="56"/>
                    <a:pt x="1154" y="43"/>
                  </a:cubicBezTo>
                  <a:cubicBezTo>
                    <a:pt x="1129" y="17"/>
                    <a:pt x="1129" y="17"/>
                    <a:pt x="1129" y="17"/>
                  </a:cubicBezTo>
                  <a:cubicBezTo>
                    <a:pt x="1111" y="0"/>
                    <a:pt x="1082" y="0"/>
                    <a:pt x="1064" y="17"/>
                  </a:cubicBezTo>
                  <a:cubicBezTo>
                    <a:pt x="1039" y="43"/>
                    <a:pt x="1039" y="43"/>
                    <a:pt x="1039" y="43"/>
                  </a:cubicBezTo>
                  <a:cubicBezTo>
                    <a:pt x="1026" y="56"/>
                    <a:pt x="1004" y="56"/>
                    <a:pt x="991" y="43"/>
                  </a:cubicBezTo>
                  <a:cubicBezTo>
                    <a:pt x="966" y="17"/>
                    <a:pt x="966" y="17"/>
                    <a:pt x="966" y="17"/>
                  </a:cubicBezTo>
                  <a:cubicBezTo>
                    <a:pt x="948" y="0"/>
                    <a:pt x="919" y="0"/>
                    <a:pt x="901" y="17"/>
                  </a:cubicBezTo>
                  <a:cubicBezTo>
                    <a:pt x="876" y="43"/>
                    <a:pt x="876" y="43"/>
                    <a:pt x="876" y="43"/>
                  </a:cubicBezTo>
                  <a:cubicBezTo>
                    <a:pt x="863" y="56"/>
                    <a:pt x="842" y="56"/>
                    <a:pt x="829" y="43"/>
                  </a:cubicBezTo>
                  <a:cubicBezTo>
                    <a:pt x="803" y="17"/>
                    <a:pt x="803" y="17"/>
                    <a:pt x="803" y="17"/>
                  </a:cubicBezTo>
                  <a:cubicBezTo>
                    <a:pt x="795" y="9"/>
                    <a:pt x="783" y="4"/>
                    <a:pt x="771" y="4"/>
                  </a:cubicBezTo>
                  <a:cubicBezTo>
                    <a:pt x="759" y="4"/>
                    <a:pt x="747" y="9"/>
                    <a:pt x="739" y="17"/>
                  </a:cubicBezTo>
                  <a:cubicBezTo>
                    <a:pt x="714" y="43"/>
                    <a:pt x="714" y="43"/>
                    <a:pt x="714" y="43"/>
                  </a:cubicBezTo>
                  <a:cubicBezTo>
                    <a:pt x="700" y="56"/>
                    <a:pt x="679" y="56"/>
                    <a:pt x="666" y="43"/>
                  </a:cubicBezTo>
                  <a:cubicBezTo>
                    <a:pt x="641" y="17"/>
                    <a:pt x="641" y="17"/>
                    <a:pt x="641" y="17"/>
                  </a:cubicBezTo>
                  <a:cubicBezTo>
                    <a:pt x="623" y="0"/>
                    <a:pt x="594" y="0"/>
                    <a:pt x="576" y="17"/>
                  </a:cubicBezTo>
                  <a:cubicBezTo>
                    <a:pt x="551" y="43"/>
                    <a:pt x="551" y="43"/>
                    <a:pt x="551" y="43"/>
                  </a:cubicBezTo>
                  <a:cubicBezTo>
                    <a:pt x="538" y="56"/>
                    <a:pt x="516" y="56"/>
                    <a:pt x="503" y="43"/>
                  </a:cubicBezTo>
                  <a:cubicBezTo>
                    <a:pt x="478" y="17"/>
                    <a:pt x="478" y="17"/>
                    <a:pt x="478" y="17"/>
                  </a:cubicBezTo>
                  <a:cubicBezTo>
                    <a:pt x="469" y="9"/>
                    <a:pt x="458" y="4"/>
                    <a:pt x="446" y="4"/>
                  </a:cubicBezTo>
                  <a:cubicBezTo>
                    <a:pt x="434" y="4"/>
                    <a:pt x="422" y="9"/>
                    <a:pt x="413" y="17"/>
                  </a:cubicBezTo>
                  <a:cubicBezTo>
                    <a:pt x="388" y="43"/>
                    <a:pt x="388" y="43"/>
                    <a:pt x="388" y="43"/>
                  </a:cubicBezTo>
                  <a:cubicBezTo>
                    <a:pt x="375" y="56"/>
                    <a:pt x="354" y="56"/>
                    <a:pt x="341" y="43"/>
                  </a:cubicBezTo>
                  <a:cubicBezTo>
                    <a:pt x="315" y="17"/>
                    <a:pt x="315" y="17"/>
                    <a:pt x="315" y="17"/>
                  </a:cubicBezTo>
                  <a:cubicBezTo>
                    <a:pt x="307" y="9"/>
                    <a:pt x="295" y="4"/>
                    <a:pt x="283" y="4"/>
                  </a:cubicBezTo>
                  <a:cubicBezTo>
                    <a:pt x="271" y="4"/>
                    <a:pt x="259" y="9"/>
                    <a:pt x="251" y="17"/>
                  </a:cubicBezTo>
                  <a:cubicBezTo>
                    <a:pt x="226" y="43"/>
                    <a:pt x="226" y="43"/>
                    <a:pt x="226" y="43"/>
                  </a:cubicBezTo>
                  <a:cubicBezTo>
                    <a:pt x="212" y="56"/>
                    <a:pt x="191" y="56"/>
                    <a:pt x="178" y="43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44" y="9"/>
                    <a:pt x="133" y="4"/>
                    <a:pt x="120" y="4"/>
                  </a:cubicBezTo>
                  <a:cubicBezTo>
                    <a:pt x="108" y="4"/>
                    <a:pt x="97" y="9"/>
                    <a:pt x="88" y="17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50" y="56"/>
                    <a:pt x="28" y="56"/>
                    <a:pt x="15" y="4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5" y="60"/>
                    <a:pt x="27" y="65"/>
                    <a:pt x="39" y="65"/>
                  </a:cubicBezTo>
                  <a:cubicBezTo>
                    <a:pt x="51" y="65"/>
                    <a:pt x="63" y="60"/>
                    <a:pt x="71" y="51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103" y="20"/>
                    <a:pt x="111" y="16"/>
                    <a:pt x="120" y="16"/>
                  </a:cubicBezTo>
                  <a:cubicBezTo>
                    <a:pt x="129" y="16"/>
                    <a:pt x="138" y="20"/>
                    <a:pt x="144" y="26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78" y="60"/>
                    <a:pt x="190" y="65"/>
                    <a:pt x="202" y="65"/>
                  </a:cubicBezTo>
                  <a:cubicBezTo>
                    <a:pt x="214" y="65"/>
                    <a:pt x="225" y="60"/>
                    <a:pt x="234" y="51"/>
                  </a:cubicBezTo>
                  <a:cubicBezTo>
                    <a:pt x="259" y="26"/>
                    <a:pt x="259" y="26"/>
                    <a:pt x="259" y="26"/>
                  </a:cubicBezTo>
                  <a:cubicBezTo>
                    <a:pt x="266" y="20"/>
                    <a:pt x="274" y="16"/>
                    <a:pt x="283" y="16"/>
                  </a:cubicBezTo>
                  <a:cubicBezTo>
                    <a:pt x="292" y="16"/>
                    <a:pt x="301" y="20"/>
                    <a:pt x="307" y="26"/>
                  </a:cubicBezTo>
                  <a:cubicBezTo>
                    <a:pt x="332" y="51"/>
                    <a:pt x="332" y="51"/>
                    <a:pt x="332" y="51"/>
                  </a:cubicBezTo>
                  <a:cubicBezTo>
                    <a:pt x="341" y="60"/>
                    <a:pt x="352" y="65"/>
                    <a:pt x="364" y="65"/>
                  </a:cubicBezTo>
                  <a:cubicBezTo>
                    <a:pt x="377" y="65"/>
                    <a:pt x="388" y="60"/>
                    <a:pt x="397" y="51"/>
                  </a:cubicBezTo>
                  <a:cubicBezTo>
                    <a:pt x="422" y="26"/>
                    <a:pt x="422" y="26"/>
                    <a:pt x="422" y="26"/>
                  </a:cubicBezTo>
                  <a:cubicBezTo>
                    <a:pt x="428" y="20"/>
                    <a:pt x="437" y="16"/>
                    <a:pt x="446" y="16"/>
                  </a:cubicBezTo>
                  <a:cubicBezTo>
                    <a:pt x="455" y="16"/>
                    <a:pt x="463" y="20"/>
                    <a:pt x="470" y="26"/>
                  </a:cubicBezTo>
                  <a:cubicBezTo>
                    <a:pt x="495" y="51"/>
                    <a:pt x="495" y="51"/>
                    <a:pt x="495" y="51"/>
                  </a:cubicBezTo>
                  <a:cubicBezTo>
                    <a:pt x="503" y="60"/>
                    <a:pt x="515" y="65"/>
                    <a:pt x="527" y="65"/>
                  </a:cubicBezTo>
                  <a:cubicBezTo>
                    <a:pt x="539" y="65"/>
                    <a:pt x="551" y="60"/>
                    <a:pt x="559" y="51"/>
                  </a:cubicBezTo>
                  <a:cubicBezTo>
                    <a:pt x="585" y="26"/>
                    <a:pt x="585" y="26"/>
                    <a:pt x="585" y="26"/>
                  </a:cubicBezTo>
                  <a:cubicBezTo>
                    <a:pt x="598" y="13"/>
                    <a:pt x="619" y="13"/>
                    <a:pt x="632" y="26"/>
                  </a:cubicBezTo>
                  <a:cubicBezTo>
                    <a:pt x="657" y="51"/>
                    <a:pt x="657" y="51"/>
                    <a:pt x="657" y="51"/>
                  </a:cubicBezTo>
                  <a:cubicBezTo>
                    <a:pt x="675" y="69"/>
                    <a:pt x="704" y="69"/>
                    <a:pt x="722" y="51"/>
                  </a:cubicBezTo>
                  <a:cubicBezTo>
                    <a:pt x="747" y="26"/>
                    <a:pt x="747" y="26"/>
                    <a:pt x="747" y="26"/>
                  </a:cubicBezTo>
                  <a:cubicBezTo>
                    <a:pt x="754" y="20"/>
                    <a:pt x="762" y="16"/>
                    <a:pt x="771" y="16"/>
                  </a:cubicBezTo>
                  <a:cubicBezTo>
                    <a:pt x="780" y="16"/>
                    <a:pt x="789" y="20"/>
                    <a:pt x="795" y="26"/>
                  </a:cubicBezTo>
                  <a:cubicBezTo>
                    <a:pt x="820" y="51"/>
                    <a:pt x="820" y="51"/>
                    <a:pt x="820" y="51"/>
                  </a:cubicBezTo>
                  <a:cubicBezTo>
                    <a:pt x="838" y="69"/>
                    <a:pt x="867" y="69"/>
                    <a:pt x="885" y="51"/>
                  </a:cubicBezTo>
                  <a:cubicBezTo>
                    <a:pt x="910" y="26"/>
                    <a:pt x="910" y="26"/>
                    <a:pt x="910" y="26"/>
                  </a:cubicBezTo>
                  <a:cubicBezTo>
                    <a:pt x="923" y="13"/>
                    <a:pt x="944" y="13"/>
                    <a:pt x="958" y="26"/>
                  </a:cubicBezTo>
                  <a:cubicBezTo>
                    <a:pt x="983" y="51"/>
                    <a:pt x="983" y="51"/>
                    <a:pt x="983" y="51"/>
                  </a:cubicBezTo>
                  <a:cubicBezTo>
                    <a:pt x="1001" y="69"/>
                    <a:pt x="1030" y="69"/>
                    <a:pt x="1047" y="51"/>
                  </a:cubicBezTo>
                  <a:cubicBezTo>
                    <a:pt x="1073" y="26"/>
                    <a:pt x="1073" y="26"/>
                    <a:pt x="1073" y="26"/>
                  </a:cubicBezTo>
                  <a:cubicBezTo>
                    <a:pt x="1086" y="13"/>
                    <a:pt x="1107" y="13"/>
                    <a:pt x="1120" y="26"/>
                  </a:cubicBezTo>
                  <a:cubicBezTo>
                    <a:pt x="1145" y="51"/>
                    <a:pt x="1145" y="51"/>
                    <a:pt x="1145" y="51"/>
                  </a:cubicBezTo>
                  <a:cubicBezTo>
                    <a:pt x="1163" y="69"/>
                    <a:pt x="1192" y="69"/>
                    <a:pt x="1210" y="51"/>
                  </a:cubicBezTo>
                  <a:cubicBezTo>
                    <a:pt x="1235" y="26"/>
                    <a:pt x="1235" y="26"/>
                    <a:pt x="1235" y="26"/>
                  </a:cubicBezTo>
                  <a:cubicBezTo>
                    <a:pt x="1248" y="13"/>
                    <a:pt x="1270" y="13"/>
                    <a:pt x="1283" y="26"/>
                  </a:cubicBezTo>
                  <a:cubicBezTo>
                    <a:pt x="1308" y="51"/>
                    <a:pt x="1308" y="51"/>
                    <a:pt x="1308" y="51"/>
                  </a:cubicBezTo>
                  <a:cubicBezTo>
                    <a:pt x="1326" y="69"/>
                    <a:pt x="1355" y="69"/>
                    <a:pt x="1373" y="51"/>
                  </a:cubicBezTo>
                  <a:cubicBezTo>
                    <a:pt x="1398" y="26"/>
                    <a:pt x="1398" y="26"/>
                    <a:pt x="1398" y="26"/>
                  </a:cubicBezTo>
                  <a:cubicBezTo>
                    <a:pt x="1404" y="20"/>
                    <a:pt x="1413" y="16"/>
                    <a:pt x="1422" y="16"/>
                  </a:cubicBezTo>
                  <a:cubicBezTo>
                    <a:pt x="1431" y="16"/>
                    <a:pt x="1439" y="20"/>
                    <a:pt x="1446" y="26"/>
                  </a:cubicBezTo>
                  <a:cubicBezTo>
                    <a:pt x="1471" y="51"/>
                    <a:pt x="1471" y="51"/>
                    <a:pt x="1471" y="51"/>
                  </a:cubicBezTo>
                  <a:cubicBezTo>
                    <a:pt x="1489" y="69"/>
                    <a:pt x="1518" y="69"/>
                    <a:pt x="1535" y="51"/>
                  </a:cubicBezTo>
                  <a:cubicBezTo>
                    <a:pt x="1561" y="26"/>
                    <a:pt x="1561" y="26"/>
                    <a:pt x="1561" y="26"/>
                  </a:cubicBezTo>
                  <a:cubicBezTo>
                    <a:pt x="1574" y="13"/>
                    <a:pt x="1595" y="13"/>
                    <a:pt x="1608" y="26"/>
                  </a:cubicBezTo>
                  <a:cubicBezTo>
                    <a:pt x="1627" y="44"/>
                    <a:pt x="1627" y="44"/>
                    <a:pt x="1627" y="44"/>
                  </a:cubicBezTo>
                  <a:cubicBezTo>
                    <a:pt x="1627" y="27"/>
                    <a:pt x="1627" y="27"/>
                    <a:pt x="1627" y="27"/>
                  </a:cubicBezTo>
                  <a:cubicBezTo>
                    <a:pt x="1617" y="17"/>
                    <a:pt x="1617" y="17"/>
                    <a:pt x="1617" y="17"/>
                  </a:cubicBezTo>
                  <a:cubicBezTo>
                    <a:pt x="1599" y="0"/>
                    <a:pt x="1570" y="0"/>
                    <a:pt x="1552" y="1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Line 37"/>
            <p:cNvSpPr>
              <a:spLocks noChangeShapeType="1"/>
            </p:cNvSpPr>
            <p:nvPr/>
          </p:nvSpPr>
          <p:spPr bwMode="auto">
            <a:xfrm flipV="1">
              <a:off x="4346575" y="3224218"/>
              <a:ext cx="1884363" cy="9191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6701561" y="5590777"/>
              <a:ext cx="17331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kern="0" dirty="0" smtClean="0">
                  <a:latin typeface="Symbol" pitchFamily="18" charset="2"/>
                </a:rPr>
                <a:t>L(1405)</a:t>
              </a:r>
              <a:endParaRPr lang="ja-JP" altLang="en-US" sz="3600" dirty="0"/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3918715" y="4745384"/>
            <a:ext cx="1688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kern="0" dirty="0" smtClean="0">
                <a:latin typeface="Symbol" pitchFamily="18" charset="2"/>
              </a:rPr>
              <a:t>S(1385)</a:t>
            </a:r>
            <a:endParaRPr lang="ja-JP" altLang="en-US" sz="3600" dirty="0"/>
          </a:p>
        </p:txBody>
      </p:sp>
      <p:pic>
        <p:nvPicPr>
          <p:cNvPr id="22" name="Picture 2" descr="http://www-nh.scphys.kyoto-u.ac.jp/Activity/sp8/1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068" y="5194300"/>
            <a:ext cx="2353516" cy="1612900"/>
          </a:xfrm>
          <a:prstGeom prst="rect">
            <a:avLst/>
          </a:prstGeom>
          <a:noFill/>
        </p:spPr>
      </p:pic>
      <p:sp>
        <p:nvSpPr>
          <p:cNvPr id="24" name="円/楕円 23"/>
          <p:cNvSpPr/>
          <p:nvPr/>
        </p:nvSpPr>
        <p:spPr bwMode="auto">
          <a:xfrm>
            <a:off x="1968500" y="3924300"/>
            <a:ext cx="469900" cy="4699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85900" y="4343400"/>
            <a:ext cx="1740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Transition</a:t>
            </a:r>
          </a:p>
          <a:p>
            <a:r>
              <a:rPr kumimoji="1" lang="en-US" altLang="ja-JP" dirty="0" smtClean="0"/>
              <a:t> form factor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112127" y="2057400"/>
            <a:ext cx="4235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 smtClean="0"/>
          </a:p>
          <a:p>
            <a:r>
              <a:rPr lang="en-US" altLang="ja-JP" dirty="0" smtClean="0"/>
              <a:t>Comparison of transition</a:t>
            </a:r>
          </a:p>
          <a:p>
            <a:r>
              <a:rPr kumimoji="1" lang="en-US" altLang="ja-JP" dirty="0" smtClean="0"/>
              <a:t>  form factor </a:t>
            </a:r>
            <a:r>
              <a:rPr lang="en-US" altLang="ja-JP" kern="0" dirty="0" smtClean="0">
                <a:latin typeface="Symbol" pitchFamily="18" charset="2"/>
              </a:rPr>
              <a:t>L(1405)</a:t>
            </a:r>
            <a:r>
              <a:rPr lang="en-US" altLang="ja-JP" dirty="0" smtClean="0"/>
              <a:t>/</a:t>
            </a:r>
            <a:r>
              <a:rPr lang="en-US" altLang="ja-JP" kern="0" dirty="0" smtClean="0">
                <a:latin typeface="Symbol" pitchFamily="18" charset="2"/>
              </a:rPr>
              <a:t>S(1385)</a:t>
            </a:r>
          </a:p>
          <a:p>
            <a:pPr>
              <a:buFont typeface="Symbol" pitchFamily="-84" charset="2"/>
              <a:buChar char=" "/>
            </a:pPr>
            <a:r>
              <a:rPr lang="en-US" altLang="ja-JP" dirty="0" smtClean="0"/>
              <a:t> may reveal broad molecular  </a:t>
            </a:r>
          </a:p>
          <a:p>
            <a:pPr>
              <a:buFont typeface="Symbol" pitchFamily="-84" charset="2"/>
              <a:buChar char=" "/>
            </a:pPr>
            <a:r>
              <a:rPr lang="en-US" altLang="ja-JP" dirty="0" smtClean="0"/>
              <a:t> structure of </a:t>
            </a:r>
            <a:r>
              <a:rPr lang="en-US" altLang="ja-JP" kern="0" dirty="0" smtClean="0">
                <a:latin typeface="Symbol" pitchFamily="18" charset="2"/>
              </a:rPr>
              <a:t>L(1405)</a:t>
            </a:r>
            <a:endParaRPr lang="ja-JP" altLang="en-US" dirty="0" smtClean="0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26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68313" y="0"/>
            <a:ext cx="6211887" cy="8509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kern="0" dirty="0" err="1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KK</a:t>
            </a:r>
            <a:r>
              <a:rPr lang="en-US" altLang="ja-JP" sz="4400" kern="0" baseline="30000" dirty="0" err="1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bar</a:t>
            </a:r>
            <a:r>
              <a:rPr lang="en-US" altLang="ja-JP" sz="4400" kern="0" dirty="0" err="1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P</a:t>
            </a:r>
            <a:r>
              <a:rPr lang="en-US" altLang="ja-JP" sz="4400" kern="0" dirty="0" smtClean="0">
                <a:solidFill>
                  <a:schemeClr val="tx2"/>
                </a:solidFill>
                <a:latin typeface="+mj-ea"/>
                <a:ea typeface="+mj-ea"/>
                <a:cs typeface="+mj-cs"/>
              </a:rPr>
              <a:t> molecule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2910" y="787400"/>
            <a:ext cx="40919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Symbol" pitchFamily="18" charset="2"/>
              </a:rPr>
              <a:t>g </a:t>
            </a:r>
            <a:r>
              <a:rPr lang="en-US" altLang="ja-JP" sz="3200" dirty="0" err="1" smtClean="0">
                <a:latin typeface="+mj-ea"/>
                <a:ea typeface="+mj-ea"/>
              </a:rPr>
              <a:t>p</a:t>
            </a:r>
            <a:r>
              <a:rPr lang="en-US" altLang="ja-JP" sz="3200" dirty="0" smtClean="0">
                <a:latin typeface="+mj-ea"/>
                <a:ea typeface="+mj-ea"/>
              </a:rPr>
              <a:t> </a:t>
            </a:r>
            <a:r>
              <a:rPr lang="en-US" altLang="ja-JP" sz="3200" dirty="0" smtClean="0">
                <a:latin typeface="Times New Roman"/>
                <a:ea typeface="+mj-ea"/>
                <a:cs typeface="Times New Roman"/>
              </a:rPr>
              <a:t>→N*</a:t>
            </a:r>
            <a:r>
              <a:rPr lang="en-US" altLang="ja-JP" sz="3200" dirty="0" smtClean="0">
                <a:latin typeface="Times New Roman"/>
                <a:cs typeface="Times New Roman"/>
              </a:rPr>
              <a:t>→</a:t>
            </a:r>
            <a:r>
              <a:rPr lang="en-US" altLang="ja-JP" sz="3200" dirty="0" smtClean="0">
                <a:latin typeface="Times New Roman"/>
                <a:ea typeface="+mj-ea"/>
                <a:cs typeface="Times New Roman"/>
              </a:rPr>
              <a:t>K</a:t>
            </a:r>
            <a:r>
              <a:rPr lang="en-US" altLang="ja-JP" sz="3200" baseline="30000" dirty="0" smtClean="0">
                <a:latin typeface="Times New Roman"/>
                <a:ea typeface="+mj-ea"/>
                <a:cs typeface="Times New Roman"/>
              </a:rPr>
              <a:t>+</a:t>
            </a:r>
            <a:r>
              <a:rPr lang="en-US" altLang="ja-JP" sz="3200" kern="0" dirty="0" smtClean="0">
                <a:solidFill>
                  <a:schemeClr val="tx2"/>
                </a:solidFill>
                <a:latin typeface="Symbol" pitchFamily="18" charset="2"/>
              </a:rPr>
              <a:t> </a:t>
            </a:r>
            <a:r>
              <a:rPr lang="en-US" altLang="ja-JP" sz="3200" kern="0" dirty="0" smtClean="0">
                <a:latin typeface="Symbol" pitchFamily="18" charset="2"/>
              </a:rPr>
              <a:t>L(1405)</a:t>
            </a:r>
            <a:endParaRPr kumimoji="1" lang="ja-JP" altLang="en-US" sz="3200" dirty="0">
              <a:latin typeface="Symbol" pitchFamily="18" charset="2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1"/>
            <a:ext cx="3736783" cy="205740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524000" y="1524000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/>
              </a:rPr>
              <a:t>g</a:t>
            </a:r>
            <a:endParaRPr kumimoji="1" lang="ja-JP" altLang="en-US" dirty="0">
              <a:latin typeface="Symbol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33500" y="2946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67000" y="2552700"/>
            <a:ext cx="44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N*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91000" y="190500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K</a:t>
            </a:r>
            <a:endParaRPr kumimoji="1" lang="ja-JP" altLang="en-US" dirty="0"/>
          </a:p>
        </p:txBody>
      </p:sp>
      <p:pic>
        <p:nvPicPr>
          <p:cNvPr id="13" name="Picture 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800" y="914400"/>
            <a:ext cx="3441700" cy="2514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1400" y="3429000"/>
            <a:ext cx="4292600" cy="232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5499100" y="5740400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Jido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Enyo</a:t>
            </a:r>
            <a:r>
              <a:rPr kumimoji="1" lang="en-US" altLang="ja-JP" dirty="0" smtClean="0"/>
              <a:t> (PRC78)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88951" y="3098800"/>
            <a:ext cx="12163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kern="0" dirty="0" smtClean="0">
                <a:latin typeface="Symbol" pitchFamily="18" charset="2"/>
              </a:rPr>
              <a:t>L(1405)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17" y="4288136"/>
            <a:ext cx="3736783" cy="205740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394017" y="590103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375217" y="4453235"/>
            <a:ext cx="118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(980)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768917" y="5977235"/>
            <a:ext cx="5363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p</a:t>
            </a:r>
            <a:r>
              <a:rPr lang="en-US" altLang="ja-JP" dirty="0" smtClean="0"/>
              <a:t>   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679700" y="5067300"/>
            <a:ext cx="44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N*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95310" y="3733800"/>
            <a:ext cx="36908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Symbol" pitchFamily="18" charset="2"/>
              </a:rPr>
              <a:t>g </a:t>
            </a:r>
            <a:r>
              <a:rPr lang="en-US" altLang="ja-JP" sz="3200" dirty="0" err="1" smtClean="0">
                <a:latin typeface="+mj-ea"/>
                <a:ea typeface="+mj-ea"/>
              </a:rPr>
              <a:t>p</a:t>
            </a:r>
            <a:r>
              <a:rPr lang="en-US" altLang="ja-JP" sz="3200" dirty="0" smtClean="0">
                <a:latin typeface="+mj-ea"/>
                <a:ea typeface="+mj-ea"/>
              </a:rPr>
              <a:t> </a:t>
            </a:r>
            <a:r>
              <a:rPr lang="en-US" altLang="ja-JP" sz="3200" dirty="0" smtClean="0">
                <a:latin typeface="Times New Roman"/>
                <a:ea typeface="+mj-ea"/>
                <a:cs typeface="Times New Roman"/>
              </a:rPr>
              <a:t>→N*</a:t>
            </a:r>
            <a:r>
              <a:rPr lang="en-US" altLang="ja-JP" sz="3200" dirty="0" smtClean="0">
                <a:latin typeface="Times New Roman"/>
                <a:cs typeface="Times New Roman"/>
              </a:rPr>
              <a:t>→a</a:t>
            </a:r>
            <a:r>
              <a:rPr lang="en-US" altLang="ja-JP" sz="3200" baseline="-25000" dirty="0" smtClean="0">
                <a:latin typeface="Times New Roman"/>
                <a:cs typeface="Times New Roman"/>
              </a:rPr>
              <a:t>0</a:t>
            </a:r>
            <a:r>
              <a:rPr lang="en-US" altLang="ja-JP" sz="3200" dirty="0" smtClean="0">
                <a:latin typeface="Times New Roman"/>
                <a:cs typeface="Times New Roman"/>
              </a:rPr>
              <a:t>(980) </a:t>
            </a:r>
            <a:r>
              <a:rPr lang="en-US" altLang="ja-JP" sz="3200" dirty="0" err="1" smtClean="0">
                <a:latin typeface="Times New Roman"/>
                <a:cs typeface="Times New Roman"/>
              </a:rPr>
              <a:t>p</a:t>
            </a:r>
            <a:endParaRPr kumimoji="1" lang="ja-JP" altLang="en-US" sz="3200" dirty="0">
              <a:latin typeface="Symbol" pitchFamily="18" charset="2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98600" y="4432300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/>
              </a:rPr>
              <a:t>g</a:t>
            </a:r>
            <a:endParaRPr kumimoji="1" lang="ja-JP" altLang="en-US" dirty="0">
              <a:latin typeface="Symbol"/>
            </a:endParaRPr>
          </a:p>
        </p:txBody>
      </p:sp>
      <p:sp>
        <p:nvSpPr>
          <p:cNvPr id="33" name="スライド番号プレースホルダ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27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0" y="863600"/>
            <a:ext cx="9180513" cy="5411788"/>
            <a:chOff x="0" y="317"/>
            <a:chExt cx="5783" cy="3409"/>
          </a:xfrm>
        </p:grpSpPr>
        <p:pic>
          <p:nvPicPr>
            <p:cNvPr id="92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72"/>
              <a:ext cx="3770" cy="2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9" y="2188"/>
              <a:ext cx="2102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" y="544"/>
              <a:ext cx="2239" cy="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8" name="Text Box 6"/>
            <p:cNvSpPr txBox="1">
              <a:spLocks noChangeArrowheads="1"/>
            </p:cNvSpPr>
            <p:nvPr/>
          </p:nvSpPr>
          <p:spPr bwMode="auto">
            <a:xfrm>
              <a:off x="2455" y="743"/>
              <a:ext cx="10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b="1" i="1" dirty="0">
                  <a:latin typeface="Times New Roman" charset="0"/>
                </a:rPr>
                <a:t>Recoil electron</a:t>
              </a:r>
            </a:p>
            <a:p>
              <a:pPr eaLnBrk="0" hangingPunct="0"/>
              <a:r>
                <a:rPr lang="en-US" altLang="ja-JP" b="1" i="1" dirty="0">
                  <a:latin typeface="Times New Roman" charset="0"/>
                </a:rPr>
                <a:t>       (Tagging)</a:t>
              </a:r>
            </a:p>
          </p:txBody>
        </p:sp>
        <p:sp>
          <p:nvSpPr>
            <p:cNvPr id="9229" name="Rectangle 7"/>
            <p:cNvSpPr>
              <a:spLocks noChangeArrowheads="1"/>
            </p:cNvSpPr>
            <p:nvPr/>
          </p:nvSpPr>
          <p:spPr bwMode="auto">
            <a:xfrm>
              <a:off x="3816" y="1480"/>
              <a:ext cx="12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 i="1">
                  <a:latin typeface="Times New Roman" charset="0"/>
                </a:rPr>
                <a:t>LEP</a:t>
              </a:r>
            </a:p>
            <a:p>
              <a:r>
                <a:rPr lang="en-US" altLang="ja-JP" b="1" i="1">
                  <a:latin typeface="Times New Roman" charset="0"/>
                </a:rPr>
                <a:t>(GeV </a:t>
              </a:r>
              <a:r>
                <a:rPr lang="en-US" altLang="ja-JP" b="1" i="1">
                  <a:latin typeface="Symbol" charset="2"/>
                </a:rPr>
                <a:t>g</a:t>
              </a:r>
              <a:r>
                <a:rPr lang="en-US" altLang="ja-JP" b="1" i="1">
                  <a:latin typeface="Times New Roman" charset="0"/>
                </a:rPr>
                <a:t> -ray)</a:t>
              </a:r>
            </a:p>
          </p:txBody>
        </p:sp>
        <p:sp>
          <p:nvSpPr>
            <p:cNvPr id="9230" name="Rectangle 8"/>
            <p:cNvSpPr>
              <a:spLocks noChangeArrowheads="1"/>
            </p:cNvSpPr>
            <p:nvPr/>
          </p:nvSpPr>
          <p:spPr bwMode="auto">
            <a:xfrm rot="1617423">
              <a:off x="960" y="2182"/>
              <a:ext cx="9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>
                  <a:latin typeface="Times New Roman" charset="0"/>
                </a:rPr>
                <a:t>Laser room</a:t>
              </a:r>
              <a:endParaRPr lang="en-US" altLang="ja-JP" b="1">
                <a:latin typeface="Times New Roman" charset="0"/>
              </a:endParaRPr>
            </a:p>
          </p:txBody>
        </p:sp>
        <p:sp>
          <p:nvSpPr>
            <p:cNvPr id="9231" name="Text Box 9"/>
            <p:cNvSpPr txBox="1">
              <a:spLocks noChangeArrowheads="1"/>
            </p:cNvSpPr>
            <p:nvPr/>
          </p:nvSpPr>
          <p:spPr bwMode="auto">
            <a:xfrm rot="-1606373">
              <a:off x="2511" y="2330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/>
                <a:t>Inside SR bldg</a:t>
              </a:r>
            </a:p>
          </p:txBody>
        </p:sp>
        <p:sp>
          <p:nvSpPr>
            <p:cNvPr id="9232" name="Text Box 10"/>
            <p:cNvSpPr txBox="1">
              <a:spLocks noChangeArrowheads="1"/>
            </p:cNvSpPr>
            <p:nvPr/>
          </p:nvSpPr>
          <p:spPr bwMode="auto">
            <a:xfrm rot="1530722">
              <a:off x="162" y="1140"/>
              <a:ext cx="10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>
                  <a:latin typeface="Times New Roman" charset="0"/>
                </a:rPr>
                <a:t>30m long line</a:t>
              </a:r>
            </a:p>
          </p:txBody>
        </p:sp>
        <p:sp>
          <p:nvSpPr>
            <p:cNvPr id="9233" name="Text Box 11"/>
            <p:cNvSpPr txBox="1">
              <a:spLocks noChangeArrowheads="1"/>
            </p:cNvSpPr>
            <p:nvPr/>
          </p:nvSpPr>
          <p:spPr bwMode="auto">
            <a:xfrm>
              <a:off x="1424" y="482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b="1" i="1" dirty="0">
                  <a:latin typeface="Times New Roman" charset="0"/>
                </a:rPr>
                <a:t>8 </a:t>
              </a:r>
              <a:r>
                <a:rPr lang="en-US" altLang="ja-JP" b="1" i="1" dirty="0" err="1">
                  <a:latin typeface="Times New Roman" charset="0"/>
                </a:rPr>
                <a:t>GeV</a:t>
              </a:r>
              <a:r>
                <a:rPr lang="en-US" altLang="ja-JP" b="1" i="1" dirty="0">
                  <a:latin typeface="Times New Roman" charset="0"/>
                </a:rPr>
                <a:t> electron</a:t>
              </a:r>
              <a:endParaRPr lang="en-US" altLang="ja-JP" sz="2400" dirty="0">
                <a:latin typeface="Times New Roman" charset="0"/>
              </a:endParaRPr>
            </a:p>
          </p:txBody>
        </p:sp>
        <p:sp>
          <p:nvSpPr>
            <p:cNvPr id="9234" name="Line 12"/>
            <p:cNvSpPr>
              <a:spLocks noChangeShapeType="1"/>
            </p:cNvSpPr>
            <p:nvPr/>
          </p:nvSpPr>
          <p:spPr bwMode="auto">
            <a:xfrm>
              <a:off x="1353" y="620"/>
              <a:ext cx="473" cy="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35" name="AutoShape 13"/>
            <p:cNvSpPr>
              <a:spLocks noChangeArrowheads="1"/>
            </p:cNvSpPr>
            <p:nvPr/>
          </p:nvSpPr>
          <p:spPr bwMode="auto">
            <a:xfrm>
              <a:off x="1833" y="764"/>
              <a:ext cx="215" cy="263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36" name="Line 14"/>
            <p:cNvSpPr>
              <a:spLocks noChangeShapeType="1"/>
            </p:cNvSpPr>
            <p:nvPr/>
          </p:nvSpPr>
          <p:spPr bwMode="auto">
            <a:xfrm flipH="1" flipV="1">
              <a:off x="2053" y="969"/>
              <a:ext cx="657" cy="341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37" name="Freeform 15"/>
            <p:cNvSpPr>
              <a:spLocks/>
            </p:cNvSpPr>
            <p:nvPr/>
          </p:nvSpPr>
          <p:spPr bwMode="auto">
            <a:xfrm>
              <a:off x="1977" y="908"/>
              <a:ext cx="731" cy="139"/>
            </a:xfrm>
            <a:custGeom>
              <a:avLst/>
              <a:gdLst>
                <a:gd name="T0" fmla="*/ 0 w 1440"/>
                <a:gd name="T1" fmla="*/ 0 h 440"/>
                <a:gd name="T2" fmla="*/ 48 w 1440"/>
                <a:gd name="T3" fmla="*/ 4 h 440"/>
                <a:gd name="T4" fmla="*/ 95 w 1440"/>
                <a:gd name="T5" fmla="*/ 3 h 440"/>
                <a:gd name="T6" fmla="*/ 0 60000 65536"/>
                <a:gd name="T7" fmla="*/ 0 60000 65536"/>
                <a:gd name="T8" fmla="*/ 0 60000 65536"/>
                <a:gd name="T9" fmla="*/ 0 w 1440"/>
                <a:gd name="T10" fmla="*/ 0 h 440"/>
                <a:gd name="T11" fmla="*/ 1440 w 1440"/>
                <a:gd name="T12" fmla="*/ 440 h 4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0" h="440">
                  <a:moveTo>
                    <a:pt x="0" y="0"/>
                  </a:moveTo>
                  <a:cubicBezTo>
                    <a:pt x="240" y="164"/>
                    <a:pt x="480" y="328"/>
                    <a:pt x="720" y="384"/>
                  </a:cubicBezTo>
                  <a:cubicBezTo>
                    <a:pt x="960" y="440"/>
                    <a:pt x="1200" y="388"/>
                    <a:pt x="1440" y="336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38" name="Rectangle 16"/>
            <p:cNvSpPr>
              <a:spLocks noChangeArrowheads="1"/>
            </p:cNvSpPr>
            <p:nvPr/>
          </p:nvSpPr>
          <p:spPr bwMode="auto">
            <a:xfrm>
              <a:off x="2302" y="1262"/>
              <a:ext cx="64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b="1" i="1" dirty="0">
                  <a:latin typeface="Times New Roman" charset="0"/>
                </a:rPr>
                <a:t>Laser</a:t>
              </a:r>
            </a:p>
          </p:txBody>
        </p:sp>
        <p:sp>
          <p:nvSpPr>
            <p:cNvPr id="9239" name="Rectangle 17"/>
            <p:cNvSpPr>
              <a:spLocks noChangeArrowheads="1"/>
            </p:cNvSpPr>
            <p:nvPr/>
          </p:nvSpPr>
          <p:spPr bwMode="auto">
            <a:xfrm rot="-1484379">
              <a:off x="2767" y="2500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/>
                <a:t>Outside SR bldg</a:t>
              </a:r>
            </a:p>
          </p:txBody>
        </p:sp>
        <p:sp>
          <p:nvSpPr>
            <p:cNvPr id="9240" name="Line 18"/>
            <p:cNvSpPr>
              <a:spLocks noChangeShapeType="1"/>
            </p:cNvSpPr>
            <p:nvPr/>
          </p:nvSpPr>
          <p:spPr bwMode="auto">
            <a:xfrm>
              <a:off x="2144" y="969"/>
              <a:ext cx="2449" cy="12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41" name="Line 19"/>
            <p:cNvSpPr>
              <a:spLocks noChangeShapeType="1"/>
            </p:cNvSpPr>
            <p:nvPr/>
          </p:nvSpPr>
          <p:spPr bwMode="auto">
            <a:xfrm flipH="1">
              <a:off x="2426" y="1905"/>
              <a:ext cx="1991" cy="9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42" name="Text Box 20"/>
            <p:cNvSpPr txBox="1">
              <a:spLocks noChangeArrowheads="1"/>
            </p:cNvSpPr>
            <p:nvPr/>
          </p:nvSpPr>
          <p:spPr bwMode="auto">
            <a:xfrm rot="1629303">
              <a:off x="3534" y="3305"/>
              <a:ext cx="15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>
                  <a:latin typeface="Times New Roman" charset="0"/>
                </a:rPr>
                <a:t>Experimental bldg</a:t>
              </a:r>
            </a:p>
          </p:txBody>
        </p:sp>
        <p:sp>
          <p:nvSpPr>
            <p:cNvPr id="9243" name="Text Box 21"/>
            <p:cNvSpPr txBox="1">
              <a:spLocks noChangeArrowheads="1"/>
            </p:cNvSpPr>
            <p:nvPr/>
          </p:nvSpPr>
          <p:spPr bwMode="auto">
            <a:xfrm>
              <a:off x="5118" y="3553"/>
              <a:ext cx="66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/>
                <a:t>Beam dump</a:t>
              </a:r>
            </a:p>
          </p:txBody>
        </p:sp>
        <p:pic>
          <p:nvPicPr>
            <p:cNvPr id="9244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98" y="1735"/>
              <a:ext cx="1104" cy="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5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88" y="1480"/>
              <a:ext cx="1104" cy="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6" name="Picture 2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01" y="1565"/>
              <a:ext cx="227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7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75" y="2160"/>
              <a:ext cx="26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8" name="Rectangle 26"/>
            <p:cNvSpPr>
              <a:spLocks noChangeArrowheads="1"/>
            </p:cNvSpPr>
            <p:nvPr/>
          </p:nvSpPr>
          <p:spPr bwMode="auto">
            <a:xfrm>
              <a:off x="0" y="317"/>
              <a:ext cx="2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2000" b="1">
                  <a:solidFill>
                    <a:srgbClr val="CC6600"/>
                  </a:solidFill>
                  <a:latin typeface="Times New Roman" charset="0"/>
                </a:rPr>
                <a:t>Backward Compton Scattering</a:t>
              </a:r>
            </a:p>
          </p:txBody>
        </p:sp>
        <p:sp>
          <p:nvSpPr>
            <p:cNvPr id="9249" name="Line 27"/>
            <p:cNvSpPr>
              <a:spLocks noChangeShapeType="1"/>
            </p:cNvSpPr>
            <p:nvPr/>
          </p:nvSpPr>
          <p:spPr bwMode="auto">
            <a:xfrm rot="-310108">
              <a:off x="867" y="544"/>
              <a:ext cx="240" cy="55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50" name="Rectangle 28"/>
            <p:cNvSpPr>
              <a:spLocks noChangeArrowheads="1"/>
            </p:cNvSpPr>
            <p:nvPr/>
          </p:nvSpPr>
          <p:spPr bwMode="auto">
            <a:xfrm rot="1617423">
              <a:off x="329" y="601"/>
              <a:ext cx="7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>
                  <a:latin typeface="Times New Roman" charset="0"/>
                </a:rPr>
                <a:t>SR ring</a:t>
              </a:r>
              <a:endParaRPr lang="en-US" altLang="ja-JP" b="1">
                <a:latin typeface="Times New Roman" charset="0"/>
              </a:endParaRPr>
            </a:p>
          </p:txBody>
        </p:sp>
      </p:grpSp>
      <p:sp>
        <p:nvSpPr>
          <p:cNvPr id="9219" name="Rectangle 30"/>
          <p:cNvSpPr>
            <a:spLocks noChangeArrowheads="1"/>
          </p:cNvSpPr>
          <p:nvPr/>
        </p:nvSpPr>
        <p:spPr bwMode="auto">
          <a:xfrm>
            <a:off x="457200" y="92075"/>
            <a:ext cx="8229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u="sng" dirty="0">
                <a:solidFill>
                  <a:schemeClr val="tx2"/>
                </a:solidFill>
              </a:rPr>
              <a:t>Schematic view of the LEPS2 facility</a:t>
            </a:r>
          </a:p>
        </p:txBody>
      </p:sp>
      <p:sp>
        <p:nvSpPr>
          <p:cNvPr id="9220" name="Text Box 31"/>
          <p:cNvSpPr txBox="1">
            <a:spLocks noChangeArrowheads="1"/>
          </p:cNvSpPr>
          <p:nvPr/>
        </p:nvSpPr>
        <p:spPr bwMode="auto">
          <a:xfrm>
            <a:off x="5703887" y="908050"/>
            <a:ext cx="4214813" cy="1754326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10 times high intensity</a:t>
            </a:r>
            <a:r>
              <a:rPr lang="ja-JP" altLang="en-US" b="1" dirty="0">
                <a:solidFill>
                  <a:srgbClr val="FF0000"/>
                </a:solidFill>
              </a:rPr>
              <a:t>：</a:t>
            </a:r>
          </a:p>
          <a:p>
            <a:r>
              <a:rPr lang="ja-JP" altLang="en-US" b="1" dirty="0"/>
              <a:t>    </a:t>
            </a:r>
            <a:r>
              <a:rPr lang="en-US" altLang="ja-JP" b="1" dirty="0"/>
              <a:t>Multi laser </a:t>
            </a:r>
            <a:r>
              <a:rPr lang="en-US" altLang="ja-JP" b="1" dirty="0" smtClean="0"/>
              <a:t>injection </a:t>
            </a:r>
            <a:endParaRPr lang="en-US" altLang="ja-JP" b="1" dirty="0"/>
          </a:p>
          <a:p>
            <a:r>
              <a:rPr lang="en-US" altLang="ja-JP" b="1" dirty="0"/>
              <a:t> </a:t>
            </a:r>
            <a:r>
              <a:rPr lang="en-US" altLang="ja-JP" b="1" dirty="0" smtClean="0"/>
              <a:t> &amp;Laser </a:t>
            </a:r>
            <a:r>
              <a:rPr lang="en-US" altLang="ja-JP" b="1" dirty="0"/>
              <a:t>beam shaping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ja-JP" sz="1800" dirty="0">
                <a:solidFill>
                  <a:srgbClr val="33CC33"/>
                </a:solidFill>
              </a:rPr>
              <a:t>(future possibility</a:t>
            </a:r>
            <a:r>
              <a:rPr lang="en-US" altLang="ja-JP" sz="1800" dirty="0" smtClean="0">
                <a:solidFill>
                  <a:srgbClr val="33CC33"/>
                </a:solidFill>
              </a:rPr>
              <a:t>: </a:t>
            </a:r>
            <a:r>
              <a:rPr lang="en-US" altLang="ja-JP" sz="1800" dirty="0">
                <a:solidFill>
                  <a:srgbClr val="33CC33"/>
                </a:solidFill>
              </a:rPr>
              <a:t>Re-injection of </a:t>
            </a:r>
          </a:p>
          <a:p>
            <a:r>
              <a:rPr lang="en-US" altLang="ja-JP" sz="1800" dirty="0">
                <a:solidFill>
                  <a:srgbClr val="33CC33"/>
                </a:solidFill>
              </a:rPr>
              <a:t>            X-ray from </a:t>
            </a:r>
            <a:r>
              <a:rPr lang="en-US" altLang="ja-JP" sz="1800" dirty="0" err="1">
                <a:solidFill>
                  <a:srgbClr val="33CC33"/>
                </a:solidFill>
              </a:rPr>
              <a:t>undulator</a:t>
            </a:r>
            <a:r>
              <a:rPr lang="en-US" altLang="ja-JP" sz="1800" dirty="0">
                <a:solidFill>
                  <a:srgbClr val="33CC33"/>
                </a:solidFill>
              </a:rPr>
              <a:t>)</a:t>
            </a:r>
          </a:p>
        </p:txBody>
      </p:sp>
      <p:sp>
        <p:nvSpPr>
          <p:cNvPr id="9221" name="Text Box 32"/>
          <p:cNvSpPr txBox="1">
            <a:spLocks noChangeArrowheads="1"/>
          </p:cNvSpPr>
          <p:nvPr/>
        </p:nvSpPr>
        <p:spPr bwMode="auto">
          <a:xfrm>
            <a:off x="2959100" y="6178550"/>
            <a:ext cx="3556000" cy="46166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Large 4</a:t>
            </a:r>
            <a:r>
              <a:rPr lang="en-US" altLang="ja-JP" b="1" dirty="0">
                <a:solidFill>
                  <a:srgbClr val="FF0000"/>
                </a:solidFill>
                <a:latin typeface="Symbol" charset="2"/>
              </a:rPr>
              <a:t>p </a:t>
            </a:r>
            <a:r>
              <a:rPr lang="en-US" altLang="ja-JP" b="1" dirty="0" smtClean="0">
                <a:solidFill>
                  <a:srgbClr val="FF0000"/>
                </a:solidFill>
              </a:rPr>
              <a:t>spectrometer</a:t>
            </a:r>
            <a:endParaRPr lang="en-US" altLang="ja-JP" b="1" dirty="0" smtClean="0"/>
          </a:p>
        </p:txBody>
      </p:sp>
      <p:sp>
        <p:nvSpPr>
          <p:cNvPr id="9222" name="Text Box 33"/>
          <p:cNvSpPr txBox="1">
            <a:spLocks noChangeArrowheads="1"/>
          </p:cNvSpPr>
          <p:nvPr/>
        </p:nvSpPr>
        <p:spPr bwMode="auto">
          <a:xfrm>
            <a:off x="0" y="4284663"/>
            <a:ext cx="3520315" cy="83099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</a:rPr>
              <a:t>Best </a:t>
            </a:r>
            <a:r>
              <a:rPr lang="en-US" altLang="ja-JP" b="1" dirty="0" err="1" smtClean="0">
                <a:solidFill>
                  <a:srgbClr val="000000"/>
                </a:solidFill>
              </a:rPr>
              <a:t>emittance</a:t>
            </a:r>
            <a:r>
              <a:rPr lang="en-US" altLang="ja-JP" b="1" dirty="0" smtClean="0">
                <a:solidFill>
                  <a:srgbClr val="000000"/>
                </a:solidFill>
              </a:rPr>
              <a:t> </a:t>
            </a:r>
            <a:r>
              <a:rPr lang="en-US" altLang="ja-JP" b="1" dirty="0" err="1" smtClean="0">
                <a:solidFill>
                  <a:srgbClr val="000000"/>
                </a:solidFill>
              </a:rPr>
              <a:t>e</a:t>
            </a:r>
            <a:r>
              <a:rPr lang="en-US" altLang="ja-JP" b="1" dirty="0" smtClean="0">
                <a:solidFill>
                  <a:srgbClr val="000000"/>
                </a:solidFill>
              </a:rPr>
              <a:t> beam</a:t>
            </a:r>
            <a:endParaRPr lang="en-US" altLang="ja-JP" b="1" dirty="0">
              <a:solidFill>
                <a:srgbClr val="000000"/>
              </a:solidFill>
            </a:endParaRPr>
          </a:p>
          <a:p>
            <a:pPr>
              <a:buFont typeface="Symbol" charset="2"/>
              <a:buChar char="Þ"/>
            </a:pPr>
            <a:r>
              <a:rPr lang="en-US" altLang="ja-JP" b="1" dirty="0">
                <a:solidFill>
                  <a:srgbClr val="000000"/>
                </a:solidFill>
                <a:sym typeface="Symbol" charset="2"/>
              </a:rPr>
              <a:t> </a:t>
            </a:r>
            <a:r>
              <a:rPr lang="en-US" altLang="ja-JP" b="1" dirty="0" smtClean="0">
                <a:solidFill>
                  <a:srgbClr val="000000"/>
                </a:solidFill>
                <a:sym typeface="Symbol" charset="2"/>
              </a:rPr>
              <a:t> pencil photon beam</a:t>
            </a:r>
          </a:p>
        </p:txBody>
      </p:sp>
      <p:sp>
        <p:nvSpPr>
          <p:cNvPr id="9223" name="Line 34"/>
          <p:cNvSpPr>
            <a:spLocks noChangeShapeType="1"/>
          </p:cNvSpPr>
          <p:nvPr/>
        </p:nvSpPr>
        <p:spPr bwMode="auto">
          <a:xfrm flipV="1">
            <a:off x="431800" y="2484438"/>
            <a:ext cx="512763" cy="184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24" name="Line 35"/>
          <p:cNvSpPr>
            <a:spLocks noChangeShapeType="1"/>
          </p:cNvSpPr>
          <p:nvPr/>
        </p:nvSpPr>
        <p:spPr bwMode="auto">
          <a:xfrm flipV="1">
            <a:off x="6102350" y="4914900"/>
            <a:ext cx="719138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" name="スライド番号プレースホルダ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28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64"/>
          <p:cNvGrpSpPr>
            <a:grpSpLocks/>
          </p:cNvGrpSpPr>
          <p:nvPr/>
        </p:nvGrpSpPr>
        <p:grpSpPr bwMode="auto">
          <a:xfrm>
            <a:off x="140087" y="3009900"/>
            <a:ext cx="4701788" cy="2846388"/>
            <a:chOff x="-347240" y="1018572"/>
            <a:chExt cx="9472375" cy="5499807"/>
          </a:xfrm>
        </p:grpSpPr>
        <p:sp>
          <p:nvSpPr>
            <p:cNvPr id="1128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26937" y="1018572"/>
              <a:ext cx="6257947" cy="438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" name="フリーフォーム 5"/>
            <p:cNvSpPr/>
            <p:nvPr/>
          </p:nvSpPr>
          <p:spPr>
            <a:xfrm rot="20799567">
              <a:off x="-347240" y="2506928"/>
              <a:ext cx="9144000" cy="1598433"/>
            </a:xfrm>
            <a:custGeom>
              <a:avLst/>
              <a:gdLst>
                <a:gd name="connsiteX0" fmla="*/ 8098972 w 8253351"/>
                <a:gd name="connsiteY0" fmla="*/ 1650670 h 1650670"/>
                <a:gd name="connsiteX1" fmla="*/ 0 w 8253351"/>
                <a:gd name="connsiteY1" fmla="*/ 771896 h 1650670"/>
                <a:gd name="connsiteX2" fmla="*/ 2339439 w 8253351"/>
                <a:gd name="connsiteY2" fmla="*/ 0 h 1650670"/>
                <a:gd name="connsiteX3" fmla="*/ 8253351 w 8253351"/>
                <a:gd name="connsiteY3" fmla="*/ 570016 h 1650670"/>
                <a:gd name="connsiteX4" fmla="*/ 8098972 w 8253351"/>
                <a:gd name="connsiteY4" fmla="*/ 1650670 h 165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3351" h="1650670">
                  <a:moveTo>
                    <a:pt x="8098972" y="1650670"/>
                  </a:moveTo>
                  <a:lnTo>
                    <a:pt x="0" y="771896"/>
                  </a:lnTo>
                  <a:lnTo>
                    <a:pt x="2339439" y="0"/>
                  </a:lnTo>
                  <a:lnTo>
                    <a:pt x="8253351" y="570016"/>
                  </a:lnTo>
                  <a:lnTo>
                    <a:pt x="8098972" y="1650670"/>
                  </a:lnTo>
                  <a:close/>
                </a:path>
              </a:pathLst>
            </a:custGeom>
            <a:solidFill>
              <a:srgbClr val="00602B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3" name="グループ化 123"/>
            <p:cNvGrpSpPr>
              <a:grpSpLocks/>
            </p:cNvGrpSpPr>
            <p:nvPr/>
          </p:nvGrpSpPr>
          <p:grpSpPr bwMode="auto">
            <a:xfrm>
              <a:off x="2161756" y="2259260"/>
              <a:ext cx="1844818" cy="1136564"/>
              <a:chOff x="6762465" y="1801506"/>
              <a:chExt cx="1972104" cy="1173707"/>
            </a:xfrm>
          </p:grpSpPr>
          <p:sp>
            <p:nvSpPr>
              <p:cNvPr id="97" name="フリーフォーム 96"/>
              <p:cNvSpPr/>
              <p:nvPr/>
            </p:nvSpPr>
            <p:spPr>
              <a:xfrm>
                <a:off x="6763359" y="2148428"/>
                <a:ext cx="1124816" cy="820414"/>
              </a:xfrm>
              <a:custGeom>
                <a:avLst/>
                <a:gdLst>
                  <a:gd name="connsiteX0" fmla="*/ 156949 w 1125940"/>
                  <a:gd name="connsiteY0" fmla="*/ 0 h 818866"/>
                  <a:gd name="connsiteX1" fmla="*/ 0 w 1125940"/>
                  <a:gd name="connsiteY1" fmla="*/ 170597 h 818866"/>
                  <a:gd name="connsiteX2" fmla="*/ 6824 w 1125940"/>
                  <a:gd name="connsiteY2" fmla="*/ 730156 h 818866"/>
                  <a:gd name="connsiteX3" fmla="*/ 1125940 w 1125940"/>
                  <a:gd name="connsiteY3" fmla="*/ 818866 h 818866"/>
                  <a:gd name="connsiteX4" fmla="*/ 1125940 w 1125940"/>
                  <a:gd name="connsiteY4" fmla="*/ 245660 h 818866"/>
                  <a:gd name="connsiteX5" fmla="*/ 948520 w 1125940"/>
                  <a:gd name="connsiteY5" fmla="*/ 47768 h 818866"/>
                  <a:gd name="connsiteX6" fmla="*/ 156949 w 1125940"/>
                  <a:gd name="connsiteY6" fmla="*/ 0 h 81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5940" h="818866">
                    <a:moveTo>
                      <a:pt x="156949" y="0"/>
                    </a:moveTo>
                    <a:lnTo>
                      <a:pt x="0" y="170597"/>
                    </a:lnTo>
                    <a:cubicBezTo>
                      <a:pt x="2275" y="357117"/>
                      <a:pt x="4549" y="543636"/>
                      <a:pt x="6824" y="730156"/>
                    </a:cubicBezTo>
                    <a:lnTo>
                      <a:pt x="1125940" y="818866"/>
                    </a:lnTo>
                    <a:lnTo>
                      <a:pt x="1125940" y="245660"/>
                    </a:lnTo>
                    <a:lnTo>
                      <a:pt x="948520" y="47768"/>
                    </a:lnTo>
                    <a:lnTo>
                      <a:pt x="156949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98" name="フリーフォーム 97"/>
              <p:cNvSpPr/>
              <p:nvPr/>
            </p:nvSpPr>
            <p:spPr>
              <a:xfrm>
                <a:off x="6927466" y="1799990"/>
                <a:ext cx="1808596" cy="1175188"/>
              </a:xfrm>
              <a:custGeom>
                <a:avLst/>
                <a:gdLst>
                  <a:gd name="connsiteX0" fmla="*/ 0 w 1808329"/>
                  <a:gd name="connsiteY0" fmla="*/ 348017 h 1173707"/>
                  <a:gd name="connsiteX1" fmla="*/ 1180532 w 1808329"/>
                  <a:gd name="connsiteY1" fmla="*/ 0 h 1173707"/>
                  <a:gd name="connsiteX2" fmla="*/ 1699147 w 1808329"/>
                  <a:gd name="connsiteY2" fmla="*/ 20471 h 1173707"/>
                  <a:gd name="connsiteX3" fmla="*/ 1808329 w 1808329"/>
                  <a:gd name="connsiteY3" fmla="*/ 150125 h 1173707"/>
                  <a:gd name="connsiteX4" fmla="*/ 1787857 w 1808329"/>
                  <a:gd name="connsiteY4" fmla="*/ 559558 h 1173707"/>
                  <a:gd name="connsiteX5" fmla="*/ 955344 w 1808329"/>
                  <a:gd name="connsiteY5" fmla="*/ 1173707 h 1173707"/>
                  <a:gd name="connsiteX6" fmla="*/ 962167 w 1808329"/>
                  <a:gd name="connsiteY6" fmla="*/ 593677 h 1173707"/>
                  <a:gd name="connsiteX7" fmla="*/ 791570 w 1808329"/>
                  <a:gd name="connsiteY7" fmla="*/ 388961 h 1173707"/>
                  <a:gd name="connsiteX8" fmla="*/ 0 w 1808329"/>
                  <a:gd name="connsiteY8" fmla="*/ 348017 h 117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8329" h="1173707">
                    <a:moveTo>
                      <a:pt x="0" y="348017"/>
                    </a:moveTo>
                    <a:lnTo>
                      <a:pt x="1180532" y="0"/>
                    </a:lnTo>
                    <a:lnTo>
                      <a:pt x="1699147" y="20471"/>
                    </a:lnTo>
                    <a:lnTo>
                      <a:pt x="1808329" y="150125"/>
                    </a:lnTo>
                    <a:lnTo>
                      <a:pt x="1787857" y="559558"/>
                    </a:lnTo>
                    <a:lnTo>
                      <a:pt x="955344" y="1173707"/>
                    </a:lnTo>
                    <a:cubicBezTo>
                      <a:pt x="957618" y="980364"/>
                      <a:pt x="959893" y="787020"/>
                      <a:pt x="962167" y="593677"/>
                    </a:cubicBezTo>
                    <a:lnTo>
                      <a:pt x="791570" y="388961"/>
                    </a:lnTo>
                    <a:lnTo>
                      <a:pt x="0" y="34801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cxnSp>
            <p:nvCxnSpPr>
              <p:cNvPr id="99" name="直線コネクタ 98"/>
              <p:cNvCxnSpPr>
                <a:stCxn id="98" idx="2"/>
                <a:endCxn id="98" idx="7"/>
              </p:cNvCxnSpPr>
              <p:nvPr/>
            </p:nvCxnSpPr>
            <p:spPr>
              <a:xfrm flipH="1">
                <a:off x="7720650" y="1818995"/>
                <a:ext cx="906007" cy="37061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/>
              <p:cNvCxnSpPr>
                <a:stCxn id="98" idx="3"/>
                <a:endCxn id="98" idx="6"/>
              </p:cNvCxnSpPr>
              <p:nvPr/>
            </p:nvCxnSpPr>
            <p:spPr>
              <a:xfrm flipH="1">
                <a:off x="7888175" y="1948869"/>
                <a:ext cx="847887" cy="44663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フリーフォーム 7"/>
            <p:cNvSpPr/>
            <p:nvPr/>
          </p:nvSpPr>
          <p:spPr>
            <a:xfrm rot="20765674">
              <a:off x="3193372" y="2262451"/>
              <a:ext cx="3963281" cy="988958"/>
            </a:xfrm>
            <a:custGeom>
              <a:avLst/>
              <a:gdLst>
                <a:gd name="connsiteX0" fmla="*/ 3241964 w 3491346"/>
                <a:gd name="connsiteY0" fmla="*/ 1021278 h 1021278"/>
                <a:gd name="connsiteX1" fmla="*/ 0 w 3491346"/>
                <a:gd name="connsiteY1" fmla="*/ 700644 h 1021278"/>
                <a:gd name="connsiteX2" fmla="*/ 1223159 w 3491346"/>
                <a:gd name="connsiteY2" fmla="*/ 0 h 1021278"/>
                <a:gd name="connsiteX3" fmla="*/ 3491346 w 3491346"/>
                <a:gd name="connsiteY3" fmla="*/ 166254 h 1021278"/>
                <a:gd name="connsiteX4" fmla="*/ 3241964 w 3491346"/>
                <a:gd name="connsiteY4" fmla="*/ 1021278 h 102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1346" h="1021278">
                  <a:moveTo>
                    <a:pt x="3241964" y="1021278"/>
                  </a:moveTo>
                  <a:lnTo>
                    <a:pt x="0" y="700644"/>
                  </a:lnTo>
                  <a:lnTo>
                    <a:pt x="1223159" y="0"/>
                  </a:lnTo>
                  <a:lnTo>
                    <a:pt x="3491346" y="166254"/>
                  </a:lnTo>
                  <a:lnTo>
                    <a:pt x="3241964" y="1021278"/>
                  </a:lnTo>
                  <a:close/>
                </a:path>
              </a:pathLst>
            </a:custGeom>
            <a:solidFill>
              <a:srgbClr val="00642D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2607144" y="2963289"/>
              <a:ext cx="57568" cy="674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4" name="グループ化 134"/>
            <p:cNvGrpSpPr>
              <a:grpSpLocks/>
            </p:cNvGrpSpPr>
            <p:nvPr/>
          </p:nvGrpSpPr>
          <p:grpSpPr bwMode="auto">
            <a:xfrm>
              <a:off x="3614601" y="4708689"/>
              <a:ext cx="364172" cy="280542"/>
              <a:chOff x="3861303" y="4526733"/>
              <a:chExt cx="389299" cy="289710"/>
            </a:xfrm>
          </p:grpSpPr>
          <p:sp>
            <p:nvSpPr>
              <p:cNvPr id="94" name="フリーフォーム 93"/>
              <p:cNvSpPr/>
              <p:nvPr/>
            </p:nvSpPr>
            <p:spPr>
              <a:xfrm>
                <a:off x="3861288" y="4529836"/>
                <a:ext cx="389756" cy="285085"/>
              </a:xfrm>
              <a:custGeom>
                <a:avLst/>
                <a:gdLst>
                  <a:gd name="connsiteX0" fmla="*/ 0 w 389299"/>
                  <a:gd name="connsiteY0" fmla="*/ 0 h 285184"/>
                  <a:gd name="connsiteX1" fmla="*/ 4527 w 389299"/>
                  <a:gd name="connsiteY1" fmla="*/ 149382 h 285184"/>
                  <a:gd name="connsiteX2" fmla="*/ 90535 w 389299"/>
                  <a:gd name="connsiteY2" fmla="*/ 285184 h 285184"/>
                  <a:gd name="connsiteX3" fmla="*/ 389299 w 389299"/>
                  <a:gd name="connsiteY3" fmla="*/ 230863 h 285184"/>
                  <a:gd name="connsiteX4" fmla="*/ 384773 w 389299"/>
                  <a:gd name="connsiteY4" fmla="*/ 58848 h 285184"/>
                  <a:gd name="connsiteX5" fmla="*/ 0 w 389299"/>
                  <a:gd name="connsiteY5" fmla="*/ 0 h 28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299" h="285184">
                    <a:moveTo>
                      <a:pt x="0" y="0"/>
                    </a:moveTo>
                    <a:lnTo>
                      <a:pt x="4527" y="149382"/>
                    </a:lnTo>
                    <a:lnTo>
                      <a:pt x="90535" y="285184"/>
                    </a:lnTo>
                    <a:lnTo>
                      <a:pt x="389299" y="230863"/>
                    </a:lnTo>
                    <a:lnTo>
                      <a:pt x="384773" y="588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95" name="フリーフォーム 94"/>
              <p:cNvSpPr/>
              <p:nvPr/>
            </p:nvSpPr>
            <p:spPr>
              <a:xfrm>
                <a:off x="3861288" y="4526669"/>
                <a:ext cx="95729" cy="278750"/>
              </a:xfrm>
              <a:custGeom>
                <a:avLst/>
                <a:gdLst>
                  <a:gd name="connsiteX0" fmla="*/ 4527 w 95061"/>
                  <a:gd name="connsiteY0" fmla="*/ 0 h 280657"/>
                  <a:gd name="connsiteX1" fmla="*/ 95061 w 95061"/>
                  <a:gd name="connsiteY1" fmla="*/ 122221 h 280657"/>
                  <a:gd name="connsiteX2" fmla="*/ 90535 w 95061"/>
                  <a:gd name="connsiteY2" fmla="*/ 280657 h 280657"/>
                  <a:gd name="connsiteX3" fmla="*/ 0 w 95061"/>
                  <a:gd name="connsiteY3" fmla="*/ 140328 h 280657"/>
                  <a:gd name="connsiteX4" fmla="*/ 4527 w 95061"/>
                  <a:gd name="connsiteY4" fmla="*/ 0 h 28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61" h="280657">
                    <a:moveTo>
                      <a:pt x="4527" y="0"/>
                    </a:moveTo>
                    <a:lnTo>
                      <a:pt x="95061" y="122221"/>
                    </a:lnTo>
                    <a:lnTo>
                      <a:pt x="90535" y="280657"/>
                    </a:lnTo>
                    <a:lnTo>
                      <a:pt x="0" y="140328"/>
                    </a:lnTo>
                    <a:lnTo>
                      <a:pt x="4527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96" name="フリーフォーム 95"/>
              <p:cNvSpPr/>
              <p:nvPr/>
            </p:nvSpPr>
            <p:spPr>
              <a:xfrm>
                <a:off x="3888639" y="4545675"/>
                <a:ext cx="324795" cy="79189"/>
              </a:xfrm>
              <a:custGeom>
                <a:avLst/>
                <a:gdLst>
                  <a:gd name="connsiteX0" fmla="*/ 0 w 325925"/>
                  <a:gd name="connsiteY0" fmla="*/ 0 h 81481"/>
                  <a:gd name="connsiteX1" fmla="*/ 325925 w 325925"/>
                  <a:gd name="connsiteY1" fmla="*/ 49794 h 81481"/>
                  <a:gd name="connsiteX2" fmla="*/ 67901 w 325925"/>
                  <a:gd name="connsiteY2" fmla="*/ 81481 h 81481"/>
                  <a:gd name="connsiteX3" fmla="*/ 0 w 325925"/>
                  <a:gd name="connsiteY3" fmla="*/ 0 h 8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925" h="81481">
                    <a:moveTo>
                      <a:pt x="0" y="0"/>
                    </a:moveTo>
                    <a:lnTo>
                      <a:pt x="325925" y="49794"/>
                    </a:lnTo>
                    <a:lnTo>
                      <a:pt x="67901" y="814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11" name="フリーフォーム 10"/>
            <p:cNvSpPr/>
            <p:nvPr/>
          </p:nvSpPr>
          <p:spPr>
            <a:xfrm>
              <a:off x="6832006" y="3036906"/>
              <a:ext cx="1212128" cy="892608"/>
            </a:xfrm>
            <a:custGeom>
              <a:avLst/>
              <a:gdLst>
                <a:gd name="connsiteX0" fmla="*/ 232012 w 1296538"/>
                <a:gd name="connsiteY0" fmla="*/ 0 h 921224"/>
                <a:gd name="connsiteX1" fmla="*/ 13648 w 1296538"/>
                <a:gd name="connsiteY1" fmla="*/ 218364 h 921224"/>
                <a:gd name="connsiteX2" fmla="*/ 0 w 1296538"/>
                <a:gd name="connsiteY2" fmla="*/ 791570 h 921224"/>
                <a:gd name="connsiteX3" fmla="*/ 1235123 w 1296538"/>
                <a:gd name="connsiteY3" fmla="*/ 921224 h 921224"/>
                <a:gd name="connsiteX4" fmla="*/ 1296538 w 1296538"/>
                <a:gd name="connsiteY4" fmla="*/ 293427 h 921224"/>
                <a:gd name="connsiteX5" fmla="*/ 1125941 w 1296538"/>
                <a:gd name="connsiteY5" fmla="*/ 75062 h 921224"/>
                <a:gd name="connsiteX6" fmla="*/ 232012 w 1296538"/>
                <a:gd name="connsiteY6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538" h="921224">
                  <a:moveTo>
                    <a:pt x="232012" y="0"/>
                  </a:moveTo>
                  <a:lnTo>
                    <a:pt x="13648" y="218364"/>
                  </a:lnTo>
                  <a:lnTo>
                    <a:pt x="0" y="791570"/>
                  </a:lnTo>
                  <a:lnTo>
                    <a:pt x="1235123" y="921224"/>
                  </a:lnTo>
                  <a:lnTo>
                    <a:pt x="1296538" y="293427"/>
                  </a:lnTo>
                  <a:lnTo>
                    <a:pt x="1125941" y="75062"/>
                  </a:lnTo>
                  <a:lnTo>
                    <a:pt x="23201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378902" y="3457137"/>
              <a:ext cx="57568" cy="674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3870446" y="2165771"/>
              <a:ext cx="1065009" cy="791383"/>
            </a:xfrm>
            <a:custGeom>
              <a:avLst/>
              <a:gdLst>
                <a:gd name="connsiteX0" fmla="*/ 175098 w 1138137"/>
                <a:gd name="connsiteY0" fmla="*/ 0 h 817124"/>
                <a:gd name="connsiteX1" fmla="*/ 953311 w 1138137"/>
                <a:gd name="connsiteY1" fmla="*/ 38911 h 817124"/>
                <a:gd name="connsiteX2" fmla="*/ 1128409 w 1138137"/>
                <a:gd name="connsiteY2" fmla="*/ 243192 h 817124"/>
                <a:gd name="connsiteX3" fmla="*/ 1138137 w 1138137"/>
                <a:gd name="connsiteY3" fmla="*/ 817124 h 817124"/>
                <a:gd name="connsiteX4" fmla="*/ 9728 w 1138137"/>
                <a:gd name="connsiteY4" fmla="*/ 729575 h 817124"/>
                <a:gd name="connsiteX5" fmla="*/ 0 w 1138137"/>
                <a:gd name="connsiteY5" fmla="*/ 184826 h 817124"/>
                <a:gd name="connsiteX6" fmla="*/ 175098 w 1138137"/>
                <a:gd name="connsiteY6" fmla="*/ 0 h 81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8137" h="817124">
                  <a:moveTo>
                    <a:pt x="175098" y="0"/>
                  </a:moveTo>
                  <a:lnTo>
                    <a:pt x="953311" y="38911"/>
                  </a:lnTo>
                  <a:lnTo>
                    <a:pt x="1128409" y="243192"/>
                  </a:lnTo>
                  <a:lnTo>
                    <a:pt x="1138137" y="817124"/>
                  </a:lnTo>
                  <a:lnTo>
                    <a:pt x="9728" y="729575"/>
                  </a:lnTo>
                  <a:lnTo>
                    <a:pt x="0" y="184826"/>
                  </a:lnTo>
                  <a:lnTo>
                    <a:pt x="17509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4014365" y="1825293"/>
              <a:ext cx="1675872" cy="1122660"/>
            </a:xfrm>
            <a:custGeom>
              <a:avLst/>
              <a:gdLst>
                <a:gd name="connsiteX0" fmla="*/ 0 w 1789889"/>
                <a:gd name="connsiteY0" fmla="*/ 350196 h 1157592"/>
                <a:gd name="connsiteX1" fmla="*/ 1118681 w 1789889"/>
                <a:gd name="connsiteY1" fmla="*/ 0 h 1157592"/>
                <a:gd name="connsiteX2" fmla="*/ 1663430 w 1789889"/>
                <a:gd name="connsiteY2" fmla="*/ 19456 h 1157592"/>
                <a:gd name="connsiteX3" fmla="*/ 1789889 w 1789889"/>
                <a:gd name="connsiteY3" fmla="*/ 155643 h 1157592"/>
                <a:gd name="connsiteX4" fmla="*/ 1760706 w 1789889"/>
                <a:gd name="connsiteY4" fmla="*/ 554477 h 1157592"/>
                <a:gd name="connsiteX5" fmla="*/ 982494 w 1789889"/>
                <a:gd name="connsiteY5" fmla="*/ 1157592 h 1157592"/>
                <a:gd name="connsiteX6" fmla="*/ 982494 w 1789889"/>
                <a:gd name="connsiteY6" fmla="*/ 593388 h 1157592"/>
                <a:gd name="connsiteX7" fmla="*/ 807396 w 1789889"/>
                <a:gd name="connsiteY7" fmla="*/ 389107 h 1157592"/>
                <a:gd name="connsiteX8" fmla="*/ 0 w 1789889"/>
                <a:gd name="connsiteY8" fmla="*/ 350196 h 115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9889" h="1157592">
                  <a:moveTo>
                    <a:pt x="0" y="350196"/>
                  </a:moveTo>
                  <a:lnTo>
                    <a:pt x="1118681" y="0"/>
                  </a:lnTo>
                  <a:lnTo>
                    <a:pt x="1663430" y="19456"/>
                  </a:lnTo>
                  <a:lnTo>
                    <a:pt x="1789889" y="155643"/>
                  </a:lnTo>
                  <a:lnTo>
                    <a:pt x="1760706" y="554477"/>
                  </a:lnTo>
                  <a:lnTo>
                    <a:pt x="982494" y="1157592"/>
                  </a:lnTo>
                  <a:lnTo>
                    <a:pt x="982494" y="593388"/>
                  </a:lnTo>
                  <a:lnTo>
                    <a:pt x="807396" y="389107"/>
                  </a:lnTo>
                  <a:lnTo>
                    <a:pt x="0" y="3501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15" name="直線コネクタ 14"/>
            <p:cNvCxnSpPr>
              <a:stCxn id="14" idx="7"/>
              <a:endCxn id="14" idx="2"/>
            </p:cNvCxnSpPr>
            <p:nvPr/>
          </p:nvCxnSpPr>
          <p:spPr>
            <a:xfrm flipV="1">
              <a:off x="4769147" y="1846764"/>
              <a:ext cx="802757" cy="3558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>
              <a:stCxn id="14" idx="6"/>
              <a:endCxn id="14" idx="3"/>
            </p:cNvCxnSpPr>
            <p:nvPr/>
          </p:nvCxnSpPr>
          <p:spPr>
            <a:xfrm flipV="1">
              <a:off x="4935455" y="1978662"/>
              <a:ext cx="754782" cy="423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フリーフォーム 16"/>
            <p:cNvSpPr/>
            <p:nvPr/>
          </p:nvSpPr>
          <p:spPr>
            <a:xfrm>
              <a:off x="5287260" y="2270062"/>
              <a:ext cx="1212130" cy="886473"/>
            </a:xfrm>
            <a:custGeom>
              <a:avLst/>
              <a:gdLst>
                <a:gd name="connsiteX0" fmla="*/ 208345 w 1296365"/>
                <a:gd name="connsiteY0" fmla="*/ 0 h 914400"/>
                <a:gd name="connsiteX1" fmla="*/ 1122745 w 1296365"/>
                <a:gd name="connsiteY1" fmla="*/ 69448 h 914400"/>
                <a:gd name="connsiteX2" fmla="*/ 1296365 w 1296365"/>
                <a:gd name="connsiteY2" fmla="*/ 289367 h 914400"/>
                <a:gd name="connsiteX3" fmla="*/ 1238492 w 1296365"/>
                <a:gd name="connsiteY3" fmla="*/ 914400 h 914400"/>
                <a:gd name="connsiteX4" fmla="*/ 0 w 1296365"/>
                <a:gd name="connsiteY4" fmla="*/ 787078 h 914400"/>
                <a:gd name="connsiteX5" fmla="*/ 11575 w 1296365"/>
                <a:gd name="connsiteY5" fmla="*/ 173620 h 914400"/>
                <a:gd name="connsiteX6" fmla="*/ 208345 w 1296365"/>
                <a:gd name="connsiteY6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365" h="914400">
                  <a:moveTo>
                    <a:pt x="208345" y="0"/>
                  </a:moveTo>
                  <a:lnTo>
                    <a:pt x="1122745" y="69448"/>
                  </a:lnTo>
                  <a:lnTo>
                    <a:pt x="1296365" y="289367"/>
                  </a:lnTo>
                  <a:lnTo>
                    <a:pt x="1238492" y="914400"/>
                  </a:lnTo>
                  <a:lnTo>
                    <a:pt x="0" y="787078"/>
                  </a:lnTo>
                  <a:lnTo>
                    <a:pt x="11575" y="173620"/>
                  </a:lnTo>
                  <a:lnTo>
                    <a:pt x="20834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8" name="フリーフォーム 17"/>
            <p:cNvSpPr/>
            <p:nvPr/>
          </p:nvSpPr>
          <p:spPr>
            <a:xfrm>
              <a:off x="5482353" y="1865168"/>
              <a:ext cx="1202534" cy="1279097"/>
            </a:xfrm>
            <a:custGeom>
              <a:avLst/>
              <a:gdLst>
                <a:gd name="connsiteX0" fmla="*/ 0 w 1284790"/>
                <a:gd name="connsiteY0" fmla="*/ 428263 h 1319514"/>
                <a:gd name="connsiteX1" fmla="*/ 590309 w 1284790"/>
                <a:gd name="connsiteY1" fmla="*/ 0 h 1319514"/>
                <a:gd name="connsiteX2" fmla="*/ 1145893 w 1284790"/>
                <a:gd name="connsiteY2" fmla="*/ 46299 h 1319514"/>
                <a:gd name="connsiteX3" fmla="*/ 1284790 w 1284790"/>
                <a:gd name="connsiteY3" fmla="*/ 208344 h 1319514"/>
                <a:gd name="connsiteX4" fmla="*/ 1226916 w 1284790"/>
                <a:gd name="connsiteY4" fmla="*/ 671332 h 1319514"/>
                <a:gd name="connsiteX5" fmla="*/ 1030147 w 1284790"/>
                <a:gd name="connsiteY5" fmla="*/ 1319514 h 1319514"/>
                <a:gd name="connsiteX6" fmla="*/ 1088020 w 1284790"/>
                <a:gd name="connsiteY6" fmla="*/ 694481 h 1319514"/>
                <a:gd name="connsiteX7" fmla="*/ 891250 w 1284790"/>
                <a:gd name="connsiteY7" fmla="*/ 474562 h 1319514"/>
                <a:gd name="connsiteX8" fmla="*/ 0 w 1284790"/>
                <a:gd name="connsiteY8" fmla="*/ 428263 h 131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790" h="1319514">
                  <a:moveTo>
                    <a:pt x="0" y="428263"/>
                  </a:moveTo>
                  <a:lnTo>
                    <a:pt x="590309" y="0"/>
                  </a:lnTo>
                  <a:lnTo>
                    <a:pt x="1145893" y="46299"/>
                  </a:lnTo>
                  <a:lnTo>
                    <a:pt x="1284790" y="208344"/>
                  </a:lnTo>
                  <a:lnTo>
                    <a:pt x="1226916" y="671332"/>
                  </a:lnTo>
                  <a:lnTo>
                    <a:pt x="1030147" y="1319514"/>
                  </a:lnTo>
                  <a:lnTo>
                    <a:pt x="1088020" y="694481"/>
                  </a:lnTo>
                  <a:lnTo>
                    <a:pt x="891250" y="474562"/>
                  </a:lnTo>
                  <a:lnTo>
                    <a:pt x="0" y="4282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19" name="直線コネクタ 18"/>
            <p:cNvCxnSpPr>
              <a:stCxn id="18" idx="7"/>
              <a:endCxn id="18" idx="2"/>
            </p:cNvCxnSpPr>
            <p:nvPr/>
          </p:nvCxnSpPr>
          <p:spPr>
            <a:xfrm flipV="1">
              <a:off x="6317090" y="1911180"/>
              <a:ext cx="236669" cy="4140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>
              <a:stCxn id="18" idx="3"/>
              <a:endCxn id="18" idx="6"/>
            </p:cNvCxnSpPr>
            <p:nvPr/>
          </p:nvCxnSpPr>
          <p:spPr>
            <a:xfrm flipH="1">
              <a:off x="6499390" y="2067615"/>
              <a:ext cx="185497" cy="4723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グループ化 169"/>
            <p:cNvGrpSpPr>
              <a:grpSpLocks/>
            </p:cNvGrpSpPr>
            <p:nvPr/>
          </p:nvGrpSpPr>
          <p:grpSpPr bwMode="auto">
            <a:xfrm>
              <a:off x="3601937" y="4221340"/>
              <a:ext cx="364172" cy="280542"/>
              <a:chOff x="3861303" y="4526733"/>
              <a:chExt cx="389299" cy="289710"/>
            </a:xfrm>
          </p:grpSpPr>
          <p:sp>
            <p:nvSpPr>
              <p:cNvPr id="91" name="フリーフォーム 90"/>
              <p:cNvSpPr/>
              <p:nvPr/>
            </p:nvSpPr>
            <p:spPr>
              <a:xfrm>
                <a:off x="3861150" y="4529461"/>
                <a:ext cx="389756" cy="288251"/>
              </a:xfrm>
              <a:custGeom>
                <a:avLst/>
                <a:gdLst>
                  <a:gd name="connsiteX0" fmla="*/ 0 w 389299"/>
                  <a:gd name="connsiteY0" fmla="*/ 0 h 285184"/>
                  <a:gd name="connsiteX1" fmla="*/ 4527 w 389299"/>
                  <a:gd name="connsiteY1" fmla="*/ 149382 h 285184"/>
                  <a:gd name="connsiteX2" fmla="*/ 90535 w 389299"/>
                  <a:gd name="connsiteY2" fmla="*/ 285184 h 285184"/>
                  <a:gd name="connsiteX3" fmla="*/ 389299 w 389299"/>
                  <a:gd name="connsiteY3" fmla="*/ 230863 h 285184"/>
                  <a:gd name="connsiteX4" fmla="*/ 384773 w 389299"/>
                  <a:gd name="connsiteY4" fmla="*/ 58848 h 285184"/>
                  <a:gd name="connsiteX5" fmla="*/ 0 w 389299"/>
                  <a:gd name="connsiteY5" fmla="*/ 0 h 28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299" h="285184">
                    <a:moveTo>
                      <a:pt x="0" y="0"/>
                    </a:moveTo>
                    <a:lnTo>
                      <a:pt x="4527" y="149382"/>
                    </a:lnTo>
                    <a:lnTo>
                      <a:pt x="90535" y="285184"/>
                    </a:lnTo>
                    <a:lnTo>
                      <a:pt x="389299" y="230863"/>
                    </a:lnTo>
                    <a:lnTo>
                      <a:pt x="384773" y="588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92" name="フリーフォーム 91"/>
              <p:cNvSpPr/>
              <p:nvPr/>
            </p:nvSpPr>
            <p:spPr>
              <a:xfrm>
                <a:off x="3861150" y="4526292"/>
                <a:ext cx="95729" cy="281918"/>
              </a:xfrm>
              <a:custGeom>
                <a:avLst/>
                <a:gdLst>
                  <a:gd name="connsiteX0" fmla="*/ 4527 w 95061"/>
                  <a:gd name="connsiteY0" fmla="*/ 0 h 280657"/>
                  <a:gd name="connsiteX1" fmla="*/ 95061 w 95061"/>
                  <a:gd name="connsiteY1" fmla="*/ 122221 h 280657"/>
                  <a:gd name="connsiteX2" fmla="*/ 90535 w 95061"/>
                  <a:gd name="connsiteY2" fmla="*/ 280657 h 280657"/>
                  <a:gd name="connsiteX3" fmla="*/ 0 w 95061"/>
                  <a:gd name="connsiteY3" fmla="*/ 140328 h 280657"/>
                  <a:gd name="connsiteX4" fmla="*/ 4527 w 95061"/>
                  <a:gd name="connsiteY4" fmla="*/ 0 h 28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61" h="280657">
                    <a:moveTo>
                      <a:pt x="4527" y="0"/>
                    </a:moveTo>
                    <a:lnTo>
                      <a:pt x="95061" y="122221"/>
                    </a:lnTo>
                    <a:lnTo>
                      <a:pt x="90535" y="280657"/>
                    </a:lnTo>
                    <a:lnTo>
                      <a:pt x="0" y="140328"/>
                    </a:lnTo>
                    <a:lnTo>
                      <a:pt x="4527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93" name="フリーフォーム 92"/>
              <p:cNvSpPr/>
              <p:nvPr/>
            </p:nvSpPr>
            <p:spPr>
              <a:xfrm>
                <a:off x="3888501" y="4545298"/>
                <a:ext cx="324795" cy="82358"/>
              </a:xfrm>
              <a:custGeom>
                <a:avLst/>
                <a:gdLst>
                  <a:gd name="connsiteX0" fmla="*/ 0 w 325925"/>
                  <a:gd name="connsiteY0" fmla="*/ 0 h 81481"/>
                  <a:gd name="connsiteX1" fmla="*/ 325925 w 325925"/>
                  <a:gd name="connsiteY1" fmla="*/ 49794 h 81481"/>
                  <a:gd name="connsiteX2" fmla="*/ 67901 w 325925"/>
                  <a:gd name="connsiteY2" fmla="*/ 81481 h 81481"/>
                  <a:gd name="connsiteX3" fmla="*/ 0 w 325925"/>
                  <a:gd name="connsiteY3" fmla="*/ 0 h 8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925" h="81481">
                    <a:moveTo>
                      <a:pt x="0" y="0"/>
                    </a:moveTo>
                    <a:lnTo>
                      <a:pt x="325925" y="49794"/>
                    </a:lnTo>
                    <a:lnTo>
                      <a:pt x="67901" y="814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cxnSp>
          <p:nvCxnSpPr>
            <p:cNvPr id="22" name="直線コネクタ 21"/>
            <p:cNvCxnSpPr/>
            <p:nvPr/>
          </p:nvCxnSpPr>
          <p:spPr>
            <a:xfrm rot="5400000" flipH="1" flipV="1">
              <a:off x="6732005" y="3968531"/>
              <a:ext cx="1159468" cy="191894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1395016" y="2993962"/>
              <a:ext cx="1247309" cy="58587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グループ化 227"/>
            <p:cNvGrpSpPr>
              <a:grpSpLocks/>
            </p:cNvGrpSpPr>
            <p:nvPr/>
          </p:nvGrpSpPr>
          <p:grpSpPr bwMode="auto">
            <a:xfrm>
              <a:off x="7000892" y="5072074"/>
              <a:ext cx="417426" cy="510026"/>
              <a:chOff x="4674413" y="5223053"/>
              <a:chExt cx="446227" cy="526694"/>
            </a:xfrm>
          </p:grpSpPr>
          <p:sp>
            <p:nvSpPr>
              <p:cNvPr id="88" name="フリーフォーム 87"/>
              <p:cNvSpPr/>
              <p:nvPr/>
            </p:nvSpPr>
            <p:spPr>
              <a:xfrm>
                <a:off x="4675074" y="5221507"/>
                <a:ext cx="444457" cy="528991"/>
              </a:xfrm>
              <a:custGeom>
                <a:avLst/>
                <a:gdLst>
                  <a:gd name="connsiteX0" fmla="*/ 446227 w 446227"/>
                  <a:gd name="connsiteY0" fmla="*/ 0 h 526694"/>
                  <a:gd name="connsiteX1" fmla="*/ 438912 w 446227"/>
                  <a:gd name="connsiteY1" fmla="*/ 241401 h 526694"/>
                  <a:gd name="connsiteX2" fmla="*/ 248717 w 446227"/>
                  <a:gd name="connsiteY2" fmla="*/ 526694 h 526694"/>
                  <a:gd name="connsiteX3" fmla="*/ 0 w 446227"/>
                  <a:gd name="connsiteY3" fmla="*/ 475488 h 526694"/>
                  <a:gd name="connsiteX4" fmla="*/ 270662 w 446227"/>
                  <a:gd name="connsiteY4" fmla="*/ 270662 h 526694"/>
                  <a:gd name="connsiteX5" fmla="*/ 446227 w 446227"/>
                  <a:gd name="connsiteY5" fmla="*/ 0 h 52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6227" h="526694">
                    <a:moveTo>
                      <a:pt x="446227" y="0"/>
                    </a:moveTo>
                    <a:lnTo>
                      <a:pt x="438912" y="241401"/>
                    </a:lnTo>
                    <a:lnTo>
                      <a:pt x="248717" y="526694"/>
                    </a:lnTo>
                    <a:lnTo>
                      <a:pt x="0" y="475488"/>
                    </a:lnTo>
                    <a:lnTo>
                      <a:pt x="270662" y="270662"/>
                    </a:lnTo>
                    <a:lnTo>
                      <a:pt x="446227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9" name="フリーフォーム 88"/>
              <p:cNvSpPr/>
              <p:nvPr/>
            </p:nvSpPr>
            <p:spPr>
              <a:xfrm>
                <a:off x="4675074" y="5221507"/>
                <a:ext cx="444457" cy="468807"/>
              </a:xfrm>
              <a:custGeom>
                <a:avLst/>
                <a:gdLst>
                  <a:gd name="connsiteX0" fmla="*/ 0 w 446227"/>
                  <a:gd name="connsiteY0" fmla="*/ 468173 h 468173"/>
                  <a:gd name="connsiteX1" fmla="*/ 277977 w 446227"/>
                  <a:gd name="connsiteY1" fmla="*/ 248717 h 468173"/>
                  <a:gd name="connsiteX2" fmla="*/ 446227 w 446227"/>
                  <a:gd name="connsiteY2" fmla="*/ 0 h 468173"/>
                  <a:gd name="connsiteX3" fmla="*/ 182880 w 446227"/>
                  <a:gd name="connsiteY3" fmla="*/ 182880 h 468173"/>
                  <a:gd name="connsiteX4" fmla="*/ 0 w 446227"/>
                  <a:gd name="connsiteY4" fmla="*/ 468173 h 468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227" h="468173">
                    <a:moveTo>
                      <a:pt x="0" y="468173"/>
                    </a:moveTo>
                    <a:lnTo>
                      <a:pt x="277977" y="248717"/>
                    </a:lnTo>
                    <a:lnTo>
                      <a:pt x="446227" y="0"/>
                    </a:lnTo>
                    <a:lnTo>
                      <a:pt x="182880" y="182880"/>
                    </a:lnTo>
                    <a:lnTo>
                      <a:pt x="0" y="468173"/>
                    </a:lnTo>
                    <a:close/>
                  </a:path>
                </a:pathLst>
              </a:custGeom>
              <a:solidFill>
                <a:srgbClr val="006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cxnSp>
            <p:nvCxnSpPr>
              <p:cNvPr id="90" name="直線コネクタ 89"/>
              <p:cNvCxnSpPr>
                <a:stCxn id="89" idx="1"/>
                <a:endCxn id="88" idx="2"/>
              </p:cNvCxnSpPr>
              <p:nvPr/>
            </p:nvCxnSpPr>
            <p:spPr>
              <a:xfrm flipH="1">
                <a:off x="4921235" y="5471747"/>
                <a:ext cx="30771" cy="27875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233"/>
            <p:cNvGrpSpPr>
              <a:grpSpLocks/>
            </p:cNvGrpSpPr>
            <p:nvPr/>
          </p:nvGrpSpPr>
          <p:grpSpPr bwMode="auto">
            <a:xfrm>
              <a:off x="4904337" y="4270889"/>
              <a:ext cx="431112" cy="566696"/>
              <a:chOff x="4667098" y="5164531"/>
              <a:chExt cx="460857" cy="585216"/>
            </a:xfrm>
          </p:grpSpPr>
          <p:sp>
            <p:nvSpPr>
              <p:cNvPr id="85" name="フリーフォーム 84"/>
              <p:cNvSpPr/>
              <p:nvPr/>
            </p:nvSpPr>
            <p:spPr>
              <a:xfrm>
                <a:off x="4673012" y="5163603"/>
                <a:ext cx="454715" cy="586010"/>
              </a:xfrm>
              <a:custGeom>
                <a:avLst/>
                <a:gdLst>
                  <a:gd name="connsiteX0" fmla="*/ 0 w 453542"/>
                  <a:gd name="connsiteY0" fmla="*/ 534010 h 585216"/>
                  <a:gd name="connsiteX1" fmla="*/ 248717 w 453542"/>
                  <a:gd name="connsiteY1" fmla="*/ 585216 h 585216"/>
                  <a:gd name="connsiteX2" fmla="*/ 438912 w 453542"/>
                  <a:gd name="connsiteY2" fmla="*/ 234087 h 585216"/>
                  <a:gd name="connsiteX3" fmla="*/ 453542 w 453542"/>
                  <a:gd name="connsiteY3" fmla="*/ 0 h 585216"/>
                  <a:gd name="connsiteX4" fmla="*/ 241401 w 453542"/>
                  <a:gd name="connsiteY4" fmla="*/ 373075 h 585216"/>
                  <a:gd name="connsiteX5" fmla="*/ 0 w 453542"/>
                  <a:gd name="connsiteY5" fmla="*/ 53401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542" h="585216">
                    <a:moveTo>
                      <a:pt x="0" y="534010"/>
                    </a:moveTo>
                    <a:lnTo>
                      <a:pt x="248717" y="585216"/>
                    </a:lnTo>
                    <a:lnTo>
                      <a:pt x="438912" y="234087"/>
                    </a:lnTo>
                    <a:lnTo>
                      <a:pt x="453542" y="0"/>
                    </a:lnTo>
                    <a:lnTo>
                      <a:pt x="241401" y="373075"/>
                    </a:lnTo>
                    <a:lnTo>
                      <a:pt x="0" y="53401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6" name="フリーフォーム 85"/>
              <p:cNvSpPr/>
              <p:nvPr/>
            </p:nvSpPr>
            <p:spPr>
              <a:xfrm>
                <a:off x="4666174" y="5169938"/>
                <a:ext cx="454715" cy="535328"/>
              </a:xfrm>
              <a:custGeom>
                <a:avLst/>
                <a:gdLst>
                  <a:gd name="connsiteX0" fmla="*/ 0 w 453542"/>
                  <a:gd name="connsiteY0" fmla="*/ 534010 h 534010"/>
                  <a:gd name="connsiteX1" fmla="*/ 263347 w 453542"/>
                  <a:gd name="connsiteY1" fmla="*/ 351130 h 534010"/>
                  <a:gd name="connsiteX2" fmla="*/ 453542 w 453542"/>
                  <a:gd name="connsiteY2" fmla="*/ 0 h 534010"/>
                  <a:gd name="connsiteX3" fmla="*/ 168249 w 453542"/>
                  <a:gd name="connsiteY3" fmla="*/ 204826 h 534010"/>
                  <a:gd name="connsiteX4" fmla="*/ 0 w 453542"/>
                  <a:gd name="connsiteY4" fmla="*/ 534010 h 53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542" h="534010">
                    <a:moveTo>
                      <a:pt x="0" y="534010"/>
                    </a:moveTo>
                    <a:lnTo>
                      <a:pt x="263347" y="351130"/>
                    </a:lnTo>
                    <a:lnTo>
                      <a:pt x="453542" y="0"/>
                    </a:lnTo>
                    <a:lnTo>
                      <a:pt x="168249" y="204826"/>
                    </a:lnTo>
                    <a:lnTo>
                      <a:pt x="0" y="534010"/>
                    </a:lnTo>
                    <a:close/>
                  </a:path>
                </a:pathLst>
              </a:custGeom>
              <a:solidFill>
                <a:srgbClr val="0064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cxnSp>
            <p:nvCxnSpPr>
              <p:cNvPr id="87" name="直線コネクタ 86"/>
              <p:cNvCxnSpPr>
                <a:stCxn id="86" idx="1"/>
                <a:endCxn id="85" idx="1"/>
              </p:cNvCxnSpPr>
              <p:nvPr/>
            </p:nvCxnSpPr>
            <p:spPr>
              <a:xfrm flipH="1">
                <a:off x="4922593" y="5521545"/>
                <a:ext cx="6838" cy="22806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グループ化 237"/>
            <p:cNvGrpSpPr>
              <a:grpSpLocks/>
            </p:cNvGrpSpPr>
            <p:nvPr/>
          </p:nvGrpSpPr>
          <p:grpSpPr bwMode="auto">
            <a:xfrm>
              <a:off x="2269014" y="3959847"/>
              <a:ext cx="472170" cy="495859"/>
              <a:chOff x="1967789" y="4652467"/>
              <a:chExt cx="504749" cy="512064"/>
            </a:xfrm>
          </p:grpSpPr>
          <p:sp>
            <p:nvSpPr>
              <p:cNvPr id="83" name="フリーフォーム 82"/>
              <p:cNvSpPr/>
              <p:nvPr/>
            </p:nvSpPr>
            <p:spPr>
              <a:xfrm>
                <a:off x="1966846" y="4820701"/>
                <a:ext cx="235906" cy="338937"/>
              </a:xfrm>
              <a:custGeom>
                <a:avLst/>
                <a:gdLst>
                  <a:gd name="connsiteX0" fmla="*/ 0 w 234086"/>
                  <a:gd name="connsiteY0" fmla="*/ 0 h 336499"/>
                  <a:gd name="connsiteX1" fmla="*/ 7315 w 234086"/>
                  <a:gd name="connsiteY1" fmla="*/ 263347 h 336499"/>
                  <a:gd name="connsiteX2" fmla="*/ 234086 w 234086"/>
                  <a:gd name="connsiteY2" fmla="*/ 336499 h 336499"/>
                  <a:gd name="connsiteX3" fmla="*/ 0 w 234086"/>
                  <a:gd name="connsiteY3" fmla="*/ 0 h 33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086" h="336499">
                    <a:moveTo>
                      <a:pt x="0" y="0"/>
                    </a:moveTo>
                    <a:lnTo>
                      <a:pt x="7315" y="263347"/>
                    </a:lnTo>
                    <a:lnTo>
                      <a:pt x="234086" y="3364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4" name="フリーフォーム 83"/>
              <p:cNvSpPr/>
              <p:nvPr/>
            </p:nvSpPr>
            <p:spPr>
              <a:xfrm>
                <a:off x="1966846" y="4652818"/>
                <a:ext cx="505998" cy="513155"/>
              </a:xfrm>
              <a:custGeom>
                <a:avLst/>
                <a:gdLst>
                  <a:gd name="connsiteX0" fmla="*/ 0 w 504749"/>
                  <a:gd name="connsiteY0" fmla="*/ 175565 h 512064"/>
                  <a:gd name="connsiteX1" fmla="*/ 263347 w 504749"/>
                  <a:gd name="connsiteY1" fmla="*/ 0 h 512064"/>
                  <a:gd name="connsiteX2" fmla="*/ 504749 w 504749"/>
                  <a:gd name="connsiteY2" fmla="*/ 343815 h 512064"/>
                  <a:gd name="connsiteX3" fmla="*/ 234086 w 504749"/>
                  <a:gd name="connsiteY3" fmla="*/ 512064 h 512064"/>
                  <a:gd name="connsiteX4" fmla="*/ 0 w 504749"/>
                  <a:gd name="connsiteY4" fmla="*/ 175565 h 5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749" h="512064">
                    <a:moveTo>
                      <a:pt x="0" y="175565"/>
                    </a:moveTo>
                    <a:lnTo>
                      <a:pt x="263347" y="0"/>
                    </a:lnTo>
                    <a:lnTo>
                      <a:pt x="504749" y="343815"/>
                    </a:lnTo>
                    <a:lnTo>
                      <a:pt x="234086" y="512064"/>
                    </a:lnTo>
                    <a:lnTo>
                      <a:pt x="0" y="175565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24" name="グループ化 241"/>
            <p:cNvGrpSpPr>
              <a:grpSpLocks/>
            </p:cNvGrpSpPr>
            <p:nvPr/>
          </p:nvGrpSpPr>
          <p:grpSpPr bwMode="auto">
            <a:xfrm>
              <a:off x="524915" y="4288476"/>
              <a:ext cx="485856" cy="474609"/>
              <a:chOff x="1967789" y="4732934"/>
              <a:chExt cx="519379" cy="490119"/>
            </a:xfrm>
          </p:grpSpPr>
          <p:sp>
            <p:nvSpPr>
              <p:cNvPr id="81" name="フリーフォーム 80"/>
              <p:cNvSpPr/>
              <p:nvPr/>
            </p:nvSpPr>
            <p:spPr>
              <a:xfrm>
                <a:off x="1967985" y="4821543"/>
                <a:ext cx="225647" cy="402288"/>
              </a:xfrm>
              <a:custGeom>
                <a:avLst/>
                <a:gdLst>
                  <a:gd name="connsiteX0" fmla="*/ 0 w 226771"/>
                  <a:gd name="connsiteY0" fmla="*/ 0 h 402336"/>
                  <a:gd name="connsiteX1" fmla="*/ 7315 w 226771"/>
                  <a:gd name="connsiteY1" fmla="*/ 277977 h 402336"/>
                  <a:gd name="connsiteX2" fmla="*/ 226771 w 226771"/>
                  <a:gd name="connsiteY2" fmla="*/ 402336 h 402336"/>
                  <a:gd name="connsiteX3" fmla="*/ 0 w 226771"/>
                  <a:gd name="connsiteY3" fmla="*/ 0 h 402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771" h="402336">
                    <a:moveTo>
                      <a:pt x="0" y="0"/>
                    </a:moveTo>
                    <a:lnTo>
                      <a:pt x="7315" y="277977"/>
                    </a:lnTo>
                    <a:lnTo>
                      <a:pt x="226771" y="4023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4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2" name="フリーフォーム 81"/>
              <p:cNvSpPr/>
              <p:nvPr/>
            </p:nvSpPr>
            <p:spPr>
              <a:xfrm>
                <a:off x="1967985" y="4732850"/>
                <a:ext cx="519672" cy="484646"/>
              </a:xfrm>
              <a:custGeom>
                <a:avLst/>
                <a:gdLst>
                  <a:gd name="connsiteX0" fmla="*/ 0 w 519379"/>
                  <a:gd name="connsiteY0" fmla="*/ 95098 h 482804"/>
                  <a:gd name="connsiteX1" fmla="*/ 226771 w 519379"/>
                  <a:gd name="connsiteY1" fmla="*/ 482804 h 482804"/>
                  <a:gd name="connsiteX2" fmla="*/ 519379 w 519379"/>
                  <a:gd name="connsiteY2" fmla="*/ 380391 h 482804"/>
                  <a:gd name="connsiteX3" fmla="*/ 292608 w 519379"/>
                  <a:gd name="connsiteY3" fmla="*/ 0 h 482804"/>
                  <a:gd name="connsiteX4" fmla="*/ 0 w 519379"/>
                  <a:gd name="connsiteY4" fmla="*/ 95098 h 48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379" h="482804">
                    <a:moveTo>
                      <a:pt x="0" y="95098"/>
                    </a:moveTo>
                    <a:lnTo>
                      <a:pt x="226771" y="482804"/>
                    </a:lnTo>
                    <a:lnTo>
                      <a:pt x="519379" y="380391"/>
                    </a:lnTo>
                    <a:lnTo>
                      <a:pt x="292608" y="0"/>
                    </a:lnTo>
                    <a:lnTo>
                      <a:pt x="0" y="95098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28" name="円柱 27"/>
            <p:cNvSpPr>
              <a:spLocks noChangeArrowheads="1"/>
            </p:cNvSpPr>
            <p:nvPr/>
          </p:nvSpPr>
          <p:spPr bwMode="auto">
            <a:xfrm rot="5768302">
              <a:off x="4400510" y="3785603"/>
              <a:ext cx="110426" cy="1336860"/>
            </a:xfrm>
            <a:prstGeom prst="can">
              <a:avLst>
                <a:gd name="adj" fmla="val 62542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rot="10800000"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円柱 28"/>
            <p:cNvSpPr>
              <a:spLocks noChangeArrowheads="1"/>
            </p:cNvSpPr>
            <p:nvPr/>
          </p:nvSpPr>
          <p:spPr bwMode="auto">
            <a:xfrm rot="5796085">
              <a:off x="5457523" y="3367389"/>
              <a:ext cx="110426" cy="3412509"/>
            </a:xfrm>
            <a:prstGeom prst="can">
              <a:avLst>
                <a:gd name="adj" fmla="val 62519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rot="10800000"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円柱 29"/>
            <p:cNvSpPr>
              <a:spLocks noChangeArrowheads="1"/>
            </p:cNvSpPr>
            <p:nvPr/>
          </p:nvSpPr>
          <p:spPr bwMode="auto">
            <a:xfrm rot="-4995188">
              <a:off x="2156754" y="3211630"/>
              <a:ext cx="101224" cy="2929578"/>
            </a:xfrm>
            <a:prstGeom prst="can">
              <a:avLst>
                <a:gd name="adj" fmla="val 62544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円柱 30"/>
            <p:cNvSpPr>
              <a:spLocks noChangeArrowheads="1"/>
            </p:cNvSpPr>
            <p:nvPr/>
          </p:nvSpPr>
          <p:spPr bwMode="auto">
            <a:xfrm rot="-5019644">
              <a:off x="3010944" y="3685463"/>
              <a:ext cx="113494" cy="1208931"/>
            </a:xfrm>
            <a:prstGeom prst="can">
              <a:avLst>
                <a:gd name="adj" fmla="val 62503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5" name="グループ化 173"/>
            <p:cNvGrpSpPr>
              <a:grpSpLocks/>
            </p:cNvGrpSpPr>
            <p:nvPr/>
          </p:nvGrpSpPr>
          <p:grpSpPr bwMode="auto">
            <a:xfrm rot="232568">
              <a:off x="1222814" y="3453772"/>
              <a:ext cx="614961" cy="296590"/>
              <a:chOff x="3122052" y="3494663"/>
              <a:chExt cx="657391" cy="306283"/>
            </a:xfrm>
          </p:grpSpPr>
          <p:grpSp>
            <p:nvGrpSpPr>
              <p:cNvPr id="26" name="円柱 78"/>
              <p:cNvGrpSpPr>
                <a:grpSpLocks/>
              </p:cNvGrpSpPr>
              <p:nvPr/>
            </p:nvGrpSpPr>
            <p:grpSpPr bwMode="auto">
              <a:xfrm rot="-232568">
                <a:off x="3125408" y="3404140"/>
                <a:ext cx="645017" cy="390571"/>
                <a:chOff x="2584704" y="4858512"/>
                <a:chExt cx="323088" cy="219456"/>
              </a:xfrm>
            </p:grpSpPr>
            <p:pic>
              <p:nvPicPr>
                <p:cNvPr id="11366" name="円柱 78"/>
                <p:cNvPicPr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584704" y="4858512"/>
                  <a:ext cx="323088" cy="2194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367" name="Text Box 54"/>
                <p:cNvSpPr txBox="1">
                  <a:spLocks noChangeArrowheads="1"/>
                </p:cNvSpPr>
                <p:nvPr/>
              </p:nvSpPr>
              <p:spPr bwMode="auto">
                <a:xfrm rot="-6938339">
                  <a:off x="2715149" y="4875945"/>
                  <a:ext cx="116349" cy="1588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80" name="円/楕円 79"/>
              <p:cNvSpPr/>
              <p:nvPr/>
            </p:nvSpPr>
            <p:spPr>
              <a:xfrm>
                <a:off x="3145587" y="3606626"/>
                <a:ext cx="184620" cy="193224"/>
              </a:xfrm>
              <a:prstGeom prst="ellipse">
                <a:avLst/>
              </a:prstGeom>
              <a:solidFill>
                <a:srgbClr val="1F1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33" name="円柱 32"/>
            <p:cNvSpPr/>
            <p:nvPr/>
          </p:nvSpPr>
          <p:spPr>
            <a:xfrm>
              <a:off x="7142233" y="4714762"/>
              <a:ext cx="102343" cy="613475"/>
            </a:xfrm>
            <a:prstGeom prst="can">
              <a:avLst>
                <a:gd name="adj" fmla="val 8693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27" name="グループ化 177"/>
            <p:cNvGrpSpPr>
              <a:grpSpLocks/>
            </p:cNvGrpSpPr>
            <p:nvPr/>
          </p:nvGrpSpPr>
          <p:grpSpPr bwMode="auto">
            <a:xfrm rot="-599256">
              <a:off x="7116846" y="4088963"/>
              <a:ext cx="243000" cy="534586"/>
              <a:chOff x="5373232" y="3693657"/>
              <a:chExt cx="259766" cy="552056"/>
            </a:xfrm>
          </p:grpSpPr>
          <p:grpSp>
            <p:nvGrpSpPr>
              <p:cNvPr id="32" name="円柱 76"/>
              <p:cNvGrpSpPr>
                <a:grpSpLocks/>
              </p:cNvGrpSpPr>
              <p:nvPr/>
            </p:nvGrpSpPr>
            <p:grpSpPr bwMode="auto">
              <a:xfrm rot="599256">
                <a:off x="5371650" y="3689026"/>
                <a:ext cx="316424" cy="564156"/>
                <a:chOff x="5736336" y="5273040"/>
                <a:chExt cx="158496" cy="316992"/>
              </a:xfrm>
            </p:grpSpPr>
            <p:pic>
              <p:nvPicPr>
                <p:cNvPr id="11362" name="円柱 76"/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736336" y="5273040"/>
                  <a:ext cx="158496" cy="3169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363" name="Text Box 60"/>
                <p:cNvSpPr txBox="1">
                  <a:spLocks noChangeArrowheads="1"/>
                </p:cNvSpPr>
                <p:nvPr/>
              </p:nvSpPr>
              <p:spPr bwMode="auto">
                <a:xfrm rot="-10140896">
                  <a:off x="5768215" y="5326808"/>
                  <a:ext cx="103720" cy="158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78" name="円/楕円 77"/>
              <p:cNvSpPr/>
              <p:nvPr/>
            </p:nvSpPr>
            <p:spPr>
              <a:xfrm>
                <a:off x="5373432" y="4035389"/>
                <a:ext cx="184620" cy="186891"/>
              </a:xfrm>
              <a:prstGeom prst="ellipse">
                <a:avLst/>
              </a:prstGeom>
              <a:solidFill>
                <a:srgbClr val="1F1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35" name="円柱 34"/>
            <p:cNvSpPr/>
            <p:nvPr/>
          </p:nvSpPr>
          <p:spPr>
            <a:xfrm>
              <a:off x="5040997" y="3960187"/>
              <a:ext cx="108740" cy="613475"/>
            </a:xfrm>
            <a:prstGeom prst="can">
              <a:avLst>
                <a:gd name="adj" fmla="val 8693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6" name="円柱 35"/>
            <p:cNvSpPr/>
            <p:nvPr/>
          </p:nvSpPr>
          <p:spPr>
            <a:xfrm>
              <a:off x="2437639" y="3478608"/>
              <a:ext cx="124730" cy="791383"/>
            </a:xfrm>
            <a:prstGeom prst="can">
              <a:avLst>
                <a:gd name="adj" fmla="val 8693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7" name="円柱 36"/>
            <p:cNvSpPr/>
            <p:nvPr/>
          </p:nvSpPr>
          <p:spPr>
            <a:xfrm>
              <a:off x="697802" y="3806818"/>
              <a:ext cx="111937" cy="736170"/>
            </a:xfrm>
            <a:prstGeom prst="can">
              <a:avLst>
                <a:gd name="adj" fmla="val 8693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8" name="円柱 37"/>
            <p:cNvSpPr>
              <a:spLocks noChangeArrowheads="1"/>
            </p:cNvSpPr>
            <p:nvPr/>
          </p:nvSpPr>
          <p:spPr bwMode="auto">
            <a:xfrm rot="-6929400">
              <a:off x="1009049" y="3457919"/>
              <a:ext cx="122695" cy="636449"/>
            </a:xfrm>
            <a:prstGeom prst="can">
              <a:avLst>
                <a:gd name="adj" fmla="val 86928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4" name="グループ化 221"/>
            <p:cNvGrpSpPr>
              <a:grpSpLocks/>
            </p:cNvGrpSpPr>
            <p:nvPr/>
          </p:nvGrpSpPr>
          <p:grpSpPr bwMode="auto">
            <a:xfrm>
              <a:off x="537991" y="3559940"/>
              <a:ext cx="615875" cy="474608"/>
              <a:chOff x="1331366" y="5618074"/>
              <a:chExt cx="658368" cy="490118"/>
            </a:xfrm>
          </p:grpSpPr>
          <p:sp>
            <p:nvSpPr>
              <p:cNvPr id="74" name="フリーフォーム 73"/>
              <p:cNvSpPr/>
              <p:nvPr/>
            </p:nvSpPr>
            <p:spPr>
              <a:xfrm>
                <a:off x="1331258" y="5619610"/>
                <a:ext cx="659845" cy="487813"/>
              </a:xfrm>
              <a:custGeom>
                <a:avLst/>
                <a:gdLst>
                  <a:gd name="connsiteX0" fmla="*/ 321869 w 658368"/>
                  <a:gd name="connsiteY0" fmla="*/ 175565 h 490118"/>
                  <a:gd name="connsiteX1" fmla="*/ 380391 w 658368"/>
                  <a:gd name="connsiteY1" fmla="*/ 490118 h 490118"/>
                  <a:gd name="connsiteX2" fmla="*/ 51207 w 658368"/>
                  <a:gd name="connsiteY2" fmla="*/ 446227 h 490118"/>
                  <a:gd name="connsiteX3" fmla="*/ 0 w 658368"/>
                  <a:gd name="connsiteY3" fmla="*/ 138989 h 490118"/>
                  <a:gd name="connsiteX4" fmla="*/ 358445 w 658368"/>
                  <a:gd name="connsiteY4" fmla="*/ 0 h 490118"/>
                  <a:gd name="connsiteX5" fmla="*/ 658368 w 658368"/>
                  <a:gd name="connsiteY5" fmla="*/ 36576 h 490118"/>
                  <a:gd name="connsiteX6" fmla="*/ 321869 w 658368"/>
                  <a:gd name="connsiteY6" fmla="*/ 175565 h 49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68" h="490118">
                    <a:moveTo>
                      <a:pt x="321869" y="175565"/>
                    </a:moveTo>
                    <a:lnTo>
                      <a:pt x="380391" y="490118"/>
                    </a:lnTo>
                    <a:lnTo>
                      <a:pt x="51207" y="446227"/>
                    </a:lnTo>
                    <a:lnTo>
                      <a:pt x="0" y="138989"/>
                    </a:lnTo>
                    <a:lnTo>
                      <a:pt x="358445" y="0"/>
                    </a:lnTo>
                    <a:lnTo>
                      <a:pt x="658368" y="36576"/>
                    </a:lnTo>
                    <a:lnTo>
                      <a:pt x="321869" y="175565"/>
                    </a:lnTo>
                    <a:close/>
                  </a:path>
                </a:pathLst>
              </a:custGeom>
              <a:solidFill>
                <a:srgbClr val="A08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cxnSp>
            <p:nvCxnSpPr>
              <p:cNvPr id="75" name="直線コネクタ 74"/>
              <p:cNvCxnSpPr>
                <a:stCxn id="74" idx="3"/>
                <a:endCxn id="74" idx="0"/>
              </p:cNvCxnSpPr>
              <p:nvPr/>
            </p:nvCxnSpPr>
            <p:spPr>
              <a:xfrm>
                <a:off x="1331258" y="5758986"/>
                <a:ext cx="321376" cy="34843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フリーフォーム 75"/>
              <p:cNvSpPr/>
              <p:nvPr/>
            </p:nvSpPr>
            <p:spPr>
              <a:xfrm>
                <a:off x="1652634" y="5663957"/>
                <a:ext cx="331632" cy="443467"/>
              </a:xfrm>
              <a:custGeom>
                <a:avLst/>
                <a:gdLst>
                  <a:gd name="connsiteX0" fmla="*/ 329184 w 329184"/>
                  <a:gd name="connsiteY0" fmla="*/ 0 h 446227"/>
                  <a:gd name="connsiteX1" fmla="*/ 51207 w 329184"/>
                  <a:gd name="connsiteY1" fmla="*/ 446227 h 446227"/>
                  <a:gd name="connsiteX2" fmla="*/ 0 w 329184"/>
                  <a:gd name="connsiteY2" fmla="*/ 131673 h 446227"/>
                  <a:gd name="connsiteX3" fmla="*/ 329184 w 329184"/>
                  <a:gd name="connsiteY3" fmla="*/ 0 h 446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184" h="446227">
                    <a:moveTo>
                      <a:pt x="329184" y="0"/>
                    </a:moveTo>
                    <a:lnTo>
                      <a:pt x="51207" y="446227"/>
                    </a:lnTo>
                    <a:lnTo>
                      <a:pt x="0" y="131673"/>
                    </a:lnTo>
                    <a:lnTo>
                      <a:pt x="329184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40" name="円柱 39"/>
            <p:cNvSpPr>
              <a:spLocks noChangeArrowheads="1"/>
            </p:cNvSpPr>
            <p:nvPr/>
          </p:nvSpPr>
          <p:spPr bwMode="auto">
            <a:xfrm rot="-10195490">
              <a:off x="7139036" y="4463237"/>
              <a:ext cx="134326" cy="328208"/>
            </a:xfrm>
            <a:prstGeom prst="can">
              <a:avLst>
                <a:gd name="adj" fmla="val 86943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4311801" y="2524655"/>
              <a:ext cx="57568" cy="644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42" name="直線コネクタ 41"/>
            <p:cNvCxnSpPr/>
            <p:nvPr/>
          </p:nvCxnSpPr>
          <p:spPr>
            <a:xfrm flipV="1">
              <a:off x="3026113" y="2555329"/>
              <a:ext cx="1320868" cy="69629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42"/>
            <p:cNvSpPr/>
            <p:nvPr/>
          </p:nvSpPr>
          <p:spPr>
            <a:xfrm>
              <a:off x="5814969" y="2708697"/>
              <a:ext cx="57568" cy="644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39" name="グループ化 174"/>
            <p:cNvGrpSpPr>
              <a:grpSpLocks/>
            </p:cNvGrpSpPr>
            <p:nvPr/>
          </p:nvGrpSpPr>
          <p:grpSpPr bwMode="auto">
            <a:xfrm>
              <a:off x="2910398" y="3049066"/>
              <a:ext cx="614961" cy="296590"/>
              <a:chOff x="3122052" y="3494663"/>
              <a:chExt cx="657391" cy="306283"/>
            </a:xfrm>
          </p:grpSpPr>
          <p:grpSp>
            <p:nvGrpSpPr>
              <p:cNvPr id="44" name="円柱 71"/>
              <p:cNvGrpSpPr>
                <a:grpSpLocks/>
              </p:cNvGrpSpPr>
              <p:nvPr/>
            </p:nvGrpSpPr>
            <p:grpSpPr bwMode="auto">
              <a:xfrm>
                <a:off x="3138411" y="3388045"/>
                <a:ext cx="620677" cy="423118"/>
                <a:chOff x="3493008" y="4614672"/>
                <a:chExt cx="310896" cy="237744"/>
              </a:xfrm>
            </p:grpSpPr>
            <p:pic>
              <p:nvPicPr>
                <p:cNvPr id="11355" name="円柱 71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93008" y="4614672"/>
                  <a:ext cx="310896" cy="2377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356" name="Text Box 77"/>
                <p:cNvSpPr txBox="1">
                  <a:spLocks noChangeArrowheads="1"/>
                </p:cNvSpPr>
                <p:nvPr/>
              </p:nvSpPr>
              <p:spPr bwMode="auto">
                <a:xfrm rot="-7170906">
                  <a:off x="3616007" y="4639347"/>
                  <a:ext cx="116349" cy="1588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73" name="円/楕円 72"/>
              <p:cNvSpPr/>
              <p:nvPr/>
            </p:nvSpPr>
            <p:spPr>
              <a:xfrm>
                <a:off x="3163697" y="3615147"/>
                <a:ext cx="184620" cy="186891"/>
              </a:xfrm>
              <a:prstGeom prst="ellipse">
                <a:avLst/>
              </a:prstGeom>
              <a:solidFill>
                <a:srgbClr val="1F1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45" name="円柱 44"/>
            <p:cNvSpPr>
              <a:spLocks noChangeArrowheads="1"/>
            </p:cNvSpPr>
            <p:nvPr/>
          </p:nvSpPr>
          <p:spPr bwMode="auto">
            <a:xfrm rot="-7024821">
              <a:off x="2718370" y="3063305"/>
              <a:ext cx="116560" cy="658835"/>
            </a:xfrm>
            <a:prstGeom prst="can">
              <a:avLst>
                <a:gd name="adj" fmla="val 86941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6" name="グループ化 216"/>
            <p:cNvGrpSpPr>
              <a:grpSpLocks/>
            </p:cNvGrpSpPr>
            <p:nvPr/>
          </p:nvGrpSpPr>
          <p:grpSpPr bwMode="auto">
            <a:xfrm>
              <a:off x="2302731" y="3193154"/>
              <a:ext cx="588502" cy="488775"/>
              <a:chOff x="1155801" y="4652467"/>
              <a:chExt cx="629107" cy="504748"/>
            </a:xfrm>
          </p:grpSpPr>
          <p:sp>
            <p:nvSpPr>
              <p:cNvPr id="69" name="フリーフォーム 68"/>
              <p:cNvSpPr/>
              <p:nvPr/>
            </p:nvSpPr>
            <p:spPr>
              <a:xfrm>
                <a:off x="1156423" y="4652663"/>
                <a:ext cx="629077" cy="503651"/>
              </a:xfrm>
              <a:custGeom>
                <a:avLst/>
                <a:gdLst>
                  <a:gd name="connsiteX0" fmla="*/ 0 w 629107"/>
                  <a:gd name="connsiteY0" fmla="*/ 146304 h 504748"/>
                  <a:gd name="connsiteX1" fmla="*/ 307239 w 629107"/>
                  <a:gd name="connsiteY1" fmla="*/ 0 h 504748"/>
                  <a:gd name="connsiteX2" fmla="*/ 629107 w 629107"/>
                  <a:gd name="connsiteY2" fmla="*/ 36576 h 504748"/>
                  <a:gd name="connsiteX3" fmla="*/ 314554 w 629107"/>
                  <a:gd name="connsiteY3" fmla="*/ 190195 h 504748"/>
                  <a:gd name="connsiteX4" fmla="*/ 380391 w 629107"/>
                  <a:gd name="connsiteY4" fmla="*/ 504748 h 504748"/>
                  <a:gd name="connsiteX5" fmla="*/ 43891 w 629107"/>
                  <a:gd name="connsiteY5" fmla="*/ 460857 h 504748"/>
                  <a:gd name="connsiteX6" fmla="*/ 0 w 629107"/>
                  <a:gd name="connsiteY6" fmla="*/ 146304 h 50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9107" h="504748">
                    <a:moveTo>
                      <a:pt x="0" y="146304"/>
                    </a:moveTo>
                    <a:lnTo>
                      <a:pt x="307239" y="0"/>
                    </a:lnTo>
                    <a:lnTo>
                      <a:pt x="629107" y="36576"/>
                    </a:lnTo>
                    <a:lnTo>
                      <a:pt x="314554" y="190195"/>
                    </a:lnTo>
                    <a:lnTo>
                      <a:pt x="380391" y="504748"/>
                    </a:lnTo>
                    <a:lnTo>
                      <a:pt x="43891" y="460857"/>
                    </a:lnTo>
                    <a:lnTo>
                      <a:pt x="0" y="146304"/>
                    </a:lnTo>
                    <a:close/>
                  </a:path>
                </a:pathLst>
              </a:custGeom>
              <a:solidFill>
                <a:srgbClr val="967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cxnSp>
            <p:nvCxnSpPr>
              <p:cNvPr id="70" name="直線コネクタ 69"/>
              <p:cNvCxnSpPr>
                <a:stCxn id="69" idx="0"/>
                <a:endCxn id="69" idx="3"/>
              </p:cNvCxnSpPr>
              <p:nvPr/>
            </p:nvCxnSpPr>
            <p:spPr>
              <a:xfrm>
                <a:off x="1156423" y="4798373"/>
                <a:ext cx="314538" cy="44347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フリーフォーム 70"/>
              <p:cNvSpPr/>
              <p:nvPr/>
            </p:nvSpPr>
            <p:spPr>
              <a:xfrm>
                <a:off x="1464124" y="4697009"/>
                <a:ext cx="314538" cy="452969"/>
              </a:xfrm>
              <a:custGeom>
                <a:avLst/>
                <a:gdLst>
                  <a:gd name="connsiteX0" fmla="*/ 314554 w 314554"/>
                  <a:gd name="connsiteY0" fmla="*/ 0 h 453543"/>
                  <a:gd name="connsiteX1" fmla="*/ 65837 w 314554"/>
                  <a:gd name="connsiteY1" fmla="*/ 453543 h 453543"/>
                  <a:gd name="connsiteX2" fmla="*/ 0 w 314554"/>
                  <a:gd name="connsiteY2" fmla="*/ 153620 h 453543"/>
                  <a:gd name="connsiteX3" fmla="*/ 314554 w 314554"/>
                  <a:gd name="connsiteY3" fmla="*/ 0 h 4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554" h="453543">
                    <a:moveTo>
                      <a:pt x="314554" y="0"/>
                    </a:moveTo>
                    <a:lnTo>
                      <a:pt x="65837" y="453543"/>
                    </a:lnTo>
                    <a:lnTo>
                      <a:pt x="0" y="153620"/>
                    </a:lnTo>
                    <a:lnTo>
                      <a:pt x="314554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cxnSp>
          <p:nvCxnSpPr>
            <p:cNvPr id="47" name="直線コネクタ 46"/>
            <p:cNvCxnSpPr>
              <a:stCxn id="68" idx="0"/>
            </p:cNvCxnSpPr>
            <p:nvPr/>
          </p:nvCxnSpPr>
          <p:spPr>
            <a:xfrm rot="5400000" flipH="1" flipV="1">
              <a:off x="5162736" y="2889612"/>
              <a:ext cx="834326" cy="52770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グループ化 178"/>
            <p:cNvGrpSpPr>
              <a:grpSpLocks/>
            </p:cNvGrpSpPr>
            <p:nvPr/>
          </p:nvGrpSpPr>
          <p:grpSpPr bwMode="auto">
            <a:xfrm rot="948086">
              <a:off x="5240077" y="3219728"/>
              <a:ext cx="262298" cy="586024"/>
              <a:chOff x="5373232" y="3693657"/>
              <a:chExt cx="259766" cy="552056"/>
            </a:xfrm>
          </p:grpSpPr>
          <p:grpSp>
            <p:nvGrpSpPr>
              <p:cNvPr id="50" name="円柱 66"/>
              <p:cNvGrpSpPr>
                <a:grpSpLocks/>
              </p:cNvGrpSpPr>
              <p:nvPr/>
            </p:nvGrpSpPr>
            <p:grpSpPr bwMode="auto">
              <a:xfrm rot="-948086">
                <a:off x="5291762" y="3716532"/>
                <a:ext cx="473538" cy="504741"/>
                <a:chOff x="4687824" y="4791456"/>
                <a:chExt cx="256032" cy="310896"/>
              </a:xfrm>
            </p:grpSpPr>
            <p:pic>
              <p:nvPicPr>
                <p:cNvPr id="11348" name="円柱 66"/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687824" y="4791456"/>
                  <a:ext cx="256032" cy="3108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349" name="Text Box 88"/>
                <p:cNvSpPr txBox="1">
                  <a:spLocks noChangeArrowheads="1"/>
                </p:cNvSpPr>
                <p:nvPr/>
              </p:nvSpPr>
              <p:spPr bwMode="auto">
                <a:xfrm rot="-8593554">
                  <a:off x="4776582" y="4837603"/>
                  <a:ext cx="111957" cy="176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ja-JP">
                    <a:solidFill>
                      <a:srgbClr val="FFFFFF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68" name="円/楕円 67"/>
              <p:cNvSpPr/>
              <p:nvPr/>
            </p:nvSpPr>
            <p:spPr>
              <a:xfrm>
                <a:off x="5358965" y="4040083"/>
                <a:ext cx="186876" cy="184933"/>
              </a:xfrm>
              <a:prstGeom prst="ellipse">
                <a:avLst/>
              </a:prstGeom>
              <a:solidFill>
                <a:srgbClr val="1F1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49" name="円柱 48"/>
            <p:cNvSpPr>
              <a:spLocks noChangeArrowheads="1"/>
            </p:cNvSpPr>
            <p:nvPr/>
          </p:nvSpPr>
          <p:spPr bwMode="auto">
            <a:xfrm rot="-8819944">
              <a:off x="5140142" y="3589033"/>
              <a:ext cx="137525" cy="441702"/>
            </a:xfrm>
            <a:prstGeom prst="can">
              <a:avLst>
                <a:gd name="adj" fmla="val 86935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2" name="グループ化 199"/>
            <p:cNvGrpSpPr/>
            <p:nvPr/>
          </p:nvGrpSpPr>
          <p:grpSpPr>
            <a:xfrm>
              <a:off x="4825536" y="3627621"/>
              <a:ext cx="602189" cy="658784"/>
              <a:chOff x="4608576" y="4089197"/>
              <a:chExt cx="643738" cy="680313"/>
            </a:xfrm>
            <a:solidFill>
              <a:srgbClr val="A08200"/>
            </a:solidFill>
          </p:grpSpPr>
          <p:sp>
            <p:nvSpPr>
              <p:cNvPr id="64" name="フリーフォーム 63"/>
              <p:cNvSpPr/>
              <p:nvPr/>
            </p:nvSpPr>
            <p:spPr>
              <a:xfrm>
                <a:off x="4608576" y="4089197"/>
                <a:ext cx="636422" cy="672998"/>
              </a:xfrm>
              <a:custGeom>
                <a:avLst/>
                <a:gdLst>
                  <a:gd name="connsiteX0" fmla="*/ 0 w 636422"/>
                  <a:gd name="connsiteY0" fmla="*/ 592531 h 672998"/>
                  <a:gd name="connsiteX1" fmla="*/ 519379 w 636422"/>
                  <a:gd name="connsiteY1" fmla="*/ 672998 h 672998"/>
                  <a:gd name="connsiteX2" fmla="*/ 541325 w 636422"/>
                  <a:gd name="connsiteY2" fmla="*/ 212141 h 672998"/>
                  <a:gd name="connsiteX3" fmla="*/ 636422 w 636422"/>
                  <a:gd name="connsiteY3" fmla="*/ 65837 h 672998"/>
                  <a:gd name="connsiteX4" fmla="*/ 138989 w 636422"/>
                  <a:gd name="connsiteY4" fmla="*/ 0 h 672998"/>
                  <a:gd name="connsiteX5" fmla="*/ 7315 w 636422"/>
                  <a:gd name="connsiteY5" fmla="*/ 153619 h 672998"/>
                  <a:gd name="connsiteX6" fmla="*/ 0 w 636422"/>
                  <a:gd name="connsiteY6" fmla="*/ 592531 h 67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6422" h="672998">
                    <a:moveTo>
                      <a:pt x="0" y="592531"/>
                    </a:moveTo>
                    <a:lnTo>
                      <a:pt x="519379" y="672998"/>
                    </a:lnTo>
                    <a:lnTo>
                      <a:pt x="541325" y="212141"/>
                    </a:lnTo>
                    <a:lnTo>
                      <a:pt x="636422" y="65837"/>
                    </a:lnTo>
                    <a:lnTo>
                      <a:pt x="138989" y="0"/>
                    </a:lnTo>
                    <a:lnTo>
                      <a:pt x="7315" y="153619"/>
                    </a:lnTo>
                    <a:lnTo>
                      <a:pt x="0" y="592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cxnSp>
            <p:nvCxnSpPr>
              <p:cNvPr id="65" name="直線コネクタ 64"/>
              <p:cNvCxnSpPr>
                <a:stCxn id="64" idx="5"/>
                <a:endCxn id="64" idx="2"/>
              </p:cNvCxnSpPr>
              <p:nvPr/>
            </p:nvCxnSpPr>
            <p:spPr>
              <a:xfrm>
                <a:off x="4615891" y="4242816"/>
                <a:ext cx="534010" cy="58522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フリーフォーム 65"/>
              <p:cNvSpPr/>
              <p:nvPr/>
            </p:nvSpPr>
            <p:spPr>
              <a:xfrm>
                <a:off x="5127955" y="4147718"/>
                <a:ext cx="124359" cy="621792"/>
              </a:xfrm>
              <a:custGeom>
                <a:avLst/>
                <a:gdLst>
                  <a:gd name="connsiteX0" fmla="*/ 124359 w 124359"/>
                  <a:gd name="connsiteY0" fmla="*/ 0 h 621792"/>
                  <a:gd name="connsiteX1" fmla="*/ 29261 w 124359"/>
                  <a:gd name="connsiteY1" fmla="*/ 168250 h 621792"/>
                  <a:gd name="connsiteX2" fmla="*/ 0 w 124359"/>
                  <a:gd name="connsiteY2" fmla="*/ 621792 h 621792"/>
                  <a:gd name="connsiteX3" fmla="*/ 124359 w 124359"/>
                  <a:gd name="connsiteY3" fmla="*/ 0 h 62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59" h="621792">
                    <a:moveTo>
                      <a:pt x="124359" y="0"/>
                    </a:moveTo>
                    <a:lnTo>
                      <a:pt x="29261" y="168250"/>
                    </a:lnTo>
                    <a:lnTo>
                      <a:pt x="0" y="621792"/>
                    </a:lnTo>
                    <a:lnTo>
                      <a:pt x="1243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51" name="円柱 50"/>
            <p:cNvSpPr>
              <a:spLocks noChangeArrowheads="1"/>
            </p:cNvSpPr>
            <p:nvPr/>
          </p:nvSpPr>
          <p:spPr bwMode="auto">
            <a:xfrm rot="-8009198">
              <a:off x="2949166" y="4070972"/>
              <a:ext cx="141099" cy="1931730"/>
            </a:xfrm>
            <a:prstGeom prst="can">
              <a:avLst>
                <a:gd name="adj" fmla="val 86940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34" name="テキスト ボックス 51"/>
            <p:cNvSpPr txBox="1">
              <a:spLocks noChangeArrowheads="1"/>
            </p:cNvSpPr>
            <p:nvPr/>
          </p:nvSpPr>
          <p:spPr bwMode="auto">
            <a:xfrm>
              <a:off x="3365124" y="3770009"/>
              <a:ext cx="1212129" cy="999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rgbClr val="D60093"/>
                  </a:solidFill>
                  <a:latin typeface="Calibri" charset="0"/>
                </a:rPr>
                <a:t>prism</a:t>
              </a:r>
            </a:p>
          </p:txBody>
        </p:sp>
        <p:sp>
          <p:nvSpPr>
            <p:cNvPr id="53" name="円柱 52"/>
            <p:cNvSpPr>
              <a:spLocks noChangeArrowheads="1"/>
            </p:cNvSpPr>
            <p:nvPr/>
          </p:nvSpPr>
          <p:spPr bwMode="auto">
            <a:xfrm rot="-8009198">
              <a:off x="2960359" y="4557084"/>
              <a:ext cx="141099" cy="1934930"/>
            </a:xfrm>
            <a:prstGeom prst="can">
              <a:avLst>
                <a:gd name="adj" fmla="val 86940"/>
              </a:avLst>
            </a:prstGeom>
            <a:solidFill>
              <a:srgbClr val="4BACC6"/>
            </a:solidFill>
            <a:ln>
              <a:noFill/>
            </a:ln>
            <a:extLst>
              <a:ext uri="{91240B29-F687-4F45-9708-019B960494DF}"/>
            </a:ex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36" name="テキスト ボックス 53"/>
            <p:cNvSpPr txBox="1">
              <a:spLocks noChangeArrowheads="1"/>
            </p:cNvSpPr>
            <p:nvPr/>
          </p:nvSpPr>
          <p:spPr bwMode="auto">
            <a:xfrm>
              <a:off x="425950" y="1297704"/>
              <a:ext cx="2961560" cy="1010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rgbClr val="D60093"/>
                  </a:solidFill>
                  <a:latin typeface="Calibri" charset="0"/>
                </a:rPr>
                <a:t>UV lasers</a:t>
              </a:r>
            </a:p>
            <a:p>
              <a:pPr algn="ctr"/>
              <a:r>
                <a:rPr lang="en-US" altLang="ja-JP" sz="1400" b="1" dirty="0">
                  <a:solidFill>
                    <a:srgbClr val="D60093"/>
                  </a:solidFill>
                  <a:latin typeface="Calibri" charset="0"/>
                </a:rPr>
                <a:t>(355/266 nm)</a:t>
              </a:r>
            </a:p>
          </p:txBody>
        </p:sp>
        <p:sp>
          <p:nvSpPr>
            <p:cNvPr id="11337" name="テキスト ボックス 54"/>
            <p:cNvSpPr txBox="1">
              <a:spLocks noChangeArrowheads="1"/>
            </p:cNvSpPr>
            <p:nvPr/>
          </p:nvSpPr>
          <p:spPr bwMode="auto">
            <a:xfrm>
              <a:off x="5690237" y="3963254"/>
              <a:ext cx="1794206" cy="588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rgbClr val="D60093"/>
                  </a:solidFill>
                  <a:latin typeface="Calibri" charset="0"/>
                </a:rPr>
                <a:t>expander</a:t>
              </a:r>
            </a:p>
          </p:txBody>
        </p:sp>
        <p:sp>
          <p:nvSpPr>
            <p:cNvPr id="11338" name="テキスト ボックス 55"/>
            <p:cNvSpPr txBox="1">
              <a:spLocks noChangeArrowheads="1"/>
            </p:cNvSpPr>
            <p:nvPr/>
          </p:nvSpPr>
          <p:spPr bwMode="auto">
            <a:xfrm>
              <a:off x="5159331" y="5518414"/>
              <a:ext cx="3965804" cy="999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 b="1">
                  <a:solidFill>
                    <a:srgbClr val="D60093"/>
                  </a:solidFill>
                  <a:latin typeface="Calibri" charset="0"/>
                </a:rPr>
                <a:t>AR-coated mirror</a:t>
              </a:r>
            </a:p>
            <a:p>
              <a:pPr algn="ctr"/>
              <a:r>
                <a:rPr lang="en-US" altLang="ja-JP" sz="1400" b="1">
                  <a:solidFill>
                    <a:srgbClr val="D60093"/>
                  </a:solidFill>
                  <a:latin typeface="Calibri" charset="0"/>
                </a:rPr>
                <a:t>w/ stepping motor</a:t>
              </a:r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6847996" y="2429565"/>
              <a:ext cx="1208931" cy="914078"/>
            </a:xfrm>
            <a:custGeom>
              <a:avLst/>
              <a:gdLst>
                <a:gd name="connsiteX0" fmla="*/ 0 w 1209675"/>
                <a:gd name="connsiteY0" fmla="*/ 838200 h 914400"/>
                <a:gd name="connsiteX1" fmla="*/ 285750 w 1209675"/>
                <a:gd name="connsiteY1" fmla="*/ 161925 h 914400"/>
                <a:gd name="connsiteX2" fmla="*/ 466725 w 1209675"/>
                <a:gd name="connsiteY2" fmla="*/ 0 h 914400"/>
                <a:gd name="connsiteX3" fmla="*/ 1085850 w 1209675"/>
                <a:gd name="connsiteY3" fmla="*/ 47625 h 914400"/>
                <a:gd name="connsiteX4" fmla="*/ 1209675 w 1209675"/>
                <a:gd name="connsiteY4" fmla="*/ 247650 h 914400"/>
                <a:gd name="connsiteX5" fmla="*/ 1190625 w 1209675"/>
                <a:gd name="connsiteY5" fmla="*/ 914400 h 914400"/>
                <a:gd name="connsiteX6" fmla="*/ 1038225 w 1209675"/>
                <a:gd name="connsiteY6" fmla="*/ 685800 h 914400"/>
                <a:gd name="connsiteX7" fmla="*/ 209550 w 1209675"/>
                <a:gd name="connsiteY7" fmla="*/ 609600 h 914400"/>
                <a:gd name="connsiteX8" fmla="*/ 0 w 1209675"/>
                <a:gd name="connsiteY8" fmla="*/ 838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675" h="914400">
                  <a:moveTo>
                    <a:pt x="0" y="838200"/>
                  </a:moveTo>
                  <a:lnTo>
                    <a:pt x="285750" y="161925"/>
                  </a:lnTo>
                  <a:lnTo>
                    <a:pt x="466725" y="0"/>
                  </a:lnTo>
                  <a:lnTo>
                    <a:pt x="1085850" y="47625"/>
                  </a:lnTo>
                  <a:lnTo>
                    <a:pt x="1209675" y="247650"/>
                  </a:lnTo>
                  <a:lnTo>
                    <a:pt x="1190625" y="914400"/>
                  </a:lnTo>
                  <a:lnTo>
                    <a:pt x="1038225" y="685800"/>
                  </a:lnTo>
                  <a:lnTo>
                    <a:pt x="209550" y="609600"/>
                  </a:lnTo>
                  <a:lnTo>
                    <a:pt x="0" y="8382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58" name="直線コネクタ 57"/>
            <p:cNvCxnSpPr>
              <a:stCxn id="57" idx="7"/>
              <a:endCxn id="57" idx="2"/>
            </p:cNvCxnSpPr>
            <p:nvPr/>
          </p:nvCxnSpPr>
          <p:spPr>
            <a:xfrm flipV="1">
              <a:off x="7059079" y="2429565"/>
              <a:ext cx="255858" cy="6104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>
              <a:stCxn id="57" idx="3"/>
              <a:endCxn id="57" idx="6"/>
            </p:cNvCxnSpPr>
            <p:nvPr/>
          </p:nvCxnSpPr>
          <p:spPr>
            <a:xfrm flipH="1">
              <a:off x="7887421" y="2475577"/>
              <a:ext cx="47972" cy="6380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フリーフォーム 59"/>
            <p:cNvSpPr/>
            <p:nvPr/>
          </p:nvSpPr>
          <p:spPr>
            <a:xfrm>
              <a:off x="6953538" y="4466303"/>
              <a:ext cx="530906" cy="638014"/>
            </a:xfrm>
            <a:custGeom>
              <a:avLst/>
              <a:gdLst>
                <a:gd name="connsiteX0" fmla="*/ 55266 w 532562"/>
                <a:gd name="connsiteY0" fmla="*/ 0 h 638070"/>
                <a:gd name="connsiteX1" fmla="*/ 15072 w 532562"/>
                <a:gd name="connsiteY1" fmla="*/ 140677 h 638070"/>
                <a:gd name="connsiteX2" fmla="*/ 0 w 532562"/>
                <a:gd name="connsiteY2" fmla="*/ 577780 h 638070"/>
                <a:gd name="connsiteX3" fmla="*/ 477297 w 532562"/>
                <a:gd name="connsiteY3" fmla="*/ 638070 h 638070"/>
                <a:gd name="connsiteX4" fmla="*/ 497393 w 532562"/>
                <a:gd name="connsiteY4" fmla="*/ 190918 h 638070"/>
                <a:gd name="connsiteX5" fmla="*/ 532562 w 532562"/>
                <a:gd name="connsiteY5" fmla="*/ 60290 h 638070"/>
                <a:gd name="connsiteX6" fmla="*/ 55266 w 532562"/>
                <a:gd name="connsiteY6" fmla="*/ 0 h 63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2562" h="638070">
                  <a:moveTo>
                    <a:pt x="55266" y="0"/>
                  </a:moveTo>
                  <a:lnTo>
                    <a:pt x="15072" y="140677"/>
                  </a:lnTo>
                  <a:lnTo>
                    <a:pt x="0" y="577780"/>
                  </a:lnTo>
                  <a:lnTo>
                    <a:pt x="477297" y="638070"/>
                  </a:lnTo>
                  <a:lnTo>
                    <a:pt x="497393" y="190918"/>
                  </a:lnTo>
                  <a:lnTo>
                    <a:pt x="532562" y="60290"/>
                  </a:lnTo>
                  <a:lnTo>
                    <a:pt x="55266" y="0"/>
                  </a:lnTo>
                  <a:close/>
                </a:path>
              </a:pathLst>
            </a:custGeom>
            <a:solidFill>
              <a:srgbClr val="A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61" name="直線コネクタ 60"/>
            <p:cNvCxnSpPr>
              <a:stCxn id="60" idx="1"/>
              <a:endCxn id="60" idx="4"/>
            </p:cNvCxnSpPr>
            <p:nvPr/>
          </p:nvCxnSpPr>
          <p:spPr>
            <a:xfrm>
              <a:off x="6969529" y="4607402"/>
              <a:ext cx="479734" cy="49078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フリーフォーム 61"/>
            <p:cNvSpPr/>
            <p:nvPr/>
          </p:nvSpPr>
          <p:spPr>
            <a:xfrm>
              <a:off x="7430074" y="4546055"/>
              <a:ext cx="51172" cy="567466"/>
            </a:xfrm>
            <a:custGeom>
              <a:avLst/>
              <a:gdLst>
                <a:gd name="connsiteX0" fmla="*/ 50242 w 50242"/>
                <a:gd name="connsiteY0" fmla="*/ 0 h 567731"/>
                <a:gd name="connsiteX1" fmla="*/ 15073 w 50242"/>
                <a:gd name="connsiteY1" fmla="*/ 125604 h 567731"/>
                <a:gd name="connsiteX2" fmla="*/ 0 w 50242"/>
                <a:gd name="connsiteY2" fmla="*/ 567731 h 567731"/>
                <a:gd name="connsiteX3" fmla="*/ 50242 w 50242"/>
                <a:gd name="connsiteY3" fmla="*/ 0 h 56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42" h="567731">
                  <a:moveTo>
                    <a:pt x="50242" y="0"/>
                  </a:moveTo>
                  <a:lnTo>
                    <a:pt x="15073" y="125604"/>
                  </a:lnTo>
                  <a:lnTo>
                    <a:pt x="0" y="567731"/>
                  </a:lnTo>
                  <a:lnTo>
                    <a:pt x="5024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63" name="直線コネクタ 62"/>
            <p:cNvCxnSpPr>
              <a:stCxn id="64" idx="5"/>
              <a:endCxn id="66" idx="1"/>
            </p:cNvCxnSpPr>
            <p:nvPr/>
          </p:nvCxnSpPr>
          <p:spPr>
            <a:xfrm>
              <a:off x="4833112" y="3776144"/>
              <a:ext cx="505320" cy="7054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903288"/>
            <a:ext cx="9309100" cy="2711450"/>
          </a:xfrm>
        </p:spPr>
        <p:txBody>
          <a:bodyPr/>
          <a:lstStyle/>
          <a:p>
            <a:pPr eaLnBrk="1" hangingPunct="1">
              <a:spcBef>
                <a:spcPts val="400"/>
              </a:spcBef>
              <a:buFont typeface="Wingdings" charset="2"/>
              <a:buNone/>
            </a:pPr>
            <a:r>
              <a:rPr lang="en-US" altLang="ja-JP" sz="2000" dirty="0" smtClean="0">
                <a:ea typeface="Arial" charset="0"/>
                <a:cs typeface="Arial" charset="0"/>
                <a:sym typeface="Symbol" charset="2"/>
              </a:rPr>
              <a:t>     LEP </a:t>
            </a:r>
            <a:r>
              <a:rPr lang="en-US" altLang="ja-JP" sz="2000" dirty="0">
                <a:ea typeface="Arial" charset="0"/>
                <a:cs typeface="Arial" charset="0"/>
                <a:sym typeface="Symbol" charset="2"/>
              </a:rPr>
              <a:t>intensity </a:t>
            </a:r>
            <a:r>
              <a:rPr lang="en-US" altLang="ja-JP" sz="2000" dirty="0" err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</a:t>
            </a:r>
            <a:r>
              <a:rPr lang="en-US" altLang="ja-JP" sz="2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 10</a:t>
            </a:r>
            <a:r>
              <a:rPr lang="en-US" altLang="ja-JP" sz="2000" baseline="30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7</a:t>
            </a:r>
            <a:r>
              <a:rPr lang="en-US" altLang="ja-JP" sz="2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 cps </a:t>
            </a:r>
            <a:r>
              <a:rPr lang="en-US" altLang="ja-JP" sz="2000" dirty="0">
                <a:ea typeface="Arial" charset="0"/>
                <a:cs typeface="Arial" charset="0"/>
                <a:sym typeface="Symbol" charset="2"/>
              </a:rPr>
              <a:t>for E</a:t>
            </a:r>
            <a:r>
              <a:rPr lang="en-US" altLang="ja-JP" sz="2000" baseline="-25000" dirty="0">
                <a:ea typeface="Arial" charset="0"/>
                <a:cs typeface="Arial" charset="0"/>
                <a:sym typeface="Symbol" charset="2"/>
              </a:rPr>
              <a:t></a:t>
            </a:r>
            <a:r>
              <a:rPr lang="en-US" altLang="ja-JP" sz="2000" dirty="0">
                <a:ea typeface="Arial" charset="0"/>
                <a:cs typeface="Arial" charset="0"/>
                <a:sym typeface="Symbol" charset="2"/>
              </a:rPr>
              <a:t>&lt;2.4 </a:t>
            </a:r>
            <a:r>
              <a:rPr lang="en-US" altLang="ja-JP" sz="2000" dirty="0" err="1">
                <a:ea typeface="Arial" charset="0"/>
                <a:cs typeface="Arial" charset="0"/>
                <a:sym typeface="Symbol" charset="2"/>
              </a:rPr>
              <a:t>GeV</a:t>
            </a:r>
            <a:r>
              <a:rPr lang="en-US" altLang="ja-JP" sz="2000" dirty="0">
                <a:ea typeface="Arial" charset="0"/>
                <a:cs typeface="Arial" charset="0"/>
                <a:sym typeface="Symbol" charset="2"/>
              </a:rPr>
              <a:t> beam (355 nm)</a:t>
            </a:r>
          </a:p>
          <a:p>
            <a:pPr eaLnBrk="1" hangingPunct="1">
              <a:spcBef>
                <a:spcPts val="400"/>
              </a:spcBef>
              <a:buFont typeface="Wingdings" charset="2"/>
              <a:buNone/>
            </a:pPr>
            <a:r>
              <a:rPr lang="en-US" altLang="ja-JP" sz="2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                                  </a:t>
            </a:r>
            <a:r>
              <a:rPr lang="en-US" altLang="ja-JP" sz="2000" dirty="0" err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</a:t>
            </a:r>
            <a:r>
              <a:rPr lang="en-US" altLang="ja-JP" sz="2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 10</a:t>
            </a:r>
            <a:r>
              <a:rPr lang="en-US" altLang="ja-JP" sz="2000" baseline="30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6</a:t>
            </a:r>
            <a:r>
              <a:rPr lang="en-US" altLang="ja-JP" sz="2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 cps </a:t>
            </a:r>
            <a:r>
              <a:rPr lang="en-US" altLang="ja-JP" sz="2000" dirty="0">
                <a:ea typeface="Arial" charset="0"/>
                <a:cs typeface="Arial" charset="0"/>
                <a:sym typeface="Symbol" charset="2"/>
              </a:rPr>
              <a:t>for E</a:t>
            </a:r>
            <a:r>
              <a:rPr lang="en-US" altLang="ja-JP" sz="2000" baseline="-25000" dirty="0">
                <a:ea typeface="Arial" charset="0"/>
                <a:cs typeface="Arial" charset="0"/>
                <a:sym typeface="Symbol" charset="2"/>
              </a:rPr>
              <a:t></a:t>
            </a:r>
            <a:r>
              <a:rPr lang="en-US" altLang="ja-JP" sz="2000" dirty="0">
                <a:ea typeface="Arial" charset="0"/>
                <a:cs typeface="Arial" charset="0"/>
                <a:sym typeface="Symbol" charset="2"/>
              </a:rPr>
              <a:t>&lt;2.9 </a:t>
            </a:r>
            <a:r>
              <a:rPr lang="en-US" altLang="ja-JP" sz="2000" dirty="0" err="1">
                <a:ea typeface="Arial" charset="0"/>
                <a:cs typeface="Arial" charset="0"/>
                <a:sym typeface="Symbol" charset="2"/>
              </a:rPr>
              <a:t>GeV</a:t>
            </a:r>
            <a:r>
              <a:rPr lang="en-US" altLang="ja-JP" sz="2000" dirty="0">
                <a:ea typeface="Arial" charset="0"/>
                <a:cs typeface="Arial" charset="0"/>
                <a:sym typeface="Symbol" charset="2"/>
              </a:rPr>
              <a:t> beam (266 nm)</a:t>
            </a:r>
            <a:endParaRPr lang="en-US" altLang="ja-JP" sz="2000" dirty="0" smtClean="0">
              <a:ea typeface="Arial" charset="0"/>
              <a:cs typeface="Arial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US" altLang="ja-JP" sz="2000" dirty="0" smtClean="0">
                <a:solidFill>
                  <a:srgbClr val="00B050"/>
                </a:solidFill>
                <a:ea typeface="Arial" charset="0"/>
                <a:cs typeface="Arial" charset="0"/>
              </a:rPr>
              <a:t>4</a:t>
            </a:r>
            <a:r>
              <a:rPr lang="en-US" altLang="ja-JP" sz="2000" dirty="0">
                <a:solidFill>
                  <a:srgbClr val="00B050"/>
                </a:solidFill>
                <a:ea typeface="Arial" charset="0"/>
                <a:cs typeface="Arial" charset="0"/>
              </a:rPr>
              <a:t>-</a:t>
            </a:r>
            <a:r>
              <a:rPr lang="en-US" altLang="ja-JP" sz="2000" dirty="0" smtClean="0">
                <a:solidFill>
                  <a:srgbClr val="00B050"/>
                </a:solidFill>
                <a:ea typeface="Arial" charset="0"/>
                <a:cs typeface="Arial" charset="0"/>
              </a:rPr>
              <a:t>laser injection   </a:t>
            </a:r>
            <a:r>
              <a:rPr lang="en-US" altLang="ja-JP" sz="20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[</a:t>
            </a:r>
            <a:r>
              <a:rPr lang="en-US" altLang="ja-JP" sz="2000" dirty="0">
                <a:solidFill>
                  <a:srgbClr val="FF0000"/>
                </a:solidFill>
                <a:ea typeface="Arial" charset="0"/>
                <a:cs typeface="Arial" charset="0"/>
              </a:rPr>
              <a:t>x4]</a:t>
            </a:r>
          </a:p>
          <a:p>
            <a:pPr eaLnBrk="1" hangingPunct="1">
              <a:spcBef>
                <a:spcPts val="400"/>
              </a:spcBef>
            </a:pPr>
            <a:r>
              <a:rPr lang="en-US" altLang="ja-JP" sz="2000" dirty="0" smtClean="0">
                <a:solidFill>
                  <a:srgbClr val="00B050"/>
                </a:solidFill>
                <a:ea typeface="Arial" charset="0"/>
                <a:cs typeface="Arial" charset="0"/>
                <a:sym typeface="Symbol" charset="2"/>
              </a:rPr>
              <a:t>Higher power </a:t>
            </a:r>
            <a:r>
              <a:rPr lang="en-US" altLang="ja-JP" sz="2000" dirty="0">
                <a:solidFill>
                  <a:srgbClr val="00B050"/>
                </a:solidFill>
                <a:ea typeface="Arial" charset="0"/>
                <a:cs typeface="Arial" charset="0"/>
                <a:sym typeface="Symbol" charset="2"/>
              </a:rPr>
              <a:t>CW lasers.</a:t>
            </a:r>
          </a:p>
          <a:p>
            <a:pPr eaLnBrk="1" hangingPunct="1">
              <a:spcBef>
                <a:spcPts val="400"/>
              </a:spcBef>
              <a:buFont typeface="Wingdings" charset="2"/>
              <a:buNone/>
            </a:pPr>
            <a:r>
              <a:rPr lang="en-US" altLang="ja-JP" sz="2000" dirty="0">
                <a:solidFill>
                  <a:srgbClr val="00B050"/>
                </a:solidFill>
                <a:ea typeface="Arial" charset="0"/>
                <a:cs typeface="Arial" charset="0"/>
                <a:sym typeface="Symbol" charset="2"/>
              </a:rPr>
              <a:t>     355 nm (for 2.4 </a:t>
            </a:r>
            <a:r>
              <a:rPr lang="en-US" altLang="ja-JP" sz="2000" dirty="0" err="1">
                <a:solidFill>
                  <a:srgbClr val="00B050"/>
                </a:solidFill>
                <a:ea typeface="Arial" charset="0"/>
                <a:cs typeface="Arial" charset="0"/>
                <a:sym typeface="Symbol" charset="2"/>
              </a:rPr>
              <a:t>GeV</a:t>
            </a:r>
            <a:r>
              <a:rPr lang="en-US" altLang="ja-JP" sz="2000" dirty="0">
                <a:solidFill>
                  <a:srgbClr val="00B050"/>
                </a:solidFill>
                <a:ea typeface="Arial" charset="0"/>
                <a:cs typeface="Arial" charset="0"/>
                <a:sym typeface="Symbol" charset="2"/>
              </a:rPr>
              <a:t>) 8 W16 W, 266 nm (for 2.9 </a:t>
            </a:r>
            <a:r>
              <a:rPr lang="en-US" altLang="ja-JP" sz="2000" dirty="0" err="1">
                <a:solidFill>
                  <a:srgbClr val="00B050"/>
                </a:solidFill>
                <a:ea typeface="Arial" charset="0"/>
                <a:cs typeface="Arial" charset="0"/>
                <a:sym typeface="Symbol" charset="2"/>
              </a:rPr>
              <a:t>GeV</a:t>
            </a:r>
            <a:r>
              <a:rPr lang="en-US" altLang="ja-JP" sz="2000" dirty="0">
                <a:solidFill>
                  <a:srgbClr val="00B050"/>
                </a:solidFill>
                <a:ea typeface="Arial" charset="0"/>
                <a:cs typeface="Arial" charset="0"/>
                <a:sym typeface="Symbol" charset="2"/>
              </a:rPr>
              <a:t>) 1 W2 W   </a:t>
            </a:r>
            <a:r>
              <a:rPr lang="en-US" altLang="ja-JP" sz="2000" dirty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[x2]</a:t>
            </a:r>
            <a:endParaRPr lang="en-US" altLang="ja-JP" sz="2000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US" altLang="ja-JP" sz="2000" dirty="0">
                <a:solidFill>
                  <a:srgbClr val="00B050"/>
                </a:solidFill>
                <a:ea typeface="Arial" charset="0"/>
                <a:cs typeface="Arial" charset="0"/>
              </a:rPr>
              <a:t>Laser beam shaping with cylindrical expander                                     </a:t>
            </a:r>
            <a:r>
              <a:rPr lang="en-US" altLang="ja-JP" sz="2000" dirty="0">
                <a:solidFill>
                  <a:srgbClr val="FF0000"/>
                </a:solidFill>
                <a:ea typeface="Arial" charset="0"/>
                <a:cs typeface="Arial" charset="0"/>
              </a:rPr>
              <a:t>[x2]</a:t>
            </a:r>
          </a:p>
        </p:txBody>
      </p:sp>
      <p:grpSp>
        <p:nvGrpSpPr>
          <p:cNvPr id="54" name="Group 112"/>
          <p:cNvGrpSpPr>
            <a:grpSpLocks/>
          </p:cNvGrpSpPr>
          <p:nvPr/>
        </p:nvGrpSpPr>
        <p:grpSpPr bwMode="auto">
          <a:xfrm>
            <a:off x="5876925" y="3309938"/>
            <a:ext cx="2528888" cy="1379537"/>
            <a:chOff x="3553" y="388"/>
            <a:chExt cx="1593" cy="869"/>
          </a:xfrm>
        </p:grpSpPr>
        <p:sp>
          <p:nvSpPr>
            <p:cNvPr id="11272" name="Oval 113"/>
            <p:cNvSpPr>
              <a:spLocks noChangeArrowheads="1"/>
            </p:cNvSpPr>
            <p:nvPr/>
          </p:nvSpPr>
          <p:spPr bwMode="auto">
            <a:xfrm>
              <a:off x="3619" y="758"/>
              <a:ext cx="485" cy="4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73" name="Oval 114"/>
            <p:cNvSpPr>
              <a:spLocks noChangeArrowheads="1"/>
            </p:cNvSpPr>
            <p:nvPr/>
          </p:nvSpPr>
          <p:spPr bwMode="auto">
            <a:xfrm>
              <a:off x="3553" y="949"/>
              <a:ext cx="611" cy="11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74" name="Oval 115"/>
            <p:cNvSpPr>
              <a:spLocks noChangeArrowheads="1"/>
            </p:cNvSpPr>
            <p:nvPr/>
          </p:nvSpPr>
          <p:spPr bwMode="auto">
            <a:xfrm>
              <a:off x="4564" y="872"/>
              <a:ext cx="485" cy="28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75" name="Oval 116"/>
            <p:cNvSpPr>
              <a:spLocks noChangeArrowheads="1"/>
            </p:cNvSpPr>
            <p:nvPr/>
          </p:nvSpPr>
          <p:spPr bwMode="auto">
            <a:xfrm>
              <a:off x="4498" y="949"/>
              <a:ext cx="611" cy="11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76" name="AutoShape 117"/>
            <p:cNvSpPr>
              <a:spLocks noChangeArrowheads="1"/>
            </p:cNvSpPr>
            <p:nvPr/>
          </p:nvSpPr>
          <p:spPr bwMode="auto">
            <a:xfrm>
              <a:off x="4227" y="849"/>
              <a:ext cx="207" cy="30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77" name="Line 118"/>
            <p:cNvSpPr>
              <a:spLocks noChangeShapeType="1"/>
            </p:cNvSpPr>
            <p:nvPr/>
          </p:nvSpPr>
          <p:spPr bwMode="auto">
            <a:xfrm flipV="1">
              <a:off x="3553" y="475"/>
              <a:ext cx="0" cy="5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78" name="Line 119"/>
            <p:cNvSpPr>
              <a:spLocks noChangeShapeType="1"/>
            </p:cNvSpPr>
            <p:nvPr/>
          </p:nvSpPr>
          <p:spPr bwMode="auto">
            <a:xfrm flipV="1">
              <a:off x="4164" y="475"/>
              <a:ext cx="0" cy="5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79" name="Line 120"/>
            <p:cNvSpPr>
              <a:spLocks noChangeShapeType="1"/>
            </p:cNvSpPr>
            <p:nvPr/>
          </p:nvSpPr>
          <p:spPr bwMode="auto">
            <a:xfrm>
              <a:off x="3553" y="560"/>
              <a:ext cx="6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80" name="Line 121"/>
            <p:cNvSpPr>
              <a:spLocks noChangeShapeType="1"/>
            </p:cNvSpPr>
            <p:nvPr/>
          </p:nvSpPr>
          <p:spPr bwMode="auto">
            <a:xfrm>
              <a:off x="3830" y="849"/>
              <a:ext cx="0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81" name="Line 122"/>
            <p:cNvSpPr>
              <a:spLocks noChangeShapeType="1"/>
            </p:cNvSpPr>
            <p:nvPr/>
          </p:nvSpPr>
          <p:spPr bwMode="auto">
            <a:xfrm flipV="1">
              <a:off x="3830" y="1067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82" name="Text Box 123"/>
            <p:cNvSpPr txBox="1">
              <a:spLocks noChangeArrowheads="1"/>
            </p:cNvSpPr>
            <p:nvPr/>
          </p:nvSpPr>
          <p:spPr bwMode="auto">
            <a:xfrm>
              <a:off x="3691" y="928"/>
              <a:ext cx="39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1200" b="1"/>
                <a:t>10 um</a:t>
              </a:r>
            </a:p>
          </p:txBody>
        </p:sp>
        <p:sp>
          <p:nvSpPr>
            <p:cNvPr id="11283" name="Text Box 124"/>
            <p:cNvSpPr txBox="1">
              <a:spLocks noChangeArrowheads="1"/>
            </p:cNvSpPr>
            <p:nvPr/>
          </p:nvSpPr>
          <p:spPr bwMode="auto">
            <a:xfrm>
              <a:off x="3638" y="388"/>
              <a:ext cx="4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1200" b="1"/>
                <a:t>400 um</a:t>
              </a:r>
            </a:p>
          </p:txBody>
        </p:sp>
        <p:sp>
          <p:nvSpPr>
            <p:cNvPr id="11284" name="Line 125"/>
            <p:cNvSpPr>
              <a:spLocks noChangeShapeType="1"/>
            </p:cNvSpPr>
            <p:nvPr/>
          </p:nvSpPr>
          <p:spPr bwMode="auto">
            <a:xfrm flipV="1">
              <a:off x="4807" y="673"/>
              <a:ext cx="11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85" name="Line 126"/>
            <p:cNvSpPr>
              <a:spLocks noChangeShapeType="1"/>
            </p:cNvSpPr>
            <p:nvPr/>
          </p:nvSpPr>
          <p:spPr bwMode="auto">
            <a:xfrm flipV="1">
              <a:off x="4608" y="388"/>
              <a:ext cx="114" cy="6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86" name="Text Box 127"/>
            <p:cNvSpPr txBox="1">
              <a:spLocks noChangeArrowheads="1"/>
            </p:cNvSpPr>
            <p:nvPr/>
          </p:nvSpPr>
          <p:spPr bwMode="auto">
            <a:xfrm>
              <a:off x="4807" y="500"/>
              <a:ext cx="3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1200" b="1"/>
                <a:t>laser</a:t>
              </a:r>
            </a:p>
          </p:txBody>
        </p:sp>
      </p:grpSp>
      <p:sp>
        <p:nvSpPr>
          <p:cNvPr id="11270" name="Text Box 128"/>
          <p:cNvSpPr txBox="1">
            <a:spLocks noChangeArrowheads="1"/>
          </p:cNvSpPr>
          <p:nvPr/>
        </p:nvSpPr>
        <p:spPr bwMode="auto">
          <a:xfrm>
            <a:off x="4670425" y="4664075"/>
            <a:ext cx="44244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kumimoji="0" lang="en-US" altLang="ja-JP" sz="2000" dirty="0"/>
              <a:t> Electron beam is horizontally wide.</a:t>
            </a:r>
          </a:p>
          <a:p>
            <a:r>
              <a:rPr kumimoji="0" lang="en-US" altLang="ja-JP" sz="2000" dirty="0"/>
              <a:t>    </a:t>
            </a:r>
            <a:r>
              <a:rPr kumimoji="0" lang="en-US" altLang="ja-JP" sz="2000" dirty="0" err="1">
                <a:sym typeface="Symbol" charset="2"/>
              </a:rPr>
              <a:t></a:t>
            </a:r>
            <a:r>
              <a:rPr kumimoji="0" lang="en-US" altLang="ja-JP" sz="2000" dirty="0">
                <a:sym typeface="Symbol" charset="2"/>
              </a:rPr>
              <a:t> </a:t>
            </a:r>
            <a:r>
              <a:rPr kumimoji="0" lang="en-US" altLang="ja-JP" sz="2000" dirty="0">
                <a:solidFill>
                  <a:srgbClr val="FF0000"/>
                </a:solidFill>
                <a:sym typeface="Symbol" charset="2"/>
              </a:rPr>
              <a:t>BCS efficiency will be increased</a:t>
            </a:r>
          </a:p>
          <a:p>
            <a:r>
              <a:rPr kumimoji="0" lang="en-US" altLang="ja-JP" sz="2000" dirty="0">
                <a:solidFill>
                  <a:srgbClr val="FF0000"/>
                </a:solidFill>
                <a:sym typeface="Symbol" charset="2"/>
              </a:rPr>
              <a:t>         by elliptical laser beam.</a:t>
            </a:r>
            <a:endParaRPr kumimoji="0" lang="en-US" altLang="ja-JP" sz="2000" dirty="0"/>
          </a:p>
        </p:txBody>
      </p:sp>
      <p:sp>
        <p:nvSpPr>
          <p:cNvPr id="11271" name="Text Box 129"/>
          <p:cNvSpPr txBox="1">
            <a:spLocks noChangeArrowheads="1"/>
          </p:cNvSpPr>
          <p:nvPr/>
        </p:nvSpPr>
        <p:spPr bwMode="auto">
          <a:xfrm>
            <a:off x="611188" y="5783263"/>
            <a:ext cx="63858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i="1" dirty="0"/>
              <a:t>Need large aperture</a:t>
            </a:r>
            <a:r>
              <a:rPr lang="en-US" altLang="ja-JP" i="1" dirty="0" smtClean="0"/>
              <a:t> of </a:t>
            </a:r>
            <a:r>
              <a:rPr lang="en-US" altLang="ja-JP" i="1" dirty="0"/>
              <a:t>the laser </a:t>
            </a:r>
            <a:r>
              <a:rPr lang="en-US" altLang="ja-JP" i="1" dirty="0" smtClean="0"/>
              <a:t>injection line</a:t>
            </a:r>
          </a:p>
          <a:p>
            <a:r>
              <a:rPr lang="en-US" altLang="ja-JP" i="1" dirty="0" smtClean="0">
                <a:sym typeface="Wingdings" charset="2"/>
              </a:rPr>
              <a:t>                  </a:t>
            </a:r>
            <a:r>
              <a:rPr lang="en-US" altLang="ja-JP" i="1" dirty="0" err="1" smtClean="0">
                <a:sym typeface="Wingdings" charset="2"/>
              </a:rPr>
              <a:t></a:t>
            </a:r>
            <a:r>
              <a:rPr lang="en-US" altLang="ja-JP" i="1" dirty="0" smtClean="0">
                <a:sym typeface="Wingdings" charset="2"/>
              </a:rPr>
              <a:t> construct new BL chambers</a:t>
            </a:r>
            <a:endParaRPr lang="en-US" altLang="ja-JP" i="1" dirty="0"/>
          </a:p>
        </p:txBody>
      </p:sp>
      <p:sp>
        <p:nvSpPr>
          <p:cNvPr id="127" name="Rectangle 30"/>
          <p:cNvSpPr>
            <a:spLocks noChangeArrowheads="1"/>
          </p:cNvSpPr>
          <p:nvPr/>
        </p:nvSpPr>
        <p:spPr bwMode="auto">
          <a:xfrm>
            <a:off x="457200" y="92075"/>
            <a:ext cx="8229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u="sng" dirty="0" smtClean="0">
                <a:solidFill>
                  <a:schemeClr val="tx2"/>
                </a:solidFill>
              </a:rPr>
              <a:t>High Beam Intensity</a:t>
            </a:r>
            <a:endParaRPr lang="en-US" altLang="ja-JP" sz="3200" u="sng" dirty="0">
              <a:solidFill>
                <a:schemeClr val="tx2"/>
              </a:solidFill>
            </a:endParaRPr>
          </a:p>
        </p:txBody>
      </p:sp>
      <p:sp>
        <p:nvSpPr>
          <p:cNvPr id="129" name="スライド番号プレースホルダ 1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29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4" descr="beamline2_jim_d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6025" y="2108200"/>
            <a:ext cx="22304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5" descr="detector_jim_de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5113" y="4365625"/>
            <a:ext cx="225583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6" descr="laser_jim_de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9625" y="3051175"/>
            <a:ext cx="22542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Freeform 7"/>
          <p:cNvSpPr>
            <a:spLocks/>
          </p:cNvSpPr>
          <p:nvPr/>
        </p:nvSpPr>
        <p:spPr bwMode="auto">
          <a:xfrm>
            <a:off x="2862263" y="2044700"/>
            <a:ext cx="928687" cy="182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0" y="384"/>
              </a:cxn>
              <a:cxn ang="0">
                <a:pos x="1440" y="336"/>
              </a:cxn>
            </a:cxnLst>
            <a:rect l="0" t="0" r="r" b="b"/>
            <a:pathLst>
              <a:path w="1440" h="440">
                <a:moveTo>
                  <a:pt x="0" y="0"/>
                </a:moveTo>
                <a:cubicBezTo>
                  <a:pt x="240" y="164"/>
                  <a:pt x="480" y="328"/>
                  <a:pt x="720" y="384"/>
                </a:cubicBezTo>
                <a:cubicBezTo>
                  <a:pt x="960" y="440"/>
                  <a:pt x="1200" y="388"/>
                  <a:pt x="1440" y="336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984500" y="2108200"/>
            <a:ext cx="3986213" cy="21240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 flipV="1">
            <a:off x="2922588" y="2108200"/>
            <a:ext cx="1692275" cy="92075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H="1">
            <a:off x="4560888" y="3021013"/>
            <a:ext cx="55562" cy="1143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4541838" y="3127375"/>
            <a:ext cx="328612" cy="173038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2068513" y="1668463"/>
            <a:ext cx="601662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3898900" y="1793875"/>
            <a:ext cx="490538" cy="631825"/>
          </a:xfrm>
          <a:prstGeom prst="cube">
            <a:avLst>
              <a:gd name="adj" fmla="val 69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79885" name="Text Box 14"/>
          <p:cNvSpPr txBox="1">
            <a:spLocks noChangeArrowheads="1"/>
          </p:cNvSpPr>
          <p:nvPr/>
        </p:nvSpPr>
        <p:spPr bwMode="auto">
          <a:xfrm>
            <a:off x="1700213" y="3573463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dirty="0">
                <a:solidFill>
                  <a:srgbClr val="000000"/>
                </a:solidFill>
                <a:latin typeface="Times New Roman" pitchFamily="18" charset="0"/>
              </a:rPr>
              <a:t>b) Laser hutch</a:t>
            </a:r>
          </a:p>
        </p:txBody>
      </p:sp>
      <p:sp>
        <p:nvSpPr>
          <p:cNvPr id="79886" name="Text Box 15"/>
          <p:cNvSpPr txBox="1">
            <a:spLocks noChangeArrowheads="1"/>
          </p:cNvSpPr>
          <p:nvPr/>
        </p:nvSpPr>
        <p:spPr bwMode="auto">
          <a:xfrm>
            <a:off x="392113" y="3013075"/>
            <a:ext cx="231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ja-JP" dirty="0">
                <a:solidFill>
                  <a:srgbClr val="000000"/>
                </a:solidFill>
                <a:latin typeface="Times New Roman" pitchFamily="18" charset="0"/>
              </a:rPr>
              <a:t>a) SPring-8 SR</a:t>
            </a:r>
          </a:p>
        </p:txBody>
      </p:sp>
      <p:sp>
        <p:nvSpPr>
          <p:cNvPr id="79887" name="Text Box 16"/>
          <p:cNvSpPr txBox="1">
            <a:spLocks noChangeArrowheads="1"/>
          </p:cNvSpPr>
          <p:nvPr/>
        </p:nvSpPr>
        <p:spPr bwMode="auto">
          <a:xfrm>
            <a:off x="5148263" y="5805488"/>
            <a:ext cx="288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t>c) Experimental hutch</a:t>
            </a:r>
          </a:p>
        </p:txBody>
      </p:sp>
      <p:sp>
        <p:nvSpPr>
          <p:cNvPr id="79888" name="Text Box 17"/>
          <p:cNvSpPr txBox="1">
            <a:spLocks noChangeArrowheads="1"/>
          </p:cNvSpPr>
          <p:nvPr/>
        </p:nvSpPr>
        <p:spPr bwMode="auto">
          <a:xfrm>
            <a:off x="5583238" y="4198938"/>
            <a:ext cx="1554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</a:rPr>
              <a:t>Compton </a:t>
            </a:r>
            <a:r>
              <a:rPr lang="en-US" altLang="ja-JP" sz="180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</a:rPr>
              <a:t>-ray</a:t>
            </a:r>
          </a:p>
        </p:txBody>
      </p:sp>
      <p:sp>
        <p:nvSpPr>
          <p:cNvPr id="79889" name="Text Box 18"/>
          <p:cNvSpPr txBox="1">
            <a:spLocks noChangeArrowheads="1"/>
          </p:cNvSpPr>
          <p:nvPr/>
        </p:nvSpPr>
        <p:spPr bwMode="auto">
          <a:xfrm>
            <a:off x="4427538" y="3429000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</a:rPr>
              <a:t>Laser light</a:t>
            </a:r>
          </a:p>
        </p:txBody>
      </p:sp>
      <p:sp>
        <p:nvSpPr>
          <p:cNvPr id="79890" name="Text Box 19"/>
          <p:cNvSpPr txBox="1">
            <a:spLocks noChangeArrowheads="1"/>
          </p:cNvSpPr>
          <p:nvPr/>
        </p:nvSpPr>
        <p:spPr bwMode="auto">
          <a:xfrm>
            <a:off x="1747838" y="1412875"/>
            <a:ext cx="1638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</a:rPr>
              <a:t>8 GeV electron </a:t>
            </a:r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891" name="Text Box 20"/>
          <p:cNvSpPr txBox="1">
            <a:spLocks noChangeArrowheads="1"/>
          </p:cNvSpPr>
          <p:nvPr/>
        </p:nvSpPr>
        <p:spPr bwMode="auto">
          <a:xfrm>
            <a:off x="2922588" y="1668463"/>
            <a:ext cx="157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</a:rPr>
              <a:t>Recoil electron</a:t>
            </a:r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892" name="Text Box 21"/>
          <p:cNvSpPr txBox="1">
            <a:spLocks noChangeArrowheads="1"/>
          </p:cNvSpPr>
          <p:nvPr/>
        </p:nvSpPr>
        <p:spPr bwMode="auto">
          <a:xfrm>
            <a:off x="4203700" y="2233613"/>
            <a:ext cx="1689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800">
                <a:solidFill>
                  <a:srgbClr val="000000"/>
                </a:solidFill>
                <a:latin typeface="Times New Roman" pitchFamily="18" charset="0"/>
              </a:rPr>
              <a:t>Tagging counter</a:t>
            </a:r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66" name="AutoShape 22"/>
          <p:cNvSpPr>
            <a:spLocks noChangeArrowheads="1"/>
          </p:cNvSpPr>
          <p:nvPr/>
        </p:nvSpPr>
        <p:spPr bwMode="auto">
          <a:xfrm>
            <a:off x="2678113" y="1857375"/>
            <a:ext cx="274637" cy="3429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79894" name="Text Box 23"/>
          <p:cNvSpPr txBox="1">
            <a:spLocks noChangeArrowheads="1"/>
          </p:cNvSpPr>
          <p:nvPr/>
        </p:nvSpPr>
        <p:spPr bwMode="auto">
          <a:xfrm>
            <a:off x="611188" y="1668463"/>
            <a:ext cx="140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t>Collision</a:t>
            </a:r>
          </a:p>
        </p:txBody>
      </p:sp>
      <p:sp>
        <p:nvSpPr>
          <p:cNvPr id="31768" name="Line 24"/>
          <p:cNvSpPr>
            <a:spLocks noChangeShapeType="1"/>
          </p:cNvSpPr>
          <p:nvPr/>
        </p:nvSpPr>
        <p:spPr bwMode="auto">
          <a:xfrm rot="-310108">
            <a:off x="1825625" y="1990725"/>
            <a:ext cx="268288" cy="511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79896" name="Text Box 27"/>
          <p:cNvSpPr txBox="1">
            <a:spLocks noChangeArrowheads="1"/>
          </p:cNvSpPr>
          <p:nvPr/>
        </p:nvSpPr>
        <p:spPr bwMode="auto">
          <a:xfrm>
            <a:off x="4065588" y="1341438"/>
            <a:ext cx="3913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ja-JP">
                <a:solidFill>
                  <a:srgbClr val="FF0066"/>
                </a:solidFill>
                <a:latin typeface="Times New Roman" pitchFamily="18" charset="0"/>
              </a:rPr>
              <a:t>Backward-Compton scattering</a:t>
            </a:r>
          </a:p>
        </p:txBody>
      </p:sp>
      <p:sp>
        <p:nvSpPr>
          <p:cNvPr id="79897" name="Text Box 28"/>
          <p:cNvSpPr txBox="1">
            <a:spLocks noChangeArrowheads="1"/>
          </p:cNvSpPr>
          <p:nvPr/>
        </p:nvSpPr>
        <p:spPr bwMode="auto">
          <a:xfrm>
            <a:off x="3322638" y="2505075"/>
            <a:ext cx="72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ja-JP">
                <a:solidFill>
                  <a:srgbClr val="FF6699"/>
                </a:solidFill>
                <a:latin typeface="Times New Roman" pitchFamily="18" charset="0"/>
              </a:rPr>
              <a:t>36m</a:t>
            </a:r>
          </a:p>
        </p:txBody>
      </p:sp>
      <p:sp>
        <p:nvSpPr>
          <p:cNvPr id="79898" name="Text Box 29"/>
          <p:cNvSpPr txBox="1">
            <a:spLocks noChangeArrowheads="1"/>
          </p:cNvSpPr>
          <p:nvPr/>
        </p:nvSpPr>
        <p:spPr bwMode="auto">
          <a:xfrm>
            <a:off x="5089525" y="2817813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ja-JP">
                <a:solidFill>
                  <a:srgbClr val="FF6699"/>
                </a:solidFill>
                <a:latin typeface="Times New Roman" pitchFamily="18" charset="0"/>
              </a:rPr>
              <a:t>70m</a:t>
            </a:r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2984500" y="1919288"/>
            <a:ext cx="4040188" cy="2184400"/>
          </a:xfrm>
          <a:prstGeom prst="line">
            <a:avLst/>
          </a:prstGeom>
          <a:noFill/>
          <a:ln w="28575" cap="rnd">
            <a:solidFill>
              <a:srgbClr val="FF99CC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79900" name="Rectangle 52"/>
          <p:cNvSpPr>
            <a:spLocks noGrp="1" noChangeArrowheads="1"/>
          </p:cNvSpPr>
          <p:nvPr>
            <p:ph type="title"/>
          </p:nvPr>
        </p:nvSpPr>
        <p:spPr>
          <a:xfrm>
            <a:off x="165100" y="0"/>
            <a:ext cx="8978900" cy="1143000"/>
          </a:xfrm>
          <a:noFill/>
        </p:spPr>
        <p:txBody>
          <a:bodyPr/>
          <a:lstStyle/>
          <a:p>
            <a:pPr eaLnBrk="1" hangingPunct="1"/>
            <a:r>
              <a:rPr lang="en-US" altLang="ja-JP" b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Schematic </a:t>
            </a:r>
            <a:r>
              <a:rPr lang="en-US" altLang="zh-TW" b="1" dirty="0" smtClean="0"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V</a:t>
            </a:r>
            <a:r>
              <a:rPr lang="en-US" altLang="ja-JP" b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iew of LEPS I </a:t>
            </a:r>
            <a:r>
              <a:rPr lang="en-US" altLang="zh-TW" b="1" dirty="0" smtClean="0"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F</a:t>
            </a:r>
            <a:r>
              <a:rPr lang="en-US" altLang="ja-JP" b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acility</a:t>
            </a:r>
          </a:p>
        </p:txBody>
      </p:sp>
      <p:pic>
        <p:nvPicPr>
          <p:cNvPr id="79901" name="Picture 54" descr="cb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700" y="4106863"/>
            <a:ext cx="3673475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スライド番号プレースホル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3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1024745"/>
            <a:ext cx="4521200" cy="5452255"/>
          </a:xfrm>
          <a:prstGeom prst="rect">
            <a:avLst/>
          </a:prstGeom>
        </p:spPr>
      </p:pic>
      <p:sp>
        <p:nvSpPr>
          <p:cNvPr id="147476" name="Rectangle 20"/>
          <p:cNvSpPr>
            <a:spLocks noGrp="1" noChangeArrowheads="1"/>
          </p:cNvSpPr>
          <p:nvPr>
            <p:ph type="title"/>
          </p:nvPr>
        </p:nvSpPr>
        <p:spPr>
          <a:xfrm>
            <a:off x="374650" y="-90488"/>
            <a:ext cx="8229600" cy="1143001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LEPS II detector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R&amp;D</a:t>
            </a:r>
            <a:endParaRPr lang="en-US" altLang="ja-JP" dirty="0"/>
          </a:p>
        </p:txBody>
      </p:sp>
      <p:grpSp>
        <p:nvGrpSpPr>
          <p:cNvPr id="2" name="図形グループ 9"/>
          <p:cNvGrpSpPr/>
          <p:nvPr/>
        </p:nvGrpSpPr>
        <p:grpSpPr>
          <a:xfrm>
            <a:off x="2844800" y="823913"/>
            <a:ext cx="1728788" cy="366712"/>
            <a:chOff x="5651500" y="1052513"/>
            <a:chExt cx="1728788" cy="366712"/>
          </a:xfrm>
        </p:grpSpPr>
        <p:sp>
          <p:nvSpPr>
            <p:cNvPr id="147525" name="Line 69"/>
            <p:cNvSpPr>
              <a:spLocks noChangeShapeType="1"/>
            </p:cNvSpPr>
            <p:nvPr/>
          </p:nvSpPr>
          <p:spPr bwMode="auto">
            <a:xfrm flipV="1">
              <a:off x="5651500" y="1196975"/>
              <a:ext cx="1728788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514" name="Text Box 58"/>
            <p:cNvSpPr txBox="1">
              <a:spLocks noChangeArrowheads="1"/>
            </p:cNvSpPr>
            <p:nvPr/>
          </p:nvSpPr>
          <p:spPr bwMode="auto">
            <a:xfrm>
              <a:off x="6084888" y="1052513"/>
              <a:ext cx="906462" cy="3667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2.22 </a:t>
              </a:r>
              <a:r>
                <a:rPr lang="en-US" altLang="ja-JP" dirty="0" err="1">
                  <a:solidFill>
                    <a:srgbClr val="FF0000"/>
                  </a:solidFill>
                </a:rPr>
                <a:t>m</a:t>
              </a:r>
              <a:endParaRPr lang="en-US" altLang="ja-JP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2" name="直線矢印コネクタ 31"/>
          <p:cNvCxnSpPr/>
          <p:nvPr/>
        </p:nvCxnSpPr>
        <p:spPr bwMode="auto">
          <a:xfrm flipV="1">
            <a:off x="1257300" y="4064000"/>
            <a:ext cx="2006600" cy="4318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テキスト ボックス 35"/>
          <p:cNvSpPr txBox="1"/>
          <p:nvPr/>
        </p:nvSpPr>
        <p:spPr>
          <a:xfrm>
            <a:off x="876300" y="4203700"/>
            <a:ext cx="31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/>
              </a:rPr>
              <a:t>g</a:t>
            </a:r>
            <a:endParaRPr kumimoji="1" lang="ja-JP" altLang="en-US" dirty="0">
              <a:latin typeface="Symbol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 rot="16200000" flipV="1">
            <a:off x="3340100" y="5016500"/>
            <a:ext cx="1066800" cy="254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テキスト ボックス 43"/>
          <p:cNvSpPr txBox="1"/>
          <p:nvPr/>
        </p:nvSpPr>
        <p:spPr>
          <a:xfrm>
            <a:off x="3517900" y="5422900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TPC</a:t>
            </a:r>
          </a:p>
        </p:txBody>
      </p:sp>
      <p:cxnSp>
        <p:nvCxnSpPr>
          <p:cNvPr id="45" name="直線矢印コネクタ 44"/>
          <p:cNvCxnSpPr/>
          <p:nvPr/>
        </p:nvCxnSpPr>
        <p:spPr bwMode="auto">
          <a:xfrm rot="16200000" flipV="1">
            <a:off x="4356100" y="5016500"/>
            <a:ext cx="850900" cy="2921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テキスト ボックス 45"/>
          <p:cNvSpPr txBox="1"/>
          <p:nvPr/>
        </p:nvSpPr>
        <p:spPr>
          <a:xfrm>
            <a:off x="4622800" y="5524500"/>
            <a:ext cx="6291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DC</a:t>
            </a:r>
            <a:endParaRPr kumimoji="1" lang="ja-JP" altLang="en-US" dirty="0"/>
          </a:p>
        </p:txBody>
      </p:sp>
      <p:cxnSp>
        <p:nvCxnSpPr>
          <p:cNvPr id="48" name="直線矢印コネクタ 47"/>
          <p:cNvCxnSpPr>
            <a:stCxn id="46" idx="0"/>
          </p:cNvCxnSpPr>
          <p:nvPr/>
        </p:nvCxnSpPr>
        <p:spPr bwMode="auto">
          <a:xfrm rot="16200000" flipV="1">
            <a:off x="4443550" y="5030650"/>
            <a:ext cx="889000" cy="987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直線矢印コネクタ 51"/>
          <p:cNvCxnSpPr>
            <a:stCxn id="46" idx="0"/>
          </p:cNvCxnSpPr>
          <p:nvPr/>
        </p:nvCxnSpPr>
        <p:spPr bwMode="auto">
          <a:xfrm rot="5400000" flipH="1" flipV="1">
            <a:off x="4533244" y="5002350"/>
            <a:ext cx="926306" cy="117994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直線矢印コネクタ 54"/>
          <p:cNvCxnSpPr>
            <a:stCxn id="46" idx="0"/>
          </p:cNvCxnSpPr>
          <p:nvPr/>
        </p:nvCxnSpPr>
        <p:spPr bwMode="auto">
          <a:xfrm rot="5400000" flipH="1" flipV="1">
            <a:off x="4646750" y="4900750"/>
            <a:ext cx="914400" cy="3331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テキスト ボックス 57"/>
          <p:cNvSpPr txBox="1"/>
          <p:nvPr/>
        </p:nvSpPr>
        <p:spPr>
          <a:xfrm>
            <a:off x="3213100" y="173990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Symbol"/>
              </a:rPr>
              <a:t>g</a:t>
            </a:r>
            <a:r>
              <a:rPr lang="en-US" altLang="ja-JP" dirty="0" smtClean="0">
                <a:latin typeface="Symbol"/>
              </a:rPr>
              <a:t> </a:t>
            </a:r>
            <a:r>
              <a:rPr lang="en-US" altLang="ja-JP" dirty="0" smtClean="0"/>
              <a:t>counter</a:t>
            </a:r>
            <a:r>
              <a:rPr lang="en-US" altLang="ja-JP" dirty="0" smtClean="0">
                <a:latin typeface="Symbol"/>
              </a:rPr>
              <a:t> </a:t>
            </a:r>
            <a:endParaRPr kumimoji="1" lang="ja-JP" altLang="en-US" dirty="0"/>
          </a:p>
        </p:txBody>
      </p:sp>
      <p:cxnSp>
        <p:nvCxnSpPr>
          <p:cNvPr id="59" name="直線矢印コネクタ 58"/>
          <p:cNvCxnSpPr/>
          <p:nvPr/>
        </p:nvCxnSpPr>
        <p:spPr bwMode="auto">
          <a:xfrm rot="16200000" flipH="1">
            <a:off x="3600450" y="2343150"/>
            <a:ext cx="419100" cy="76200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テキスト ボックス 61"/>
          <p:cNvSpPr txBox="1"/>
          <p:nvPr/>
        </p:nvSpPr>
        <p:spPr>
          <a:xfrm>
            <a:off x="4787900" y="1727200"/>
            <a:ext cx="8344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</a:rPr>
              <a:t>RPC</a:t>
            </a:r>
            <a:r>
              <a:rPr lang="en-US" altLang="ja-JP" dirty="0" smtClean="0">
                <a:latin typeface="Symbol"/>
              </a:rPr>
              <a:t> </a:t>
            </a:r>
            <a:endParaRPr kumimoji="1" lang="ja-JP" altLang="en-US" dirty="0"/>
          </a:p>
        </p:txBody>
      </p:sp>
      <p:cxnSp>
        <p:nvCxnSpPr>
          <p:cNvPr id="63" name="直線矢印コネクタ 62"/>
          <p:cNvCxnSpPr>
            <a:stCxn id="62" idx="2"/>
          </p:cNvCxnSpPr>
          <p:nvPr/>
        </p:nvCxnSpPr>
        <p:spPr bwMode="auto">
          <a:xfrm rot="5400000">
            <a:off x="4789204" y="2454261"/>
            <a:ext cx="681335" cy="150542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直線矢印コネクタ 65"/>
          <p:cNvCxnSpPr/>
          <p:nvPr/>
        </p:nvCxnSpPr>
        <p:spPr bwMode="auto">
          <a:xfrm rot="5400000">
            <a:off x="5208304" y="2797162"/>
            <a:ext cx="681335" cy="150542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テキスト ボックス 64"/>
          <p:cNvSpPr txBox="1"/>
          <p:nvPr/>
        </p:nvSpPr>
        <p:spPr>
          <a:xfrm>
            <a:off x="5448300" y="2374900"/>
            <a:ext cx="8117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</a:rPr>
              <a:t>TOP</a:t>
            </a:r>
            <a:r>
              <a:rPr lang="en-US" altLang="ja-JP" dirty="0" smtClean="0">
                <a:latin typeface="Symbol"/>
              </a:rPr>
              <a:t> 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72200" y="1308100"/>
            <a:ext cx="1008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/>
              </a:rPr>
              <a:t>B=1 T</a:t>
            </a:r>
            <a:r>
              <a:rPr lang="en-US" altLang="ja-JP" dirty="0" smtClean="0">
                <a:latin typeface="Symbol"/>
              </a:rPr>
              <a:t> 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00800" y="1816100"/>
            <a:ext cx="2072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Symbol"/>
              </a:rPr>
              <a:t>D</a:t>
            </a:r>
            <a:r>
              <a:rPr kumimoji="1" lang="en-US" altLang="ja-JP" dirty="0" err="1" smtClean="0"/>
              <a:t>p/p</a:t>
            </a:r>
            <a:r>
              <a:rPr kumimoji="1" lang="en-US" altLang="ja-JP" dirty="0" smtClean="0"/>
              <a:t> 〜 1%</a:t>
            </a:r>
          </a:p>
          <a:p>
            <a:r>
              <a:rPr lang="en-US" altLang="ja-JP" dirty="0" smtClean="0"/>
              <a:t>  for </a:t>
            </a:r>
            <a:r>
              <a:rPr lang="en-US" altLang="ja-JP" dirty="0" err="1" smtClean="0">
                <a:latin typeface="Symbol"/>
              </a:rPr>
              <a:t>q</a:t>
            </a:r>
            <a:r>
              <a:rPr lang="en-US" altLang="ja-JP" dirty="0" smtClean="0">
                <a:latin typeface="Symbol"/>
              </a:rPr>
              <a:t> &gt;7 </a:t>
            </a:r>
            <a:r>
              <a:rPr lang="en-US" altLang="ja-JP" dirty="0" smtClean="0">
                <a:latin typeface="Times New Roman"/>
              </a:rPr>
              <a:t>deg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816600" y="3251200"/>
            <a:ext cx="3426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Good K/</a:t>
            </a:r>
            <a:r>
              <a:rPr kumimoji="1" lang="en-US" altLang="ja-JP" dirty="0" err="1" smtClean="0">
                <a:latin typeface="Symbol"/>
              </a:rPr>
              <a:t>p</a:t>
            </a:r>
            <a:r>
              <a:rPr kumimoji="1" lang="en-US" altLang="ja-JP" dirty="0" err="1" smtClean="0"/>
              <a:t>/p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 </a:t>
            </a:r>
            <a:r>
              <a:rPr kumimoji="1" lang="en-US" altLang="ja-JP" dirty="0" smtClean="0"/>
              <a:t>separation &lt; 2.7 </a:t>
            </a:r>
            <a:r>
              <a:rPr kumimoji="1" lang="en-US" altLang="ja-JP" dirty="0" err="1" smtClean="0"/>
              <a:t>GeV/c</a:t>
            </a:r>
            <a:endParaRPr kumimoji="1" lang="ja-JP" altLang="en-US" dirty="0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30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SCF0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52500" y="673100"/>
            <a:ext cx="2270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2006. 03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BNL E949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 (K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</a:rPr>
              <a:t> → </a:t>
            </a:r>
            <a:r>
              <a:rPr kumimoji="1" lang="en-US" altLang="ja-JP" dirty="0" err="1" smtClean="0">
                <a:solidFill>
                  <a:schemeClr val="bg1"/>
                </a:solidFill>
                <a:latin typeface="Symbol"/>
              </a:rPr>
              <a:t>p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+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/>
                </a:solidFill>
                <a:latin typeface="Symbol"/>
              </a:rPr>
              <a:t>nn</a:t>
            </a:r>
            <a:r>
              <a:rPr kumimoji="1" lang="en-US" altLang="ja-JP" baseline="-25000" dirty="0" err="1" smtClean="0">
                <a:solidFill>
                  <a:schemeClr val="bg1"/>
                </a:solidFill>
              </a:rPr>
              <a:t>bar</a:t>
            </a:r>
            <a:r>
              <a:rPr kumimoji="1" lang="en-US" altLang="ja-JP" dirty="0" smtClean="0">
                <a:solidFill>
                  <a:schemeClr val="bg1"/>
                </a:solidFill>
              </a:rPr>
              <a:t>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31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 descr="DSC008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52500" y="571500"/>
            <a:ext cx="135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2011. 08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32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33</a:t>
            </a:fld>
            <a:endParaRPr lang="en-US" altLang="ja-JP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52500" y="571500"/>
            <a:ext cx="135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2011. 09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8761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7974" y="369888"/>
            <a:ext cx="2701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2011.11  SP8</a:t>
            </a:r>
            <a:endParaRPr lang="ja-JP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34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562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7974" y="369888"/>
            <a:ext cx="2701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2011.12  SP8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35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5599" y="1022072"/>
            <a:ext cx="2959101" cy="451406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prototype 1 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4690570" y="1072872"/>
            <a:ext cx="2992930" cy="451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875" marR="0" lvl="0" indent="-396875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3200" dirty="0" smtClean="0">
                <a:latin typeface="+mn-lt"/>
                <a:ea typeface="+mn-ea"/>
              </a:rPr>
              <a:t>prototype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altLang="ja-JP" sz="3200" dirty="0" smtClean="0"/>
              <a:t>2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図 6" descr="field_cage_prototyp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29" y="2114432"/>
            <a:ext cx="3231165" cy="4117591"/>
          </a:xfrm>
          <a:prstGeom prst="rect">
            <a:avLst/>
          </a:prstGeom>
        </p:spPr>
      </p:pic>
      <p:pic>
        <p:nvPicPr>
          <p:cNvPr id="14" name="図 13" descr="prototyp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1" y="2114432"/>
            <a:ext cx="4036843" cy="2464156"/>
          </a:xfrm>
          <a:prstGeom prst="rect">
            <a:avLst/>
          </a:prstGeom>
        </p:spPr>
      </p:pic>
      <p:cxnSp>
        <p:nvCxnSpPr>
          <p:cNvPr id="16" name="直線矢印コネクタ 15"/>
          <p:cNvCxnSpPr/>
          <p:nvPr/>
        </p:nvCxnSpPr>
        <p:spPr>
          <a:xfrm rot="5400000">
            <a:off x="6540957" y="3678755"/>
            <a:ext cx="2450778" cy="891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861711" y="3232388"/>
            <a:ext cx="1228121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~ 400 mm</a:t>
            </a: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7201" y="1575078"/>
            <a:ext cx="421183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Volume</a:t>
            </a:r>
            <a:r>
              <a:rPr kumimoji="1" lang="en-US" altLang="ja-JP" sz="2000" dirty="0" smtClean="0"/>
              <a:t> (50 mm × 50 mm × 20 mm)</a:t>
            </a:r>
            <a:endParaRPr kumimoji="1"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18955" y="1575078"/>
            <a:ext cx="493193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Volume</a:t>
            </a:r>
            <a:r>
              <a:rPr kumimoji="1" lang="en-US" altLang="ja-JP" sz="2000" dirty="0" smtClean="0"/>
              <a:t> (118 mm × 250 mm × 412.6 mm)</a:t>
            </a:r>
            <a:endParaRPr kumimoji="1" lang="ja-JP" altLang="en-US" sz="2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31300" y="3232388"/>
            <a:ext cx="124906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altLang="ja-JP" sz="2000" dirty="0" smtClean="0"/>
              <a:t> P10</a:t>
            </a:r>
          </a:p>
          <a:p>
            <a:pPr>
              <a:buFont typeface="Arial"/>
              <a:buChar char="•"/>
            </a:pPr>
            <a:r>
              <a:rPr kumimoji="1" lang="en-US" altLang="ja-JP" sz="2000" dirty="0" smtClean="0"/>
              <a:t> Ne-CH</a:t>
            </a:r>
            <a:r>
              <a:rPr kumimoji="1" lang="en-US" altLang="ja-JP" sz="2000" baseline="-25000" dirty="0" smtClean="0"/>
              <a:t>4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048828" y="5077262"/>
            <a:ext cx="7360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altLang="ja-JP" sz="2000" dirty="0" smtClean="0"/>
              <a:t> P10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 rot="5400000">
            <a:off x="3344047" y="3467603"/>
            <a:ext cx="47043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3441083" y="2682869"/>
            <a:ext cx="1098127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~ </a:t>
            </a:r>
            <a:r>
              <a:rPr lang="en-US" altLang="ja-JP" sz="2000" dirty="0" smtClean="0"/>
              <a:t>2</a:t>
            </a:r>
            <a:r>
              <a:rPr kumimoji="1" lang="en-US" altLang="ja-JP" sz="2000" dirty="0" smtClean="0"/>
              <a:t>0 mm</a:t>
            </a:r>
            <a:endParaRPr kumimoji="1" lang="ja-JP" altLang="en-US" sz="2000" dirty="0"/>
          </a:p>
        </p:txBody>
      </p:sp>
      <p:sp>
        <p:nvSpPr>
          <p:cNvPr id="26" name="タイトル 1"/>
          <p:cNvSpPr>
            <a:spLocks noGrp="1"/>
          </p:cNvSpPr>
          <p:nvPr>
            <p:ph type="title"/>
          </p:nvPr>
        </p:nvSpPr>
        <p:spPr>
          <a:xfrm>
            <a:off x="467544" y="7620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>
                <a:latin typeface="+mn-ea"/>
                <a:ea typeface="+mn-ea"/>
              </a:rPr>
              <a:t>Detector development</a:t>
            </a:r>
            <a:br>
              <a:rPr lang="en-US" altLang="ja-JP" sz="4000" dirty="0" smtClean="0">
                <a:latin typeface="+mn-ea"/>
                <a:ea typeface="+mn-ea"/>
              </a:rPr>
            </a:br>
            <a:r>
              <a:rPr lang="en-US" altLang="ja-JP" sz="4000" dirty="0" smtClean="0">
                <a:latin typeface="+mn-ea"/>
                <a:ea typeface="+mn-ea"/>
              </a:rPr>
              <a:t> Time projection chamber</a:t>
            </a:r>
            <a:r>
              <a:rPr lang="en-US" altLang="ja-JP" sz="2800" dirty="0" smtClean="0">
                <a:latin typeface="+mn-ea"/>
                <a:ea typeface="+mn-ea"/>
              </a:rPr>
              <a:t> </a:t>
            </a:r>
            <a:r>
              <a:rPr kumimoji="1" lang="en-US" altLang="ja-JP" sz="2800" dirty="0" smtClean="0">
                <a:latin typeface="+mn-ea"/>
                <a:ea typeface="+mn-ea"/>
              </a:rPr>
              <a:t> </a:t>
            </a:r>
            <a:endParaRPr kumimoji="1" lang="ja-JP" altLang="en-US" sz="2800" dirty="0">
              <a:latin typeface="+mn-ea"/>
              <a:ea typeface="+mn-ea"/>
            </a:endParaRPr>
          </a:p>
        </p:txBody>
      </p:sp>
      <p:sp>
        <p:nvSpPr>
          <p:cNvPr id="48" name="スライド番号プレースホルダ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36</a:t>
            </a:fld>
            <a:endParaRPr lang="en-US" altLang="ja-JP"/>
          </a:p>
        </p:txBody>
      </p:sp>
      <p:grpSp>
        <p:nvGrpSpPr>
          <p:cNvPr id="47" name="グループ化 101"/>
          <p:cNvGrpSpPr/>
          <p:nvPr/>
        </p:nvGrpSpPr>
        <p:grpSpPr>
          <a:xfrm>
            <a:off x="562744" y="4629186"/>
            <a:ext cx="2532276" cy="2228814"/>
            <a:chOff x="4067944" y="3933056"/>
            <a:chExt cx="2088232" cy="1837983"/>
          </a:xfrm>
        </p:grpSpPr>
        <p:pic>
          <p:nvPicPr>
            <p:cNvPr id="52" name="図 51" descr="E:\修士論文\residual1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7944" y="3933056"/>
              <a:ext cx="2088232" cy="16243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3" name="テキスト ボックス 52"/>
            <p:cNvSpPr txBox="1"/>
            <p:nvPr/>
          </p:nvSpPr>
          <p:spPr>
            <a:xfrm>
              <a:off x="4067944" y="5517232"/>
              <a:ext cx="2088232" cy="253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rgbClr val="0070C0"/>
                  </a:solidFill>
                  <a:latin typeface="+mn-ea"/>
                </a:rPr>
                <a:t>residual</a:t>
              </a:r>
              <a:endParaRPr kumimoji="1" lang="ja-JP" altLang="en-US" sz="1400" dirty="0">
                <a:latin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37</a:t>
            </a:fld>
            <a:endParaRPr lang="en-US" altLang="ja-JP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822526"/>
            <a:ext cx="3486150" cy="336847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219200"/>
            <a:ext cx="4031840" cy="25717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18" y="4146550"/>
            <a:ext cx="8383732" cy="196215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4572000" y="6068368"/>
            <a:ext cx="1895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60 </a:t>
            </a:r>
            <a:r>
              <a:rPr lang="en-US" altLang="ja-JP" dirty="0" err="1" smtClean="0"/>
              <a:t>ps</a:t>
            </a:r>
            <a:r>
              <a:rPr lang="en-US" altLang="ja-JP" dirty="0" smtClean="0"/>
              <a:t> / 99 %</a:t>
            </a:r>
            <a:endParaRPr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467544" y="7620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>
                <a:latin typeface="+mn-ea"/>
                <a:ea typeface="+mn-ea"/>
              </a:rPr>
              <a:t>Detector development</a:t>
            </a:r>
            <a:br>
              <a:rPr lang="en-US" altLang="ja-JP" sz="4000" dirty="0" smtClean="0">
                <a:latin typeface="+mn-ea"/>
                <a:ea typeface="+mn-ea"/>
              </a:rPr>
            </a:br>
            <a:r>
              <a:rPr lang="en-US" altLang="ja-JP" sz="4000" dirty="0" smtClean="0">
                <a:latin typeface="+mn-ea"/>
                <a:ea typeface="+mn-ea"/>
              </a:rPr>
              <a:t>Resistive plate chamber</a:t>
            </a:r>
            <a:r>
              <a:rPr lang="en-US" altLang="ja-JP" sz="2800" dirty="0" smtClean="0">
                <a:latin typeface="+mn-ea"/>
                <a:ea typeface="+mn-ea"/>
              </a:rPr>
              <a:t> </a:t>
            </a:r>
            <a:r>
              <a:rPr kumimoji="1" lang="en-US" altLang="ja-JP" sz="2800" dirty="0" smtClean="0">
                <a:latin typeface="+mn-ea"/>
                <a:ea typeface="+mn-ea"/>
              </a:rPr>
              <a:t> </a:t>
            </a:r>
            <a:endParaRPr kumimoji="1" lang="ja-JP" altLang="en-US" sz="28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76" name="Rectangle 20"/>
          <p:cNvSpPr>
            <a:spLocks noGrp="1" noChangeArrowheads="1"/>
          </p:cNvSpPr>
          <p:nvPr>
            <p:ph type="title"/>
          </p:nvPr>
        </p:nvSpPr>
        <p:spPr>
          <a:xfrm>
            <a:off x="374650" y="-306388"/>
            <a:ext cx="8229600" cy="1143001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Summary</a:t>
            </a:r>
            <a:r>
              <a:rPr lang="en-US" altLang="ja-JP" dirty="0" smtClean="0"/>
              <a:t> </a:t>
            </a:r>
            <a:endParaRPr lang="en-US" altLang="ja-JP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554038"/>
            <a:ext cx="8769350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LEPS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Highly polarized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 photon beam up to 3 </a:t>
            </a:r>
            <a:r>
              <a:rPr lang="en-US" altLang="ja-JP" sz="2800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K*</a:t>
            </a:r>
            <a:r>
              <a:rPr lang="en-US" altLang="ja-JP" sz="2800" dirty="0" smtClean="0">
                <a:latin typeface="Symbol"/>
                <a:cs typeface="Times New Roman" pitchFamily="18" charset="0"/>
              </a:rPr>
              <a:t>S</a:t>
            </a:r>
            <a:r>
              <a:rPr lang="en-US" altLang="ja-JP" sz="2800" baseline="30000" dirty="0" smtClean="0">
                <a:latin typeface="Symbol"/>
                <a:cs typeface="Times New Roman" pitchFamily="18" charset="0"/>
              </a:rPr>
              <a:t>+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dirty="0" err="1" smtClean="0">
                <a:latin typeface="Times New Roman" pitchFamily="18" charset="0"/>
                <a:cs typeface="Times New Roman" pitchFamily="18" charset="0"/>
              </a:rPr>
              <a:t>photoproduction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 with evidence for </a:t>
            </a:r>
            <a:r>
              <a:rPr lang="en-US" altLang="ja-JP" sz="2800" dirty="0" err="1" smtClean="0">
                <a:latin typeface="Symbol"/>
                <a:cs typeface="Times New Roman" pitchFamily="18" charset="0"/>
              </a:rPr>
              <a:t>k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 meson exchange. (PRL108, 092001,2012)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The results of </a:t>
            </a:r>
            <a:r>
              <a:rPr lang="en-US" altLang="ja-JP" sz="2800" dirty="0" smtClean="0">
                <a:latin typeface="Symbol"/>
                <a:cs typeface="Times New Roman" pitchFamily="18" charset="0"/>
              </a:rPr>
              <a:t>Q</a:t>
            </a:r>
            <a:r>
              <a:rPr lang="en-US" altLang="ja-JP" sz="28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 search will be shown at FB20 workshop in August.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LEPS II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x10 luminosity.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ja-JP" sz="2800" b="1" dirty="0" smtClean="0">
                <a:solidFill>
                  <a:srgbClr val="FF0000"/>
                </a:solidFill>
                <a:latin typeface="Symbol"/>
                <a:cs typeface="Times New Roman" pitchFamily="18" charset="0"/>
              </a:rPr>
              <a:t>p</a:t>
            </a: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detector 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with solenoid which cover from very forward to backward.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Photon and charged particle detection simultaneously.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First beam in this autumn.	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Physics data taking start from 2014.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kumimoji="1" lang="en-US" altLang="ja-JP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38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39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-63500" y="150813"/>
            <a:ext cx="9143999" cy="777875"/>
          </a:xfrm>
        </p:spPr>
        <p:txBody>
          <a:bodyPr/>
          <a:lstStyle/>
          <a:p>
            <a:pPr eaLnBrk="1" hangingPunct="1"/>
            <a:r>
              <a:rPr lang="en-US" altLang="zh-TW" sz="4000" b="1" dirty="0" smtClean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Backward-</a:t>
            </a:r>
            <a:r>
              <a:rPr lang="en-US" altLang="ko-KR" sz="4000" b="1" dirty="0" smtClean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Compton</a:t>
            </a:r>
            <a:r>
              <a:rPr lang="en-US" altLang="zh-TW" sz="4000" b="1" dirty="0" smtClean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S</a:t>
            </a:r>
            <a:r>
              <a:rPr lang="en-US" altLang="ko-KR" sz="4000" b="1" dirty="0" smtClean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cattered Photon</a:t>
            </a:r>
            <a:endParaRPr lang="en-US" altLang="ja-JP" sz="4000" b="1" dirty="0" smtClean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8538"/>
            <a:ext cx="9144000" cy="1582737"/>
          </a:xfrm>
          <a:noFill/>
        </p:spPr>
        <p:txBody>
          <a:bodyPr/>
          <a:lstStyle/>
          <a:p>
            <a:pPr eaLnBrk="1" hangingPunct="1"/>
            <a:r>
              <a:rPr lang="en-US" altLang="ja-JP" sz="2000" dirty="0" smtClean="0">
                <a:ea typeface="ＭＳ Ｐゴシック" pitchFamily="50" charset="-128"/>
              </a:rPr>
              <a:t>8 </a:t>
            </a:r>
            <a:r>
              <a:rPr lang="en-US" altLang="ja-JP" sz="2000" dirty="0" err="1" smtClean="0">
                <a:ea typeface="ＭＳ Ｐゴシック" pitchFamily="50" charset="-128"/>
              </a:rPr>
              <a:t>GeV</a:t>
            </a:r>
            <a:r>
              <a:rPr lang="en-US" altLang="ja-JP" sz="2000" dirty="0" smtClean="0">
                <a:ea typeface="ＭＳ Ｐゴシック" pitchFamily="50" charset="-128"/>
              </a:rPr>
              <a:t> electrons in SPring-8</a:t>
            </a:r>
          </a:p>
          <a:p>
            <a:pPr lvl="1"/>
            <a:r>
              <a:rPr lang="en-US" altLang="ja-JP" sz="2000" dirty="0" smtClean="0">
                <a:ea typeface="ＭＳ Ｐゴシック" pitchFamily="50" charset="-128"/>
              </a:rPr>
              <a:t>+ 351nm </a:t>
            </a:r>
            <a:r>
              <a:rPr lang="en-US" altLang="ja-JP" sz="2000" dirty="0" err="1" smtClean="0">
                <a:ea typeface="ＭＳ Ｐゴシック" pitchFamily="50" charset="-128"/>
              </a:rPr>
              <a:t>Ar</a:t>
            </a:r>
            <a:r>
              <a:rPr lang="en-US" altLang="ja-JP" sz="2000" dirty="0" smtClean="0">
                <a:ea typeface="ＭＳ Ｐゴシック" pitchFamily="50" charset="-128"/>
              </a:rPr>
              <a:t> laser (3.5eV</a:t>
            </a:r>
            <a:r>
              <a:rPr lang="ja-JP" altLang="en-US" sz="2000" dirty="0" smtClean="0">
                <a:ea typeface="ＭＳ Ｐゴシック" pitchFamily="50" charset="-128"/>
              </a:rPr>
              <a:t>） </a:t>
            </a:r>
            <a:r>
              <a:rPr lang="en-US" altLang="ja-JP" sz="2000" dirty="0" smtClean="0">
                <a:ea typeface="ＭＳ Ｐゴシック" pitchFamily="50" charset="-128"/>
              </a:rPr>
              <a:t>8W</a:t>
            </a:r>
            <a:r>
              <a:rPr lang="en-US" altLang="ko-KR" sz="2000" dirty="0" smtClean="0">
                <a:ea typeface="Gulim" pitchFamily="34" charset="-127"/>
                <a:sym typeface="Wingdings" pitchFamily="2" charset="2"/>
              </a:rPr>
              <a:t> </a:t>
            </a:r>
            <a:r>
              <a:rPr lang="en-US" altLang="ko-KR" sz="2000" dirty="0" smtClean="0">
                <a:ea typeface="ＭＳ Ｐゴシック" pitchFamily="50" charset="-128"/>
                <a:sym typeface="Wingdings" pitchFamily="2" charset="2"/>
              </a:rPr>
              <a:t>~ </a:t>
            </a:r>
            <a:r>
              <a:rPr lang="en-US" altLang="ja-JP" sz="2000" b="1" dirty="0" smtClean="0">
                <a:solidFill>
                  <a:srgbClr val="FF0000"/>
                </a:solidFill>
                <a:ea typeface="ＭＳ Ｐゴシック" pitchFamily="50" charset="-128"/>
              </a:rPr>
              <a:t>2.4 </a:t>
            </a:r>
            <a:r>
              <a:rPr lang="en-US" altLang="ja-JP" sz="2000" b="1" dirty="0" err="1" smtClean="0">
                <a:solidFill>
                  <a:srgbClr val="FF0000"/>
                </a:solidFill>
                <a:ea typeface="ＭＳ Ｐゴシック" pitchFamily="50" charset="-128"/>
              </a:rPr>
              <a:t>GeV</a:t>
            </a:r>
            <a:r>
              <a:rPr lang="en-US" altLang="ja-JP" sz="2000" dirty="0" smtClean="0">
                <a:ea typeface="ＭＳ Ｐゴシック" pitchFamily="50" charset="-128"/>
              </a:rPr>
              <a:t> photon</a:t>
            </a:r>
          </a:p>
          <a:p>
            <a:pPr lvl="1"/>
            <a:r>
              <a:rPr lang="en-US" altLang="ja-JP" sz="2000" dirty="0" smtClean="0">
                <a:ea typeface="ＭＳ Ｐゴシック" pitchFamily="50" charset="-128"/>
              </a:rPr>
              <a:t>+ 266nm </a:t>
            </a:r>
            <a:r>
              <a:rPr lang="en-US" altLang="ja-JP" sz="2000" dirty="0" err="1" smtClean="0">
                <a:ea typeface="ＭＳ Ｐゴシック" pitchFamily="50" charset="-128"/>
              </a:rPr>
              <a:t>Solid+BBO</a:t>
            </a:r>
            <a:r>
              <a:rPr lang="en-US" altLang="ja-JP" sz="2000" dirty="0" smtClean="0">
                <a:ea typeface="ＭＳ Ｐゴシック" pitchFamily="50" charset="-128"/>
              </a:rPr>
              <a:t> (4.6eV</a:t>
            </a:r>
            <a:r>
              <a:rPr lang="ja-JP" altLang="en-US" sz="2000" dirty="0" smtClean="0">
                <a:ea typeface="ＭＳ Ｐゴシック" pitchFamily="50" charset="-128"/>
              </a:rPr>
              <a:t>） </a:t>
            </a:r>
            <a:r>
              <a:rPr lang="en-US" altLang="ja-JP" sz="2000" dirty="0" smtClean="0">
                <a:ea typeface="ＭＳ Ｐゴシック" pitchFamily="50" charset="-128"/>
              </a:rPr>
              <a:t>1W</a:t>
            </a:r>
            <a:r>
              <a:rPr lang="en-US" altLang="ko-KR" sz="2000" dirty="0" smtClean="0">
                <a:ea typeface="Gulim" pitchFamily="34" charset="-127"/>
                <a:sym typeface="Wingdings" pitchFamily="2" charset="2"/>
              </a:rPr>
              <a:t> +</a:t>
            </a:r>
            <a:r>
              <a:rPr lang="en-US" altLang="ja-JP" sz="2000" b="1" dirty="0" smtClean="0">
                <a:solidFill>
                  <a:srgbClr val="FF0000"/>
                </a:solidFill>
                <a:ea typeface="ＭＳ Ｐゴシック" pitchFamily="50" charset="-128"/>
              </a:rPr>
              <a:t>3.0 </a:t>
            </a:r>
            <a:r>
              <a:rPr lang="en-US" altLang="ja-JP" sz="2000" b="1" dirty="0" err="1" smtClean="0">
                <a:solidFill>
                  <a:srgbClr val="FF0000"/>
                </a:solidFill>
                <a:ea typeface="ＭＳ Ｐゴシック" pitchFamily="50" charset="-128"/>
              </a:rPr>
              <a:t>GeV</a:t>
            </a:r>
            <a:r>
              <a:rPr lang="en-US" altLang="ja-JP" sz="2000" dirty="0" smtClean="0">
                <a:ea typeface="ＭＳ Ｐゴシック" pitchFamily="50" charset="-128"/>
              </a:rPr>
              <a:t> photon </a:t>
            </a:r>
            <a:endParaRPr lang="en-US" altLang="ko-KR" sz="2000" dirty="0" smtClean="0">
              <a:ea typeface="Gulim" pitchFamily="34" charset="-127"/>
            </a:endParaRPr>
          </a:p>
          <a:p>
            <a:pPr eaLnBrk="1" hangingPunct="1"/>
            <a:r>
              <a:rPr lang="en-US" altLang="ja-JP" sz="2000" dirty="0" smtClean="0">
                <a:ea typeface="ＭＳ Ｐゴシック" pitchFamily="50" charset="-128"/>
              </a:rPr>
              <a:t>Laser Power ~6 W (351nm)   </a:t>
            </a:r>
            <a:r>
              <a:rPr lang="en-US" altLang="ko-KR" sz="2000" dirty="0" smtClean="0">
                <a:ea typeface="Gulim" pitchFamily="34" charset="-127"/>
                <a:sym typeface="Wingdings" pitchFamily="2" charset="2"/>
              </a:rPr>
              <a:t></a:t>
            </a:r>
            <a:r>
              <a:rPr lang="en-US" altLang="ja-JP" sz="2000" dirty="0" smtClean="0">
                <a:ea typeface="ＭＳ Ｐゴシック" pitchFamily="50" charset="-128"/>
              </a:rPr>
              <a:t> Photon Flux  ~1 </a:t>
            </a:r>
            <a:r>
              <a:rPr lang="en-US" altLang="ja-JP" sz="2000" dirty="0" err="1" smtClean="0">
                <a:ea typeface="ＭＳ Ｐゴシック" pitchFamily="50" charset="-128"/>
              </a:rPr>
              <a:t>Mcps</a:t>
            </a:r>
            <a:r>
              <a:rPr lang="en-US" altLang="ja-JP" sz="2000" dirty="0" smtClean="0">
                <a:ea typeface="ＭＳ Ｐゴシック" pitchFamily="50" charset="-128"/>
              </a:rPr>
              <a:t>  (2.4 </a:t>
            </a:r>
            <a:r>
              <a:rPr lang="en-US" altLang="ja-JP" sz="2000" dirty="0" err="1" smtClean="0">
                <a:ea typeface="ＭＳ Ｐゴシック" pitchFamily="50" charset="-128"/>
              </a:rPr>
              <a:t>GeV</a:t>
            </a:r>
            <a:r>
              <a:rPr lang="en-US" altLang="ja-JP" sz="2000" dirty="0" smtClean="0">
                <a:ea typeface="ＭＳ Ｐゴシック" pitchFamily="50" charset="-128"/>
              </a:rPr>
              <a:t>)</a:t>
            </a:r>
          </a:p>
          <a:p>
            <a:pPr eaLnBrk="1" hangingPunct="1"/>
            <a:r>
              <a:rPr lang="en-US" altLang="ja-JP" sz="2000" dirty="0" smtClean="0">
                <a:ea typeface="ＭＳ Ｐゴシック" pitchFamily="50" charset="-128"/>
              </a:rPr>
              <a:t>E</a:t>
            </a:r>
            <a:r>
              <a:rPr lang="en-US" altLang="ja-JP" sz="2000" dirty="0" smtClean="0">
                <a:ea typeface="ＭＳ Ｐゴシック" pitchFamily="50" charset="-128"/>
                <a:sym typeface="Symbol" pitchFamily="18" charset="2"/>
              </a:rPr>
              <a:t></a:t>
            </a:r>
            <a:r>
              <a:rPr lang="en-US" altLang="ja-JP" sz="2000" dirty="0" smtClean="0">
                <a:ea typeface="ＭＳ Ｐゴシック" pitchFamily="50" charset="-128"/>
              </a:rPr>
              <a:t> measured by tagging a recoil electron </a:t>
            </a:r>
            <a:r>
              <a:rPr lang="en-US" altLang="ko-KR" sz="2000" dirty="0" smtClean="0">
                <a:ea typeface="Gulim" pitchFamily="34" charset="-127"/>
                <a:sym typeface="Wingdings" pitchFamily="2" charset="2"/>
              </a:rPr>
              <a:t></a:t>
            </a:r>
            <a:r>
              <a:rPr lang="en-US" altLang="ja-JP" sz="2000" dirty="0" smtClean="0">
                <a:ea typeface="ＭＳ Ｐゴシック" pitchFamily="50" charset="-128"/>
              </a:rPr>
              <a:t> E</a:t>
            </a:r>
            <a:r>
              <a:rPr lang="en-US" altLang="ja-JP" sz="2000" dirty="0" smtClean="0">
                <a:ea typeface="ＭＳ Ｐゴシック" pitchFamily="50" charset="-128"/>
                <a:sym typeface="Symbol" pitchFamily="18" charset="2"/>
              </a:rPr>
              <a:t>&gt;1.5 </a:t>
            </a:r>
            <a:r>
              <a:rPr lang="en-US" altLang="ja-JP" sz="2000" dirty="0" err="1" smtClean="0">
                <a:ea typeface="ＭＳ Ｐゴシック" pitchFamily="50" charset="-128"/>
                <a:sym typeface="Symbol" pitchFamily="18" charset="2"/>
              </a:rPr>
              <a:t>GeV</a:t>
            </a:r>
            <a:r>
              <a:rPr lang="en-US" altLang="ja-JP" sz="2000" dirty="0" smtClean="0">
                <a:ea typeface="ＭＳ Ｐゴシック" pitchFamily="50" charset="-128"/>
                <a:sym typeface="Symbol" pitchFamily="18" charset="2"/>
              </a:rPr>
              <a:t>, </a:t>
            </a:r>
            <a:r>
              <a:rPr lang="en-US" altLang="ja-JP" sz="2000" b="1" dirty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E</a:t>
            </a:r>
            <a:r>
              <a:rPr lang="en-US" altLang="ja-JP" sz="2000" b="1" dirty="0" smtClean="0">
                <a:solidFill>
                  <a:srgbClr val="FF0000"/>
                </a:solidFill>
                <a:ea typeface="ＭＳ Ｐゴシック" pitchFamily="50" charset="-128"/>
              </a:rPr>
              <a:t> ~10 </a:t>
            </a:r>
            <a:r>
              <a:rPr lang="en-US" altLang="ja-JP" sz="2000" b="1" dirty="0" err="1" smtClean="0">
                <a:solidFill>
                  <a:srgbClr val="FF0000"/>
                </a:solidFill>
                <a:ea typeface="ＭＳ Ｐゴシック" pitchFamily="50" charset="-128"/>
              </a:rPr>
              <a:t>MeV</a:t>
            </a:r>
            <a:endParaRPr lang="en-US" altLang="ja-JP" sz="2000" b="1" dirty="0" smtClean="0">
              <a:solidFill>
                <a:srgbClr val="FF0000"/>
              </a:solidFill>
              <a:ea typeface="ＭＳ Ｐゴシック" pitchFamily="50" charset="-128"/>
            </a:endParaRPr>
          </a:p>
          <a:p>
            <a:pPr eaLnBrk="1" hangingPunct="1"/>
            <a:r>
              <a:rPr lang="en-US" altLang="ja-JP" sz="2000" dirty="0" smtClean="0">
                <a:ea typeface="ＭＳ Ｐゴシック" pitchFamily="50" charset="-128"/>
              </a:rPr>
              <a:t>Laser linear polarization 95-100% ⇒ </a:t>
            </a:r>
            <a:r>
              <a:rPr lang="en-US" altLang="ja-JP" sz="2000" b="1" dirty="0" smtClean="0">
                <a:solidFill>
                  <a:srgbClr val="FF0000"/>
                </a:solidFill>
                <a:ea typeface="ＭＳ Ｐゴシック" pitchFamily="50" charset="-128"/>
              </a:rPr>
              <a:t>Highly polarized </a:t>
            </a:r>
            <a:r>
              <a:rPr lang="en-US" altLang="ja-JP" sz="2000" b="1" dirty="0" smtClean="0">
                <a:solidFill>
                  <a:srgbClr val="FF0000"/>
                </a:solidFill>
                <a:ea typeface="ＭＳ Ｐゴシック" pitchFamily="50" charset="-128"/>
                <a:sym typeface="Symbol" pitchFamily="18" charset="2"/>
              </a:rPr>
              <a:t></a:t>
            </a:r>
            <a:r>
              <a:rPr lang="en-US" altLang="ja-JP" sz="2000" b="1" dirty="0" smtClean="0">
                <a:solidFill>
                  <a:srgbClr val="FF0000"/>
                </a:solidFill>
                <a:ea typeface="ＭＳ Ｐゴシック" pitchFamily="50" charset="-128"/>
              </a:rPr>
              <a:t> beam</a:t>
            </a:r>
          </a:p>
        </p:txBody>
      </p:sp>
      <p:pic>
        <p:nvPicPr>
          <p:cNvPr id="80901" name="Picture 4" descr="pwo-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79838"/>
            <a:ext cx="418782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9" name="Line 5"/>
          <p:cNvSpPr>
            <a:spLocks noChangeShapeType="1"/>
          </p:cNvSpPr>
          <p:nvPr/>
        </p:nvSpPr>
        <p:spPr bwMode="auto">
          <a:xfrm flipV="1">
            <a:off x="2590800" y="3962400"/>
            <a:ext cx="1588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80903" name="Text Box 6"/>
          <p:cNvSpPr txBox="1">
            <a:spLocks noChangeArrowheads="1"/>
          </p:cNvSpPr>
          <p:nvPr/>
        </p:nvSpPr>
        <p:spPr bwMode="auto">
          <a:xfrm>
            <a:off x="1600200" y="3435350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 i="1">
                <a:solidFill>
                  <a:srgbClr val="0000FF"/>
                </a:solidFill>
                <a:latin typeface="Book Antiqua" pitchFamily="18" charset="0"/>
              </a:rPr>
              <a:t>PWO measurement</a:t>
            </a:r>
          </a:p>
        </p:txBody>
      </p:sp>
      <p:sp>
        <p:nvSpPr>
          <p:cNvPr id="318471" name="Line 7"/>
          <p:cNvSpPr>
            <a:spLocks noChangeShapeType="1"/>
          </p:cNvSpPr>
          <p:nvPr/>
        </p:nvSpPr>
        <p:spPr bwMode="auto">
          <a:xfrm>
            <a:off x="2692400" y="5138738"/>
            <a:ext cx="1008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80905" name="Text Box 8"/>
          <p:cNvSpPr txBox="1">
            <a:spLocks noChangeArrowheads="1"/>
          </p:cNvSpPr>
          <p:nvPr/>
        </p:nvSpPr>
        <p:spPr bwMode="auto">
          <a:xfrm>
            <a:off x="3581400" y="415925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 i="1">
                <a:solidFill>
                  <a:srgbClr val="FF0000"/>
                </a:solidFill>
                <a:latin typeface="Book Antiqua" pitchFamily="18" charset="0"/>
              </a:rPr>
              <a:t>tagged</a:t>
            </a:r>
          </a:p>
        </p:txBody>
      </p:sp>
      <p:pic>
        <p:nvPicPr>
          <p:cNvPr id="80906" name="Picture 9" descr="po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08525" y="3562350"/>
            <a:ext cx="4130675" cy="2978150"/>
          </a:xfrm>
          <a:noFill/>
        </p:spPr>
      </p:pic>
      <p:sp>
        <p:nvSpPr>
          <p:cNvPr id="80907" name="Text Box 10"/>
          <p:cNvSpPr txBox="1">
            <a:spLocks noChangeArrowheads="1"/>
          </p:cNvSpPr>
          <p:nvPr/>
        </p:nvSpPr>
        <p:spPr bwMode="auto">
          <a:xfrm>
            <a:off x="5456238" y="3368675"/>
            <a:ext cx="32194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 i="1">
                <a:solidFill>
                  <a:srgbClr val="0000FF"/>
                </a:solidFill>
                <a:latin typeface="Book Antiqua" pitchFamily="18" charset="0"/>
              </a:rPr>
              <a:t>Linear Polarization of </a:t>
            </a:r>
            <a:r>
              <a:rPr lang="en-US" altLang="ja-JP" sz="1800" b="1" i="1">
                <a:solidFill>
                  <a:srgbClr val="0000FF"/>
                </a:solidFill>
                <a:latin typeface="Book Antiqua" pitchFamily="18" charset="0"/>
                <a:sym typeface="Symbol" pitchFamily="18" charset="2"/>
              </a:rPr>
              <a:t> </a:t>
            </a:r>
            <a:r>
              <a:rPr lang="en-US" altLang="ja-JP" sz="1800" b="1" i="1">
                <a:solidFill>
                  <a:srgbClr val="0000FF"/>
                </a:solidFill>
                <a:latin typeface="Book Antiqua" pitchFamily="18" charset="0"/>
              </a:rPr>
              <a:t>be</a:t>
            </a:r>
            <a:r>
              <a:rPr lang="en-US" altLang="ko-KR" sz="1800" b="1" i="1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en-US" altLang="ja-JP" sz="1800" b="1" i="1">
                <a:solidFill>
                  <a:srgbClr val="0000FF"/>
                </a:solidFill>
                <a:latin typeface="Book Antiqua" pitchFamily="18" charset="0"/>
              </a:rPr>
              <a:t>m</a:t>
            </a:r>
          </a:p>
        </p:txBody>
      </p:sp>
      <p:sp>
        <p:nvSpPr>
          <p:cNvPr id="80908" name="Text Box 11"/>
          <p:cNvSpPr txBox="1">
            <a:spLocks noChangeArrowheads="1"/>
          </p:cNvSpPr>
          <p:nvPr/>
        </p:nvSpPr>
        <p:spPr bwMode="auto">
          <a:xfrm>
            <a:off x="2260600" y="6407150"/>
            <a:ext cx="20367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i="1">
                <a:solidFill>
                  <a:srgbClr val="008000"/>
                </a:solidFill>
                <a:latin typeface="Book Antiqua" pitchFamily="18" charset="0"/>
              </a:rPr>
              <a:t>photon energy [GeV]</a:t>
            </a:r>
          </a:p>
        </p:txBody>
      </p:sp>
      <p:sp>
        <p:nvSpPr>
          <p:cNvPr id="80909" name="Text Box 12"/>
          <p:cNvSpPr txBox="1">
            <a:spLocks noChangeArrowheads="1"/>
          </p:cNvSpPr>
          <p:nvPr/>
        </p:nvSpPr>
        <p:spPr bwMode="auto">
          <a:xfrm>
            <a:off x="6365875" y="6407150"/>
            <a:ext cx="2070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i="1">
                <a:solidFill>
                  <a:srgbClr val="008000"/>
                </a:solidFill>
                <a:latin typeface="Book Antiqua" pitchFamily="18" charset="0"/>
              </a:rPr>
              <a:t>photon energy [MeV]</a:t>
            </a: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C5D742-E803-4943-B640-DA97E195C9B6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40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05" y="1752600"/>
            <a:ext cx="4353995" cy="27051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0" y="4543094"/>
            <a:ext cx="1924050" cy="43530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899" y="1752600"/>
            <a:ext cx="4249369" cy="27241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849" y="4533900"/>
            <a:ext cx="3071953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41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4" y="695152"/>
            <a:ext cx="8437819" cy="453724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50" y="5205004"/>
            <a:ext cx="4556706" cy="119579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-186274" y="304800"/>
            <a:ext cx="9375751" cy="7281319"/>
            <a:chOff x="381000" y="532230"/>
            <a:chExt cx="8249688" cy="6325770"/>
          </a:xfrm>
        </p:grpSpPr>
        <p:pic>
          <p:nvPicPr>
            <p:cNvPr id="5212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532230"/>
              <a:ext cx="8249688" cy="5970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正方形/長方形 4"/>
            <p:cNvSpPr/>
            <p:nvPr/>
          </p:nvSpPr>
          <p:spPr bwMode="auto">
            <a:xfrm>
              <a:off x="482600" y="5664200"/>
              <a:ext cx="5727700" cy="1193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1711886" y="6024860"/>
            <a:ext cx="5842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Beam size @ target (RMS):  x </a:t>
            </a:r>
            <a:r>
              <a:rPr kumimoji="1" lang="en-US" altLang="ja-JP" b="1" dirty="0" smtClean="0">
                <a:latin typeface="Times New Roman"/>
                <a:cs typeface="Times New Roman"/>
              </a:rPr>
              <a:t>~</a:t>
            </a:r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2cm, y</a:t>
            </a:r>
            <a:r>
              <a:rPr lang="en-US" altLang="ja-JP" b="1" dirty="0" smtClean="0">
                <a:latin typeface="Times New Roman"/>
                <a:cs typeface="Times New Roman"/>
              </a:rPr>
              <a:t>~</a:t>
            </a:r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1cm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65200" y="406399"/>
            <a:ext cx="6908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4000" dirty="0" smtClean="0"/>
              <a:t>Good beam </a:t>
            </a:r>
            <a:r>
              <a:rPr lang="en-US" altLang="ja-JP" sz="4000" dirty="0" err="1" smtClean="0"/>
              <a:t>emittance</a:t>
            </a:r>
            <a:endParaRPr kumimoji="1" lang="ja-JP" altLang="en-US" sz="4000" dirty="0"/>
          </a:p>
        </p:txBody>
      </p:sp>
      <p:sp>
        <p:nvSpPr>
          <p:cNvPr id="10" name="円/楕円 9"/>
          <p:cNvSpPr/>
          <p:nvPr/>
        </p:nvSpPr>
        <p:spPr bwMode="auto">
          <a:xfrm>
            <a:off x="1828800" y="1219200"/>
            <a:ext cx="1905000" cy="7239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42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45"/>
          <p:cNvSpPr>
            <a:spLocks/>
          </p:cNvSpPr>
          <p:nvPr/>
        </p:nvSpPr>
        <p:spPr bwMode="auto">
          <a:xfrm>
            <a:off x="431800" y="549275"/>
            <a:ext cx="8229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u="sng"/>
              <a:t>LEPS2 roadmap</a:t>
            </a:r>
          </a:p>
        </p:txBody>
      </p:sp>
      <p:pic>
        <p:nvPicPr>
          <p:cNvPr id="430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2725"/>
            <a:ext cx="9144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43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971550" y="2663825"/>
            <a:ext cx="3644900" cy="904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4572000" y="2754313"/>
            <a:ext cx="44450" cy="22494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881063" y="23495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TOF</a:t>
            </a: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4616450" y="464343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TOP</a:t>
            </a:r>
          </a:p>
        </p:txBody>
      </p:sp>
      <p:grpSp>
        <p:nvGrpSpPr>
          <p:cNvPr id="2" name="図形グループ 9"/>
          <p:cNvGrpSpPr/>
          <p:nvPr/>
        </p:nvGrpSpPr>
        <p:grpSpPr>
          <a:xfrm>
            <a:off x="22225" y="261938"/>
            <a:ext cx="9099550" cy="5854700"/>
            <a:chOff x="22225" y="503238"/>
            <a:chExt cx="9099550" cy="5854700"/>
          </a:xfrm>
        </p:grpSpPr>
        <p:pic>
          <p:nvPicPr>
            <p:cNvPr id="1638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225" y="503238"/>
              <a:ext cx="9099550" cy="585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正方形/長方形 8"/>
            <p:cNvSpPr/>
            <p:nvPr/>
          </p:nvSpPr>
          <p:spPr bwMode="auto">
            <a:xfrm>
              <a:off x="1955800" y="571500"/>
              <a:ext cx="5016500" cy="7747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76250" y="5413375"/>
            <a:ext cx="3752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000" dirty="0">
                <a:solidFill>
                  <a:srgbClr val="3333FF"/>
                </a:solidFill>
              </a:rPr>
              <a:t>・</a:t>
            </a:r>
            <a:r>
              <a:rPr lang="en-US" altLang="ja-JP" sz="2000" dirty="0">
                <a:solidFill>
                  <a:srgbClr val="3333FF"/>
                </a:solidFill>
              </a:rPr>
              <a:t>PID</a:t>
            </a:r>
          </a:p>
          <a:p>
            <a:r>
              <a:rPr lang="en-US" altLang="ja-JP" dirty="0"/>
              <a:t>  sideway:   TOF (</a:t>
            </a:r>
            <a:r>
              <a:rPr lang="en-US" altLang="ja-JP" dirty="0" err="1">
                <a:latin typeface="Symbol" charset="2"/>
              </a:rPr>
              <a:t>D</a:t>
            </a:r>
            <a:r>
              <a:rPr lang="en-US" altLang="ja-JP" dirty="0" err="1"/>
              <a:t>t</a:t>
            </a:r>
            <a:r>
              <a:rPr lang="en-US" altLang="ja-JP" dirty="0"/>
              <a:t> =50 </a:t>
            </a:r>
            <a:r>
              <a:rPr lang="en-US" altLang="ja-JP" dirty="0" err="1"/>
              <a:t>psec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  forward:    TOP (quarts Cerenkov)</a:t>
            </a:r>
          </a:p>
        </p:txBody>
      </p:sp>
      <p:sp>
        <p:nvSpPr>
          <p:cNvPr id="11" name="Rectangle 20"/>
          <p:cNvSpPr txBox="1">
            <a:spLocks noChangeArrowheads="1"/>
          </p:cNvSpPr>
          <p:nvPr/>
        </p:nvSpPr>
        <p:spPr bwMode="auto">
          <a:xfrm>
            <a:off x="374650" y="-904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Solenoid tracking system</a:t>
            </a:r>
            <a:endParaRPr kumimoji="1" lang="en-US" altLang="ja-JP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44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704850"/>
            <a:ext cx="8775700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0"/>
          <p:cNvSpPr txBox="1">
            <a:spLocks noChangeArrowheads="1"/>
          </p:cNvSpPr>
          <p:nvPr/>
        </p:nvSpPr>
        <p:spPr bwMode="auto">
          <a:xfrm>
            <a:off x="374650" y="-904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Solenoid tracking system</a:t>
            </a:r>
            <a:endParaRPr kumimoji="1" lang="en-US" altLang="ja-JP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2108200" y="787400"/>
            <a:ext cx="5816600" cy="7747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45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-50788"/>
            <a:ext cx="7772400" cy="1143000"/>
          </a:xfrm>
        </p:spPr>
        <p:txBody>
          <a:bodyPr/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Physics motivation for LEPS II</a:t>
            </a:r>
            <a:endParaRPr lang="ja-JP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998539"/>
            <a:ext cx="8521700" cy="53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ja-JP" sz="2800" b="1" kern="0" dirty="0" err="1" smtClean="0">
                <a:latin typeface="Times New Roman"/>
              </a:rPr>
              <a:t>u</a:t>
            </a:r>
            <a:r>
              <a:rPr lang="en-US" altLang="ja-JP" sz="2800" b="1" kern="0" dirty="0" smtClean="0">
                <a:latin typeface="Times New Roman"/>
              </a:rPr>
              <a:t>-channel meson production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ja-JP" sz="2800" b="1" kern="0" dirty="0" smtClean="0">
                <a:latin typeface="Times New Roman"/>
              </a:rPr>
              <a:t>Recoilless meson production in nucleus. </a:t>
            </a:r>
            <a:endParaRPr kumimoji="1" lang="en-US" altLang="ja-JP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4800" y="4681538"/>
            <a:ext cx="8521700" cy="17573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r>
              <a:rPr lang="en-US" altLang="ja-JP" sz="2800" b="1" kern="0" dirty="0" smtClean="0">
                <a:latin typeface="Times New Roman"/>
              </a:rPr>
              <a:t> Detection of scattered and decay particles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u"/>
            </a:pPr>
            <a:r>
              <a:rPr lang="en-US" altLang="ja-JP" sz="2800" b="1" kern="0" dirty="0" smtClean="0">
                <a:latin typeface="Times New Roman"/>
              </a:rPr>
              <a:t>4</a:t>
            </a:r>
            <a:r>
              <a:rPr lang="en-US" altLang="ja-JP" sz="2800" b="1" kern="0" dirty="0" smtClean="0">
                <a:latin typeface="Symbol"/>
              </a:rPr>
              <a:t>p</a:t>
            </a:r>
            <a:r>
              <a:rPr lang="en-US" altLang="ja-JP" sz="2800" b="1" kern="0" dirty="0" smtClean="0">
                <a:latin typeface="Times New Roman"/>
              </a:rPr>
              <a:t> acceptance forward to backward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u"/>
              <a:tabLst/>
              <a:defRPr/>
            </a:pPr>
            <a:r>
              <a:rPr lang="en-US" altLang="ja-JP" sz="2800" b="1" kern="0" dirty="0" smtClean="0">
                <a:latin typeface="Times New Roman"/>
              </a:rPr>
              <a:t> Detection of charged particles and photons</a:t>
            </a:r>
            <a:endParaRPr kumimoji="1" lang="en-US" altLang="ja-JP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D9B5B-55BB-4405-BCB4-8D5F8D306E0B}" type="slidenum">
              <a:rPr lang="ja-JP" altLang="en-US" smtClean="0"/>
              <a:pPr/>
              <a:t>46</a:t>
            </a:fld>
            <a:endParaRPr lang="en-US" altLang="ja-JP"/>
          </a:p>
        </p:txBody>
      </p:sp>
      <p:grpSp>
        <p:nvGrpSpPr>
          <p:cNvPr id="3" name="図形グループ 19"/>
          <p:cNvGrpSpPr/>
          <p:nvPr/>
        </p:nvGrpSpPr>
        <p:grpSpPr>
          <a:xfrm>
            <a:off x="250022" y="2362199"/>
            <a:ext cx="4575978" cy="2407210"/>
            <a:chOff x="2298700" y="1625600"/>
            <a:chExt cx="5604234" cy="2948127"/>
          </a:xfrm>
        </p:grpSpPr>
        <p:pic>
          <p:nvPicPr>
            <p:cNvPr id="15" name="図 14" descr="meson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2545414" y="1758950"/>
              <a:ext cx="4115387" cy="2101850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2298700" y="3555999"/>
              <a:ext cx="355838" cy="101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/>
                <a:t>p</a:t>
              </a:r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298700" y="1663699"/>
              <a:ext cx="311203" cy="101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 smtClean="0">
                  <a:latin typeface="Symbol"/>
                </a:rPr>
                <a:t>g</a:t>
              </a:r>
              <a:endParaRPr kumimoji="1" lang="ja-JP" altLang="en-US" dirty="0">
                <a:latin typeface="Symbol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515101" y="3555999"/>
              <a:ext cx="355838" cy="101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/>
                <a:t>p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121399" y="1625600"/>
              <a:ext cx="1781535" cy="565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 smtClean="0">
                  <a:latin typeface="Symbol"/>
                </a:rPr>
                <a:t>w,f,h,h</a:t>
              </a:r>
              <a:r>
                <a:rPr lang="en-US" altLang="ja-JP" dirty="0" smtClean="0">
                  <a:latin typeface="Symbol"/>
                </a:rPr>
                <a:t>’</a:t>
              </a:r>
              <a:endParaRPr kumimoji="1"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IMG19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6491288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2010.10.11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47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IMG19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6491288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2010.11.10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48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IMG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6491288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2010.12.10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49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871538"/>
            <a:ext cx="8383588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6" name="Line 8"/>
          <p:cNvSpPr>
            <a:spLocks noChangeShapeType="1"/>
          </p:cNvSpPr>
          <p:nvPr/>
        </p:nvSpPr>
        <p:spPr bwMode="auto">
          <a:xfrm>
            <a:off x="2181225" y="5895975"/>
            <a:ext cx="838200" cy="0"/>
          </a:xfrm>
          <a:prstGeom prst="line">
            <a:avLst/>
          </a:prstGeom>
          <a:noFill/>
          <a:ln w="5715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82952" name="Text Box 13"/>
          <p:cNvSpPr txBox="1">
            <a:spLocks noChangeArrowheads="1"/>
          </p:cNvSpPr>
          <p:nvPr/>
        </p:nvSpPr>
        <p:spPr bwMode="auto">
          <a:xfrm>
            <a:off x="593725" y="3349625"/>
            <a:ext cx="46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CC3300"/>
                </a:solidFill>
              </a:rPr>
              <a:t>1.5</a:t>
            </a:r>
          </a:p>
        </p:txBody>
      </p:sp>
      <p:sp>
        <p:nvSpPr>
          <p:cNvPr id="427022" name="AutoShape 14"/>
          <p:cNvSpPr>
            <a:spLocks noChangeArrowheads="1"/>
          </p:cNvSpPr>
          <p:nvPr/>
        </p:nvSpPr>
        <p:spPr bwMode="auto">
          <a:xfrm rot="256341" flipV="1">
            <a:off x="2987675" y="2781300"/>
            <a:ext cx="2165350" cy="508000"/>
          </a:xfrm>
          <a:prstGeom prst="triangle">
            <a:avLst>
              <a:gd name="adj" fmla="val 50000"/>
            </a:avLst>
          </a:prstGeom>
          <a:solidFill>
            <a:schemeClr val="accent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427023" name="AutoShape 15"/>
          <p:cNvSpPr>
            <a:spLocks noChangeArrowheads="1"/>
          </p:cNvSpPr>
          <p:nvPr/>
        </p:nvSpPr>
        <p:spPr bwMode="auto">
          <a:xfrm rot="-5400000">
            <a:off x="4535488" y="1304925"/>
            <a:ext cx="3024187" cy="3960813"/>
          </a:xfrm>
          <a:prstGeom prst="triangle">
            <a:avLst>
              <a:gd name="adj" fmla="val 50000"/>
            </a:avLst>
          </a:prstGeom>
          <a:solidFill>
            <a:schemeClr val="accent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427024" name="AutoShape 16"/>
          <p:cNvSpPr>
            <a:spLocks noChangeArrowheads="1"/>
          </p:cNvSpPr>
          <p:nvPr/>
        </p:nvSpPr>
        <p:spPr bwMode="auto">
          <a:xfrm rot="-256341">
            <a:off x="2987675" y="3284538"/>
            <a:ext cx="2165350" cy="508000"/>
          </a:xfrm>
          <a:prstGeom prst="triangle">
            <a:avLst>
              <a:gd name="adj" fmla="val 50000"/>
            </a:avLst>
          </a:prstGeom>
          <a:solidFill>
            <a:schemeClr val="accent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0" lang="ja-JP" altLang="en-US" sz="1800">
              <a:solidFill>
                <a:srgbClr val="000000"/>
              </a:solidFill>
              <a:ea typeface="+mn-ea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-63500" y="150813"/>
            <a:ext cx="9143999" cy="777875"/>
          </a:xfrm>
        </p:spPr>
        <p:txBody>
          <a:bodyPr/>
          <a:lstStyle/>
          <a:p>
            <a:pPr eaLnBrk="1" hangingPunct="1"/>
            <a:r>
              <a:rPr lang="en-US" altLang="ja-JP" sz="4000" b="1" dirty="0" smtClean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Setup of LEPS I</a:t>
            </a:r>
            <a:endParaRPr lang="en-US" altLang="ja-JP" sz="4000" b="1" dirty="0" smtClean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5</a:t>
            </a:fld>
            <a:endParaRPr lang="en-US" altLang="ja-JP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IMG2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5875" y="6491288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2011.1.31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50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IMG2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51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IMG20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52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yosoi\Desktop\DSC0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94" y="-25400"/>
            <a:ext cx="928003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テキスト ボックス 4"/>
          <p:cNvSpPr txBox="1">
            <a:spLocks noChangeArrowheads="1"/>
          </p:cNvSpPr>
          <p:nvPr/>
        </p:nvSpPr>
        <p:spPr bwMode="auto">
          <a:xfrm>
            <a:off x="420688" y="336550"/>
            <a:ext cx="3449632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dirty="0">
                <a:latin typeface="Calibri" charset="0"/>
              </a:rPr>
              <a:t>Aug, </a:t>
            </a:r>
            <a:r>
              <a:rPr lang="en-US" altLang="ja-JP" sz="2800" dirty="0" smtClean="0">
                <a:latin typeface="Calibri" charset="0"/>
              </a:rPr>
              <a:t>2010, at BNL AGS</a:t>
            </a:r>
          </a:p>
          <a:p>
            <a:r>
              <a:rPr lang="en-US" altLang="ja-JP" sz="2800" dirty="0" smtClean="0">
                <a:latin typeface="Calibri" charset="0"/>
              </a:rPr>
              <a:t>E949 (</a:t>
            </a:r>
            <a:r>
              <a:rPr lang="en-US" altLang="ja-JP" sz="2800" dirty="0" err="1" smtClean="0">
                <a:latin typeface="Calibri" charset="0"/>
              </a:rPr>
              <a:t>K+rare</a:t>
            </a:r>
            <a:r>
              <a:rPr lang="en-US" altLang="ja-JP" sz="2800" dirty="0" smtClean="0">
                <a:latin typeface="Calibri" charset="0"/>
              </a:rPr>
              <a:t> decay)</a:t>
            </a:r>
            <a:endParaRPr lang="ja-JP" altLang="en-US" sz="2800" dirty="0">
              <a:latin typeface="Calibri" charset="0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53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rcnp.osaka-u.ac.jp/~ajimura/e949/20110114/DSC00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0" y="0"/>
            <a:ext cx="91451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テキスト ボックス 2"/>
          <p:cNvSpPr txBox="1">
            <a:spLocks noChangeArrowheads="1"/>
          </p:cNvSpPr>
          <p:nvPr/>
        </p:nvSpPr>
        <p:spPr bwMode="auto">
          <a:xfrm>
            <a:off x="611188" y="5930900"/>
            <a:ext cx="6689725" cy="52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Opened the downstream endplate.  (Jan. 14)</a:t>
            </a:r>
            <a:endParaRPr lang="ja-JP" altLang="en-US" sz="2800">
              <a:latin typeface="Calibri" charset="0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54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SC004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テキスト ボックス 2"/>
          <p:cNvSpPr txBox="1">
            <a:spLocks noChangeArrowheads="1"/>
          </p:cNvSpPr>
          <p:nvPr/>
        </p:nvSpPr>
        <p:spPr bwMode="auto">
          <a:xfrm>
            <a:off x="539750" y="5786438"/>
            <a:ext cx="6065838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A part of RS and BV is removed (Feb.16).</a:t>
            </a:r>
            <a:endParaRPr lang="ja-JP" altLang="en-US" sz="2800">
              <a:latin typeface="Calibri" charset="0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55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SCF5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168" y="-1"/>
            <a:ext cx="9165167" cy="6873875"/>
          </a:xfrm>
          <a:prstGeom prst="rect">
            <a:avLst/>
          </a:prstGeom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56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57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2"/>
          <p:cNvSpPr>
            <a:spLocks noGrp="1" noChangeArrowheads="1"/>
          </p:cNvSpPr>
          <p:nvPr>
            <p:ph type="title"/>
          </p:nvPr>
        </p:nvSpPr>
        <p:spPr>
          <a:xfrm>
            <a:off x="0" y="1524000"/>
            <a:ext cx="8978900" cy="1143000"/>
          </a:xfrm>
          <a:noFill/>
        </p:spPr>
        <p:txBody>
          <a:bodyPr/>
          <a:lstStyle/>
          <a:p>
            <a:pPr eaLnBrk="1" hangingPunct="1"/>
            <a:r>
              <a:rPr lang="en-US" altLang="ja-JP" sz="5400" b="1" dirty="0" err="1" smtClean="0">
                <a:latin typeface="Symbol"/>
                <a:ea typeface="ＭＳ Ｐゴシック" pitchFamily="50" charset="-128"/>
                <a:cs typeface="Times New Roman" pitchFamily="18" charset="0"/>
              </a:rPr>
              <a:t>k</a:t>
            </a:r>
            <a:r>
              <a:rPr lang="en-US" altLang="ja-JP" sz="5400" b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meson search</a:t>
            </a:r>
            <a:br>
              <a:rPr lang="en-US" altLang="ja-JP" sz="5400" b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</a:br>
            <a:r>
              <a:rPr lang="en-US" altLang="ja-JP" sz="5400" b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in K(890)</a:t>
            </a:r>
            <a:r>
              <a:rPr lang="en-US" altLang="ja-JP" sz="5400" b="1" dirty="0" smtClean="0">
                <a:latin typeface="Symbol"/>
                <a:ea typeface="ＭＳ Ｐゴシック" pitchFamily="50" charset="-128"/>
                <a:cs typeface="Times New Roman" pitchFamily="18" charset="0"/>
              </a:rPr>
              <a:t>S</a:t>
            </a:r>
            <a:r>
              <a:rPr lang="en-US" altLang="ja-JP" sz="5400" b="1" baseline="30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+</a:t>
            </a:r>
            <a:r>
              <a:rPr lang="en-US" altLang="ja-JP" sz="5400" b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  <a:r>
              <a:rPr lang="en-US" altLang="ja-JP" sz="5400" b="1" dirty="0" err="1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photoproduction</a:t>
            </a:r>
            <a:endParaRPr lang="en-US" altLang="ja-JP" sz="5400" b="1" dirty="0" smtClean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6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774" y="4267200"/>
            <a:ext cx="2679984" cy="259080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596900"/>
            <a:ext cx="9144000" cy="4114800"/>
          </a:xfrm>
        </p:spPr>
        <p:txBody>
          <a:bodyPr/>
          <a:lstStyle/>
          <a:p>
            <a:r>
              <a:rPr lang="en-US" altLang="ja-JP" dirty="0" smtClean="0">
                <a:latin typeface="Times New Roman"/>
              </a:rPr>
              <a:t>Particle Data Group</a:t>
            </a:r>
          </a:p>
          <a:p>
            <a:pPr lvl="1"/>
            <a:r>
              <a:rPr lang="en-US" altLang="ja-JP" dirty="0" smtClean="0">
                <a:latin typeface="CMR12"/>
              </a:rPr>
              <a:t>the identification of the scalar mesons is</a:t>
            </a:r>
          </a:p>
          <a:p>
            <a:pPr lvl="1">
              <a:buNone/>
            </a:pPr>
            <a:r>
              <a:rPr lang="en-US" altLang="ja-JP" dirty="0" smtClean="0">
                <a:latin typeface="CMR12"/>
              </a:rPr>
              <a:t>   “</a:t>
            </a:r>
            <a:r>
              <a:rPr lang="en-US" altLang="ja-JP" dirty="0" smtClean="0">
                <a:solidFill>
                  <a:srgbClr val="FF0000"/>
                </a:solidFill>
                <a:latin typeface="CMR12"/>
              </a:rPr>
              <a:t>a long-standing puzzle</a:t>
            </a:r>
            <a:r>
              <a:rPr lang="en-US" altLang="ja-JP" dirty="0" smtClean="0">
                <a:latin typeface="CMR12"/>
              </a:rPr>
              <a:t>”.</a:t>
            </a:r>
          </a:p>
          <a:p>
            <a:pPr lvl="1"/>
            <a:r>
              <a:rPr lang="en-US" altLang="ja-JP" dirty="0" smtClean="0">
                <a:latin typeface="CMR12"/>
              </a:rPr>
              <a:t>a</a:t>
            </a:r>
            <a:r>
              <a:rPr lang="en-US" altLang="ja-JP" baseline="-25000" dirty="0" smtClean="0">
                <a:latin typeface="CMR12"/>
              </a:rPr>
              <a:t>0</a:t>
            </a:r>
            <a:r>
              <a:rPr lang="en-US" altLang="ja-JP" dirty="0" smtClean="0">
                <a:latin typeface="CMR12"/>
              </a:rPr>
              <a:t>(980), f</a:t>
            </a:r>
            <a:r>
              <a:rPr lang="en-US" altLang="ja-JP" baseline="-25000" dirty="0" smtClean="0">
                <a:latin typeface="CMR12"/>
              </a:rPr>
              <a:t>0</a:t>
            </a:r>
            <a:r>
              <a:rPr lang="en-US" altLang="ja-JP" dirty="0" smtClean="0">
                <a:latin typeface="CMR12"/>
              </a:rPr>
              <a:t>(980)</a:t>
            </a:r>
          </a:p>
          <a:p>
            <a:pPr lvl="2"/>
            <a:r>
              <a:rPr lang="en-US" altLang="ja-JP" dirty="0" smtClean="0">
                <a:latin typeface="CMR12"/>
              </a:rPr>
              <a:t> are firmly established</a:t>
            </a:r>
          </a:p>
          <a:p>
            <a:pPr lvl="2"/>
            <a:r>
              <a:rPr lang="en-US" altLang="ja-JP" dirty="0" smtClean="0">
                <a:latin typeface="CMR12"/>
              </a:rPr>
              <a:t> interpretation as exotic 4-quark states is in question.</a:t>
            </a:r>
          </a:p>
          <a:p>
            <a:pPr lvl="1"/>
            <a:r>
              <a:rPr lang="en-US" altLang="ja-JP" dirty="0" smtClean="0">
                <a:latin typeface="Symbol"/>
              </a:rPr>
              <a:t>s</a:t>
            </a:r>
            <a:r>
              <a:rPr lang="en-US" altLang="ja-JP" dirty="0" smtClean="0">
                <a:latin typeface="CMR12"/>
              </a:rPr>
              <a:t>(600)</a:t>
            </a:r>
          </a:p>
          <a:p>
            <a:pPr lvl="2"/>
            <a:r>
              <a:rPr lang="en-US" altLang="ja-JP" dirty="0" smtClean="0">
                <a:latin typeface="CMR12"/>
              </a:rPr>
              <a:t> Mass:600〜1200 </a:t>
            </a:r>
            <a:r>
              <a:rPr lang="en-US" altLang="ja-JP" dirty="0" err="1" smtClean="0">
                <a:latin typeface="CMR12"/>
              </a:rPr>
              <a:t>MeV</a:t>
            </a:r>
            <a:r>
              <a:rPr lang="en-US" altLang="ja-JP" dirty="0" smtClean="0">
                <a:latin typeface="CMR12"/>
              </a:rPr>
              <a:t>, </a:t>
            </a:r>
            <a:r>
              <a:rPr lang="en-US" altLang="ja-JP" dirty="0" smtClean="0">
                <a:latin typeface="Symbol"/>
              </a:rPr>
              <a:t>G</a:t>
            </a:r>
            <a:r>
              <a:rPr lang="en-US" altLang="ja-JP" dirty="0" smtClean="0">
                <a:latin typeface="CMR12"/>
              </a:rPr>
              <a:t>: 600〜1000 </a:t>
            </a:r>
            <a:r>
              <a:rPr lang="en-US" altLang="ja-JP" dirty="0" err="1" smtClean="0">
                <a:latin typeface="CMR12"/>
              </a:rPr>
              <a:t>MeV</a:t>
            </a:r>
            <a:endParaRPr lang="en-US" altLang="ja-JP" dirty="0" smtClean="0">
              <a:latin typeface="CMR12"/>
            </a:endParaRPr>
          </a:p>
          <a:p>
            <a:pPr lvl="1"/>
            <a:r>
              <a:rPr lang="en-US" altLang="ja-JP" dirty="0" smtClean="0">
                <a:latin typeface="Symbol"/>
              </a:rPr>
              <a:t>k</a:t>
            </a:r>
            <a:r>
              <a:rPr lang="en-US" altLang="ja-JP" dirty="0" smtClean="0">
                <a:latin typeface="CMR12"/>
              </a:rPr>
              <a:t>(800):  </a:t>
            </a:r>
            <a:r>
              <a:rPr lang="en-US" altLang="ja-JP" dirty="0" smtClean="0">
                <a:solidFill>
                  <a:srgbClr val="FF0000"/>
                </a:solidFill>
                <a:latin typeface="CMR12"/>
              </a:rPr>
              <a:t>Needs confirmation.</a:t>
            </a:r>
          </a:p>
          <a:p>
            <a:pPr lvl="2"/>
            <a:r>
              <a:rPr lang="en-US" altLang="ja-JP" dirty="0" smtClean="0">
                <a:latin typeface="CMR12"/>
              </a:rPr>
              <a:t> Mass:</a:t>
            </a:r>
            <a:r>
              <a:rPr lang="en-US" altLang="ja-JP" dirty="0" smtClean="0">
                <a:latin typeface="CMSS8"/>
              </a:rPr>
              <a:t>676 </a:t>
            </a:r>
            <a:r>
              <a:rPr lang="en-US" altLang="ja-JP" dirty="0" smtClean="0">
                <a:latin typeface="CMSY8"/>
              </a:rPr>
              <a:t>±40 </a:t>
            </a:r>
            <a:r>
              <a:rPr lang="en-US" altLang="ja-JP" dirty="0" err="1" smtClean="0">
                <a:latin typeface="CMR12"/>
              </a:rPr>
              <a:t>MeV</a:t>
            </a:r>
            <a:r>
              <a:rPr lang="en-US" altLang="ja-JP" dirty="0" smtClean="0">
                <a:latin typeface="CMR12"/>
              </a:rPr>
              <a:t>, </a:t>
            </a:r>
            <a:r>
              <a:rPr lang="en-US" altLang="ja-JP" dirty="0" smtClean="0">
                <a:latin typeface="Symbol"/>
              </a:rPr>
              <a:t>G</a:t>
            </a:r>
            <a:r>
              <a:rPr lang="en-US" altLang="ja-JP" dirty="0" smtClean="0">
                <a:latin typeface="CMR12"/>
              </a:rPr>
              <a:t>: </a:t>
            </a:r>
            <a:r>
              <a:rPr lang="en-US" altLang="ja-JP" dirty="0" smtClean="0">
                <a:latin typeface="CMSS8"/>
              </a:rPr>
              <a:t>548 </a:t>
            </a:r>
            <a:r>
              <a:rPr lang="en-US" altLang="ja-JP" dirty="0" smtClean="0">
                <a:latin typeface="CMSY8"/>
              </a:rPr>
              <a:t>±24</a:t>
            </a:r>
            <a:r>
              <a:rPr lang="en-US" altLang="ja-JP" dirty="0" smtClean="0">
                <a:latin typeface="CMR12"/>
              </a:rPr>
              <a:t>MeV</a:t>
            </a:r>
          </a:p>
          <a:p>
            <a:pPr lvl="1"/>
            <a:endParaRPr lang="ja-JP" altLang="en-US" dirty="0" smtClean="0">
              <a:latin typeface="Times New Roman"/>
            </a:endParaRPr>
          </a:p>
          <a:p>
            <a:endParaRPr lang="en-US" altLang="ja-JP" dirty="0" smtClean="0">
              <a:latin typeface="CMR12"/>
            </a:endParaRPr>
          </a:p>
        </p:txBody>
      </p:sp>
      <p:sp>
        <p:nvSpPr>
          <p:cNvPr id="6" name="Rectangle 52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8978900" cy="1143000"/>
          </a:xfrm>
          <a:noFill/>
        </p:spPr>
        <p:txBody>
          <a:bodyPr/>
          <a:lstStyle/>
          <a:p>
            <a:pPr eaLnBrk="1" hangingPunct="1"/>
            <a:r>
              <a:rPr lang="en-US" altLang="ja-JP" sz="5400" b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scalar meson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C6A0-53AA-4B11-99B1-F085EDE05481}" type="slidenum">
              <a:rPr lang="ja-JP" altLang="en-US" smtClean="0"/>
              <a:pPr/>
              <a:t>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38566"/>
            <a:ext cx="5918200" cy="3588920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 bwMode="auto">
          <a:xfrm>
            <a:off x="228600" y="1536700"/>
            <a:ext cx="3149600" cy="1588"/>
          </a:xfrm>
          <a:prstGeom prst="line">
            <a:avLst/>
          </a:prstGeom>
          <a:solidFill>
            <a:srgbClr val="CCFFFF"/>
          </a:solidFill>
          <a:ln w="508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728" y="1471543"/>
            <a:ext cx="2852271" cy="277077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1195303"/>
            <a:ext cx="2263838" cy="28130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718300" y="888999"/>
            <a:ext cx="1603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BES, PLB693</a:t>
            </a:r>
            <a:endParaRPr kumimoji="1" lang="ja-JP" altLang="en-US" sz="16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99" y="4591388"/>
            <a:ext cx="7135197" cy="679112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58800" y="5372100"/>
            <a:ext cx="7258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Additional evidence is needed to establish </a:t>
            </a:r>
            <a:r>
              <a:rPr lang="en-US" altLang="ja-JP" sz="2800" dirty="0" err="1" smtClean="0">
                <a:solidFill>
                  <a:srgbClr val="FF0000"/>
                </a:solidFill>
                <a:latin typeface="Symbol"/>
              </a:rPr>
              <a:t>k</a:t>
            </a:r>
            <a:r>
              <a:rPr lang="en-US" altLang="ja-JP" sz="2800" dirty="0" smtClean="0">
                <a:solidFill>
                  <a:srgbClr val="FF0000"/>
                </a:solidFill>
                <a:latin typeface="Symbol"/>
              </a:rPr>
              <a:t>.</a:t>
            </a:r>
            <a:endParaRPr kumimoji="1" lang="ja-JP" altLang="en-US" sz="2800" dirty="0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8</a:t>
            </a:fld>
            <a:endParaRPr lang="en-US" altLang="ja-JP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76400" y="927100"/>
            <a:ext cx="141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/>
              <a:t>PDG </a:t>
            </a:r>
            <a:r>
              <a:rPr lang="en-US" altLang="ja-JP" sz="1800" dirty="0" smtClean="0"/>
              <a:t>(2010)</a:t>
            </a:r>
            <a:endParaRPr kumimoji="1" lang="ja-JP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600200"/>
            <a:ext cx="7753349" cy="5016499"/>
          </a:xfrm>
          <a:prstGeom prst="rect">
            <a:avLst/>
          </a:prstGeom>
        </p:spPr>
      </p:pic>
      <p:sp>
        <p:nvSpPr>
          <p:cNvPr id="4" name="Rectangle 52"/>
          <p:cNvSpPr txBox="1">
            <a:spLocks noChangeArrowheads="1"/>
          </p:cNvSpPr>
          <p:nvPr/>
        </p:nvSpPr>
        <p:spPr bwMode="auto">
          <a:xfrm>
            <a:off x="152400" y="279400"/>
            <a:ext cx="8978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en-US" altLang="ja-JP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Born terms of </a:t>
            </a:r>
            <a:r>
              <a:rPr lang="en-US" altLang="ja-JP" sz="5400" b="1" kern="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K(890)</a:t>
            </a:r>
            <a:r>
              <a:rPr lang="en-US" altLang="ja-JP" sz="5400" b="1" kern="0" dirty="0" smtClean="0">
                <a:solidFill>
                  <a:srgbClr val="CC6600"/>
                </a:solidFill>
                <a:latin typeface="Symbol"/>
                <a:cs typeface="Times New Roman" pitchFamily="18" charset="0"/>
              </a:rPr>
              <a:t>S</a:t>
            </a:r>
            <a:r>
              <a:rPr lang="en-US" altLang="ja-JP" sz="5400" b="1" kern="0" baseline="3000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5400" b="1" kern="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5400" b="1" kern="0" dirty="0" err="1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photoproduction</a:t>
            </a:r>
            <a:r>
              <a:rPr kumimoji="1" lang="en-US" altLang="ja-JP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</a:p>
        </p:txBody>
      </p:sp>
      <p:cxnSp>
        <p:nvCxnSpPr>
          <p:cNvPr id="6" name="直線矢印コネクタ 5"/>
          <p:cNvCxnSpPr/>
          <p:nvPr/>
        </p:nvCxnSpPr>
        <p:spPr bwMode="auto">
          <a:xfrm rot="5400000" flipH="1" flipV="1">
            <a:off x="2311400" y="3009900"/>
            <a:ext cx="889000" cy="1588"/>
          </a:xfrm>
          <a:prstGeom prst="straightConnector1">
            <a:avLst/>
          </a:prstGeom>
          <a:solidFill>
            <a:srgbClr val="CCFFFF"/>
          </a:solidFill>
          <a:ln w="508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673101" y="2585303"/>
            <a:ext cx="1892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Times New Roman"/>
              </a:rPr>
              <a:t>K* exchange is suppressed. </a:t>
            </a:r>
            <a:endParaRPr kumimoji="1" lang="ja-JP" altLang="en-US" sz="2000" dirty="0">
              <a:latin typeface="Symbol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E48C-885F-4E43-AFFB-2AED1B7D90F4}" type="slidenum">
              <a:rPr lang="ja-JP" altLang="en-US" smtClean="0"/>
              <a:pPr/>
              <a:t>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"/>
</p:tagLst>
</file>

<file path=ppt/theme/theme1.xml><?xml version="1.0" encoding="utf-8"?>
<a:theme xmlns:a="http://schemas.openxmlformats.org/drawingml/2006/main" name="2tone2">
  <a:themeElements>
    <a:clrScheme name="">
      <a:dk1>
        <a:srgbClr val="000000"/>
      </a:dk1>
      <a:lt1>
        <a:srgbClr val="FFFFFF"/>
      </a:lt1>
      <a:dk2>
        <a:srgbClr val="CC6600"/>
      </a:dk2>
      <a:lt2>
        <a:srgbClr val="808080"/>
      </a:lt2>
      <a:accent1>
        <a:srgbClr val="FFCC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E75C00"/>
      </a:accent6>
      <a:hlink>
        <a:srgbClr val="FF0066"/>
      </a:hlink>
      <a:folHlink>
        <a:srgbClr val="FF33CC"/>
      </a:folHlink>
    </a:clrScheme>
    <a:fontScheme name="2tone2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solidFill>
          <a:srgbClr val="CCFFFF"/>
        </a:solidFill>
        <a:ln w="50800" cap="flat" cmpd="sng" algn="ctr">
          <a:solidFill>
            <a:srgbClr val="CC0000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2tone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tone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tone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tone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tone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tone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tone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kiso</Template>
  <TotalTime>19449</TotalTime>
  <Words>1621</Words>
  <Application>Microsoft Macintosh PowerPoint</Application>
  <PresentationFormat>画面に合わせる (4:3)</PresentationFormat>
  <Paragraphs>376</Paragraphs>
  <Slides>57</Slides>
  <Notes>9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58" baseType="lpstr">
      <vt:lpstr>2tone2</vt:lpstr>
      <vt:lpstr>Recent results from LEPS and  prospects of LEPS II at SPring-8</vt:lpstr>
      <vt:lpstr>Super Photon Ring 8 GeV (SPring-8)</vt:lpstr>
      <vt:lpstr>Schematic View of LEPS I Facility</vt:lpstr>
      <vt:lpstr>Backward-Compton Scattered Photon</vt:lpstr>
      <vt:lpstr>Setup of LEPS I</vt:lpstr>
      <vt:lpstr>k meson search in K(890)S+ photoproduction</vt:lpstr>
      <vt:lpstr>scalar meson</vt:lpstr>
      <vt:lpstr>スライド 8</vt:lpstr>
      <vt:lpstr>スライド 9</vt:lpstr>
      <vt:lpstr>スライド 10</vt:lpstr>
      <vt:lpstr>スライド 11</vt:lpstr>
      <vt:lpstr>Hyperon production with K*(892)</vt:lpstr>
      <vt:lpstr>Hyperon production with K*(892)</vt:lpstr>
      <vt:lpstr>LEPS sectromenter and K/p selection</vt:lpstr>
      <vt:lpstr>IM(K+p-) vs MM(g,K+p-)</vt:lpstr>
      <vt:lpstr>Projected spectra</vt:lpstr>
      <vt:lpstr>IM and MM with K*0/S+ cut</vt:lpstr>
      <vt:lpstr>Decay angular distribution</vt:lpstr>
      <vt:lpstr>Parity spin asymmetry</vt:lpstr>
      <vt:lpstr>スライド 20</vt:lpstr>
      <vt:lpstr>スライド 21</vt:lpstr>
      <vt:lpstr>スライド 22</vt:lpstr>
      <vt:lpstr>スライド 23</vt:lpstr>
      <vt:lpstr>Two pole structure of L(1405)</vt:lpstr>
      <vt:lpstr>スライド 25</vt:lpstr>
      <vt:lpstr>Physics motivation for LEPS II</vt:lpstr>
      <vt:lpstr>スライド 27</vt:lpstr>
      <vt:lpstr>スライド 28</vt:lpstr>
      <vt:lpstr>スライド 29</vt:lpstr>
      <vt:lpstr>LEPS II detector　R&amp;D</vt:lpstr>
      <vt:lpstr>スライド 31</vt:lpstr>
      <vt:lpstr>スライド 32</vt:lpstr>
      <vt:lpstr>スライド 33</vt:lpstr>
      <vt:lpstr>スライド 34</vt:lpstr>
      <vt:lpstr>スライド 35</vt:lpstr>
      <vt:lpstr>Detector development  Time projection chamber  </vt:lpstr>
      <vt:lpstr>Detector development Resistive plate chamber  </vt:lpstr>
      <vt:lpstr>Summary 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Physics motivation for LEPS II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L(1405) photoproduction  at SPring-8/LEPS </dc:title>
  <cp:lastModifiedBy>niiyama</cp:lastModifiedBy>
  <cp:revision>1958</cp:revision>
  <dcterms:created xsi:type="dcterms:W3CDTF">2012-05-31T08:15:35Z</dcterms:created>
  <dcterms:modified xsi:type="dcterms:W3CDTF">2012-05-31T08:18:29Z</dcterms:modified>
</cp:coreProperties>
</file>