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6" r:id="rId3"/>
    <p:sldMasterId id="2147483698" r:id="rId4"/>
  </p:sldMasterIdLst>
  <p:notesMasterIdLst>
    <p:notesMasterId r:id="rId36"/>
  </p:notesMasterIdLst>
  <p:sldIdLst>
    <p:sldId id="256" r:id="rId5"/>
    <p:sldId id="257" r:id="rId6"/>
    <p:sldId id="326" r:id="rId7"/>
    <p:sldId id="319" r:id="rId8"/>
    <p:sldId id="371" r:id="rId9"/>
    <p:sldId id="372" r:id="rId10"/>
    <p:sldId id="345" r:id="rId11"/>
    <p:sldId id="346" r:id="rId12"/>
    <p:sldId id="362" r:id="rId13"/>
    <p:sldId id="363" r:id="rId14"/>
    <p:sldId id="376" r:id="rId15"/>
    <p:sldId id="370" r:id="rId16"/>
    <p:sldId id="368" r:id="rId17"/>
    <p:sldId id="369" r:id="rId18"/>
    <p:sldId id="367" r:id="rId19"/>
    <p:sldId id="351" r:id="rId20"/>
    <p:sldId id="259" r:id="rId21"/>
    <p:sldId id="378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73" r:id="rId32"/>
    <p:sldId id="374" r:id="rId33"/>
    <p:sldId id="375" r:id="rId34"/>
    <p:sldId id="377" r:id="rId3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A6D86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023" autoAdjust="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B6D985DE-DEC3-4F00-BFB3-E209EA751680}" type="datetimeFigureOut">
              <a:rPr lang="zh-CN" altLang="en-US"/>
              <a:pPr>
                <a:defRPr/>
              </a:pPr>
              <a:t>2012-5-29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0A2D5CB-C24E-4E0F-B807-9AB673E0FD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A2D5CB-C24E-4E0F-B807-9AB673E0FD4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Mar. 26, 2011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Zhi WU, Rencontres de Moriond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EF28C5B-42EC-42BF-BDCA-4A51A9C3F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Mar. 26, 2011</a:t>
            </a:r>
            <a:endParaRPr lang="zh-CN" altLang="en-US" dirty="0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Zhi WU, Rencontres de Moriond</a:t>
            </a: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7A00-EAC1-4911-A176-07449CF89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://www.nordridesign.com/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hyperlink" Target="http://www.nordridesign.com/" TargetMode="Externa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20" Type="http://schemas.openxmlformats.org/officeDocument/2006/relationships/hyperlink" Target="http://www.nordri.net/" TargetMode="Externa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19" Type="http://schemas.openxmlformats.org/officeDocument/2006/relationships/hyperlink" Target="http://www.nordridesign.cn/" TargetMode="Externa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://creativecommons.org/licenses/by-nc/2.5/cn/legalcode" TargetMode="Externa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hyperlink" Target="http://www.nordridesign.com/" TargetMode="Externa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6.png"/><Relationship Id="rId20" Type="http://schemas.openxmlformats.org/officeDocument/2006/relationships/hyperlink" Target="http://www.nordri.net/" TargetMode="Externa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5.xml"/><Relationship Id="rId19" Type="http://schemas.openxmlformats.org/officeDocument/2006/relationships/hyperlink" Target="http://www.nordridesign.cn/" TargetMode="Externa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hyperlink" Target="http://creativecommons.org/licenses/by-nc/2.5/cn/legalcode" TargetMode="Externa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Mar. 26, 2011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Zhi WU, Rencontres de Moriond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7B1F4A-C8CC-4D6F-9D7B-FD212D6FFC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782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mbr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mbria" pitchFamily="18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mbria" pitchFamily="18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mbria" pitchFamily="18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ambria" pitchFamily="18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10">
            <a:hlinkClick r:id="rId15"/>
          </p:cNvPr>
          <p:cNvSpPr>
            <a:spLocks noChangeArrowheads="1"/>
          </p:cNvSpPr>
          <p:nvPr/>
        </p:nvSpPr>
        <p:spPr bwMode="auto">
          <a:xfrm>
            <a:off x="0" y="6364288"/>
            <a:ext cx="8748713" cy="3206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CN" sz="1000" b="1">
                <a:solidFill>
                  <a:srgbClr val="003366"/>
                </a:solidFill>
                <a:latin typeface="Arial" charset="0"/>
                <a:ea typeface="黑体" pitchFamily="49" charset="-122"/>
              </a:rPr>
              <a:t>www.nordridesign.com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gray">
          <a:xfrm>
            <a:off x="7286625" y="363538"/>
            <a:ext cx="1389063" cy="3492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rgbClr val="969696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DE" altLang="zh-CN" sz="1400" b="1">
                <a:solidFill>
                  <a:srgbClr val="000000"/>
                </a:solidFill>
                <a:latin typeface="Arial" charset="0"/>
                <a:ea typeface="华文细黑" pitchFamily="2" charset="-122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27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1333500" y="22510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75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3492500" y="22510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76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510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77" name="Rectangle 13">
            <a:hlinkClick r:id="rId14"/>
          </p:cNvPr>
          <p:cNvSpPr>
            <a:spLocks noChangeArrowheads="1"/>
          </p:cNvSpPr>
          <p:nvPr/>
        </p:nvSpPr>
        <p:spPr bwMode="auto">
          <a:xfrm>
            <a:off x="1331913" y="3835400"/>
            <a:ext cx="514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200">
                <a:latin typeface="Arial" charset="0"/>
                <a:ea typeface="华文细黑" pitchFamily="2" charset="-122"/>
              </a:rPr>
              <a:t>本作品采用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知识共享署名</a:t>
            </a:r>
            <a:r>
              <a:rPr lang="en-US" altLang="zh-CN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-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非商业性使用 </a:t>
            </a:r>
            <a:r>
              <a:rPr lang="en-US" altLang="zh-CN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2.5 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中国大陆许可协议</a:t>
            </a:r>
            <a:r>
              <a:rPr lang="zh-CN" altLang="en-US" sz="1200">
                <a:latin typeface="Arial" charset="0"/>
                <a:ea typeface="华文细黑" pitchFamily="2" charset="-122"/>
              </a:rPr>
              <a:t>进行许可。</a:t>
            </a:r>
            <a:r>
              <a:rPr lang="zh-CN" altLang="en-US" sz="1200" i="1">
                <a:latin typeface="Arial" charset="0"/>
                <a:ea typeface="华文细黑" pitchFamily="2" charset="-122"/>
              </a:rPr>
              <a:t> </a:t>
            </a:r>
          </a:p>
        </p:txBody>
      </p:sp>
      <p:pic>
        <p:nvPicPr>
          <p:cNvPr id="3078" name="Picture 14" descr="png-00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72225" y="23225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png-00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2638" y="232251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0" name="Group 16"/>
          <p:cNvGrpSpPr>
            <a:grpSpLocks/>
          </p:cNvGrpSpPr>
          <p:nvPr/>
        </p:nvGrpSpPr>
        <p:grpSpPr bwMode="auto">
          <a:xfrm>
            <a:off x="4211638" y="2322513"/>
            <a:ext cx="720725" cy="647700"/>
            <a:chOff x="3923" y="2102"/>
            <a:chExt cx="454" cy="447"/>
          </a:xfrm>
        </p:grpSpPr>
        <p:pic>
          <p:nvPicPr>
            <p:cNvPr id="3094" name="Picture 17" descr="soft7"/>
            <p:cNvPicPr>
              <a:picLocks noChangeAspect="1" noChangeArrowheads="1"/>
            </p:cNvPicPr>
            <p:nvPr/>
          </p:nvPicPr>
          <p:blipFill>
            <a:blip r:embed="rId17"/>
            <a:srcRect b="19882"/>
            <a:stretch>
              <a:fillRect/>
            </a:stretch>
          </p:blipFill>
          <p:spPr bwMode="auto">
            <a:xfrm>
              <a:off x="3923" y="2102"/>
              <a:ext cx="45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8" descr="soft7"/>
            <p:cNvPicPr>
              <a:picLocks noChangeAspect="1" noChangeArrowheads="1"/>
            </p:cNvPicPr>
            <p:nvPr/>
          </p:nvPicPr>
          <p:blipFill>
            <a:blip r:embed="rId18"/>
            <a:srcRect b="19882"/>
            <a:stretch>
              <a:fillRect/>
            </a:stretch>
          </p:blipFill>
          <p:spPr bwMode="auto">
            <a:xfrm rot="1178135">
              <a:off x="3997" y="2212"/>
              <a:ext cx="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1" name="Rectangle 24">
            <a:hlinkClick r:id="rId19"/>
          </p:cNvPr>
          <p:cNvSpPr>
            <a:spLocks noChangeArrowheads="1"/>
          </p:cNvSpPr>
          <p:nvPr/>
        </p:nvSpPr>
        <p:spPr bwMode="auto">
          <a:xfrm>
            <a:off x="1333500" y="30432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专业交流</a:t>
            </a:r>
          </a:p>
        </p:txBody>
      </p:sp>
      <p:sp>
        <p:nvSpPr>
          <p:cNvPr id="3082" name="Rectangle 25">
            <a:hlinkClick r:id="rId19"/>
          </p:cNvPr>
          <p:cNvSpPr>
            <a:spLocks noChangeArrowheads="1"/>
          </p:cNvSpPr>
          <p:nvPr/>
        </p:nvSpPr>
        <p:spPr bwMode="auto">
          <a:xfrm>
            <a:off x="3492500" y="30432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模板超市</a:t>
            </a:r>
          </a:p>
        </p:txBody>
      </p:sp>
      <p:sp>
        <p:nvSpPr>
          <p:cNvPr id="3083" name="Rectangle 26">
            <a:hlinkClick r:id="rId19"/>
          </p:cNvPr>
          <p:cNvSpPr>
            <a:spLocks noChangeArrowheads="1"/>
          </p:cNvSpPr>
          <p:nvPr/>
        </p:nvSpPr>
        <p:spPr bwMode="auto">
          <a:xfrm>
            <a:off x="5653088" y="30432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设计服务</a:t>
            </a: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1331913" y="2035175"/>
            <a:ext cx="6480175" cy="215900"/>
          </a:xfrm>
          <a:prstGeom prst="rect">
            <a:avLst/>
          </a:prstGeom>
          <a:solidFill>
            <a:srgbClr val="EAEAEA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latin typeface="Arial" charset="0"/>
                <a:ea typeface="华文细黑" pitchFamily="2" charset="-122"/>
              </a:rPr>
              <a:t>NordriDesign</a:t>
            </a:r>
            <a:r>
              <a:rPr lang="zh-CN" altLang="en-US" sz="1000">
                <a:latin typeface="Arial" charset="0"/>
                <a:ea typeface="华文细黑" pitchFamily="2" charset="-122"/>
              </a:rPr>
              <a:t>中国专业</a:t>
            </a:r>
            <a:r>
              <a:rPr lang="en-US" altLang="zh-CN" sz="1000">
                <a:latin typeface="Arial" charset="0"/>
                <a:ea typeface="华文细黑" pitchFamily="2" charset="-122"/>
              </a:rPr>
              <a:t>PowerPoint</a:t>
            </a:r>
            <a:r>
              <a:rPr lang="zh-CN" altLang="en-US" sz="1000">
                <a:latin typeface="Arial" charset="0"/>
                <a:ea typeface="华文细黑" pitchFamily="2" charset="-122"/>
              </a:rPr>
              <a:t>媒体设计与开发</a:t>
            </a:r>
            <a:endParaRPr lang="zh-CN" altLang="en-US" sz="1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085" name="Rectangle 28"/>
          <p:cNvSpPr>
            <a:spLocks noChangeArrowheads="1"/>
          </p:cNvSpPr>
          <p:nvPr/>
        </p:nvSpPr>
        <p:spPr bwMode="auto">
          <a:xfrm>
            <a:off x="1331913" y="416718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本作品的提供是以适用知识共享组织的公共许可（ 简称“</a:t>
            </a:r>
            <a:r>
              <a:rPr lang="en-US" altLang="zh-CN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CCPL” </a:t>
            </a: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3086" name="Rectangle 7">
            <a:hlinkClick r:id="rId20"/>
          </p:cNvPr>
          <p:cNvSpPr>
            <a:spLocks noChangeArrowheads="1"/>
          </p:cNvSpPr>
          <p:nvPr/>
        </p:nvSpPr>
        <p:spPr bwMode="auto">
          <a:xfrm>
            <a:off x="3492500" y="22510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87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510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88" name="Rectangle 7">
            <a:hlinkClick r:id="rId19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22510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3089" name="Text Box 3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1331913" y="5030788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1000" b="1" smtClean="0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查看全部</a:t>
            </a:r>
            <a:r>
              <a:rPr lang="en-US" altLang="zh-CN" sz="1000" b="1" smtClean="0">
                <a:solidFill>
                  <a:srgbClr val="003366"/>
                </a:solidFill>
                <a:latin typeface="华文细黑" pitchFamily="2" charset="-122"/>
                <a:ea typeface="华文细黑" pitchFamily="2" charset="-122"/>
              </a:rPr>
              <a:t>…</a:t>
            </a:r>
            <a:endParaRPr lang="en-US" altLang="zh-CN" sz="1000" b="1" smtClean="0">
              <a:solidFill>
                <a:srgbClr val="003366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3090" name="Group 35"/>
          <p:cNvGrpSpPr>
            <a:grpSpLocks/>
          </p:cNvGrpSpPr>
          <p:nvPr/>
        </p:nvGrpSpPr>
        <p:grpSpPr bwMode="auto">
          <a:xfrm>
            <a:off x="1331913" y="1125538"/>
            <a:ext cx="4321175" cy="576262"/>
            <a:chOff x="612" y="799"/>
            <a:chExt cx="3402" cy="454"/>
          </a:xfrm>
        </p:grpSpPr>
        <p:pic>
          <p:nvPicPr>
            <p:cNvPr id="3091" name="Picture 12" descr="cc"/>
            <p:cNvPicPr>
              <a:picLocks noChangeAspect="1" noChangeArrowheads="1"/>
            </p:cNvPicPr>
            <p:nvPr userDrawn="1"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426" y="799"/>
              <a:ext cx="158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9" descr="logo"/>
            <p:cNvPicPr>
              <a:picLocks noChangeAspect="1" noChangeArrowheads="1"/>
            </p:cNvPicPr>
            <p:nvPr userDrawn="1"/>
          </p:nvPicPr>
          <p:blipFill>
            <a:blip r:embed="rId22">
              <a:lum bright="-12000"/>
              <a:grayscl/>
            </a:blip>
            <a:srcRect/>
            <a:stretch>
              <a:fillRect/>
            </a:stretch>
          </p:blipFill>
          <p:spPr bwMode="auto">
            <a:xfrm>
              <a:off x="612" y="845"/>
              <a:ext cx="136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Line 34"/>
            <p:cNvSpPr>
              <a:spLocks noChangeShapeType="1"/>
            </p:cNvSpPr>
            <p:nvPr userDrawn="1"/>
          </p:nvSpPr>
          <p:spPr bwMode="auto">
            <a:xfrm>
              <a:off x="2200" y="799"/>
              <a:ext cx="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1333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099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3492500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100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101" name="Rectangle 13">
            <a:hlinkClick r:id="rId14"/>
          </p:cNvPr>
          <p:cNvSpPr>
            <a:spLocks noChangeArrowheads="1"/>
          </p:cNvSpPr>
          <p:nvPr/>
        </p:nvSpPr>
        <p:spPr bwMode="auto">
          <a:xfrm>
            <a:off x="1331913" y="3860800"/>
            <a:ext cx="514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200">
                <a:latin typeface="Arial" charset="0"/>
                <a:ea typeface="华文细黑" pitchFamily="2" charset="-122"/>
              </a:rPr>
              <a:t>本作品采用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知识共享署名</a:t>
            </a:r>
            <a:r>
              <a:rPr lang="en-US" altLang="zh-CN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-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非商业性使用 </a:t>
            </a:r>
            <a:r>
              <a:rPr lang="en-US" altLang="zh-CN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2.5 </a:t>
            </a:r>
            <a:r>
              <a:rPr lang="zh-CN" altLang="en-US" sz="1200" b="1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中国大陆许可协议</a:t>
            </a:r>
            <a:r>
              <a:rPr lang="zh-CN" altLang="en-US" sz="1200">
                <a:latin typeface="Arial" charset="0"/>
                <a:ea typeface="华文细黑" pitchFamily="2" charset="-122"/>
              </a:rPr>
              <a:t>进行许可。</a:t>
            </a:r>
            <a:r>
              <a:rPr lang="zh-CN" altLang="en-US" sz="1200" i="1">
                <a:latin typeface="Arial" charset="0"/>
                <a:ea typeface="华文细黑" pitchFamily="2" charset="-122"/>
              </a:rPr>
              <a:t> </a:t>
            </a:r>
          </a:p>
        </p:txBody>
      </p:sp>
      <p:pic>
        <p:nvPicPr>
          <p:cNvPr id="4102" name="Picture 14" descr="png-00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72225" y="234791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png-000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52638" y="234791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4" name="Group 16"/>
          <p:cNvGrpSpPr>
            <a:grpSpLocks/>
          </p:cNvGrpSpPr>
          <p:nvPr/>
        </p:nvGrpSpPr>
        <p:grpSpPr bwMode="auto">
          <a:xfrm>
            <a:off x="4211638" y="2347913"/>
            <a:ext cx="720725" cy="647700"/>
            <a:chOff x="3923" y="2102"/>
            <a:chExt cx="454" cy="447"/>
          </a:xfrm>
        </p:grpSpPr>
        <p:pic>
          <p:nvPicPr>
            <p:cNvPr id="4118" name="Picture 17" descr="soft7"/>
            <p:cNvPicPr>
              <a:picLocks noChangeAspect="1" noChangeArrowheads="1"/>
            </p:cNvPicPr>
            <p:nvPr/>
          </p:nvPicPr>
          <p:blipFill>
            <a:blip r:embed="rId17"/>
            <a:srcRect b="19882"/>
            <a:stretch>
              <a:fillRect/>
            </a:stretch>
          </p:blipFill>
          <p:spPr bwMode="auto">
            <a:xfrm>
              <a:off x="3923" y="2102"/>
              <a:ext cx="45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18" descr="soft7"/>
            <p:cNvPicPr>
              <a:picLocks noChangeAspect="1" noChangeArrowheads="1"/>
            </p:cNvPicPr>
            <p:nvPr/>
          </p:nvPicPr>
          <p:blipFill>
            <a:blip r:embed="rId18"/>
            <a:srcRect b="19882"/>
            <a:stretch>
              <a:fillRect/>
            </a:stretch>
          </p:blipFill>
          <p:spPr bwMode="auto">
            <a:xfrm rot="1178135">
              <a:off x="3997" y="2212"/>
              <a:ext cx="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5" name="Rectangle 24">
            <a:hlinkClick r:id="rId19"/>
          </p:cNvPr>
          <p:cNvSpPr>
            <a:spLocks noChangeArrowheads="1"/>
          </p:cNvSpPr>
          <p:nvPr/>
        </p:nvSpPr>
        <p:spPr bwMode="auto">
          <a:xfrm>
            <a:off x="1333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专业交流</a:t>
            </a:r>
          </a:p>
        </p:txBody>
      </p:sp>
      <p:sp>
        <p:nvSpPr>
          <p:cNvPr id="4106" name="Rectangle 25">
            <a:hlinkClick r:id="rId19"/>
          </p:cNvPr>
          <p:cNvSpPr>
            <a:spLocks noChangeArrowheads="1"/>
          </p:cNvSpPr>
          <p:nvPr/>
        </p:nvSpPr>
        <p:spPr bwMode="auto">
          <a:xfrm>
            <a:off x="3492500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模板超市</a:t>
            </a:r>
          </a:p>
        </p:txBody>
      </p:sp>
      <p:sp>
        <p:nvSpPr>
          <p:cNvPr id="4107" name="Rectangle 26">
            <a:hlinkClick r:id="rId19"/>
          </p:cNvPr>
          <p:cNvSpPr>
            <a:spLocks noChangeArrowheads="1"/>
          </p:cNvSpPr>
          <p:nvPr/>
        </p:nvSpPr>
        <p:spPr bwMode="auto">
          <a:xfrm>
            <a:off x="5653088" y="3068638"/>
            <a:ext cx="215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1200" b="1">
                <a:solidFill>
                  <a:srgbClr val="5F5F5F"/>
                </a:solidFill>
                <a:latin typeface="Arial" charset="0"/>
                <a:ea typeface="华文细黑" pitchFamily="2" charset="-122"/>
              </a:rPr>
              <a:t>设计服务</a:t>
            </a: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1331913" y="2060575"/>
            <a:ext cx="6480175" cy="215900"/>
          </a:xfrm>
          <a:prstGeom prst="rect">
            <a:avLst/>
          </a:prstGeom>
          <a:solidFill>
            <a:srgbClr val="EAEAEA"/>
          </a:solidFill>
          <a:ln w="6350" algn="ctr">
            <a:solidFill>
              <a:srgbClr val="5F5F5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zh-CN" sz="1000">
                <a:latin typeface="Arial" charset="0"/>
                <a:ea typeface="华文细黑" pitchFamily="2" charset="-122"/>
              </a:rPr>
              <a:t>NordriDesign</a:t>
            </a:r>
            <a:r>
              <a:rPr lang="zh-CN" altLang="en-US" sz="1000">
                <a:latin typeface="Arial" charset="0"/>
                <a:ea typeface="华文细黑" pitchFamily="2" charset="-122"/>
              </a:rPr>
              <a:t>中国专业</a:t>
            </a:r>
            <a:r>
              <a:rPr lang="en-US" altLang="zh-CN" sz="1000">
                <a:latin typeface="Arial" charset="0"/>
                <a:ea typeface="华文细黑" pitchFamily="2" charset="-122"/>
              </a:rPr>
              <a:t>PowerPoint</a:t>
            </a:r>
            <a:r>
              <a:rPr lang="zh-CN" altLang="en-US" sz="1000">
                <a:latin typeface="Arial" charset="0"/>
                <a:ea typeface="华文细黑" pitchFamily="2" charset="-122"/>
              </a:rPr>
              <a:t>媒体设计与开发</a:t>
            </a:r>
            <a:endParaRPr lang="zh-CN" altLang="en-US" sz="10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09" name="Rectangle 28"/>
          <p:cNvSpPr>
            <a:spLocks noChangeArrowheads="1"/>
          </p:cNvSpPr>
          <p:nvPr/>
        </p:nvSpPr>
        <p:spPr bwMode="auto">
          <a:xfrm>
            <a:off x="1331913" y="4192588"/>
            <a:ext cx="6480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本作品的提供是以适用知识共享组织的公共许可（ 简称“</a:t>
            </a:r>
            <a:r>
              <a:rPr lang="en-US" altLang="zh-CN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CCPL” </a:t>
            </a: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或 “许可”） 条款为前提的。本作品受著作权法以及其他相关法律的保护。对本作品的使用不得超越本许可授权的范围。</a:t>
            </a: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111111"/>
                </a:solidFill>
                <a:latin typeface="Arial" charset="0"/>
                <a:ea typeface="华文细黑" pitchFamily="2" charset="-122"/>
              </a:rPr>
              <a:t>如您行使本许可授予的使用本作品的权利，就表明您接受并同意遵守本许可的条款。在您接受这些条款和规定的前提下，许可人授予您本许可所包括的权利。 </a:t>
            </a:r>
          </a:p>
        </p:txBody>
      </p:sp>
      <p:sp>
        <p:nvSpPr>
          <p:cNvPr id="4110" name="Rectangle 7">
            <a:hlinkClick r:id="rId20"/>
          </p:cNvPr>
          <p:cNvSpPr>
            <a:spLocks noChangeArrowheads="1"/>
          </p:cNvSpPr>
          <p:nvPr/>
        </p:nvSpPr>
        <p:spPr bwMode="auto">
          <a:xfrm>
            <a:off x="3492500" y="2276475"/>
            <a:ext cx="2160588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111" name="Rectangle 7">
            <a:hlinkClick r:id="rId13"/>
          </p:cNvPr>
          <p:cNvSpPr>
            <a:spLocks noChangeArrowheads="1"/>
          </p:cNvSpPr>
          <p:nvPr/>
        </p:nvSpPr>
        <p:spPr bwMode="auto">
          <a:xfrm>
            <a:off x="5653088" y="2276475"/>
            <a:ext cx="2159000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112" name="Rectangle 7">
            <a:hlinkClick r:id="rId19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331913" y="2276475"/>
            <a:ext cx="2160587" cy="1150938"/>
          </a:xfrm>
          <a:prstGeom prst="rect">
            <a:avLst/>
          </a:prstGeom>
          <a:solidFill>
            <a:schemeClr val="bg1">
              <a:alpha val="0"/>
            </a:schemeClr>
          </a:solidFill>
          <a:ln w="63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zh-CN" sz="1400" b="1">
              <a:solidFill>
                <a:srgbClr val="5F5F5F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113" name="Text Box 32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1331913" y="5056188"/>
            <a:ext cx="1079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1000" b="1" smtClean="0">
                <a:solidFill>
                  <a:srgbClr val="003366"/>
                </a:solidFill>
                <a:latin typeface="Arial" charset="0"/>
                <a:ea typeface="华文细黑" pitchFamily="2" charset="-122"/>
              </a:rPr>
              <a:t>查看全部</a:t>
            </a:r>
            <a:r>
              <a:rPr lang="en-US" altLang="zh-CN" sz="1000" b="1" smtClean="0">
                <a:solidFill>
                  <a:srgbClr val="003366"/>
                </a:solidFill>
                <a:latin typeface="华文细黑" pitchFamily="2" charset="-122"/>
                <a:ea typeface="华文细黑" pitchFamily="2" charset="-122"/>
              </a:rPr>
              <a:t>…</a:t>
            </a:r>
            <a:endParaRPr lang="en-US" altLang="zh-CN" sz="1000" b="1" smtClean="0">
              <a:solidFill>
                <a:srgbClr val="003366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4114" name="Group 35"/>
          <p:cNvGrpSpPr>
            <a:grpSpLocks/>
          </p:cNvGrpSpPr>
          <p:nvPr/>
        </p:nvGrpSpPr>
        <p:grpSpPr bwMode="auto">
          <a:xfrm>
            <a:off x="1331913" y="1125538"/>
            <a:ext cx="4321175" cy="576262"/>
            <a:chOff x="612" y="799"/>
            <a:chExt cx="3402" cy="454"/>
          </a:xfrm>
        </p:grpSpPr>
        <p:pic>
          <p:nvPicPr>
            <p:cNvPr id="4115" name="Picture 12" descr="cc"/>
            <p:cNvPicPr>
              <a:picLocks noChangeAspect="1" noChangeArrowheads="1"/>
            </p:cNvPicPr>
            <p:nvPr userDrawn="1"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426" y="799"/>
              <a:ext cx="158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9" descr="logo"/>
            <p:cNvPicPr>
              <a:picLocks noChangeAspect="1" noChangeArrowheads="1"/>
            </p:cNvPicPr>
            <p:nvPr userDrawn="1"/>
          </p:nvPicPr>
          <p:blipFill>
            <a:blip r:embed="rId22">
              <a:lum bright="-12000"/>
              <a:grayscl/>
            </a:blip>
            <a:srcRect/>
            <a:stretch>
              <a:fillRect/>
            </a:stretch>
          </p:blipFill>
          <p:spPr bwMode="auto">
            <a:xfrm>
              <a:off x="612" y="845"/>
              <a:ext cx="136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7" name="Line 34"/>
            <p:cNvSpPr>
              <a:spLocks noChangeShapeType="1"/>
            </p:cNvSpPr>
            <p:nvPr userDrawn="1"/>
          </p:nvSpPr>
          <p:spPr bwMode="auto">
            <a:xfrm>
              <a:off x="2200" y="799"/>
              <a:ext cx="0" cy="4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5.bin"/><Relationship Id="rId3" Type="http://schemas.openxmlformats.org/officeDocument/2006/relationships/tags" Target="../tags/tag2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4.bin"/><Relationship Id="rId5" Type="http://schemas.openxmlformats.org/officeDocument/2006/relationships/tags" Target="../tags/tag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ctrTitle"/>
          </p:nvPr>
        </p:nvSpPr>
        <p:spPr>
          <a:xfrm>
            <a:off x="714348" y="178592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Recent Results of Light Hadron Spectroscopy at BESIII</a:t>
            </a:r>
            <a:endParaRPr lang="zh-CN" altLang="en-US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5848" y="3649659"/>
            <a:ext cx="7058052" cy="235110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Yutie LIANG </a:t>
            </a:r>
          </a:p>
          <a:p>
            <a:pPr eaLnBrk="1" hangingPunct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(On behalf of the BESIII Collaboration)</a:t>
            </a:r>
          </a:p>
          <a:p>
            <a:pPr eaLnBrk="1" hangingPunct="1">
              <a:defRPr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Justus-Liebig-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Universit</a:t>
            </a:r>
            <a:r>
              <a:rPr lang="en-US" altLang="zh-CN" sz="1800" dirty="0" err="1" smtClean="0">
                <a:solidFill>
                  <a:schemeClr val="tx1"/>
                </a:solidFill>
                <a:cs typeface="Times New Roman"/>
              </a:rPr>
              <a:t>ä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t</a:t>
            </a:r>
            <a:r>
              <a:rPr lang="en-US" altLang="zh-CN" sz="1800" dirty="0" smtClean="0">
                <a:solidFill>
                  <a:schemeClr val="tx1"/>
                </a:solidFill>
              </a:rPr>
              <a:t>, 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Gie</a:t>
            </a:r>
            <a:r>
              <a:rPr lang="el-GR" altLang="zh-CN" sz="1800" dirty="0" smtClean="0">
                <a:solidFill>
                  <a:schemeClr val="tx1"/>
                </a:solidFill>
              </a:rPr>
              <a:t>β</a:t>
            </a:r>
            <a:r>
              <a:rPr lang="en-US" altLang="zh-CN" sz="1800" dirty="0" smtClean="0">
                <a:solidFill>
                  <a:schemeClr val="tx1"/>
                </a:solidFill>
              </a:rPr>
              <a:t>en, Germany</a:t>
            </a:r>
          </a:p>
          <a:p>
            <a:pPr eaLnBrk="1" hangingPunct="1">
              <a:defRPr/>
            </a:pPr>
            <a:endParaRPr lang="en-US" altLang="zh-CN" sz="1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MESON 2012, 31</a:t>
            </a:r>
            <a:r>
              <a:rPr lang="en-US" altLang="zh-CN" sz="1800" baseline="30000" dirty="0" smtClean="0">
                <a:solidFill>
                  <a:schemeClr val="tx1"/>
                </a:solidFill>
              </a:rPr>
              <a:t>st</a:t>
            </a:r>
            <a:r>
              <a:rPr lang="en-US" altLang="zh-CN" sz="1800" dirty="0" smtClean="0">
                <a:solidFill>
                  <a:schemeClr val="tx1"/>
                </a:solidFill>
              </a:rPr>
              <a:t> May – 5</a:t>
            </a:r>
            <a:r>
              <a:rPr lang="en-US" altLang="zh-CN" sz="18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zh-CN" sz="1800" dirty="0" smtClean="0">
                <a:solidFill>
                  <a:schemeClr val="tx1"/>
                </a:solidFill>
              </a:rPr>
              <a:t> June, Krakow, Poland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altLang="zh-CN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6"/>
          <p:cNvSpPr>
            <a:spLocks noChangeArrowheads="1"/>
          </p:cNvSpPr>
          <p:nvPr/>
        </p:nvSpPr>
        <p:spPr bwMode="auto">
          <a:xfrm>
            <a:off x="357158" y="1017614"/>
            <a:ext cx="44291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2000" dirty="0" smtClean="0">
                <a:latin typeface="+mn-lt"/>
                <a:cs typeface="Times New Roman" pitchFamily="18" charset="0"/>
                <a:sym typeface="Wingdings" pitchFamily="2" charset="2"/>
              </a:rPr>
              <a:t>N* knowledge primarily from 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/>
                <a:ea typeface="华文楷体" pitchFamily="2" charset="-122"/>
                <a:cs typeface="Times New Roman"/>
                <a:sym typeface="Symbol" pitchFamily="18" charset="2"/>
              </a:rPr>
              <a:t>π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华文楷体" pitchFamily="2" charset="-122"/>
                <a:cs typeface="Times New Roman"/>
                <a:sym typeface="Symbol" pitchFamily="18" charset="2"/>
              </a:rPr>
              <a:t>N, </a:t>
            </a:r>
            <a:r>
              <a:rPr lang="el-GR" altLang="zh-CN" sz="2000" dirty="0" smtClean="0">
                <a:solidFill>
                  <a:srgbClr val="000000"/>
                </a:solidFill>
                <a:latin typeface="Times New Roman"/>
                <a:ea typeface="华文楷体" pitchFamily="2" charset="-122"/>
                <a:cs typeface="Times New Roman"/>
                <a:sym typeface="Symbol" pitchFamily="18" charset="2"/>
              </a:rPr>
              <a:t>γ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  <a:ea typeface="华文楷体" pitchFamily="2" charset="-122"/>
                <a:cs typeface="Times New Roman"/>
                <a:sym typeface="Symbol" pitchFamily="18" charset="2"/>
              </a:rPr>
              <a:t>N.</a:t>
            </a:r>
            <a:endParaRPr lang="en-US" altLang="zh-CN" sz="2000" dirty="0">
              <a:solidFill>
                <a:srgbClr val="FF0000"/>
              </a:solidFill>
              <a:latin typeface="+mn-lt"/>
              <a:ea typeface="华文楷体" pitchFamily="2" charset="-122"/>
              <a:sym typeface="Symbol" pitchFamily="18" charset="2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428596" y="1571612"/>
            <a:ext cx="3929090" cy="1643074"/>
            <a:chOff x="2555875" y="3573463"/>
            <a:chExt cx="4794250" cy="1897062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52738" y="4130675"/>
              <a:ext cx="476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3328988" y="3789363"/>
              <a:ext cx="379412" cy="3333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 rot="2400000">
              <a:off x="3236418" y="4370303"/>
              <a:ext cx="1152525" cy="215900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971800" y="4064000"/>
              <a:ext cx="2873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3427413" y="3729038"/>
              <a:ext cx="214312" cy="215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95738" y="3860800"/>
              <a:ext cx="42545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>
                  <a:latin typeface="Symbol" pitchFamily="18" charset="2"/>
                </a:rPr>
                <a:t>g</a:t>
              </a:r>
              <a:r>
                <a:rPr lang="en-US" altLang="ja-JP"/>
                <a:t>*</a:t>
              </a:r>
              <a:endParaRPr lang="en-US" altLang="ja-JP" sz="1600" b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530600" y="4403725"/>
              <a:ext cx="290513" cy="279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pic>
          <p:nvPicPr>
            <p:cNvPr id="13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79700" y="4040188"/>
              <a:ext cx="119063" cy="149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970213" y="4964113"/>
              <a:ext cx="11509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4337050" y="4964113"/>
              <a:ext cx="1150938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16" name="Oval 17" descr="右上がり対角線 (太)"/>
            <p:cNvSpPr>
              <a:spLocks noChangeArrowheads="1"/>
            </p:cNvSpPr>
            <p:nvPr/>
          </p:nvSpPr>
          <p:spPr bwMode="auto">
            <a:xfrm>
              <a:off x="4049713" y="4773613"/>
              <a:ext cx="377825" cy="382587"/>
            </a:xfrm>
            <a:prstGeom prst="ellipse">
              <a:avLst/>
            </a:prstGeom>
            <a:pattFill prst="wdUpDiag">
              <a:fgClr>
                <a:srgbClr val="0000FF"/>
              </a:fgClr>
              <a:bgClr>
                <a:schemeClr val="bg1"/>
              </a:bgClr>
            </a:pattFill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2555875" y="4722813"/>
              <a:ext cx="401638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/>
                <a:t>N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716463" y="5013325"/>
              <a:ext cx="520700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>
                  <a:solidFill>
                    <a:srgbClr val="FF0000"/>
                  </a:solidFill>
                </a:rPr>
                <a:t>N*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851275" y="4579938"/>
              <a:ext cx="792163" cy="7921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pic>
          <p:nvPicPr>
            <p:cNvPr id="20" name="Picture 4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013" y="4508500"/>
              <a:ext cx="301625" cy="254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21" name="Line 50"/>
            <p:cNvSpPr>
              <a:spLocks noChangeShapeType="1"/>
            </p:cNvSpPr>
            <p:nvPr/>
          </p:nvSpPr>
          <p:spPr bwMode="auto">
            <a:xfrm flipV="1">
              <a:off x="5722938" y="3932238"/>
              <a:ext cx="792162" cy="863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22" name="Line 51"/>
            <p:cNvSpPr>
              <a:spLocks noChangeShapeType="1"/>
            </p:cNvSpPr>
            <p:nvPr/>
          </p:nvSpPr>
          <p:spPr bwMode="auto">
            <a:xfrm>
              <a:off x="5795963" y="4941888"/>
              <a:ext cx="115093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23" name="Text Box 52"/>
            <p:cNvSpPr txBox="1">
              <a:spLocks noChangeArrowheads="1"/>
            </p:cNvSpPr>
            <p:nvPr/>
          </p:nvSpPr>
          <p:spPr bwMode="auto">
            <a:xfrm>
              <a:off x="6948488" y="4724400"/>
              <a:ext cx="401637" cy="457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/>
                <a:t>N</a:t>
              </a:r>
            </a:p>
          </p:txBody>
        </p:sp>
        <p:pic>
          <p:nvPicPr>
            <p:cNvPr id="24" name="Picture 5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838" y="3573463"/>
              <a:ext cx="119062" cy="1492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59563" y="3787775"/>
              <a:ext cx="287337" cy="2397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26" name="Oval 44" descr="右上がり対角線 (太)"/>
            <p:cNvSpPr>
              <a:spLocks noChangeArrowheads="1"/>
            </p:cNvSpPr>
            <p:nvPr/>
          </p:nvSpPr>
          <p:spPr bwMode="auto">
            <a:xfrm>
              <a:off x="5435600" y="4795838"/>
              <a:ext cx="360363" cy="358775"/>
            </a:xfrm>
            <a:prstGeom prst="ellipse">
              <a:avLst/>
            </a:prstGeom>
            <a:pattFill prst="wdUpDiag">
              <a:fgClr>
                <a:srgbClr val="006600"/>
              </a:fgClr>
              <a:bgClr>
                <a:schemeClr val="bg1"/>
              </a:bgClr>
            </a:pattFill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3" name="组合 89"/>
          <p:cNvGrpSpPr/>
          <p:nvPr/>
        </p:nvGrpSpPr>
        <p:grpSpPr>
          <a:xfrm>
            <a:off x="4643438" y="1285860"/>
            <a:ext cx="4286280" cy="1815195"/>
            <a:chOff x="4071934" y="3740165"/>
            <a:chExt cx="5208798" cy="2117727"/>
          </a:xfrm>
        </p:grpSpPr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4500563" y="4151020"/>
              <a:ext cx="571504" cy="571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V="1">
              <a:off x="4500562" y="5161783"/>
              <a:ext cx="571504" cy="5715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>
              <a:off x="5000628" y="4651086"/>
              <a:ext cx="285752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>
              <a:off x="5000628" y="4947471"/>
              <a:ext cx="285752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5275747" y="4876033"/>
              <a:ext cx="65357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5357818" y="4447405"/>
              <a:ext cx="276335" cy="37151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 smtClean="0">
                  <a:latin typeface="Symbol" pitchFamily="18" charset="2"/>
                </a:rPr>
                <a:t>g</a:t>
              </a:r>
              <a:endParaRPr lang="en-US" altLang="ja-JP" sz="1600" b="0" dirty="0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5929322" y="4783329"/>
              <a:ext cx="64294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95013" y="4323575"/>
              <a:ext cx="12315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 smtClean="0"/>
                <a:t>ψ</a:t>
              </a:r>
              <a:r>
                <a:rPr lang="en-US" altLang="zh-CN" dirty="0" smtClean="0"/>
                <a:t> (I = 0)</a:t>
              </a:r>
              <a:endParaRPr lang="zh-CN" altLang="en-US" dirty="0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6561631" y="4793962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>
              <a:off x="6572264" y="4876033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6550998" y="4968737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V="1">
              <a:off x="6858016" y="4233091"/>
              <a:ext cx="785818" cy="787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 flipV="1">
              <a:off x="6847383" y="4999527"/>
              <a:ext cx="785818" cy="7839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grpSp>
          <p:nvGrpSpPr>
            <p:cNvPr id="4" name="组合 78"/>
            <p:cNvGrpSpPr/>
            <p:nvPr/>
          </p:nvGrpSpPr>
          <p:grpSpPr>
            <a:xfrm>
              <a:off x="6858016" y="4154013"/>
              <a:ext cx="785818" cy="785817"/>
              <a:chOff x="5795970" y="5581664"/>
              <a:chExt cx="785818" cy="785817"/>
            </a:xfrm>
          </p:grpSpPr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 flipV="1">
                <a:off x="5795970" y="5795976"/>
                <a:ext cx="571504" cy="5715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  <p:sp>
            <p:nvSpPr>
              <p:cNvPr id="78" name="Line 6"/>
              <p:cNvSpPr>
                <a:spLocks noChangeShapeType="1"/>
              </p:cNvSpPr>
              <p:nvPr/>
            </p:nvSpPr>
            <p:spPr bwMode="auto">
              <a:xfrm flipH="1">
                <a:off x="6296036" y="5581664"/>
                <a:ext cx="285752" cy="2857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</p:grpSp>
        <p:sp>
          <p:nvSpPr>
            <p:cNvPr id="80" name="Line 6"/>
            <p:cNvSpPr>
              <a:spLocks noChangeShapeType="1"/>
            </p:cNvSpPr>
            <p:nvPr/>
          </p:nvSpPr>
          <p:spPr bwMode="auto">
            <a:xfrm flipV="1">
              <a:off x="6858016" y="4071942"/>
              <a:ext cx="785818" cy="787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grpSp>
          <p:nvGrpSpPr>
            <p:cNvPr id="27" name="组合 80"/>
            <p:cNvGrpSpPr/>
            <p:nvPr/>
          </p:nvGrpSpPr>
          <p:grpSpPr>
            <a:xfrm rot="5400000">
              <a:off x="6858016" y="4926206"/>
              <a:ext cx="785818" cy="785817"/>
              <a:chOff x="5795970" y="5581664"/>
              <a:chExt cx="785818" cy="785817"/>
            </a:xfrm>
          </p:grpSpPr>
          <p:sp>
            <p:nvSpPr>
              <p:cNvPr id="82" name="Line 10"/>
              <p:cNvSpPr>
                <a:spLocks noChangeShapeType="1"/>
              </p:cNvSpPr>
              <p:nvPr/>
            </p:nvSpPr>
            <p:spPr bwMode="auto">
              <a:xfrm flipV="1">
                <a:off x="5795970" y="5795976"/>
                <a:ext cx="571504" cy="5715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 flipH="1">
                <a:off x="6296036" y="5581664"/>
                <a:ext cx="285752" cy="2857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</p:grp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H="1" flipV="1">
              <a:off x="6839743" y="4836494"/>
              <a:ext cx="785818" cy="7839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71934" y="392906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+</a:t>
              </a:r>
              <a:endParaRPr lang="zh-CN" altLang="en-US" baseline="300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18726" y="548856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-</a:t>
              </a:r>
              <a:endParaRPr lang="zh-CN" altLang="en-US" baseline="30000" dirty="0"/>
            </a:p>
          </p:txBody>
        </p:sp>
        <p:graphicFrame>
          <p:nvGraphicFramePr>
            <p:cNvPr id="88" name="对象 87"/>
            <p:cNvGraphicFramePr>
              <a:graphicFrameLocks noChangeAspect="1"/>
            </p:cNvGraphicFramePr>
            <p:nvPr/>
          </p:nvGraphicFramePr>
          <p:xfrm>
            <a:off x="7642865" y="4990330"/>
            <a:ext cx="1637867" cy="864922"/>
          </p:xfrm>
          <a:graphic>
            <a:graphicData uri="http://schemas.openxmlformats.org/presentationml/2006/ole">
              <p:oleObj spid="_x0000_s405506" name="公式" r:id="rId10" imgW="1206360" imgH="634680" progId="Equation.3">
                <p:embed/>
              </p:oleObj>
            </a:graphicData>
          </a:graphic>
        </p:graphicFrame>
        <p:graphicFrame>
          <p:nvGraphicFramePr>
            <p:cNvPr id="164868" name="Object 4"/>
            <p:cNvGraphicFramePr>
              <a:graphicFrameLocks noChangeAspect="1"/>
            </p:cNvGraphicFramePr>
            <p:nvPr/>
          </p:nvGraphicFramePr>
          <p:xfrm>
            <a:off x="7681411" y="3740165"/>
            <a:ext cx="1319553" cy="879740"/>
          </p:xfrm>
          <a:graphic>
            <a:graphicData uri="http://schemas.openxmlformats.org/presentationml/2006/ole">
              <p:oleObj spid="_x0000_s405507" name="公式" r:id="rId11" imgW="1218960" imgH="647640" progId="Equation.3">
                <p:embed/>
              </p:oleObj>
            </a:graphicData>
          </a:graphic>
        </p:graphicFrame>
      </p:grpSp>
      <p:sp>
        <p:nvSpPr>
          <p:cNvPr id="9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</a:rPr>
              <a:t>Comparison of BESIII with </a:t>
            </a:r>
            <a:r>
              <a:rPr lang="el-GR" altLang="zh-CN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π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N, </a:t>
            </a:r>
            <a:r>
              <a:rPr lang="el-GR" altLang="zh-CN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γ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N at </a:t>
            </a:r>
            <a:r>
              <a:rPr lang="en-US" altLang="zh-CN" dirty="0" smtClean="0">
                <a:latin typeface="+mn-lt"/>
              </a:rPr>
              <a:t>N* Study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072066" y="1100064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Cambria"/>
                <a:cs typeface="Times New Roman" pitchFamily="18" charset="0"/>
              </a:rPr>
              <a:t>At BESIII</a:t>
            </a:r>
            <a:endParaRPr lang="zh-CN" altLang="en-US" dirty="0"/>
          </a:p>
        </p:txBody>
      </p:sp>
      <p:sp>
        <p:nvSpPr>
          <p:cNvPr id="60" name="灯片编号占位符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191EE-8BEA-484F-83AF-D0C7AA776E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7686" y="3214686"/>
            <a:ext cx="4214842" cy="32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TextBox 63"/>
          <p:cNvSpPr txBox="1"/>
          <p:nvPr/>
        </p:nvSpPr>
        <p:spPr>
          <a:xfrm>
            <a:off x="357158" y="3786190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1: Pure Isospin 1/2</a:t>
            </a:r>
          </a:p>
          <a:p>
            <a:r>
              <a:rPr lang="en-US" altLang="zh-CN" sz="2000" dirty="0" smtClean="0">
                <a:latin typeface="+mn-lt"/>
              </a:rPr>
              <a:t>2: Study by many decay channels, </a:t>
            </a:r>
          </a:p>
          <a:p>
            <a:r>
              <a:rPr lang="en-US" altLang="zh-CN" sz="2000" dirty="0" smtClean="0">
                <a:latin typeface="+mn-lt"/>
              </a:rPr>
              <a:t>     such as </a:t>
            </a:r>
            <a:r>
              <a:rPr lang="el-GR" altLang="zh-CN" sz="2000" dirty="0" smtClean="0">
                <a:latin typeface="Times New Roman"/>
                <a:cs typeface="Times New Roman"/>
              </a:rPr>
              <a:t>π</a:t>
            </a:r>
            <a:r>
              <a:rPr lang="en-US" altLang="zh-CN" sz="2000" baseline="30000" dirty="0" smtClean="0">
                <a:latin typeface="Times New Roman"/>
                <a:cs typeface="Times New Roman"/>
              </a:rPr>
              <a:t>0</a:t>
            </a:r>
            <a:r>
              <a:rPr lang="en-US" altLang="zh-CN" sz="2000" dirty="0" smtClean="0">
                <a:latin typeface="Times New Roman"/>
                <a:cs typeface="Times New Roman"/>
              </a:rPr>
              <a:t>N, </a:t>
            </a:r>
            <a:r>
              <a:rPr lang="el-GR" altLang="zh-CN" sz="2000" dirty="0" smtClean="0">
                <a:latin typeface="+mn-lt"/>
                <a:cs typeface="Times New Roman"/>
              </a:rPr>
              <a:t>η</a:t>
            </a:r>
            <a:r>
              <a:rPr lang="en-US" altLang="zh-CN" sz="2000" dirty="0" smtClean="0">
                <a:latin typeface="+mn-lt"/>
                <a:cs typeface="Times New Roman"/>
              </a:rPr>
              <a:t>N, </a:t>
            </a:r>
            <a:r>
              <a:rPr lang="el-GR" altLang="zh-CN" sz="2000" dirty="0" smtClean="0">
                <a:latin typeface="+mn-lt"/>
                <a:cs typeface="Times New Roman"/>
              </a:rPr>
              <a:t>η</a:t>
            </a:r>
            <a:r>
              <a:rPr lang="en-US" altLang="zh-CN" sz="2000" dirty="0" smtClean="0">
                <a:latin typeface="+mn-lt"/>
                <a:cs typeface="Times New Roman"/>
              </a:rPr>
              <a:t>’N, </a:t>
            </a:r>
            <a:r>
              <a:rPr lang="el-GR" altLang="zh-CN" sz="2000" dirty="0" smtClean="0">
                <a:latin typeface="+mn-lt"/>
                <a:cs typeface="Times New Roman"/>
              </a:rPr>
              <a:t>ω</a:t>
            </a:r>
            <a:r>
              <a:rPr lang="en-US" altLang="zh-CN" sz="2000" dirty="0" smtClean="0">
                <a:latin typeface="+mn-lt"/>
                <a:cs typeface="Times New Roman"/>
              </a:rPr>
              <a:t>N…</a:t>
            </a:r>
          </a:p>
          <a:p>
            <a:r>
              <a:rPr lang="en-US" altLang="zh-CN" sz="2000" dirty="0" smtClean="0">
                <a:latin typeface="+mn-lt"/>
                <a:cs typeface="Times New Roman"/>
              </a:rPr>
              <a:t>3: N* and N*, twice of the statistics</a:t>
            </a:r>
            <a:endParaRPr lang="en-US" altLang="zh-CN" sz="2000" dirty="0" smtClean="0">
              <a:latin typeface="+mn-lt"/>
            </a:endParaRPr>
          </a:p>
          <a:p>
            <a:r>
              <a:rPr lang="en-US" altLang="zh-CN" sz="2000" dirty="0" smtClean="0">
                <a:latin typeface="+mn-lt"/>
              </a:rPr>
              <a:t>4: Large statistics for charmonium    </a:t>
            </a:r>
          </a:p>
          <a:p>
            <a:r>
              <a:rPr lang="en-US" altLang="zh-CN" sz="2000" dirty="0" smtClean="0">
                <a:latin typeface="+mn-lt"/>
              </a:rPr>
              <a:t>     states</a:t>
            </a:r>
          </a:p>
          <a:p>
            <a:r>
              <a:rPr lang="en-US" altLang="zh-CN" sz="2000" dirty="0" smtClean="0"/>
              <a:t>      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1518439" y="4775689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724010" y="635795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+mn-lt"/>
              </a:rPr>
              <a:t>M</a:t>
            </a:r>
            <a:r>
              <a:rPr lang="en-US" altLang="zh-CN" sz="2000" baseline="30000" dirty="0" smtClean="0">
                <a:latin typeface="+mn-lt"/>
              </a:rPr>
              <a:t>2</a:t>
            </a:r>
            <a:r>
              <a:rPr lang="en-US" altLang="zh-CN" sz="2000" dirty="0" smtClean="0">
                <a:latin typeface="+mn-lt"/>
              </a:rPr>
              <a:t>p</a:t>
            </a:r>
            <a:r>
              <a:rPr lang="el-GR" altLang="zh-CN" sz="2000" dirty="0" smtClean="0">
                <a:latin typeface="+mn-lt"/>
                <a:cs typeface="Times New Roman"/>
              </a:rPr>
              <a:t>η</a:t>
            </a:r>
            <a:endParaRPr lang="zh-CN" altLang="en-US" sz="2000" dirty="0"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 rot="16200000">
            <a:off x="3802686" y="344762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M</a:t>
            </a:r>
            <a:r>
              <a:rPr lang="en-US" altLang="zh-CN" sz="2000" baseline="30000" dirty="0" smtClean="0"/>
              <a:t>2</a:t>
            </a:r>
            <a:r>
              <a:rPr lang="en-US" altLang="zh-CN" sz="2000" dirty="0" smtClean="0"/>
              <a:t>p</a:t>
            </a:r>
            <a:r>
              <a:rPr lang="el-GR" altLang="zh-CN" sz="2000" dirty="0" smtClean="0">
                <a:latin typeface="Times New Roman"/>
                <a:cs typeface="Times New Roman"/>
              </a:rPr>
              <a:t>η</a:t>
            </a:r>
            <a:endParaRPr lang="zh-CN" altLang="en-US" sz="2000" dirty="0"/>
          </a:p>
        </p:txBody>
      </p:sp>
      <p:cxnSp>
        <p:nvCxnSpPr>
          <p:cNvPr id="75" name="直接连接符 74"/>
          <p:cNvCxnSpPr/>
          <p:nvPr/>
        </p:nvCxnSpPr>
        <p:spPr>
          <a:xfrm rot="5400000" flipH="1" flipV="1">
            <a:off x="4053662" y="3550609"/>
            <a:ext cx="142876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Object 4"/>
          <p:cNvGraphicFramePr>
            <a:graphicFrameLocks noChangeAspect="1"/>
          </p:cNvGraphicFramePr>
          <p:nvPr/>
        </p:nvGraphicFramePr>
        <p:xfrm>
          <a:off x="6786578" y="3357562"/>
          <a:ext cx="1490649" cy="598488"/>
        </p:xfrm>
        <a:graphic>
          <a:graphicData uri="http://schemas.openxmlformats.org/presentationml/2006/ole">
            <p:oleObj spid="_x0000_s405508" name="公式" r:id="rId13" imgW="6858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09646"/>
            <a:ext cx="7858180" cy="53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下箭头 6"/>
          <p:cNvSpPr/>
          <p:nvPr/>
        </p:nvSpPr>
        <p:spPr>
          <a:xfrm>
            <a:off x="1428728" y="4681546"/>
            <a:ext cx="127442" cy="3354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285852" y="3895728"/>
            <a:ext cx="3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?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1571604" y="966770"/>
            <a:ext cx="127442" cy="3354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1370431" y="1181084"/>
            <a:ext cx="127442" cy="3354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1876406" y="1304910"/>
            <a:ext cx="127442" cy="3354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N* study at BESIII     --  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baseline="30000" dirty="0" smtClean="0">
              <a:latin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35781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 rot="2146533">
            <a:off x="6401788" y="4185671"/>
            <a:ext cx="1825844" cy="983666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1" y="6305570"/>
            <a:ext cx="3152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6286520"/>
            <a:ext cx="21526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灯片编号占位符 1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19A7FB-F4EF-4120-8240-D5DCA8082B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29066"/>
            <a:ext cx="400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90702" y="3490913"/>
            <a:ext cx="6838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643306" y="3357562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00034" y="1304354"/>
            <a:ext cx="8229600" cy="285752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 full PWA performed.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 smtClean="0"/>
              <a:t>Construct amplitude A</a:t>
            </a:r>
            <a:r>
              <a:rPr lang="en-US" altLang="zh-CN" baseline="-25000" dirty="0" smtClean="0"/>
              <a:t>i</a:t>
            </a:r>
            <a:endParaRPr lang="en-US" altLang="zh-CN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 smtClean="0"/>
              <a:t>Construct differential cross section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 smtClean="0"/>
              <a:t>Construct log likelihood function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dirty="0" smtClean="0"/>
              <a:t>Maximize log likelihood function</a:t>
            </a:r>
          </a:p>
        </p:txBody>
      </p:sp>
      <p:graphicFrame>
        <p:nvGraphicFramePr>
          <p:cNvPr id="111618" name="Object 6"/>
          <p:cNvGraphicFramePr>
            <a:graphicFrameLocks noChangeAspect="1"/>
          </p:cNvGraphicFramePr>
          <p:nvPr/>
        </p:nvGraphicFramePr>
        <p:xfrm>
          <a:off x="4929190" y="1900446"/>
          <a:ext cx="3786214" cy="404040"/>
        </p:xfrm>
        <a:graphic>
          <a:graphicData uri="http://schemas.openxmlformats.org/presentationml/2006/ole">
            <p:oleObj spid="_x0000_s409602" name="公式" r:id="rId3" imgW="2616120" imgH="279360" progId="Equation.3">
              <p:embed/>
            </p:oleObj>
          </a:graphicData>
        </a:graphic>
      </p:graphicFrame>
      <p:graphicFrame>
        <p:nvGraphicFramePr>
          <p:cNvPr id="111619" name="Object 6"/>
          <p:cNvGraphicFramePr>
            <a:graphicFrameLocks noChangeAspect="1"/>
          </p:cNvGraphicFramePr>
          <p:nvPr/>
        </p:nvGraphicFramePr>
        <p:xfrm>
          <a:off x="4929190" y="2305050"/>
          <a:ext cx="1079500" cy="566738"/>
        </p:xfrm>
        <a:graphic>
          <a:graphicData uri="http://schemas.openxmlformats.org/presentationml/2006/ole">
            <p:oleObj spid="_x0000_s409603" name="公式" r:id="rId4" imgW="939600" imgH="495000" progId="Equation.3">
              <p:embed/>
            </p:oleObj>
          </a:graphicData>
        </a:graphic>
      </p:graphicFrame>
      <p:graphicFrame>
        <p:nvGraphicFramePr>
          <p:cNvPr id="111620" name="Object 6"/>
          <p:cNvGraphicFramePr>
            <a:graphicFrameLocks noChangeAspect="1"/>
          </p:cNvGraphicFramePr>
          <p:nvPr/>
        </p:nvGraphicFramePr>
        <p:xfrm>
          <a:off x="4948240" y="2875990"/>
          <a:ext cx="1714512" cy="579275"/>
        </p:xfrm>
        <a:graphic>
          <a:graphicData uri="http://schemas.openxmlformats.org/presentationml/2006/ole">
            <p:oleObj spid="_x0000_s409604" name="公式" r:id="rId5" imgW="1498320" imgH="507960" progId="Equation.3">
              <p:embed/>
            </p:oleObj>
          </a:graphicData>
        </a:graphic>
      </p:graphicFrame>
      <p:sp>
        <p:nvSpPr>
          <p:cNvPr id="7" name="灯片编号占位符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191EE-8BEA-484F-83AF-D0C7AA776E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161874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  Covariant  tensor amplitude (S. </a:t>
            </a:r>
            <a:r>
              <a:rPr lang="en-US" altLang="zh-CN" dirty="0" err="1" smtClean="0"/>
              <a:t>Dulat</a:t>
            </a:r>
            <a:r>
              <a:rPr lang="en-US" altLang="zh-CN" dirty="0" smtClean="0"/>
              <a:t> and B. S. </a:t>
            </a:r>
            <a:r>
              <a:rPr lang="en-US" altLang="zh-CN" dirty="0" err="1" smtClean="0"/>
              <a:t>Zou</a:t>
            </a:r>
            <a:r>
              <a:rPr lang="en-US" altLang="zh-CN" dirty="0" smtClean="0"/>
              <a:t>, Eur. Phys. J A 26:125, 2005)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 smtClean="0"/>
              <a:t>   N* resonances up to 2200 MeV/c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 with a spin up to 5/2 in the PDG considered.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(19 N* resonances) 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Partial wave analysis of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baseline="30000" dirty="0" smtClean="0">
              <a:latin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572132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13</a:t>
            </a:fld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357422" y="2786058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9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N* study at BESIII     --  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baseline="30000" dirty="0" smtClean="0">
              <a:latin typeface="+mn-lt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535781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5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102" y="1142984"/>
            <a:ext cx="8291489" cy="270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59" y="3857628"/>
            <a:ext cx="4071965" cy="271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57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13465"/>
            <a:ext cx="4000528" cy="198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4743451" y="5442225"/>
            <a:ext cx="4000528" cy="428628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786182" y="3286124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75" y="1142984"/>
            <a:ext cx="39357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3932329" cy="25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00430" y="2857496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N* study at BESIII     --  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dirty="0" smtClean="0">
              <a:latin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35781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2910" y="3929066"/>
            <a:ext cx="7000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N(940) and 7 N* intermediate resonances significant.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No pp resonance needed. </a:t>
            </a:r>
            <a:endParaRPr lang="zh-CN" altLang="en-US" sz="2000" dirty="0" smtClean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 products of the production and decay branching fractions for each N* intermediate resonance are determined.</a:t>
            </a:r>
          </a:p>
          <a:p>
            <a:endParaRPr lang="en-US" altLang="zh-CN" dirty="0" smtClean="0"/>
          </a:p>
        </p:txBody>
      </p:sp>
      <p:cxnSp>
        <p:nvCxnSpPr>
          <p:cNvPr id="12" name="直接连接符 11"/>
          <p:cNvCxnSpPr/>
          <p:nvPr/>
        </p:nvCxnSpPr>
        <p:spPr>
          <a:xfrm>
            <a:off x="1233464" y="4619633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643338" cy="23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20" y="3595689"/>
            <a:ext cx="3643338" cy="237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214422"/>
            <a:ext cx="3000396" cy="230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7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643314"/>
            <a:ext cx="3071834" cy="2298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08111" y="3214686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4014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3755" y="4071942"/>
            <a:ext cx="188596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000892" y="2643182"/>
            <a:ext cx="1936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Two components:</a:t>
            </a:r>
          </a:p>
          <a:p>
            <a:r>
              <a:rPr lang="en-US" altLang="zh-CN" dirty="0" smtClean="0"/>
              <a:t>1.   N(1535)   ½-</a:t>
            </a:r>
          </a:p>
          <a:p>
            <a:r>
              <a:rPr lang="en-US" altLang="zh-CN" dirty="0" smtClean="0"/>
              <a:t>2.   PHSP</a:t>
            </a:r>
            <a:endParaRPr lang="zh-CN" altLang="en-US" dirty="0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6215082"/>
            <a:ext cx="6143668" cy="4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1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299" y="6000769"/>
            <a:ext cx="3448073" cy="2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1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9124" y="6000768"/>
            <a:ext cx="3000396" cy="31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000892" y="150017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full PWA is performed.</a:t>
            </a:r>
            <a:endParaRPr lang="zh-CN" altLang="en-US" dirty="0"/>
          </a:p>
        </p:txBody>
      </p:sp>
      <p:sp>
        <p:nvSpPr>
          <p:cNvPr id="2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N* study at BESIII     --  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η</a:t>
            </a:r>
            <a:endParaRPr lang="zh-CN" altLang="en-US" dirty="0" smtClean="0">
              <a:latin typeface="+mn-lt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5781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3042" y="3286124"/>
            <a:ext cx="16225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M_p</a:t>
            </a:r>
            <a:r>
              <a:rPr lang="el-GR" altLang="zh-CN" dirty="0" smtClean="0"/>
              <a:t>η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8728" y="5702874"/>
            <a:ext cx="1965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M_pbar</a:t>
            </a:r>
            <a:r>
              <a:rPr lang="en-US" altLang="zh-CN" dirty="0" smtClean="0"/>
              <a:t> </a:t>
            </a:r>
            <a:r>
              <a:rPr lang="el-GR" altLang="zh-CN" dirty="0" smtClean="0"/>
              <a:t>η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GeV</a:t>
            </a:r>
            <a:r>
              <a:rPr lang="en-US" altLang="zh-CN" dirty="0" smtClean="0"/>
              <a:t>/c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1357298"/>
            <a:ext cx="79380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Data</a:t>
            </a:r>
            <a:endParaRPr lang="zh-CN" alt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72198" y="3714752"/>
            <a:ext cx="6094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MC</a:t>
            </a:r>
            <a:endParaRPr lang="zh-CN" alt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0100" y="2000240"/>
            <a:ext cx="15648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Data &amp; MC</a:t>
            </a:r>
            <a:endParaRPr lang="zh-CN" alt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85786" y="4143380"/>
            <a:ext cx="15648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Data &amp; MC</a:t>
            </a:r>
            <a:endParaRPr lang="zh-CN" altLang="en-US" sz="2400" dirty="0"/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Summary and Prospects</a:t>
            </a:r>
            <a:endParaRPr lang="zh-CN" altLang="en-US" dirty="0" smtClean="0">
              <a:latin typeface="+mn-lt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4348" y="2033839"/>
            <a:ext cx="75009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/>
                <a:sym typeface="Wingdings" pitchFamily="2" charset="2"/>
              </a:rPr>
              <a:t>  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 X(1835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) and two new structures in J/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 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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γ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ππη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’ decays</a:t>
            </a:r>
            <a:endParaRPr lang="en-US" altLang="zh-CN" sz="2000" dirty="0" smtClean="0">
              <a:cs typeface="Times New Roman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/>
                <a:sym typeface="Wingdings" pitchFamily="2" charset="2"/>
              </a:rPr>
              <a:t>  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 New 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structure X(1870) in J/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  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ωππη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. 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   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 J</a:t>
            </a:r>
            <a:r>
              <a:rPr lang="en-US" altLang="zh-CN" sz="2000" baseline="30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PC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, is it X(1835)? (Need PWA)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N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* baryon study in 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’  pp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, 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’  pp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endParaRPr lang="en-US" altLang="zh-CN" sz="20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214818"/>
            <a:ext cx="7330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   We expect rich physics results in the coming years from BESIII.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457254"/>
            <a:ext cx="830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   A lot of results have been obtained with the huge data samples at BESIII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90971" y="3576639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205417" y="3571876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6"/>
          <p:cNvSpPr>
            <a:spLocks noGrp="1"/>
          </p:cNvSpPr>
          <p:nvPr>
            <p:ph type="ctrTitle"/>
          </p:nvPr>
        </p:nvSpPr>
        <p:spPr>
          <a:xfrm>
            <a:off x="685800" y="2205038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7200" i="1" smtClean="0"/>
              <a:t>Thank you!</a:t>
            </a:r>
            <a:endParaRPr lang="zh-CN" altLang="en-US" sz="72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Measurement of Br(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 and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 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’ 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 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)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92882"/>
            <a:ext cx="6572296" cy="440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251" y="5572140"/>
            <a:ext cx="4562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456" y="6000768"/>
            <a:ext cx="4267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643578"/>
            <a:ext cx="16859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8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9941" y="6072206"/>
            <a:ext cx="1695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75607" y="5572140"/>
            <a:ext cx="1808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Br(J/</a:t>
            </a:r>
            <a:r>
              <a:rPr lang="el-GR" altLang="zh-CN" sz="1600" dirty="0" smtClean="0"/>
              <a:t>ψ</a:t>
            </a:r>
            <a:r>
              <a:rPr lang="en-US" altLang="zh-CN" sz="1600" dirty="0" smtClean="0">
                <a:sym typeface="Wingdings" pitchFamily="2" charset="2"/>
              </a:rPr>
              <a:t>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 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1600" dirty="0" smtClean="0"/>
              <a:t>) </a:t>
            </a:r>
            <a:r>
              <a:rPr lang="en-US" altLang="zh-CN" sz="1400" dirty="0" smtClean="0"/>
              <a:t>= </a:t>
            </a:r>
            <a:endParaRPr lang="zh-CN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019404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Br(</a:t>
            </a:r>
            <a:r>
              <a:rPr lang="el-GR" altLang="zh-CN" sz="1600" dirty="0" smtClean="0"/>
              <a:t>ψ</a:t>
            </a:r>
            <a:r>
              <a:rPr lang="en-US" altLang="zh-CN" sz="1600" dirty="0" smtClean="0"/>
              <a:t>’</a:t>
            </a:r>
            <a:r>
              <a:rPr lang="en-US" altLang="zh-CN" sz="1600" dirty="0" smtClean="0">
                <a:sym typeface="Wingdings" pitchFamily="2" charset="2"/>
              </a:rPr>
              <a:t>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 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sz="16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1600" dirty="0" smtClean="0"/>
              <a:t>)   </a:t>
            </a:r>
            <a:r>
              <a:rPr lang="en-US" altLang="zh-CN" sz="1400" dirty="0" smtClean="0"/>
              <a:t>= 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6419" y="5286388"/>
            <a:ext cx="1667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World average: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58016" y="5214950"/>
            <a:ext cx="1857388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4282" y="642939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Physics Letters B 710 (2012) 594-599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/>
          <p:cNvCxnSpPr>
            <a:stCxn id="388098" idx="1"/>
          </p:cNvCxnSpPr>
          <p:nvPr/>
        </p:nvCxnSpPr>
        <p:spPr>
          <a:xfrm rot="10800000" flipH="1">
            <a:off x="285720" y="3286124"/>
            <a:ext cx="8643998" cy="10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215206" y="3929066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 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dirty="0"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15206" y="191666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J/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 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 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pp mass threshold enhancement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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pp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3737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3118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37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14884"/>
            <a:ext cx="8034361" cy="14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5" name="直接连接符 104"/>
          <p:cNvCxnSpPr/>
          <p:nvPr/>
        </p:nvCxnSpPr>
        <p:spPr>
          <a:xfrm>
            <a:off x="785786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7705747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94A191EE-8BEA-484F-83AF-D0C7AA776EA1}" type="slidenum">
              <a:rPr lang="zh-CN" altLang="en-US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19462" name="内容占位符 2"/>
          <p:cNvSpPr>
            <a:spLocks noGrp="1"/>
          </p:cNvSpPr>
          <p:nvPr>
            <p:ph idx="1"/>
          </p:nvPr>
        </p:nvSpPr>
        <p:spPr>
          <a:xfrm>
            <a:off x="500034" y="1143018"/>
            <a:ext cx="8229600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dirty="0" smtClean="0"/>
              <a:t> Introduction to BESIII/BEPCII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/>
              <a:t> Latest results on hadron spectroscopy</a:t>
            </a:r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endParaRPr lang="en-US" altLang="zh-CN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cs typeface="Times New Roman"/>
                <a:sym typeface="Wingdings" pitchFamily="2" charset="2"/>
              </a:rPr>
              <a:t> Summary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500166" y="2693982"/>
            <a:ext cx="142876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28662" y="2500306"/>
            <a:ext cx="75009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  <a:sym typeface="Wingdings" pitchFamily="2" charset="2"/>
              </a:rPr>
              <a:t>   pp mass threshold enhancement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  <a:sym typeface="Wingdings" pitchFamily="2" charset="2"/>
              </a:rPr>
              <a:t>  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Isospin violated decay </a:t>
            </a:r>
            <a:r>
              <a:rPr lang="el-GR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(1405) 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  <a:sym typeface="Wingdings" pitchFamily="2" charset="2"/>
              </a:rPr>
              <a:t>f</a:t>
            </a:r>
            <a:r>
              <a:rPr lang="en-US" altLang="zh-CN" sz="2000" baseline="-25000" dirty="0" smtClean="0">
                <a:solidFill>
                  <a:schemeClr val="bg1">
                    <a:lumMod val="65000"/>
                  </a:schemeClr>
                </a:solidFill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  <a:cs typeface="Times New Roman"/>
                <a:sym typeface="Wingdings" pitchFamily="2" charset="2"/>
              </a:rPr>
              <a:t>(980)</a:t>
            </a:r>
            <a:r>
              <a:rPr lang="el-GR" altLang="zh-CN" sz="2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solidFill>
                  <a:schemeClr val="bg1">
                    <a:lumMod val="6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  Precision 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measurement of Br(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cs typeface="Times New Roman"/>
                <a:sym typeface="Wingdings" pitchFamily="2" charset="2"/>
              </a:rPr>
              <a:t>J/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cs typeface="Times New Roman"/>
                <a:sym typeface="Wingdings" pitchFamily="2" charset="2"/>
              </a:rPr>
              <a:t>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 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) and Br(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cs typeface="Times New Roman"/>
                <a:sym typeface="Wingdings" pitchFamily="2" charset="2"/>
              </a:rPr>
              <a:t>’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 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solidFill>
                  <a:schemeClr val="bg1">
                    <a:lumMod val="75000"/>
                  </a:schemeClr>
                </a:solidFill>
                <a:latin typeface="Times New Roman"/>
                <a:cs typeface="Times New Roman"/>
                <a:sym typeface="Wingdings" pitchFamily="2" charset="2"/>
              </a:rPr>
              <a:t>)</a:t>
            </a:r>
            <a:endParaRPr lang="en-US" altLang="zh-CN" sz="2000" baseline="30000" dirty="0" smtClean="0">
              <a:solidFill>
                <a:schemeClr val="bg1">
                  <a:lumMod val="65000"/>
                </a:schemeClr>
              </a:solidFill>
              <a:latin typeface="Times New Roman"/>
              <a:cs typeface="Times New Roman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baseline="30000" dirty="0" smtClean="0">
                <a:latin typeface="Times New Roman"/>
                <a:cs typeface="Times New Roman"/>
                <a:sym typeface="Wingdings" pitchFamily="2" charset="2"/>
              </a:rPr>
              <a:t>   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Confirmation of X(1835) and observation of two new structures</a:t>
            </a:r>
            <a:endParaRPr lang="en-US" altLang="zh-CN" sz="2000" baseline="300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/>
                <a:sym typeface="Wingdings" pitchFamily="2" charset="2"/>
              </a:rPr>
              <a:t>  X(1870) in J/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  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X, Xa</a:t>
            </a:r>
            <a:r>
              <a:rPr lang="en-US" altLang="zh-CN" sz="2000" baseline="-25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(980)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  </a:t>
            </a:r>
            <a:endParaRPr lang="en-US" altLang="zh-CN" sz="2000" dirty="0" smtClean="0">
              <a:solidFill>
                <a:schemeClr val="bg1">
                  <a:lumMod val="75000"/>
                </a:schemeClr>
              </a:solidFill>
              <a:cs typeface="Times New Roman"/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2000" dirty="0" smtClean="0">
                <a:cs typeface="Times New Roman"/>
                <a:sym typeface="Wingdings" pitchFamily="2" charset="2"/>
              </a:rPr>
              <a:t>  N* baryon in 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’  pp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sz="2000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sz="2000" dirty="0" smtClean="0">
                <a:latin typeface="Times New Roman"/>
                <a:cs typeface="Times New Roman"/>
                <a:sym typeface="Wingdings" pitchFamily="2" charset="2"/>
              </a:rPr>
              <a:t>, </a:t>
            </a:r>
            <a:r>
              <a:rPr lang="el-GR" altLang="zh-CN" sz="2000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sz="2000" dirty="0" smtClean="0">
                <a:cs typeface="Times New Roman"/>
                <a:sym typeface="Wingdings" pitchFamily="2" charset="2"/>
              </a:rPr>
              <a:t>’  pp</a:t>
            </a:r>
            <a:r>
              <a:rPr lang="el-GR" altLang="zh-CN" sz="2000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endParaRPr lang="en-US" altLang="zh-CN" sz="2000" dirty="0" smtClean="0">
              <a:latin typeface="Times New Roman"/>
              <a:cs typeface="Times New Roman"/>
              <a:sym typeface="Wingdings" pitchFamily="2" charset="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476617" y="4986348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691063" y="4989523"/>
            <a:ext cx="142876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646326">
            <a:off x="5172037" y="2638543"/>
            <a:ext cx="2311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Yanping’s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/>
                <a:sym typeface="Wingdings" pitchFamily="2" charset="2"/>
              </a:rPr>
              <a:t> talk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PWA on the pp mass threshold structure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cxnSp>
        <p:nvCxnSpPr>
          <p:cNvPr id="105" name="直接连接符 104"/>
          <p:cNvCxnSpPr/>
          <p:nvPr/>
        </p:nvCxnSpPr>
        <p:spPr>
          <a:xfrm>
            <a:off x="2733662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34" y="478632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Partial Wave Analysis (PWA):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Concentrate on dealing with the pp mass threshold structure,            </a:t>
            </a:r>
          </a:p>
          <a:p>
            <a:r>
              <a:rPr lang="en-US" altLang="zh-CN" dirty="0" smtClean="0"/>
              <a:t>     especially to determine the J</a:t>
            </a:r>
            <a:r>
              <a:rPr lang="en-US" altLang="zh-CN" baseline="30000" dirty="0" smtClean="0"/>
              <a:t>PC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Covariant  tensor amplitude (S. </a:t>
            </a:r>
            <a:r>
              <a:rPr lang="en-US" altLang="zh-CN" dirty="0" err="1" smtClean="0"/>
              <a:t>Dulat</a:t>
            </a:r>
            <a:r>
              <a:rPr lang="en-US" altLang="zh-CN" dirty="0" smtClean="0"/>
              <a:t> and B. S. </a:t>
            </a:r>
            <a:r>
              <a:rPr lang="en-US" altLang="zh-CN" dirty="0" err="1" smtClean="0"/>
              <a:t>Zou</a:t>
            </a:r>
            <a:r>
              <a:rPr lang="en-US" altLang="zh-CN" dirty="0" smtClean="0"/>
              <a:t>, Eur. Phys. J A 26:125, 2005)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  Include the </a:t>
            </a:r>
            <a:r>
              <a:rPr lang="en-US" altLang="zh-CN" dirty="0" err="1" smtClean="0"/>
              <a:t>Jülich</a:t>
            </a:r>
            <a:r>
              <a:rPr lang="en-US" altLang="zh-CN" dirty="0" smtClean="0"/>
              <a:t>-FSI effect (A. </a:t>
            </a:r>
            <a:r>
              <a:rPr lang="en-US" altLang="zh-CN" dirty="0" err="1" smtClean="0"/>
              <a:t>Sibirtsev</a:t>
            </a:r>
            <a:r>
              <a:rPr lang="en-US" altLang="zh-CN" dirty="0" smtClean="0"/>
              <a:t> et al. Phys. Rev. D 71:054010, 2005).</a:t>
            </a:r>
            <a:endParaRPr lang="zh-CN" altLang="en-US" dirty="0"/>
          </a:p>
        </p:txBody>
      </p:sp>
      <p:pic>
        <p:nvPicPr>
          <p:cNvPr id="395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15052"/>
            <a:ext cx="7715304" cy="35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椭圆 15"/>
          <p:cNvSpPr/>
          <p:nvPr/>
        </p:nvSpPr>
        <p:spPr>
          <a:xfrm>
            <a:off x="1428728" y="1285860"/>
            <a:ext cx="571504" cy="1571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071670" y="157161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X( pp )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2528873" y="1662100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5304" y="263104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latin typeface="Times New Roman"/>
                <a:cs typeface="Times New Roman"/>
              </a:rPr>
              <a:t>η</a:t>
            </a:r>
            <a:r>
              <a:rPr lang="en-US" altLang="zh-CN" baseline="-25000" dirty="0" smtClean="0">
                <a:latin typeface="Times New Roman"/>
                <a:cs typeface="Times New Roman"/>
              </a:rPr>
              <a:t>c</a:t>
            </a:r>
            <a:endParaRPr lang="zh-CN" altLang="en-US" baseline="-25000" dirty="0"/>
          </a:p>
        </p:txBody>
      </p:sp>
      <p:sp>
        <p:nvSpPr>
          <p:cNvPr id="20" name="椭圆 19"/>
          <p:cNvSpPr/>
          <p:nvPr/>
        </p:nvSpPr>
        <p:spPr>
          <a:xfrm rot="18613699">
            <a:off x="7397835" y="1090311"/>
            <a:ext cx="557934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9846" y="642939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108, 112003 (2012)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071934" y="5143512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PWA results and projections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21</a:t>
            </a:fld>
            <a:endParaRPr lang="zh-CN" altLang="en-US" dirty="0"/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413263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5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81526"/>
            <a:ext cx="4357718" cy="10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58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636"/>
            <a:ext cx="6715172" cy="143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424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28586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86314" y="2704454"/>
            <a:ext cx="4071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  The fit with a BW and S-wave FSI  factor can well describe pp mass  threshold structure .</a:t>
            </a:r>
          </a:p>
          <a:p>
            <a:pPr>
              <a:buFont typeface="Arial" pitchFamily="34" charset="0"/>
              <a:buChar char="•"/>
            </a:pPr>
            <a:endParaRPr lang="en-US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  It is much better than that without FSI, </a:t>
            </a:r>
            <a:r>
              <a:rPr lang="el-GR" altLang="zh-CN" sz="2000" dirty="0" smtClean="0"/>
              <a:t>Δ</a:t>
            </a:r>
            <a:r>
              <a:rPr lang="en-US" altLang="zh-CN" sz="2000" dirty="0" smtClean="0"/>
              <a:t>2lnL = 51 </a:t>
            </a:r>
            <a:r>
              <a:rPr lang="en-US" altLang="zh-CN" sz="2000" dirty="0" smtClean="0">
                <a:sym typeface="Wingdings" pitchFamily="2" charset="2"/>
              </a:rPr>
              <a:t> 7.1 </a:t>
            </a:r>
            <a:r>
              <a:rPr lang="el-GR" altLang="zh-CN" sz="2000" dirty="0" smtClean="0">
                <a:sym typeface="Wingdings" pitchFamily="2" charset="2"/>
              </a:rPr>
              <a:t>σ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229846" y="642939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108, 112003 (2012)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610496" y="3109910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pp mass threshold enhancement in 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’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pp 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22</a:t>
            </a:fld>
            <a:endParaRPr lang="zh-CN" altLang="en-US" dirty="0"/>
          </a:p>
        </p:txBody>
      </p:sp>
      <p:cxnSp>
        <p:nvCxnSpPr>
          <p:cNvPr id="105" name="直接连接符 104"/>
          <p:cNvCxnSpPr/>
          <p:nvPr/>
        </p:nvCxnSpPr>
        <p:spPr>
          <a:xfrm>
            <a:off x="785786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6000792" cy="272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21"/>
            <a:ext cx="5086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线形标注 1 7"/>
          <p:cNvSpPr/>
          <p:nvPr/>
        </p:nvSpPr>
        <p:spPr>
          <a:xfrm>
            <a:off x="285720" y="1785926"/>
            <a:ext cx="2214578" cy="1285884"/>
          </a:xfrm>
          <a:prstGeom prst="borderCallout1">
            <a:avLst>
              <a:gd name="adj1" fmla="val 68501"/>
              <a:gd name="adj2" fmla="val 100000"/>
              <a:gd name="adj3" fmla="val 120135"/>
              <a:gd name="adj4" fmla="val 14227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Obviously different line shape from that in J/</a:t>
            </a:r>
            <a:r>
              <a:rPr lang="el-GR" altLang="zh-CN" dirty="0" smtClean="0">
                <a:solidFill>
                  <a:schemeClr val="tx1"/>
                </a:solidFill>
                <a:cs typeface="Times New Roman"/>
                <a:sym typeface="Wingdings" pitchFamily="2" charset="2"/>
              </a:rPr>
              <a:t> ψ</a:t>
            </a:r>
            <a:r>
              <a:rPr lang="en-US" altLang="zh-CN" dirty="0" smtClean="0">
                <a:solidFill>
                  <a:schemeClr val="tx1"/>
                </a:solidFill>
                <a:cs typeface="Times New Roman"/>
                <a:sym typeface="Wingdings" pitchFamily="2" charset="2"/>
              </a:rPr>
              <a:t> decays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3143240" y="3000372"/>
            <a:ext cx="57150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8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0589" y="5572140"/>
            <a:ext cx="5357850" cy="34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285860"/>
            <a:ext cx="83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229846" y="642939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108, 112003 (2012)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48190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81314" y="4252918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X(1835) and two new structures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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’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392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7"/>
            <a:ext cx="4000528" cy="287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3718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29048"/>
            <a:ext cx="4071966" cy="29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285852" y="3857628"/>
            <a:ext cx="2627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106, 072002 (2011)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BESIII</a:t>
            </a:r>
          </a:p>
        </p:txBody>
      </p:sp>
      <p:sp>
        <p:nvSpPr>
          <p:cNvPr id="11" name="线形标注 1 10"/>
          <p:cNvSpPr/>
          <p:nvPr/>
        </p:nvSpPr>
        <p:spPr>
          <a:xfrm>
            <a:off x="1357290" y="4714884"/>
            <a:ext cx="785818" cy="398334"/>
          </a:xfrm>
          <a:prstGeom prst="borderCallout1">
            <a:avLst>
              <a:gd name="adj1" fmla="val 100051"/>
              <a:gd name="adj2" fmla="val 54264"/>
              <a:gd name="adj3" fmla="val 224887"/>
              <a:gd name="adj4" fmla="val 5101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f1(1510)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143380"/>
            <a:ext cx="229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箭头连接符 9"/>
          <p:cNvCxnSpPr/>
          <p:nvPr/>
        </p:nvCxnSpPr>
        <p:spPr>
          <a:xfrm rot="5400000">
            <a:off x="2849947" y="4365235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3349219" y="4302528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24</a:t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X(1835) and two new structures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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’</a:t>
            </a:r>
            <a:endParaRPr lang="zh-CN" altLang="en-US" dirty="0" smtClean="0"/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3954374" cy="28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1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4000528" cy="68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1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214950"/>
            <a:ext cx="4214842" cy="52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箭头连接符 9"/>
          <p:cNvCxnSpPr/>
          <p:nvPr/>
        </p:nvCxnSpPr>
        <p:spPr>
          <a:xfrm rot="10800000">
            <a:off x="3214678" y="4714884"/>
            <a:ext cx="1143008" cy="6429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1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14421"/>
            <a:ext cx="7215238" cy="218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8001024" y="1416631"/>
            <a:ext cx="752129" cy="1850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C.L.</a:t>
            </a:r>
          </a:p>
          <a:p>
            <a:pPr>
              <a:lnSpc>
                <a:spcPts val="276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5.7 </a:t>
            </a:r>
            <a:r>
              <a:rPr lang="el-GR" altLang="zh-CN" dirty="0" smtClean="0">
                <a:solidFill>
                  <a:srgbClr val="FF0000"/>
                </a:solidFill>
              </a:rPr>
              <a:t>σ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276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&gt;20</a:t>
            </a:r>
            <a:r>
              <a:rPr lang="el-GR" altLang="zh-CN" dirty="0" smtClean="0">
                <a:solidFill>
                  <a:srgbClr val="FF0000"/>
                </a:solidFill>
              </a:rPr>
              <a:t> σ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276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7.2</a:t>
            </a:r>
            <a:r>
              <a:rPr lang="el-GR" altLang="zh-CN" dirty="0" smtClean="0">
                <a:solidFill>
                  <a:srgbClr val="FF0000"/>
                </a:solidFill>
              </a:rPr>
              <a:t> σ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ts val="276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6.4</a:t>
            </a:r>
            <a:r>
              <a:rPr lang="el-GR" altLang="zh-CN" dirty="0" smtClean="0">
                <a:solidFill>
                  <a:srgbClr val="FF0000"/>
                </a:solidFill>
              </a:rPr>
              <a:t> σ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9846" y="642939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106, 072002 (2011)</a:t>
            </a: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25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What’s the nature of the new structures?</a:t>
            </a:r>
            <a:endParaRPr lang="zh-CN" altLang="en-US" dirty="0" smtClean="0"/>
          </a:p>
        </p:txBody>
      </p:sp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42738"/>
            <a:ext cx="8358246" cy="494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1747818" y="3214686"/>
            <a:ext cx="714380" cy="35719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5" idx="6"/>
          </p:cNvCxnSpPr>
          <p:nvPr/>
        </p:nvCxnSpPr>
        <p:spPr>
          <a:xfrm>
            <a:off x="2462198" y="3393281"/>
            <a:ext cx="1466860" cy="3571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(1405) in 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  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f</a:t>
            </a:r>
            <a:r>
              <a:rPr lang="en-US" altLang="zh-CN" baseline="-25000" dirty="0" smtClean="0"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(980)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, 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f</a:t>
            </a:r>
            <a:r>
              <a:rPr lang="en-US" altLang="zh-CN" baseline="-25000" dirty="0" smtClean="0"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(980)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ππ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26</a:t>
            </a:fld>
            <a:endParaRPr lang="zh-CN" altLang="en-US" dirty="0"/>
          </a:p>
        </p:txBody>
      </p:sp>
      <p:pic>
        <p:nvPicPr>
          <p:cNvPr id="399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4555"/>
            <a:ext cx="6143668" cy="200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144818"/>
            <a:ext cx="6286544" cy="214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0" y="1358868"/>
            <a:ext cx="1208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>
                <a:solidFill>
                  <a:srgbClr val="FF0000"/>
                </a:solidFill>
              </a:rPr>
              <a:t>(980) 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135" y="1358868"/>
            <a:ext cx="11576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>
                <a:solidFill>
                  <a:srgbClr val="FF0000"/>
                </a:solidFill>
              </a:rPr>
              <a:t>(980)    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3287694"/>
            <a:ext cx="1388522" cy="7854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(1405): &gt;10</a:t>
            </a:r>
            <a:r>
              <a:rPr lang="el-GR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</a:rPr>
              <a:t>f</a:t>
            </a:r>
            <a:r>
              <a:rPr lang="en-US" altLang="zh-CN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600" dirty="0" smtClean="0">
                <a:solidFill>
                  <a:srgbClr val="FF0000"/>
                </a:solidFill>
              </a:rPr>
              <a:t>(980)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 altLang="zh-CN" sz="1600" dirty="0" smtClean="0">
                <a:solidFill>
                  <a:srgbClr val="FF0000"/>
                </a:solidFill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solidFill>
                  <a:srgbClr val="FF0000"/>
                </a:solidFill>
                <a:sym typeface="Wingdings" pitchFamily="2" charset="2"/>
              </a:rPr>
              <a:t>+</a:t>
            </a:r>
            <a:r>
              <a:rPr lang="el-GR" altLang="zh-CN" sz="1600" dirty="0" smtClean="0">
                <a:solidFill>
                  <a:srgbClr val="FF0000"/>
                </a:solidFill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3293" y="3287694"/>
            <a:ext cx="1418978" cy="78547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(1405): &gt;10</a:t>
            </a:r>
            <a:r>
              <a:rPr lang="el-GR" altLang="zh-CN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σ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</a:rPr>
              <a:t>f</a:t>
            </a:r>
            <a:r>
              <a:rPr lang="en-US" altLang="zh-CN" sz="1600" baseline="-25000" dirty="0" smtClean="0">
                <a:solidFill>
                  <a:srgbClr val="FF0000"/>
                </a:solidFill>
              </a:rPr>
              <a:t>0</a:t>
            </a:r>
            <a:r>
              <a:rPr lang="en-US" altLang="zh-CN" sz="1600" dirty="0" smtClean="0">
                <a:solidFill>
                  <a:srgbClr val="FF0000"/>
                </a:solidFill>
              </a:rPr>
              <a:t>(980)</a:t>
            </a:r>
            <a:r>
              <a:rPr lang="en-US" altLang="zh-CN" sz="16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l-GR" altLang="zh-CN" sz="1600" dirty="0" smtClean="0">
                <a:solidFill>
                  <a:srgbClr val="FF0000"/>
                </a:solidFill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r>
              <a:rPr lang="el-GR" altLang="zh-CN" sz="1600" dirty="0" smtClean="0">
                <a:solidFill>
                  <a:srgbClr val="FF0000"/>
                </a:solidFill>
                <a:sym typeface="Wingdings" pitchFamily="2" charset="2"/>
              </a:rPr>
              <a:t>π</a:t>
            </a:r>
            <a:r>
              <a:rPr lang="en-US" altLang="zh-CN" sz="1600" baseline="30000" dirty="0" smtClean="0">
                <a:solidFill>
                  <a:srgbClr val="FF0000"/>
                </a:solidFill>
                <a:sym typeface="Wingdings" pitchFamily="2" charset="2"/>
              </a:rPr>
              <a:t>0</a:t>
            </a:r>
            <a:endParaRPr lang="zh-CN" altLang="en-US" sz="1600" baseline="30000" dirty="0">
              <a:solidFill>
                <a:srgbClr val="FF0000"/>
              </a:solidFill>
            </a:endParaRPr>
          </a:p>
        </p:txBody>
      </p:sp>
      <p:pic>
        <p:nvPicPr>
          <p:cNvPr id="39937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86454"/>
            <a:ext cx="7572428" cy="58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1472" y="5357826"/>
            <a:ext cx="773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Helicity analysis indicates the peak at 1400 MeV is from </a:t>
            </a:r>
            <a:r>
              <a:rPr lang="el-GR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(1405), not f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</a:rPr>
              <a:t>(1420).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1500174"/>
            <a:ext cx="146065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J/</a:t>
            </a:r>
            <a:r>
              <a:rPr lang="el-GR" altLang="zh-CN" dirty="0" smtClean="0"/>
              <a:t>ψ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/>
              <a:t>γ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J/</a:t>
            </a:r>
            <a:r>
              <a:rPr lang="el-GR" altLang="zh-CN" dirty="0" smtClean="0"/>
              <a:t>ψ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/>
              <a:t>γ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-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4282" y="3143248"/>
            <a:ext cx="2255746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First observation of</a:t>
            </a:r>
          </a:p>
          <a:p>
            <a:pPr>
              <a:lnSpc>
                <a:spcPct val="150000"/>
              </a:lnSpc>
            </a:pPr>
            <a:r>
              <a:rPr lang="el-GR" altLang="zh-CN" dirty="0" smtClean="0">
                <a:latin typeface="Times New Roman"/>
                <a:cs typeface="Times New Roman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</a:rPr>
              <a:t>(1405) 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 f</a:t>
            </a:r>
            <a:r>
              <a:rPr lang="en-US" altLang="zh-CN" baseline="-25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(980)</a:t>
            </a:r>
            <a:r>
              <a:rPr lang="el-GR" altLang="zh-CN" dirty="0" smtClean="0">
                <a:latin typeface="Times New Roman"/>
                <a:cs typeface="Times New Roman"/>
              </a:rPr>
              <a:t> 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  <a:endParaRPr lang="en-US" altLang="zh-CN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(isospin violated)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and J/</a:t>
            </a:r>
            <a:r>
              <a:rPr lang="el-GR" altLang="zh-CN" dirty="0" smtClean="0"/>
              <a:t>ψ</a:t>
            </a:r>
            <a:r>
              <a:rPr lang="en-US" altLang="zh-CN" dirty="0" smtClean="0">
                <a:sym typeface="Wingdings" pitchFamily="2" charset="2"/>
              </a:rPr>
              <a:t></a:t>
            </a:r>
            <a:r>
              <a:rPr lang="el-GR" altLang="zh-CN" dirty="0" smtClean="0"/>
              <a:t>γ</a:t>
            </a:r>
            <a:r>
              <a:rPr lang="en-US" altLang="zh-CN" dirty="0" smtClean="0">
                <a:latin typeface="Times New Roman"/>
                <a:cs typeface="Times New Roman"/>
              </a:rPr>
              <a:t>f0(980)</a:t>
            </a:r>
            <a:r>
              <a:rPr lang="el-GR" altLang="zh-CN" dirty="0" smtClean="0">
                <a:latin typeface="Times New Roman"/>
                <a:cs typeface="Times New Roman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 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5720" y="641725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108, 182001 (2012)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27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New results on 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’3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 in J/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γπππ</a:t>
            </a:r>
            <a:endParaRPr lang="zh-CN" altLang="en-US" dirty="0" smtClean="0"/>
          </a:p>
        </p:txBody>
      </p:sp>
      <p:pic>
        <p:nvPicPr>
          <p:cNvPr id="386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43932" cy="28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77" y="4848243"/>
            <a:ext cx="77628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641725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108, 182001 (2012)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6000769"/>
            <a:ext cx="4786345" cy="22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4454" y="6000768"/>
            <a:ext cx="3571900" cy="2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357959"/>
            <a:ext cx="4714908" cy="22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6357958"/>
            <a:ext cx="3571900" cy="2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" y="1452563"/>
            <a:ext cx="80295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41" cy="648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48C275-6B17-4E49-AB91-F81D91EF90F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4143374" y="1189038"/>
            <a:ext cx="464346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BEPCII:  </a:t>
            </a:r>
            <a:r>
              <a:rPr lang="en-US" altLang="zh-CN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e+e- collider 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(</a:t>
            </a:r>
            <a:r>
              <a:rPr lang="el-GR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τ</a:t>
            </a:r>
            <a:r>
              <a:rPr lang="en-US" altLang="zh-CN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-charm 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region)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en-US" altLang="zh-CN" b="1" dirty="0" smtClean="0">
              <a:solidFill>
                <a:srgbClr val="CC330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 dirty="0" smtClean="0">
                <a:latin typeface="+mn-lt"/>
                <a:cs typeface="Times New Roman" pitchFamily="18" charset="0"/>
              </a:rPr>
              <a:t>       :    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2.0-4.6 </a:t>
            </a:r>
            <a:r>
              <a:rPr lang="en-US" altLang="zh-CN" b="1" dirty="0" err="1">
                <a:solidFill>
                  <a:srgbClr val="CC3300"/>
                </a:solidFill>
                <a:latin typeface="+mn-lt"/>
                <a:cs typeface="Times New Roman" pitchFamily="18" charset="0"/>
              </a:rPr>
              <a:t>GeV</a:t>
            </a:r>
            <a:endParaRPr lang="en-US" altLang="zh-CN" b="1" dirty="0">
              <a:solidFill>
                <a:srgbClr val="CC330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 dirty="0">
                <a:latin typeface="+mn-lt"/>
                <a:cs typeface="Times New Roman" pitchFamily="18" charset="0"/>
              </a:rPr>
              <a:t>First </a:t>
            </a:r>
            <a:r>
              <a:rPr lang="en-US" altLang="zh-CN" b="1" dirty="0" smtClean="0">
                <a:latin typeface="+mn-lt"/>
                <a:cs typeface="Times New Roman" pitchFamily="18" charset="0"/>
              </a:rPr>
              <a:t>collisions</a:t>
            </a:r>
            <a:r>
              <a:rPr lang="en-US" altLang="zh-CN" b="1" dirty="0">
                <a:latin typeface="+mn-lt"/>
                <a:cs typeface="Times New Roman" pitchFamily="18" charset="0"/>
              </a:rPr>
              <a:t>:  </a:t>
            </a:r>
            <a:r>
              <a:rPr lang="en-US" altLang="zh-CN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March 2008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b="1" dirty="0" smtClean="0">
                <a:latin typeface="+mn-lt"/>
                <a:cs typeface="Times New Roman" pitchFamily="18" charset="0"/>
              </a:rPr>
              <a:t>Luminosity</a:t>
            </a:r>
            <a:r>
              <a:rPr lang="en-US" altLang="zh-CN" b="1" dirty="0">
                <a:latin typeface="+mn-lt"/>
                <a:cs typeface="Times New Roman" pitchFamily="18" charset="0"/>
              </a:rPr>
              <a:t>: 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~6.9×10</a:t>
            </a:r>
            <a:r>
              <a:rPr lang="en-US" altLang="zh-CN" b="1" baseline="30000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32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 cm</a:t>
            </a:r>
            <a:r>
              <a:rPr lang="en-US" altLang="zh-CN" b="1" baseline="30000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-2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s</a:t>
            </a:r>
            <a:r>
              <a:rPr lang="en-US" altLang="zh-CN" b="1" baseline="30000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-1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@3770</a:t>
            </a:r>
            <a:endParaRPr lang="en-US" altLang="zh-CN" b="1" dirty="0">
              <a:solidFill>
                <a:srgbClr val="CC330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      (~11×CESRc </a:t>
            </a:r>
            <a:r>
              <a:rPr lang="en-US" altLang="zh-CN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altLang="zh-CN" b="1" dirty="0" smtClean="0">
                <a:solidFill>
                  <a:srgbClr val="CC3300"/>
                </a:solidFill>
                <a:latin typeface="+mn-lt"/>
                <a:cs typeface="Times New Roman" pitchFamily="18" charset="0"/>
              </a:rPr>
              <a:t>~62×BEPC</a:t>
            </a:r>
            <a:r>
              <a:rPr lang="en-US" altLang="zh-CN" b="1" dirty="0">
                <a:solidFill>
                  <a:srgbClr val="CC3300"/>
                </a:solidFill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4143372" y="3857203"/>
            <a:ext cx="4572032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BESIII:</a:t>
            </a:r>
          </a:p>
          <a:p>
            <a:pPr>
              <a:buFont typeface="Arial" pitchFamily="34" charset="0"/>
              <a:buChar char="•"/>
            </a:pPr>
            <a:r>
              <a:rPr lang="en-US" altLang="zh-CN" b="1" dirty="0" smtClean="0">
                <a:latin typeface="+mn-lt"/>
                <a:cs typeface="Times New Roman" pitchFamily="18" charset="0"/>
              </a:rPr>
              <a:t>    </a:t>
            </a:r>
            <a:r>
              <a:rPr lang="en-US" altLang="zh-CN" b="1" dirty="0">
                <a:latin typeface="+mn-lt"/>
                <a:cs typeface="Times New Roman" pitchFamily="18" charset="0"/>
              </a:rPr>
              <a:t>Momentum resolution:</a:t>
            </a:r>
            <a:r>
              <a:rPr lang="en-US" altLang="zh-CN" dirty="0">
                <a:latin typeface="+mn-lt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  </a:t>
            </a:r>
            <a:r>
              <a:rPr lang="el-GR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σ</a:t>
            </a:r>
            <a:r>
              <a:rPr lang="en-US" altLang="zh-CN" b="1" baseline="-25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/p = 0.58% at 1GeV/c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>
                <a:latin typeface="+mn-lt"/>
                <a:cs typeface="Times New Roman" pitchFamily="18" charset="0"/>
              </a:rPr>
              <a:t>    Photons: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</a:t>
            </a:r>
            <a:r>
              <a:rPr lang="el-GR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σ</a:t>
            </a:r>
            <a:r>
              <a:rPr lang="en-US" altLang="zh-CN" b="1" baseline="-250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E</a:t>
            </a:r>
            <a:r>
              <a:rPr lang="en-US" altLang="zh-CN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/E = 2.5% at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1GeV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+mn-lt"/>
                <a:cs typeface="Times New Roman" pitchFamily="18" charset="0"/>
              </a:rPr>
              <a:t>    TOF: 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80ps(barrel), 100ps(</a:t>
            </a:r>
            <a:r>
              <a:rPr lang="en-US" altLang="zh-CN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endcap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b="1" dirty="0" smtClean="0">
                <a:latin typeface="+mn-lt"/>
                <a:cs typeface="Times New Roman" pitchFamily="18" charset="0"/>
              </a:rPr>
              <a:t>    MUC: </a:t>
            </a:r>
            <a:r>
              <a:rPr lang="en-US" altLang="zh-CN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9 layers RPC for barrel, 8 for  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    </a:t>
            </a:r>
            <a:r>
              <a:rPr lang="en-US" altLang="zh-CN" b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endcap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sz="2800" b="1" dirty="0" smtClean="0"/>
              <a:t>The BESIII/BEPCII Project</a:t>
            </a:r>
            <a:endParaRPr lang="zh-CN" altLang="en-US" sz="2800" b="1" dirty="0" smtClean="0"/>
          </a:p>
        </p:txBody>
      </p:sp>
      <p:graphicFrame>
        <p:nvGraphicFramePr>
          <p:cNvPr id="233475" name="Object 6"/>
          <p:cNvGraphicFramePr>
            <a:graphicFrameLocks noChangeAspect="1"/>
          </p:cNvGraphicFramePr>
          <p:nvPr/>
        </p:nvGraphicFramePr>
        <p:xfrm>
          <a:off x="4441827" y="1799574"/>
          <a:ext cx="415925" cy="395288"/>
        </p:xfrm>
        <a:graphic>
          <a:graphicData uri="http://schemas.openxmlformats.org/presentationml/2006/ole">
            <p:oleObj spid="_x0000_s306179" name="公式" r:id="rId3" imgW="266400" imgH="253800" progId="Equation.3">
              <p:embed/>
            </p:oleObj>
          </a:graphicData>
        </a:graphic>
      </p:graphicFrame>
      <p:pic>
        <p:nvPicPr>
          <p:cNvPr id="30618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16127"/>
            <a:ext cx="3357586" cy="281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右箭头 17"/>
          <p:cNvSpPr/>
          <p:nvPr/>
        </p:nvSpPr>
        <p:spPr>
          <a:xfrm rot="20480563">
            <a:off x="1361263" y="2009909"/>
            <a:ext cx="906462" cy="269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9" name="右箭头 18"/>
          <p:cNvSpPr/>
          <p:nvPr/>
        </p:nvSpPr>
        <p:spPr>
          <a:xfrm rot="20476365">
            <a:off x="1145878" y="3377942"/>
            <a:ext cx="906463" cy="269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975" y="4005286"/>
            <a:ext cx="29702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3"/>
          <p:cNvGraphicFramePr>
            <a:graphicFrameLocks noChangeAspect="1"/>
          </p:cNvGraphicFramePr>
          <p:nvPr/>
        </p:nvGraphicFramePr>
        <p:xfrm>
          <a:off x="1450975" y="4429149"/>
          <a:ext cx="1763713" cy="1816100"/>
        </p:xfrm>
        <a:graphic>
          <a:graphicData uri="http://schemas.openxmlformats.org/presentationml/2006/ole">
            <p:oleObj spid="_x0000_s306182" name="Photo Editor 照片" r:id="rId6" imgW="7695238" imgH="59047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Previous result of BESII on N* Physics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1109947"/>
            <a:ext cx="3369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 Observation of N(2050)</a:t>
            </a:r>
            <a:endParaRPr lang="en-US" altLang="zh-CN" sz="2400" dirty="0" smtClean="0">
              <a:sym typeface="Wingdings" pitchFamily="2" charset="2"/>
            </a:endParaRPr>
          </a:p>
        </p:txBody>
      </p:sp>
      <p:pic>
        <p:nvPicPr>
          <p:cNvPr id="23" name="Picture 2" descr="mppi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6081" y="1717660"/>
            <a:ext cx="4270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300674" y="3563921"/>
          <a:ext cx="2663825" cy="477837"/>
        </p:xfrm>
        <a:graphic>
          <a:graphicData uri="http://schemas.openxmlformats.org/presentationml/2006/ole">
            <p:oleObj spid="_x0000_s418818" name="公式" r:id="rId4" imgW="1244520" imgH="228600" progId="Equation.3">
              <p:embed/>
            </p:oleObj>
          </a:graphicData>
        </a:graphic>
      </p:graphicFrame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4525977" y="1706533"/>
            <a:ext cx="1203325" cy="381000"/>
          </a:xfrm>
          <a:prstGeom prst="wedgeRoundRectCallout">
            <a:avLst>
              <a:gd name="adj1" fmla="val 46176"/>
              <a:gd name="adj2" fmla="val 245000"/>
              <a:gd name="adj3" fmla="val 16667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 dirty="0">
                <a:solidFill>
                  <a:srgbClr val="0000FF"/>
                </a:solidFill>
                <a:latin typeface="+mn-lt"/>
              </a:rPr>
              <a:t>N*(1440)?</a:t>
            </a: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5883281" y="1285860"/>
            <a:ext cx="1219200" cy="685800"/>
          </a:xfrm>
          <a:prstGeom prst="wedgeRoundRectCallout">
            <a:avLst>
              <a:gd name="adj1" fmla="val -28778"/>
              <a:gd name="adj2" fmla="val 121991"/>
              <a:gd name="adj3" fmla="val 16667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+mn-lt"/>
              </a:rPr>
              <a:t>N*(1520)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+mn-lt"/>
              </a:rPr>
              <a:t>N*(1535)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7359656" y="1357297"/>
            <a:ext cx="1219200" cy="1066800"/>
          </a:xfrm>
          <a:prstGeom prst="wedgeRoundRectCallout">
            <a:avLst>
              <a:gd name="adj1" fmla="val -105991"/>
              <a:gd name="adj2" fmla="val 74255"/>
              <a:gd name="adj3" fmla="val 16667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+mn-lt"/>
              </a:rPr>
              <a:t>N*(1650)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+mn-lt"/>
              </a:rPr>
              <a:t>N*(1675)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en-US" altLang="zh-CN" sz="1800">
                <a:solidFill>
                  <a:srgbClr val="0000FF"/>
                </a:solidFill>
                <a:latin typeface="+mn-lt"/>
              </a:rPr>
              <a:t>N*(1680)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8015318" y="2728897"/>
            <a:ext cx="914400" cy="457200"/>
          </a:xfrm>
          <a:prstGeom prst="wedgeRoundRectCallout">
            <a:avLst>
              <a:gd name="adj1" fmla="val -107986"/>
              <a:gd name="adj2" fmla="val -62153"/>
              <a:gd name="adj3" fmla="val 16667"/>
            </a:avLst>
          </a:prstGeom>
          <a:solidFill>
            <a:srgbClr val="FFCCFF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kumimoji="0" lang="zh-CN" altLang="en-US" sz="2800">
                <a:solidFill>
                  <a:srgbClr val="0000FF"/>
                </a:solidFill>
                <a:latin typeface="+mn-lt"/>
              </a:rPr>
              <a:t>?</a:t>
            </a: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21300" y="4824425"/>
            <a:ext cx="39533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CN" sz="2400" dirty="0" smtClean="0">
                <a:latin typeface="+mn-lt"/>
              </a:rPr>
              <a:t>J</a:t>
            </a:r>
            <a:r>
              <a:rPr kumimoji="0" lang="en-US" altLang="zh-CN" sz="2400" baseline="30000" dirty="0" smtClean="0">
                <a:latin typeface="+mn-lt"/>
              </a:rPr>
              <a:t>P</a:t>
            </a:r>
            <a:r>
              <a:rPr kumimoji="0" lang="en-US" altLang="zh-CN" sz="2400" dirty="0" smtClean="0">
                <a:latin typeface="+mn-lt"/>
              </a:rPr>
              <a:t> of N(2050</a:t>
            </a:r>
            <a:r>
              <a:rPr kumimoji="0" lang="en-US" altLang="zh-CN" sz="2400" dirty="0">
                <a:latin typeface="+mn-lt"/>
              </a:rPr>
              <a:t>): </a:t>
            </a:r>
            <a:r>
              <a:rPr kumimoji="0" lang="en-US" altLang="zh-CN" sz="2400" dirty="0" smtClean="0">
                <a:latin typeface="+mn-lt"/>
              </a:rPr>
              <a:t>  </a:t>
            </a:r>
            <a:r>
              <a:rPr kumimoji="0" lang="en-US" altLang="zh-CN" sz="2400" dirty="0">
                <a:latin typeface="+mn-lt"/>
              </a:rPr>
              <a:t>1/2</a:t>
            </a:r>
            <a:r>
              <a:rPr kumimoji="0" lang="en-US" altLang="zh-CN" sz="2400" baseline="30000" dirty="0">
                <a:latin typeface="+mn-lt"/>
              </a:rPr>
              <a:t>+</a:t>
            </a:r>
            <a:r>
              <a:rPr kumimoji="0" lang="en-US" altLang="zh-CN" sz="2400" dirty="0">
                <a:latin typeface="+mn-lt"/>
              </a:rPr>
              <a:t> </a:t>
            </a:r>
            <a:r>
              <a:rPr lang="en-US" altLang="zh-CN" sz="2400" dirty="0" smtClean="0">
                <a:latin typeface="+mn-lt"/>
              </a:rPr>
              <a:t>or</a:t>
            </a:r>
            <a:r>
              <a:rPr kumimoji="0" lang="zh-CN" altLang="en-US" sz="2400" dirty="0" smtClean="0">
                <a:latin typeface="+mn-lt"/>
              </a:rPr>
              <a:t> </a:t>
            </a:r>
            <a:r>
              <a:rPr kumimoji="0" lang="zh-CN" altLang="en-US" sz="2400" dirty="0">
                <a:latin typeface="+mn-lt"/>
              </a:rPr>
              <a:t>3/2</a:t>
            </a:r>
            <a:r>
              <a:rPr kumimoji="0" lang="zh-CN" altLang="en-US" sz="2400" baseline="30000" dirty="0">
                <a:latin typeface="+mn-lt"/>
              </a:rPr>
              <a:t>+</a:t>
            </a:r>
            <a:r>
              <a:rPr kumimoji="0" lang="zh-CN" altLang="en-US" sz="2400" dirty="0">
                <a:latin typeface="+mn-lt"/>
              </a:rPr>
              <a:t> </a:t>
            </a: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596913" y="5467367"/>
          <a:ext cx="5832475" cy="461963"/>
        </p:xfrm>
        <a:graphic>
          <a:graphicData uri="http://schemas.openxmlformats.org/presentationml/2006/ole">
            <p:oleObj spid="_x0000_s418819" r:id="rId5" imgW="3047760" imgH="241200" progId="">
              <p:embed/>
            </p:oleObj>
          </a:graphicData>
        </a:graphic>
      </p:graphicFrame>
      <p:sp>
        <p:nvSpPr>
          <p:cNvPr id="31" name="矩形 30"/>
          <p:cNvSpPr/>
          <p:nvPr/>
        </p:nvSpPr>
        <p:spPr>
          <a:xfrm>
            <a:off x="3428992" y="6215082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ym typeface="Wingdings" pitchFamily="2" charset="2"/>
              </a:rPr>
              <a:t>PRL 97, 062001 (2006)</a:t>
            </a:r>
            <a:endParaRPr lang="zh-CN" altLang="en-US" dirty="0"/>
          </a:p>
        </p:txBody>
      </p:sp>
      <p:grpSp>
        <p:nvGrpSpPr>
          <p:cNvPr id="2" name="组合 31"/>
          <p:cNvGrpSpPr/>
          <p:nvPr/>
        </p:nvGrpSpPr>
        <p:grpSpPr>
          <a:xfrm>
            <a:off x="642910" y="2500311"/>
            <a:ext cx="2614629" cy="1458286"/>
            <a:chOff x="4071934" y="3929066"/>
            <a:chExt cx="4026258" cy="1944380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4500563" y="4151020"/>
              <a:ext cx="571504" cy="5715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flipV="1">
              <a:off x="4500562" y="5161783"/>
              <a:ext cx="571504" cy="5715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5000628" y="4651086"/>
              <a:ext cx="285752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5000628" y="4947471"/>
              <a:ext cx="285752" cy="28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5275747" y="4876033"/>
              <a:ext cx="65357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5357818" y="4447405"/>
              <a:ext cx="393051" cy="3711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dirty="0">
                  <a:latin typeface="Symbol" pitchFamily="18" charset="2"/>
                </a:rPr>
                <a:t>g</a:t>
              </a:r>
              <a:r>
                <a:rPr lang="en-US" altLang="ja-JP" dirty="0"/>
                <a:t>*</a:t>
              </a:r>
              <a:endParaRPr lang="en-US" altLang="ja-JP" sz="1600" b="0" dirty="0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5929322" y="4783329"/>
              <a:ext cx="642942" cy="28575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89673" y="4333899"/>
              <a:ext cx="56330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 smtClean="0"/>
                <a:t>Ψ</a:t>
              </a:r>
              <a:endParaRPr lang="en-US" altLang="zh-CN" dirty="0" smtClean="0"/>
            </a:p>
            <a:p>
              <a:endParaRPr lang="zh-CN" altLang="en-US" dirty="0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6561631" y="4793962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6572264" y="4876033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6550998" y="4968737"/>
              <a:ext cx="296385" cy="7143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91" y="0"/>
                </a:cxn>
                <a:cxn ang="0">
                  <a:pos x="182" y="136"/>
                </a:cxn>
                <a:cxn ang="0">
                  <a:pos x="273" y="0"/>
                </a:cxn>
                <a:cxn ang="0">
                  <a:pos x="363" y="136"/>
                </a:cxn>
                <a:cxn ang="0">
                  <a:pos x="454" y="0"/>
                </a:cxn>
                <a:cxn ang="0">
                  <a:pos x="545" y="136"/>
                </a:cxn>
                <a:cxn ang="0">
                  <a:pos x="636" y="0"/>
                </a:cxn>
                <a:cxn ang="0">
                  <a:pos x="726" y="136"/>
                </a:cxn>
              </a:cxnLst>
              <a:rect l="0" t="0" r="r" b="b"/>
              <a:pathLst>
                <a:path w="726" h="136">
                  <a:moveTo>
                    <a:pt x="0" y="136"/>
                  </a:moveTo>
                  <a:cubicBezTo>
                    <a:pt x="30" y="68"/>
                    <a:pt x="61" y="0"/>
                    <a:pt x="91" y="0"/>
                  </a:cubicBezTo>
                  <a:cubicBezTo>
                    <a:pt x="121" y="0"/>
                    <a:pt x="152" y="136"/>
                    <a:pt x="182" y="136"/>
                  </a:cubicBezTo>
                  <a:cubicBezTo>
                    <a:pt x="212" y="136"/>
                    <a:pt x="243" y="0"/>
                    <a:pt x="273" y="0"/>
                  </a:cubicBezTo>
                  <a:cubicBezTo>
                    <a:pt x="303" y="0"/>
                    <a:pt x="333" y="136"/>
                    <a:pt x="363" y="136"/>
                  </a:cubicBezTo>
                  <a:cubicBezTo>
                    <a:pt x="393" y="136"/>
                    <a:pt x="424" y="0"/>
                    <a:pt x="454" y="0"/>
                  </a:cubicBezTo>
                  <a:cubicBezTo>
                    <a:pt x="484" y="0"/>
                    <a:pt x="515" y="136"/>
                    <a:pt x="545" y="136"/>
                  </a:cubicBezTo>
                  <a:cubicBezTo>
                    <a:pt x="575" y="136"/>
                    <a:pt x="606" y="0"/>
                    <a:pt x="636" y="0"/>
                  </a:cubicBezTo>
                  <a:cubicBezTo>
                    <a:pt x="666" y="0"/>
                    <a:pt x="696" y="68"/>
                    <a:pt x="726" y="13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6858016" y="4233091"/>
              <a:ext cx="785818" cy="787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45" name="Line 6"/>
            <p:cNvSpPr>
              <a:spLocks noChangeShapeType="1"/>
            </p:cNvSpPr>
            <p:nvPr/>
          </p:nvSpPr>
          <p:spPr bwMode="auto">
            <a:xfrm flipH="1" flipV="1">
              <a:off x="6847383" y="4999527"/>
              <a:ext cx="785818" cy="7839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grpSp>
          <p:nvGrpSpPr>
            <p:cNvPr id="3" name="组合 78"/>
            <p:cNvGrpSpPr/>
            <p:nvPr/>
          </p:nvGrpSpPr>
          <p:grpSpPr>
            <a:xfrm>
              <a:off x="6858016" y="4154013"/>
              <a:ext cx="785818" cy="785817"/>
              <a:chOff x="5795970" y="5581664"/>
              <a:chExt cx="785818" cy="785817"/>
            </a:xfrm>
          </p:grpSpPr>
          <p:sp>
            <p:nvSpPr>
              <p:cNvPr id="56" name="Line 10"/>
              <p:cNvSpPr>
                <a:spLocks noChangeShapeType="1"/>
              </p:cNvSpPr>
              <p:nvPr/>
            </p:nvSpPr>
            <p:spPr bwMode="auto">
              <a:xfrm flipV="1">
                <a:off x="5795970" y="5795976"/>
                <a:ext cx="571504" cy="5715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6296036" y="5581664"/>
                <a:ext cx="285752" cy="2857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</p:grp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6858016" y="4071942"/>
              <a:ext cx="785818" cy="787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grpSp>
          <p:nvGrpSpPr>
            <p:cNvPr id="4" name="组合 80"/>
            <p:cNvGrpSpPr/>
            <p:nvPr/>
          </p:nvGrpSpPr>
          <p:grpSpPr>
            <a:xfrm rot="5400000">
              <a:off x="6858016" y="4926206"/>
              <a:ext cx="785818" cy="785817"/>
              <a:chOff x="5795970" y="5581664"/>
              <a:chExt cx="785818" cy="785817"/>
            </a:xfrm>
          </p:grpSpPr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 flipV="1">
                <a:off x="5795970" y="5795976"/>
                <a:ext cx="571504" cy="57150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 flipH="1">
                <a:off x="6296036" y="5581664"/>
                <a:ext cx="285752" cy="2857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zh-CN" altLang="en-US"/>
              </a:p>
            </p:txBody>
          </p:sp>
        </p:grp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H="1" flipV="1">
              <a:off x="6839743" y="4836494"/>
              <a:ext cx="785818" cy="7839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1934" y="392906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+</a:t>
              </a:r>
              <a:endParaRPr lang="zh-CN" altLang="en-US" baseline="30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18726" y="5488560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e</a:t>
              </a:r>
              <a:r>
                <a:rPr lang="en-US" altLang="zh-CN" baseline="30000" dirty="0" smtClean="0"/>
                <a:t>-</a:t>
              </a:r>
              <a:endParaRPr lang="zh-CN" altLang="en-US" baseline="30000" dirty="0"/>
            </a:p>
          </p:txBody>
        </p:sp>
        <p:graphicFrame>
          <p:nvGraphicFramePr>
            <p:cNvPr id="52" name="对象 51"/>
            <p:cNvGraphicFramePr>
              <a:graphicFrameLocks noChangeAspect="1"/>
            </p:cNvGraphicFramePr>
            <p:nvPr/>
          </p:nvGraphicFramePr>
          <p:xfrm>
            <a:off x="7792621" y="5564413"/>
            <a:ext cx="239569" cy="309033"/>
          </p:xfrm>
          <a:graphic>
            <a:graphicData uri="http://schemas.openxmlformats.org/presentationml/2006/ole">
              <p:oleObj spid="_x0000_s418820" name="公式" r:id="rId6" imgW="177480" imgH="228600" progId="Equation.3">
                <p:embed/>
              </p:oleObj>
            </a:graphicData>
          </a:graphic>
        </p:graphicFrame>
        <p:graphicFrame>
          <p:nvGraphicFramePr>
            <p:cNvPr id="53" name="Object 4"/>
            <p:cNvGraphicFramePr>
              <a:graphicFrameLocks noChangeAspect="1"/>
            </p:cNvGraphicFramePr>
            <p:nvPr/>
          </p:nvGraphicFramePr>
          <p:xfrm>
            <a:off x="7812176" y="4005274"/>
            <a:ext cx="286016" cy="345016"/>
          </p:xfrm>
          <a:graphic>
            <a:graphicData uri="http://schemas.openxmlformats.org/presentationml/2006/ole">
              <p:oleObj spid="_x0000_s418821" name="公式" r:id="rId7" imgW="266400" imgH="253800" progId="Equation.3">
                <p:embed/>
              </p:oleObj>
            </a:graphicData>
          </a:graphic>
        </p:graphicFrame>
      </p:grpSp>
      <p:sp>
        <p:nvSpPr>
          <p:cNvPr id="58" name="TextBox 57"/>
          <p:cNvSpPr txBox="1"/>
          <p:nvPr/>
        </p:nvSpPr>
        <p:spPr>
          <a:xfrm>
            <a:off x="928662" y="2143116"/>
            <a:ext cx="201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Pure Isospin 1/2</a:t>
            </a:r>
            <a:endParaRPr lang="zh-CN" altLang="en-US" sz="2000" dirty="0"/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31</a:t>
            </a:fld>
            <a:endParaRPr lang="zh-CN" altLang="en-US" dirty="0"/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75" y="1142984"/>
            <a:ext cx="39357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3932329" cy="25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43380"/>
            <a:ext cx="5525570" cy="220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858016" y="1142984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1142984"/>
            <a:ext cx="2006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Preliminary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9747" y="4190504"/>
            <a:ext cx="514885" cy="2015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J</a:t>
            </a:r>
            <a:r>
              <a:rPr lang="en-US" altLang="zh-CN" sz="1200" baseline="30000" dirty="0" smtClean="0">
                <a:solidFill>
                  <a:srgbClr val="FF0000"/>
                </a:solidFill>
              </a:rPr>
              <a:t>P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1/2+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3/2-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1/2-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1/2-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3/2+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1/2+</a:t>
            </a:r>
          </a:p>
          <a:p>
            <a:pPr>
              <a:lnSpc>
                <a:spcPts val="1900"/>
              </a:lnSpc>
            </a:pPr>
            <a:r>
              <a:rPr lang="en-US" altLang="zh-CN" sz="1200" dirty="0" smtClean="0">
                <a:solidFill>
                  <a:srgbClr val="FF0000"/>
                </a:solidFill>
              </a:rPr>
              <a:t>5/2-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714752"/>
            <a:ext cx="5783186" cy="2533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PWA results are checked carefully from different aspects: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1: J</a:t>
            </a:r>
            <a:r>
              <a:rPr lang="en-US" altLang="zh-CN" baseline="30000" dirty="0" smtClean="0"/>
              <a:t>P</a:t>
            </a:r>
            <a:r>
              <a:rPr lang="en-US" altLang="zh-CN" dirty="0" smtClean="0"/>
              <a:t> check.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2: Additional states.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3: I/O check.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4: Background level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5: BW formula</a:t>
            </a:r>
            <a:endParaRPr lang="zh-CN" altLang="en-US" dirty="0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N* study at BESIII     --   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latin typeface="+mn-lt"/>
                <a:cs typeface="Times New Roman"/>
                <a:sym typeface="Wingdings" pitchFamily="2" charset="2"/>
              </a:rPr>
              <a:t>’  pp</a:t>
            </a:r>
            <a:r>
              <a:rPr lang="el-GR" altLang="zh-CN" dirty="0" smtClean="0">
                <a:latin typeface="+mn-lt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+mn-lt"/>
                <a:cs typeface="Times New Roman"/>
                <a:sym typeface="Wingdings" pitchFamily="2" charset="2"/>
              </a:rPr>
              <a:t>0</a:t>
            </a:r>
            <a:endParaRPr lang="zh-CN" altLang="en-US" dirty="0" smtClean="0">
              <a:latin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5357818" y="428604"/>
            <a:ext cx="142876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73F5F-5B3A-425F-AD4F-E12C135A003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4327192" y="1921428"/>
            <a:ext cx="46434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R</a:t>
            </a:r>
            <a:r>
              <a:rPr lang="en-US" altLang="zh-CN" baseline="-25000" dirty="0" smtClean="0">
                <a:latin typeface="+mn-lt"/>
                <a:cs typeface="Times New Roman" pitchFamily="18" charset="0"/>
              </a:rPr>
              <a:t>had</a:t>
            </a:r>
            <a:r>
              <a:rPr lang="en-US" altLang="zh-CN" dirty="0" smtClean="0">
                <a:latin typeface="+mn-lt"/>
                <a:cs typeface="Times New Roman" pitchFamily="18" charset="0"/>
              </a:rPr>
              <a:t> and precision tests of Standard Model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</a:t>
            </a:r>
            <a:r>
              <a:rPr lang="en-US" altLang="zh-CN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Light hadron spectroscopy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Charm and charmonium physics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</a:t>
            </a:r>
            <a:r>
              <a:rPr lang="el-GR" altLang="zh-CN" dirty="0" smtClean="0">
                <a:latin typeface="+mn-lt"/>
                <a:cs typeface="Times New Roman" pitchFamily="18" charset="0"/>
              </a:rPr>
              <a:t>τ</a:t>
            </a:r>
            <a:r>
              <a:rPr lang="en-US" altLang="zh-CN" dirty="0" smtClean="0">
                <a:latin typeface="+mn-lt"/>
                <a:cs typeface="Times New Roman" pitchFamily="18" charset="0"/>
              </a:rPr>
              <a:t> physics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Improve the measurement  precision </a:t>
            </a:r>
          </a:p>
          <a:p>
            <a:pPr>
              <a:lnSpc>
                <a:spcPct val="200000"/>
              </a:lnSpc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 of CKM matrix elements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zh-CN" dirty="0" smtClean="0">
                <a:latin typeface="+mn-lt"/>
                <a:cs typeface="Times New Roman" pitchFamily="18" charset="0"/>
              </a:rPr>
              <a:t>    Search for new physics / new particles</a:t>
            </a:r>
            <a:endParaRPr lang="zh-CN" altLang="en-US" dirty="0">
              <a:latin typeface="+mn-lt"/>
              <a:cs typeface="Times New Roman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sz="2800" b="1" dirty="0" smtClean="0"/>
              <a:t>Introduction to the BESIII experiment</a:t>
            </a:r>
            <a:endParaRPr lang="zh-CN" altLang="en-US" sz="2800" b="1" dirty="0" smtClean="0"/>
          </a:p>
        </p:txBody>
      </p:sp>
      <p:sp>
        <p:nvSpPr>
          <p:cNvPr id="10" name="矩形 9"/>
          <p:cNvSpPr/>
          <p:nvPr/>
        </p:nvSpPr>
        <p:spPr>
          <a:xfrm>
            <a:off x="255226" y="1214422"/>
            <a:ext cx="3929090" cy="5214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684514" y="1357298"/>
            <a:ext cx="1823961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Physics at BESIII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27192" y="1214422"/>
            <a:ext cx="4572032" cy="5214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34" y="1714488"/>
            <a:ext cx="3600806" cy="276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0978" y="4532194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BESIII collected by the end of 2011</a:t>
            </a:r>
          </a:p>
          <a:p>
            <a:r>
              <a:rPr lang="en-US" altLang="zh-CN" dirty="0" smtClean="0"/>
              <a:t>J/</a:t>
            </a:r>
            <a:r>
              <a:rPr lang="el-GR" altLang="zh-CN" dirty="0" smtClean="0"/>
              <a:t>ψ</a:t>
            </a:r>
            <a:r>
              <a:rPr lang="en-US" altLang="zh-CN" dirty="0" smtClean="0"/>
              <a:t>:                  225 Million</a:t>
            </a:r>
          </a:p>
          <a:p>
            <a:r>
              <a:rPr lang="el-GR" altLang="zh-CN" dirty="0" smtClean="0"/>
              <a:t>Ψ</a:t>
            </a:r>
            <a:r>
              <a:rPr lang="en-US" altLang="zh-CN" dirty="0" smtClean="0"/>
              <a:t>’  :                  106 Million</a:t>
            </a:r>
          </a:p>
          <a:p>
            <a:r>
              <a:rPr lang="el-GR" altLang="zh-CN" dirty="0" smtClean="0"/>
              <a:t>ψ</a:t>
            </a:r>
            <a:r>
              <a:rPr lang="en-US" altLang="zh-CN" dirty="0" smtClean="0"/>
              <a:t>(3770) :       2.9fb</a:t>
            </a:r>
            <a:r>
              <a:rPr lang="en-US" altLang="zh-CN" baseline="30000" dirty="0" smtClean="0"/>
              <a:t>-1</a:t>
            </a:r>
          </a:p>
          <a:p>
            <a:r>
              <a:rPr lang="el-GR" altLang="zh-CN" dirty="0" smtClean="0"/>
              <a:t>ψ</a:t>
            </a:r>
            <a:r>
              <a:rPr lang="en-US" altLang="zh-CN" dirty="0" smtClean="0"/>
              <a:t>(4010) :       0.5fb</a:t>
            </a:r>
            <a:r>
              <a:rPr lang="en-US" altLang="zh-CN" baseline="30000" dirty="0" smtClean="0"/>
              <a:t>-1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38540" y="5929330"/>
            <a:ext cx="221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More data is coming.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8235" y="1345156"/>
            <a:ext cx="1643074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   BESIII Data</a:t>
            </a:r>
            <a:endParaRPr lang="zh-CN" alt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73F5F-5B3A-425F-AD4F-E12C135A003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sz="2800" b="1" dirty="0" smtClean="0"/>
              <a:t>Light Hadron Spectroscopy (u, d, s)</a:t>
            </a:r>
            <a:endParaRPr lang="zh-CN" altLang="en-US" sz="2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42910" y="1097238"/>
            <a:ext cx="800105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400" dirty="0" smtClean="0"/>
              <a:t>   Multi-quarks states, glueballs and hybrids have been        </a:t>
            </a:r>
          </a:p>
          <a:p>
            <a:r>
              <a:rPr lang="en-US" altLang="zh-CN" sz="2400" dirty="0" smtClean="0"/>
              <a:t>        searched experimentally for a long time, but none  </a:t>
            </a:r>
          </a:p>
          <a:p>
            <a:r>
              <a:rPr lang="en-US" altLang="zh-CN" sz="2400" dirty="0" smtClean="0"/>
              <a:t>        have been established </a:t>
            </a:r>
            <a:r>
              <a:rPr lang="en-US" sz="2400" dirty="0" smtClean="0"/>
              <a:t>unambiguously</a:t>
            </a:r>
            <a:r>
              <a:rPr lang="en-US" altLang="zh-CN" sz="2400" dirty="0" smtClean="0"/>
              <a:t>.</a:t>
            </a:r>
          </a:p>
          <a:p>
            <a:pPr>
              <a:buFont typeface="Wingdings" pitchFamily="2" charset="2"/>
              <a:buChar char="u"/>
            </a:pPr>
            <a:endParaRPr lang="en-US" altLang="zh-CN" sz="2400" dirty="0" smtClean="0"/>
          </a:p>
          <a:p>
            <a:pPr>
              <a:buFont typeface="Wingdings" pitchFamily="2" charset="2"/>
              <a:buChar char="u"/>
            </a:pPr>
            <a:r>
              <a:rPr lang="en-US" altLang="zh-CN" sz="2400" dirty="0" smtClean="0"/>
              <a:t>   In the past several years, a lot of unexpected   </a:t>
            </a:r>
          </a:p>
          <a:p>
            <a:r>
              <a:rPr lang="en-US" altLang="zh-CN" sz="2400" dirty="0" smtClean="0"/>
              <a:t>       experimental evidence for hadron states cannot (easily)   </a:t>
            </a:r>
          </a:p>
          <a:p>
            <a:r>
              <a:rPr lang="en-US" altLang="zh-CN" sz="2400" dirty="0" smtClean="0"/>
              <a:t>       be explained by the conventional quark model.</a:t>
            </a:r>
          </a:p>
          <a:p>
            <a:endParaRPr lang="en-US" altLang="zh-CN" sz="24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   Search for more non-conventional hadrons</a:t>
            </a:r>
          </a:p>
          <a:p>
            <a:endParaRPr lang="en-US" altLang="zh-CN" sz="2400" dirty="0" smtClean="0"/>
          </a:p>
          <a:p>
            <a:pPr>
              <a:buFont typeface="Wingdings" pitchFamily="2" charset="2"/>
              <a:buChar char="n"/>
            </a:pPr>
            <a:r>
              <a:rPr lang="en-US" altLang="zh-CN" sz="2400" dirty="0" smtClean="0"/>
              <a:t>   BESIII’s advantages:</a:t>
            </a:r>
          </a:p>
          <a:p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1071538" y="53631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</a:rPr>
              <a:t>    Gluon rich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</a:rPr>
              <a:t>    Clean environment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FF0000"/>
                </a:solidFill>
              </a:rPr>
              <a:t>    J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PC</a:t>
            </a:r>
            <a:r>
              <a:rPr lang="en-US" altLang="zh-CN" dirty="0" smtClean="0">
                <a:solidFill>
                  <a:srgbClr val="FF0000"/>
                </a:solidFill>
              </a:rPr>
              <a:t> filter, and isospin filter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X(1835) and two new structures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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γ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’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6</a:t>
            </a:fld>
            <a:endParaRPr lang="zh-CN" altLang="en-US" dirty="0"/>
          </a:p>
        </p:txBody>
      </p:sp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7"/>
            <a:ext cx="4929222" cy="35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29846" y="642939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106, 072002 (2011)</a:t>
            </a:r>
          </a:p>
        </p:txBody>
      </p:sp>
      <p:sp>
        <p:nvSpPr>
          <p:cNvPr id="11" name="线形标注 1 10"/>
          <p:cNvSpPr/>
          <p:nvPr/>
        </p:nvSpPr>
        <p:spPr>
          <a:xfrm>
            <a:off x="1581129" y="2357430"/>
            <a:ext cx="785818" cy="398334"/>
          </a:xfrm>
          <a:prstGeom prst="borderCallout1">
            <a:avLst>
              <a:gd name="adj1" fmla="val 100051"/>
              <a:gd name="adj2" fmla="val 54264"/>
              <a:gd name="adj3" fmla="val 227278"/>
              <a:gd name="adj4" fmla="val 57078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</a:rPr>
              <a:t>f1(1510)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3275400" y="1548197"/>
            <a:ext cx="430216" cy="794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rot="5400000">
            <a:off x="3886592" y="1527558"/>
            <a:ext cx="429422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5572164" cy="168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786578" y="4691403"/>
            <a:ext cx="625492" cy="15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60"/>
              </a:lnSpc>
            </a:pPr>
            <a:r>
              <a:rPr lang="en-US" altLang="zh-CN" sz="1400" dirty="0" smtClean="0">
                <a:solidFill>
                  <a:srgbClr val="FF0000"/>
                </a:solidFill>
              </a:rPr>
              <a:t>C.L.</a:t>
            </a:r>
          </a:p>
          <a:p>
            <a:pPr>
              <a:lnSpc>
                <a:spcPts val="2360"/>
              </a:lnSpc>
            </a:pPr>
            <a:r>
              <a:rPr lang="en-US" altLang="zh-CN" sz="1400" dirty="0" smtClean="0">
                <a:solidFill>
                  <a:srgbClr val="FF0000"/>
                </a:solidFill>
              </a:rPr>
              <a:t>5.7 </a:t>
            </a:r>
            <a:r>
              <a:rPr lang="el-GR" altLang="zh-CN" sz="1400" dirty="0" smtClean="0">
                <a:solidFill>
                  <a:srgbClr val="FF0000"/>
                </a:solidFill>
              </a:rPr>
              <a:t>σ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>
              <a:lnSpc>
                <a:spcPts val="2360"/>
              </a:lnSpc>
            </a:pPr>
            <a:r>
              <a:rPr lang="en-US" altLang="zh-CN" sz="1400" dirty="0" smtClean="0">
                <a:solidFill>
                  <a:srgbClr val="FF0000"/>
                </a:solidFill>
              </a:rPr>
              <a:t>&gt;20</a:t>
            </a:r>
            <a:r>
              <a:rPr lang="el-GR" altLang="zh-CN" sz="1400" dirty="0" smtClean="0">
                <a:solidFill>
                  <a:srgbClr val="FF0000"/>
                </a:solidFill>
              </a:rPr>
              <a:t> σ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>
              <a:lnSpc>
                <a:spcPts val="2360"/>
              </a:lnSpc>
            </a:pPr>
            <a:r>
              <a:rPr lang="en-US" altLang="zh-CN" sz="1400" dirty="0" smtClean="0">
                <a:solidFill>
                  <a:srgbClr val="FF0000"/>
                </a:solidFill>
              </a:rPr>
              <a:t>7.2</a:t>
            </a:r>
            <a:r>
              <a:rPr lang="el-GR" altLang="zh-CN" sz="1400" dirty="0" smtClean="0">
                <a:solidFill>
                  <a:srgbClr val="FF0000"/>
                </a:solidFill>
              </a:rPr>
              <a:t> σ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>
              <a:lnSpc>
                <a:spcPts val="2360"/>
              </a:lnSpc>
            </a:pPr>
            <a:r>
              <a:rPr lang="en-US" altLang="zh-CN" sz="1400" dirty="0" smtClean="0">
                <a:solidFill>
                  <a:srgbClr val="FF0000"/>
                </a:solidFill>
              </a:rPr>
              <a:t>6.4</a:t>
            </a:r>
            <a:r>
              <a:rPr lang="el-GR" altLang="zh-CN" sz="1400" dirty="0" smtClean="0">
                <a:solidFill>
                  <a:srgbClr val="FF0000"/>
                </a:solidFill>
              </a:rPr>
              <a:t> σ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410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71546"/>
            <a:ext cx="3143272" cy="327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857752" y="6429396"/>
            <a:ext cx="3233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Details shown in </a:t>
            </a:r>
            <a:r>
              <a:rPr lang="en-US" altLang="zh-CN" dirty="0" err="1" smtClean="0">
                <a:solidFill>
                  <a:srgbClr val="FF0000"/>
                </a:solidFill>
              </a:rPr>
              <a:t>Yanping’s</a:t>
            </a:r>
            <a:r>
              <a:rPr lang="en-US" altLang="zh-CN" dirty="0" smtClean="0">
                <a:solidFill>
                  <a:srgbClr val="FF0000"/>
                </a:solidFill>
              </a:rPr>
              <a:t> talk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1643042" y="1214422"/>
            <a:ext cx="928694" cy="398334"/>
          </a:xfrm>
          <a:prstGeom prst="borderCallout1">
            <a:avLst>
              <a:gd name="adj1" fmla="val 100051"/>
              <a:gd name="adj2" fmla="val 54264"/>
              <a:gd name="adj3" fmla="val 220105"/>
              <a:gd name="adj4" fmla="val 13138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X(1835)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7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X(1870)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  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ωπ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+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r>
              <a:rPr lang="en-US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-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η</a:t>
            </a:r>
            <a:endParaRPr lang="zh-CN" altLang="en-US" dirty="0" smtClean="0"/>
          </a:p>
        </p:txBody>
      </p:sp>
      <p:pic>
        <p:nvPicPr>
          <p:cNvPr id="389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43" y="1285860"/>
            <a:ext cx="5480541" cy="480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641725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107, 182001 (2011)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rot="5400000">
            <a:off x="3324557" y="2428869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3457907" y="2428074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306433" y="142873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a</a:t>
            </a:r>
            <a:r>
              <a:rPr lang="en-US" altLang="zh-CN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(980)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10800000" flipV="1">
            <a:off x="2949111" y="2786058"/>
            <a:ext cx="1143008" cy="10001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16200000" flipH="1">
            <a:off x="4056400" y="3250405"/>
            <a:ext cx="1071570" cy="285752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rot="16200000" flipH="1">
            <a:off x="3537284" y="3417094"/>
            <a:ext cx="1071570" cy="285752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5400000">
            <a:off x="1485029" y="2178438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5400000">
            <a:off x="1627905" y="1892686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rot="5400000">
            <a:off x="2237509" y="1321182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rot="5400000">
            <a:off x="1545354" y="4321578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rot="5400000">
            <a:off x="1675530" y="4158858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rot="5400000">
            <a:off x="2266084" y="3720704"/>
            <a:ext cx="215108" cy="1588"/>
          </a:xfrm>
          <a:prstGeom prst="straightConnector1">
            <a:avLst/>
          </a:prstGeom>
          <a:ln w="50800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0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29527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cs typeface="Times New Roman"/>
                <a:sym typeface="Wingdings" pitchFamily="2" charset="2"/>
              </a:rPr>
              <a:t>X(1870) in J/</a:t>
            </a:r>
            <a:r>
              <a:rPr lang="el-GR" altLang="zh-CN" dirty="0" smtClean="0">
                <a:cs typeface="Times New Roman"/>
                <a:sym typeface="Wingdings" pitchFamily="2" charset="2"/>
              </a:rPr>
              <a:t>ψ</a:t>
            </a:r>
            <a:r>
              <a:rPr lang="en-US" altLang="zh-CN" dirty="0" smtClean="0">
                <a:cs typeface="Times New Roman"/>
                <a:sym typeface="Wingdings" pitchFamily="2" charset="2"/>
              </a:rPr>
              <a:t>  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ω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X, Xa</a:t>
            </a:r>
            <a:r>
              <a:rPr lang="en-US" altLang="zh-CN" baseline="-25000" dirty="0" smtClean="0">
                <a:latin typeface="Times New Roman"/>
                <a:cs typeface="Times New Roman"/>
                <a:sym typeface="Wingdings" pitchFamily="2" charset="2"/>
              </a:rPr>
              <a:t>0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(980)</a:t>
            </a:r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endParaRPr lang="zh-CN" altLang="en-US" dirty="0" smtClean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1419A7FB-F4EF-4120-8240-D5DCA8082BD7}" type="slidenum">
              <a:rPr lang="zh-CN" altLang="en-US"/>
              <a:pPr>
                <a:defRPr/>
              </a:pPr>
              <a:t>8</a:t>
            </a:fld>
            <a:endParaRPr lang="zh-CN" altLang="en-US" dirty="0"/>
          </a:p>
        </p:txBody>
      </p:sp>
      <p:pic>
        <p:nvPicPr>
          <p:cNvPr id="400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4572032" cy="33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31254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714884"/>
            <a:ext cx="6143668" cy="159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28794" y="1038509"/>
            <a:ext cx="10727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f1(1285)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rot="16200000" flipH="1">
            <a:off x="2086355" y="1809643"/>
            <a:ext cx="855668" cy="277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14612" y="1526433"/>
            <a:ext cx="9989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altLang="zh-CN" dirty="0" smtClean="0">
                <a:latin typeface="Times New Roman"/>
                <a:cs typeface="Times New Roman"/>
              </a:rPr>
              <a:t>η</a:t>
            </a:r>
            <a:r>
              <a:rPr lang="en-US" altLang="zh-CN" dirty="0" smtClean="0"/>
              <a:t>(1405)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rot="16200000" flipH="1">
            <a:off x="2750331" y="2074360"/>
            <a:ext cx="357192" cy="2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72198" y="2071678"/>
            <a:ext cx="164307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+mn-lt"/>
                <a:cs typeface="Times New Roman"/>
              </a:rPr>
              <a:t>X(1870) : 7.2</a:t>
            </a:r>
            <a:r>
              <a:rPr lang="el-GR" altLang="zh-CN" dirty="0" smtClean="0">
                <a:latin typeface="+mn-lt"/>
                <a:cs typeface="Times New Roman"/>
              </a:rPr>
              <a:t>σ</a:t>
            </a:r>
            <a:endParaRPr lang="en-US" altLang="zh-CN" dirty="0" smtClean="0">
              <a:latin typeface="+mn-lt"/>
              <a:cs typeface="Times New Roman"/>
            </a:endParaRPr>
          </a:p>
          <a:p>
            <a:r>
              <a:rPr lang="en-US" altLang="zh-CN" dirty="0" smtClean="0">
                <a:latin typeface="+mn-lt"/>
                <a:cs typeface="Times New Roman"/>
              </a:rPr>
              <a:t>0</a:t>
            </a:r>
            <a:r>
              <a:rPr lang="en-US" altLang="zh-CN" baseline="30000" dirty="0" smtClean="0">
                <a:latin typeface="+mn-lt"/>
                <a:cs typeface="Times New Roman"/>
              </a:rPr>
              <a:t>-+  </a:t>
            </a:r>
            <a:r>
              <a:rPr lang="en-US" altLang="zh-CN" dirty="0" smtClean="0">
                <a:latin typeface="+mn-lt"/>
                <a:cs typeface="Times New Roman"/>
              </a:rPr>
              <a:t>(?)</a:t>
            </a:r>
          </a:p>
          <a:p>
            <a:r>
              <a:rPr lang="en-US" altLang="zh-CN" dirty="0" smtClean="0">
                <a:latin typeface="+mn-lt"/>
                <a:cs typeface="Times New Roman"/>
              </a:rPr>
              <a:t>Is it X(1835) ?</a:t>
            </a:r>
          </a:p>
          <a:p>
            <a:r>
              <a:rPr lang="en-US" altLang="zh-CN" dirty="0" smtClean="0">
                <a:latin typeface="+mn-lt"/>
                <a:cs typeface="Times New Roman"/>
              </a:rPr>
              <a:t>Need PWA!</a:t>
            </a:r>
            <a:endParaRPr lang="zh-CN" altLang="en-US" dirty="0">
              <a:latin typeface="+mn-lt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rot="10800000">
            <a:off x="4500564" y="1681453"/>
            <a:ext cx="1500196" cy="702237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6417254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PRL 107, 182001 (2011)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797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N* Program at BESIII</a:t>
            </a:r>
            <a:endParaRPr lang="zh-CN" altLang="en-US" dirty="0" smtClean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106977"/>
            <a:ext cx="4000528" cy="182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71472" y="3709950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Possible explanations:</a:t>
            </a: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Theoretically: Reduce the number of degree of freedom. (Quark-</a:t>
            </a:r>
            <a:r>
              <a:rPr lang="en-US" altLang="zh-CN" sz="20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diquark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</a:pPr>
            <a:r>
              <a:rPr lang="en-US" altLang="zh-CN" sz="20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Experimentally: 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sym typeface="Symbol" pitchFamily="18" charset="2"/>
              </a:rPr>
              <a:t>If the missing N*s have small couplings to </a:t>
            </a:r>
            <a:r>
              <a:rPr lang="el-GR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π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N &amp; </a:t>
            </a:r>
            <a:r>
              <a:rPr lang="el-GR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γ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N, they would not have been discovered by experiments using photons or </a:t>
            </a:r>
            <a:r>
              <a:rPr lang="en-US" altLang="zh-CN" sz="2000" dirty="0" err="1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pions</a:t>
            </a:r>
            <a:r>
              <a:rPr lang="en-US" altLang="zh-CN" sz="2000" dirty="0" smtClean="0">
                <a:solidFill>
                  <a:srgbClr val="000000"/>
                </a:solidFill>
                <a:latin typeface="+mn-lt"/>
                <a:ea typeface="华文楷体" pitchFamily="2" charset="-122"/>
                <a:cs typeface="Times New Roman"/>
                <a:sym typeface="Symbol" pitchFamily="18" charset="2"/>
              </a:rPr>
              <a:t>.</a:t>
            </a:r>
          </a:p>
        </p:txBody>
      </p:sp>
      <p:sp>
        <p:nvSpPr>
          <p:cNvPr id="7" name="灯片编号占位符 7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191EE-8BEA-484F-83AF-D0C7AA776E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1142984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/>
              <a:t>“Missing” baryon resonance problem: </a:t>
            </a:r>
            <a:r>
              <a:rPr lang="en-US" altLang="zh-CN" sz="2000" dirty="0" smtClean="0">
                <a:solidFill>
                  <a:srgbClr val="000000"/>
                </a:solidFill>
                <a:ea typeface="华文楷体" pitchFamily="2" charset="-122"/>
                <a:cs typeface="Times New Roman" pitchFamily="18" charset="0"/>
                <a:sym typeface="Symbol" pitchFamily="18" charset="2"/>
              </a:rPr>
              <a:t>Quark models predict many more baryon resonances than have been observed.</a:t>
            </a:r>
            <a:r>
              <a:rPr lang="en-US" altLang="zh-CN" sz="2000" dirty="0" smtClean="0">
                <a:solidFill>
                  <a:srgbClr val="0066FF"/>
                </a:solidFill>
                <a:ea typeface="华文楷体" pitchFamily="2" charset="-122"/>
                <a:sym typeface="Symbol" pitchFamily="18" charset="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e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7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q_\mu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e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8"/>
  <p:tag name="PICTUREFILESIZE" val="7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pi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60"/>
</p:tagLst>
</file>

<file path=ppt/theme/theme1.xml><?xml version="1.0" encoding="utf-8"?>
<a:theme xmlns:a="http://schemas.openxmlformats.org/drawingml/2006/main" name="wuz_QCD2011">
  <a:themeElements>
    <a:clrScheme name="上海Nordri专业商务幻灯演示设计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80808"/>
      </a:hlink>
      <a:folHlink>
        <a:srgbClr val="000000"/>
      </a:folHlink>
    </a:clrScheme>
    <a:fontScheme name="My Font Theme">
      <a:majorFont>
        <a:latin typeface="Cambria"/>
        <a:ea typeface="宋体"/>
        <a:cs typeface=""/>
      </a:majorFont>
      <a:minorFont>
        <a:latin typeface="Cambri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上海Nordri专业商务幻灯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80808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上海Nordri专业商务幻灯演示设计">
  <a:themeElements>
    <a:clrScheme name="上海Nordri专业商务幻灯演示设计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上海Nordri专业商务幻灯演示设计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上海Nordri专业商务幻灯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上海Nordri专业商务幻灯演示设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上海Nordri专业商务幻灯演示设计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driDesign">
  <a:themeElements>
    <a:clrScheme name="Nordri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66CC"/>
      </a:folHlink>
    </a:clrScheme>
    <a:fontScheme name="NordriDesign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ri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62BC"/>
        </a:accent1>
        <a:accent2>
          <a:srgbClr val="22458A"/>
        </a:accent2>
        <a:accent3>
          <a:srgbClr val="FFFFFF"/>
        </a:accent3>
        <a:accent4>
          <a:srgbClr val="000000"/>
        </a:accent4>
        <a:accent5>
          <a:srgbClr val="ACB7DA"/>
        </a:accent5>
        <a:accent6>
          <a:srgbClr val="1E3E7D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2D5C"/>
        </a:accent6>
        <a:hlink>
          <a:srgbClr val="003366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ordriDesign">
  <a:themeElements>
    <a:clrScheme name="Nordri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66CC"/>
      </a:folHlink>
    </a:clrScheme>
    <a:fontScheme name="Nordri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rdri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A62BC"/>
        </a:accent1>
        <a:accent2>
          <a:srgbClr val="22458A"/>
        </a:accent2>
        <a:accent3>
          <a:srgbClr val="FFFFFF"/>
        </a:accent3>
        <a:accent4>
          <a:srgbClr val="000000"/>
        </a:accent4>
        <a:accent5>
          <a:srgbClr val="ACB7DA"/>
        </a:accent5>
        <a:accent6>
          <a:srgbClr val="1E3E7D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2D5C"/>
        </a:accent6>
        <a:hlink>
          <a:srgbClr val="003366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wuz_QCD2011</Template>
  <TotalTime>21244</TotalTime>
  <Words>1526</Words>
  <Application>Microsoft Office PowerPoint</Application>
  <PresentationFormat>全屏显示(4:3)</PresentationFormat>
  <Paragraphs>273</Paragraphs>
  <Slides>31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wuz_QCD2011</vt:lpstr>
      <vt:lpstr>上海Nordri专业商务幻灯演示设计</vt:lpstr>
      <vt:lpstr>NordriDesign</vt:lpstr>
      <vt:lpstr>1_NordriDesign</vt:lpstr>
      <vt:lpstr>公式</vt:lpstr>
      <vt:lpstr>Photo Editor 照片</vt:lpstr>
      <vt:lpstr>Recent Results of Light Hadron Spectroscopy at BESIII</vt:lpstr>
      <vt:lpstr>Outline</vt:lpstr>
      <vt:lpstr>The BESIII/BEPCII Project</vt:lpstr>
      <vt:lpstr>Introduction to the BESIII experiment</vt:lpstr>
      <vt:lpstr>Light Hadron Spectroscopy (u, d, s)</vt:lpstr>
      <vt:lpstr>X(1835) and two new structures in J/ψγπ+π-η’</vt:lpstr>
      <vt:lpstr>X(1870) in J/ψ  ωπ+π-η</vt:lpstr>
      <vt:lpstr>X(1870) in J/ψ  ωX, Xa0(980)π</vt:lpstr>
      <vt:lpstr>N* Program at BESIII</vt:lpstr>
      <vt:lpstr>Comparison of BESIII with πN, γN at N* Study</vt:lpstr>
      <vt:lpstr>N* study at BESIII     --   ψ’  ppπ0</vt:lpstr>
      <vt:lpstr>Partial wave analysis of ψ’  ppπ0</vt:lpstr>
      <vt:lpstr>N* study at BESIII     --   ψ’  ppπ0</vt:lpstr>
      <vt:lpstr>N* study at BESIII     --   ψ’  ppπ0</vt:lpstr>
      <vt:lpstr>N* study at BESIII     --   ψ’  ppη</vt:lpstr>
      <vt:lpstr>Summary and Prospects</vt:lpstr>
      <vt:lpstr>Thank you!</vt:lpstr>
      <vt:lpstr>Measurement of Br(J/ψ and ψ’  π+π-π0)</vt:lpstr>
      <vt:lpstr>pp mass threshold enhancement in J/ψγpp</vt:lpstr>
      <vt:lpstr>PWA on the pp mass threshold structure</vt:lpstr>
      <vt:lpstr>PWA results and projections</vt:lpstr>
      <vt:lpstr>pp mass threshold enhancement in ψ’γpp </vt:lpstr>
      <vt:lpstr>X(1835) and two new structures in J/ψγπ+π-η’</vt:lpstr>
      <vt:lpstr>X(1835) and two new structures in J/ψγπ+π-η’</vt:lpstr>
      <vt:lpstr>What’s the nature of the new structures?</vt:lpstr>
      <vt:lpstr>η(1405) in J/ψ  γf0(980)π0, f0(980)ππ</vt:lpstr>
      <vt:lpstr>New results on η’3π in J/ψγπππ</vt:lpstr>
      <vt:lpstr>幻灯片 28</vt:lpstr>
      <vt:lpstr>幻灯片 29</vt:lpstr>
      <vt:lpstr>Previous result of BESII on N* Physics</vt:lpstr>
      <vt:lpstr>N* study at BESIII     --   ψ’  ppπ0</vt:lpstr>
    </vt:vector>
  </TitlesOfParts>
  <Company>ihep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Results on Light Hadron Spectroscopy at BESIII</dc:title>
  <dc:creator>wuzhi</dc:creator>
  <cp:lastModifiedBy>Lenovo User</cp:lastModifiedBy>
  <cp:revision>742</cp:revision>
  <dcterms:created xsi:type="dcterms:W3CDTF">2011-03-13T07:01:42Z</dcterms:created>
  <dcterms:modified xsi:type="dcterms:W3CDTF">2012-05-29T20:50:56Z</dcterms:modified>
</cp:coreProperties>
</file>