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40" r:id="rId3"/>
    <p:sldMasterId id="2147483876" r:id="rId4"/>
    <p:sldMasterId id="2147483888" r:id="rId5"/>
  </p:sldMasterIdLst>
  <p:notesMasterIdLst>
    <p:notesMasterId r:id="rId23"/>
  </p:notesMasterIdLst>
  <p:handoutMasterIdLst>
    <p:handoutMasterId r:id="rId24"/>
  </p:handoutMasterIdLst>
  <p:sldIdLst>
    <p:sldId id="256" r:id="rId6"/>
    <p:sldId id="401" r:id="rId7"/>
    <p:sldId id="381" r:id="rId8"/>
    <p:sldId id="399" r:id="rId9"/>
    <p:sldId id="391" r:id="rId10"/>
    <p:sldId id="392" r:id="rId11"/>
    <p:sldId id="260" r:id="rId12"/>
    <p:sldId id="394" r:id="rId13"/>
    <p:sldId id="395" r:id="rId14"/>
    <p:sldId id="400" r:id="rId15"/>
    <p:sldId id="398" r:id="rId16"/>
    <p:sldId id="380" r:id="rId17"/>
    <p:sldId id="393" r:id="rId18"/>
    <p:sldId id="377" r:id="rId19"/>
    <p:sldId id="266" r:id="rId20"/>
    <p:sldId id="402" r:id="rId21"/>
    <p:sldId id="405" r:id="rId2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6567A"/>
    <a:srgbClr val="16186A"/>
    <a:srgbClr val="33681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3895" autoAdjust="0"/>
  </p:normalViewPr>
  <p:slideViewPr>
    <p:cSldViewPr>
      <p:cViewPr>
        <p:scale>
          <a:sx n="70" d="100"/>
          <a:sy n="70" d="100"/>
        </p:scale>
        <p:origin x="-12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245" cy="496648"/>
          </a:xfrm>
          <a:prstGeom prst="rect">
            <a:avLst/>
          </a:prstGeom>
        </p:spPr>
        <p:txBody>
          <a:bodyPr vert="horz" lIns="89922" tIns="44961" rIns="89922" bIns="4496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0878" y="0"/>
            <a:ext cx="2945245" cy="496648"/>
          </a:xfrm>
          <a:prstGeom prst="rect">
            <a:avLst/>
          </a:prstGeom>
        </p:spPr>
        <p:txBody>
          <a:bodyPr vert="horz" lIns="89922" tIns="44961" rIns="89922" bIns="44961" rtlCol="0"/>
          <a:lstStyle>
            <a:lvl1pPr algn="r">
              <a:defRPr sz="1200"/>
            </a:lvl1pPr>
          </a:lstStyle>
          <a:p>
            <a:fld id="{304047CC-8043-4470-AABC-E44092063992}" type="datetimeFigureOut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428426"/>
            <a:ext cx="2945245" cy="496648"/>
          </a:xfrm>
          <a:prstGeom prst="rect">
            <a:avLst/>
          </a:prstGeom>
        </p:spPr>
        <p:txBody>
          <a:bodyPr vert="horz" lIns="89922" tIns="44961" rIns="89922" bIns="4496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0878" y="9428426"/>
            <a:ext cx="2945245" cy="496648"/>
          </a:xfrm>
          <a:prstGeom prst="rect">
            <a:avLst/>
          </a:prstGeom>
        </p:spPr>
        <p:txBody>
          <a:bodyPr vert="horz" lIns="89922" tIns="44961" rIns="89922" bIns="44961" rtlCol="0" anchor="b"/>
          <a:lstStyle>
            <a:lvl1pPr algn="r">
              <a:defRPr sz="1200"/>
            </a:lvl1pPr>
          </a:lstStyle>
          <a:p>
            <a:fld id="{51AB268A-1C8D-4C8F-81A1-3AC38380F21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02800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B6E9A9C2-41D8-4AB8-B70B-7FB7DCCC9067}" type="datetimeFigureOut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3DBCE6F9-5177-465F-B196-9358BABB8D1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888747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E6F9-5177-465F-B196-9358BABB8D15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E6F9-5177-465F-B196-9358BABB8D15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短距離相関のカップリングがくりこみに必要であり、それを利用すれば短距離相関の寄与もいれられる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それは</a:t>
            </a:r>
            <a:r>
              <a:rPr kumimoji="1" lang="en-US" altLang="ja-JP" dirty="0" smtClean="0"/>
              <a:t>NN</a:t>
            </a:r>
            <a:r>
              <a:rPr kumimoji="1" lang="ja-JP" altLang="en-US" dirty="0" smtClean="0"/>
              <a:t>の核力を記述する</a:t>
            </a:r>
            <a:r>
              <a:rPr kumimoji="1" lang="en-US" altLang="ja-JP" dirty="0" smtClean="0"/>
              <a:t>EFT</a:t>
            </a:r>
            <a:r>
              <a:rPr kumimoji="1" lang="ja-JP" altLang="en-US" dirty="0" smtClean="0"/>
              <a:t>から決められる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デルタやかくしの短距離相関にも言及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E6F9-5177-465F-B196-9358BABB8D15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E6F9-5177-465F-B196-9358BABB8D15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線形密度まではいけてると書きなおすほうが良い？精密化！部分的回復はどこでみれるか？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E6F9-5177-465F-B196-9358BABB8D15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E6F9-5177-465F-B196-9358BABB8D15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E6F9-5177-465F-B196-9358BABB8D15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E6F9-5177-465F-B196-9358BABB8D15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E6F9-5177-465F-B196-9358BABB8D15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479684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かい</a:t>
            </a:r>
            <a:r>
              <a:rPr kumimoji="1" lang="ja-JP" altLang="en-US" dirty="0" err="1" smtClean="0"/>
              <a:t>らる</a:t>
            </a:r>
            <a:r>
              <a:rPr kumimoji="1" lang="ja-JP" altLang="en-US" dirty="0" smtClean="0"/>
              <a:t>極限では</a:t>
            </a:r>
            <a:r>
              <a:rPr kumimoji="1" lang="en-US" altLang="ja-JP" dirty="0" smtClean="0"/>
              <a:t>AP</a:t>
            </a:r>
          </a:p>
          <a:p>
            <a:r>
              <a:rPr kumimoji="1" lang="ja-JP" altLang="en-US" dirty="0" smtClean="0"/>
              <a:t>有限クォーク質量の場合は</a:t>
            </a:r>
            <a:r>
              <a:rPr kumimoji="1" lang="en-US" altLang="ja-JP" dirty="0" smtClean="0"/>
              <a:t>PP</a:t>
            </a:r>
            <a:r>
              <a:rPr kumimoji="1" lang="ja-JP" altLang="en-US" dirty="0" smtClean="0"/>
              <a:t>から計算できる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PCAC</a:t>
            </a:r>
            <a:r>
              <a:rPr kumimoji="1" lang="ja-JP" altLang="en-US" dirty="0" smtClean="0"/>
              <a:t>からどちらの</a:t>
            </a:r>
            <a:r>
              <a:rPr kumimoji="1" lang="en-US" altLang="ja-JP" dirty="0" smtClean="0"/>
              <a:t>essentially</a:t>
            </a:r>
            <a:r>
              <a:rPr kumimoji="1" lang="en-US" altLang="ja-JP" baseline="0" dirty="0" smtClean="0"/>
              <a:t> equivalent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E6F9-5177-465F-B196-9358BABB8D15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 meaning that parameters</a:t>
            </a:r>
            <a:r>
              <a:rPr kumimoji="1" lang="en-US" altLang="ja-JP" baseline="0" dirty="0" smtClean="0"/>
              <a:t> are fixed in vacuum.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E6F9-5177-465F-B196-9358BABB8D15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867157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E6F9-5177-465F-B196-9358BABB8D15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3773-19DE-4A1E-AD61-6FB136511A57}" type="datetime1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55739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65ED-99EE-48DF-A6F1-0AAEDCC5227A}" type="datetime1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47929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08E4-348B-47AC-8CB0-C25BB94EAEF3}" type="datetime1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336955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A487-A526-48AC-BA84-F2C0CAEF69F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2728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320C-4B5E-4603-BDB8-941D828D475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757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C76-8E5A-4689-AC58-AC9353A81A2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601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1FC3-77C9-435D-997F-2BEAD9BA9A3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00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BD0D-E0E8-40B8-8522-0D0272975D4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2543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E7A4-90FB-4AB9-A29F-C4755920F0C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0604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04C0-6FBE-4B67-B187-9A3ED4A3CBF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915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1298-1007-4405-BEE0-C529CDE5CD2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584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FB80-BCE0-46DC-AA3F-34855F7948D5}" type="datetime1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211075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EB92-8CB7-4FF2-8BDB-7F1F46BDB6D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920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7777-5203-4F09-A9DB-5987938BC01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6910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B236-FDCB-403F-A5D6-AD5908EC28B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8359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A65B-4E04-45BB-BCA7-FAA5DB0D611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658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55AE-B023-4DD5-AE4A-84E39407891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251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9924-E737-4B60-A765-5172901305A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9432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128-2FC1-4251-811F-6BA6128FD77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3566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4951-ABB5-4A24-AB99-D883D68E08E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715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CDA1-1378-4952-B5DC-FC7CF4DC881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353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13B0-8350-482A-95E3-2E88A810571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165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CC33-4658-4B61-B7E1-B91814006990}" type="datetime1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509492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6DD1-F40B-4516-BF47-9252703405F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007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39F2-73B6-4CD3-8A39-7446FDC9290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047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F608-4BF4-4C9C-8DFD-31C775B95E0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0992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4814-877A-41F8-AC8F-0B7598EC318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252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C296-8D2C-450E-AF8E-6861A29CEB1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8071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21DA-CFE3-40AC-B378-C293C77C305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494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0D7F-0B64-4D10-B677-999BB08A3C4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39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D459-0DA2-4E2E-8CFC-1A0AD7A0DED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20083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E8BB-AF79-4036-A7B8-87041F44993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542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F477-00F2-4FED-A216-7D817442065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391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4960-86DF-41F6-92B1-0FC8AACF7C34}" type="datetime1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MESON2012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903923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820-BC4E-48AC-B70E-732707D2C60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925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5C7E-653E-45BA-8529-FE2C41C1200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94108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A2A1-16AA-46DC-9C4F-D7956013A6A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23497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5093-9169-4C96-AD5C-6EEC69BBC4C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15452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B3402-C114-41FE-AADC-21B73AF3EA1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2158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E9C7-E6C6-4BD0-AD0A-C78272CFC3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681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11D8-61A6-4715-A9A5-CACBD86E186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1985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B13B-41A5-4E45-9202-DE52AE6E746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12697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F78C-1B35-4AF2-9D8B-F011EC7844C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23236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547C-1E5F-482C-9922-90E63A1BC0C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834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679D-8F25-4879-8B8C-B276956E140A}" type="datetime1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MESON2012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5277621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35C8-9C46-4CF3-8C57-F3E449DE07F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1335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1E68-6B07-4447-A576-D5755BDC774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2410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7359-0F31-43D2-846A-61134F1E15A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5011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2770-6CE3-4120-81FD-0F599490ECB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79615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D4ED-D019-496F-9E26-E29E8A5A4C1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5486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B860-32FF-4431-ADF6-CE153C5D19A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638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1623-8630-4804-BE38-09CBE30CD222}" type="datetime1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67122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8763-8A27-4262-A4DE-793E9F999F56}" type="datetime1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MESON2012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33292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560D-3504-45AC-971F-413D7EAA3CB6}" type="datetime1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MESON2012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64530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E316-5AD1-44FB-82A4-AB80F743C6D6}" type="datetime1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MESON2012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8DD9-13BF-436D-9DAE-DB1A2BFB17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6752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80E1B-13A9-432A-9B70-728D8A250433}" type="datetime1">
              <a:rPr kumimoji="1" lang="ja-JP" altLang="en-US" smtClean="0"/>
              <a:pPr/>
              <a:t>2012/6/1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MESON2012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98DD9-13BF-436D-9DAE-DB1A2BFB17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23049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B6498-07AA-42F9-886D-EF7B92239B7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275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E70CD-9024-4C95-8083-D7CF7E23655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8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676E-A397-40A4-AD16-008FF4FF3AA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262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9780C-7498-4723-B1A7-8FED85BD4EB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2012/6/1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98DD9-13BF-436D-9DAE-DB1A2BFB179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139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2.png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8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4.emf"/><Relationship Id="rId10" Type="http://schemas.openxmlformats.org/officeDocument/2006/relationships/image" Target="../media/image58.jpeg"/><Relationship Id="rId4" Type="http://schemas.openxmlformats.org/officeDocument/2006/relationships/image" Target="../media/image17.emf"/><Relationship Id="rId9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9.png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2.png"/><Relationship Id="rId9" Type="http://schemas.openxmlformats.org/officeDocument/2006/relationships/image" Target="../media/image6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54.emf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image" Target="../media/image24.emf"/><Relationship Id="rId5" Type="http://schemas.openxmlformats.org/officeDocument/2006/relationships/image" Target="../media/image20.emf"/><Relationship Id="rId10" Type="http://schemas.openxmlformats.org/officeDocument/2006/relationships/image" Target="../media/image23.emf"/><Relationship Id="rId4" Type="http://schemas.openxmlformats.org/officeDocument/2006/relationships/image" Target="../media/image19.emf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2.png"/><Relationship Id="rId3" Type="http://schemas.openxmlformats.org/officeDocument/2006/relationships/image" Target="../media/image26.jpeg"/><Relationship Id="rId7" Type="http://schemas.openxmlformats.org/officeDocument/2006/relationships/image" Target="../media/image30.emf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6.emf"/><Relationship Id="rId7" Type="http://schemas.openxmlformats.org/officeDocument/2006/relationships/image" Target="../media/image39.emf"/><Relationship Id="rId12" Type="http://schemas.openxmlformats.org/officeDocument/2006/relationships/image" Target="../media/image4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emf"/><Relationship Id="rId11" Type="http://schemas.openxmlformats.org/officeDocument/2006/relationships/image" Target="../media/image43.emf"/><Relationship Id="rId5" Type="http://schemas.openxmlformats.org/officeDocument/2006/relationships/image" Target="../media/image8.png"/><Relationship Id="rId10" Type="http://schemas.openxmlformats.org/officeDocument/2006/relationships/image" Target="../media/image42.emf"/><Relationship Id="rId4" Type="http://schemas.openxmlformats.org/officeDocument/2006/relationships/image" Target="../media/image37.emf"/><Relationship Id="rId9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8002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latin typeface="Arial Black" pitchFamily="34" charset="0"/>
              </a:rPr>
              <a:t>Chiral condensate in nuclear matter beyond linear </a:t>
            </a:r>
            <a:r>
              <a:rPr lang="en-US" altLang="ja-JP" sz="3200" dirty="0" smtClean="0">
                <a:latin typeface="Arial Black" pitchFamily="34" charset="0"/>
              </a:rPr>
              <a:t>density</a:t>
            </a:r>
            <a:br>
              <a:rPr lang="en-US" altLang="ja-JP" sz="3200" dirty="0" smtClean="0">
                <a:latin typeface="Arial Black" pitchFamily="34" charset="0"/>
              </a:rPr>
            </a:br>
            <a:r>
              <a:rPr lang="en-US" altLang="ja-JP" sz="3200" dirty="0" smtClean="0">
                <a:latin typeface="Arial Black" pitchFamily="34" charset="0"/>
              </a:rPr>
              <a:t>using </a:t>
            </a:r>
            <a:r>
              <a:rPr lang="en-US" altLang="ja-JP" sz="3200" dirty="0">
                <a:latin typeface="Arial Black" pitchFamily="34" charset="0"/>
              </a:rPr>
              <a:t>chiral Ward identity</a:t>
            </a:r>
            <a:endParaRPr kumimoji="1" lang="ja-JP" altLang="en-US" sz="3200" dirty="0">
              <a:latin typeface="Arial Black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45740" y="3246075"/>
            <a:ext cx="2918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400" dirty="0" smtClean="0"/>
              <a:t>　</a:t>
            </a:r>
            <a:r>
              <a:rPr lang="en-US" altLang="ja-JP" sz="2400" dirty="0" err="1" smtClean="0"/>
              <a:t>S.Goda</a:t>
            </a:r>
            <a:r>
              <a:rPr lang="en-US" altLang="ja-JP" sz="2400" dirty="0" smtClean="0"/>
              <a:t> (Kyoto Univ.)</a:t>
            </a:r>
          </a:p>
          <a:p>
            <a:pPr algn="r"/>
            <a:r>
              <a:rPr lang="en-US" altLang="ja-JP" sz="2400" dirty="0" err="1" smtClean="0"/>
              <a:t>D.Jido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YITP</a:t>
            </a:r>
            <a:r>
              <a:rPr lang="ja-JP" altLang="en-US" sz="2400" dirty="0" smtClean="0"/>
              <a:t>）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95936" y="4449306"/>
            <a:ext cx="4959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smtClean="0"/>
              <a:t>12th </a:t>
            </a:r>
            <a:r>
              <a:rPr lang="en-US" altLang="ja-JP" sz="2000" dirty="0"/>
              <a:t>International </a:t>
            </a:r>
            <a:r>
              <a:rPr lang="en-US" altLang="ja-JP" sz="2000" dirty="0" smtClean="0"/>
              <a:t>Workshop on</a:t>
            </a:r>
          </a:p>
          <a:p>
            <a:pPr algn="r"/>
            <a:r>
              <a:rPr lang="en-US" altLang="ja-JP" sz="2000" dirty="0" smtClean="0"/>
              <a:t>Meson </a:t>
            </a:r>
            <a:r>
              <a:rPr lang="en-US" altLang="ja-JP" sz="2000" dirty="0"/>
              <a:t>Production, Properties and Interaction</a:t>
            </a:r>
            <a:endParaRPr lang="en-US" altLang="ja-JP" sz="2000" dirty="0" smtClean="0"/>
          </a:p>
        </p:txBody>
      </p:sp>
      <p:sp>
        <p:nvSpPr>
          <p:cNvPr id="6" name="pptTeX_Preamble" descr="\documentclass[12pt]{jarticle}&#10;\pagestyle{empty}&#10;\usepackage{amsmath}&#10;\usepackage[dvips]{color}" hidden="1"/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650115"/>
            <a:ext cx="2304256" cy="208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43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755576" y="3256115"/>
            <a:ext cx="7560840" cy="139702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88864" y="1268760"/>
            <a:ext cx="6840760" cy="604933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67544" y="111770"/>
            <a:ext cx="74335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28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Classification of density corrections</a:t>
            </a:r>
            <a:endParaRPr lang="ja-JP" altLang="en-US" sz="2800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21085" cy="23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テキスト ボックス 127"/>
          <p:cNvSpPr txBox="1"/>
          <p:nvPr/>
        </p:nvSpPr>
        <p:spPr>
          <a:xfrm>
            <a:off x="631816" y="2080426"/>
            <a:ext cx="790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 calculate these Green </a:t>
            </a:r>
            <a:r>
              <a:rPr lang="en-US" altLang="ja-JP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fns</a:t>
            </a:r>
            <a:r>
              <a:rPr lang="en-US" altLang="ja-JP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,</a:t>
            </a:r>
            <a:r>
              <a:rPr lang="ja-JP" alt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　　　　　　</a:t>
            </a:r>
            <a:r>
              <a:rPr lang="ja-JP" alt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by in-medium CHPT.</a:t>
            </a:r>
            <a:endParaRPr lang="ja-JP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テキスト ボックス 223"/>
          <p:cNvSpPr txBox="1"/>
          <p:nvPr/>
        </p:nvSpPr>
        <p:spPr>
          <a:xfrm>
            <a:off x="833277" y="3282976"/>
            <a:ext cx="7410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Axial current is coupled to pion </a:t>
            </a:r>
            <a:r>
              <a:rPr lang="en-US" altLang="ja-JP" sz="2400" dirty="0" smtClean="0"/>
              <a:t>with</a:t>
            </a:r>
            <a:r>
              <a:rPr kumimoji="1" lang="en-US" altLang="ja-JP" sz="2400" dirty="0" smtClean="0"/>
              <a:t> derivative interaction</a:t>
            </a:r>
          </a:p>
          <a:p>
            <a:r>
              <a:rPr kumimoji="1" lang="en-US" altLang="ja-JP" sz="2400" dirty="0" smtClean="0"/>
              <a:t>due to chiral sym. breaking.</a:t>
            </a:r>
            <a:endParaRPr kumimoji="1" lang="ja-JP" altLang="en-US" sz="2400" dirty="0"/>
          </a:p>
        </p:txBody>
      </p:sp>
      <p:sp>
        <p:nvSpPr>
          <p:cNvPr id="130" name="右矢印 129"/>
          <p:cNvSpPr/>
          <p:nvPr/>
        </p:nvSpPr>
        <p:spPr>
          <a:xfrm>
            <a:off x="395536" y="5013176"/>
            <a:ext cx="720080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5" name="テキスト ボックス 224"/>
          <p:cNvSpPr txBox="1"/>
          <p:nvPr/>
        </p:nvSpPr>
        <p:spPr>
          <a:xfrm>
            <a:off x="1403648" y="4941168"/>
            <a:ext cx="551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By taking soft limit,                          vanishes.</a:t>
            </a:r>
            <a:endParaRPr kumimoji="1" lang="ja-JP" altLang="en-US" sz="2400" dirty="0"/>
          </a:p>
        </p:txBody>
      </p:sp>
      <p:sp>
        <p:nvSpPr>
          <p:cNvPr id="131" name="右矢印 130"/>
          <p:cNvSpPr/>
          <p:nvPr/>
        </p:nvSpPr>
        <p:spPr>
          <a:xfrm>
            <a:off x="395536" y="5629310"/>
            <a:ext cx="720080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6" name="テキスト ボックス 225"/>
          <p:cNvSpPr txBox="1"/>
          <p:nvPr/>
        </p:nvSpPr>
        <p:spPr>
          <a:xfrm>
            <a:off x="1403648" y="5599693"/>
            <a:ext cx="401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We consider only               .</a:t>
            </a:r>
            <a:endParaRPr kumimoji="1" lang="ja-JP" altLang="en-US" sz="2800" dirty="0"/>
          </a:p>
        </p:txBody>
      </p:sp>
      <p:pic>
        <p:nvPicPr>
          <p:cNvPr id="6" name="図 5" descr="\begin{document}&#10;\begin{align*}&#10;\langle P^a P^b \rangle^*&#10;\end{align*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50" y="2111784"/>
            <a:ext cx="826114" cy="298963"/>
          </a:xfrm>
          <a:prstGeom prst="rect">
            <a:avLst/>
          </a:prstGeom>
        </p:spPr>
      </p:pic>
      <p:pic>
        <p:nvPicPr>
          <p:cNvPr id="9" name="図 8" descr="\begin{document}&#10;\begin{align*}&#10;\lim_{q \to 0}  q_{\mu} \langle A^a_{\mu} P^b \rangle&#10;\end{align*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970785"/>
            <a:ext cx="1364369" cy="424734"/>
          </a:xfrm>
          <a:prstGeom prst="rect">
            <a:avLst/>
          </a:prstGeom>
        </p:spPr>
      </p:pic>
      <p:pic>
        <p:nvPicPr>
          <p:cNvPr id="25" name="図 24" descr="\begin{document}&#10;\begin{align*}&#10;\langle P^a P^b \rangle^*&#10;\end{align*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701318"/>
            <a:ext cx="991902" cy="358960"/>
          </a:xfrm>
          <a:prstGeom prst="rect">
            <a:avLst/>
          </a:prstGeom>
        </p:spPr>
      </p:pic>
      <p:pic>
        <p:nvPicPr>
          <p:cNvPr id="10" name="図 9" descr="\begin{document}&#10;\begin{align*}&#10;\delta^{ab} \langle \bar{u}u +\bar{d} d  \rangle^* =  \lim_{q \to 0} q_{\mu} \langle A^a_{\mu} P^b \rangle^* + \lim_{q \to 0} i m_q \langle P^a P^b \rangle^*&#10;\end{align*}&#10;\end{document}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0" y="1340769"/>
            <a:ext cx="6521096" cy="532925"/>
          </a:xfrm>
          <a:prstGeom prst="rect">
            <a:avLst/>
          </a:prstGeom>
        </p:spPr>
      </p:pic>
      <p:pic>
        <p:nvPicPr>
          <p:cNvPr id="5" name="図 4" descr="\begin{document}&#10;\begin{align*}&#10;\langle 0 | A^a_{\mu} (x) | \pi^b (p) \rangle = i \delta^{ab} f_\pi  p_\mu e^{-ipx} &#10;\end{align*}&#10;\end{document}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96" y="4211901"/>
            <a:ext cx="3655004" cy="369227"/>
          </a:xfrm>
          <a:prstGeom prst="rect">
            <a:avLst/>
          </a:prstGeom>
        </p:spPr>
      </p:pic>
      <p:cxnSp>
        <p:nvCxnSpPr>
          <p:cNvPr id="22" name="直線コネクタ 21"/>
          <p:cNvCxnSpPr/>
          <p:nvPr/>
        </p:nvCxnSpPr>
        <p:spPr>
          <a:xfrm>
            <a:off x="467544" y="548680"/>
            <a:ext cx="72000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MESON2012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10/15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9512" y="764704"/>
            <a:ext cx="3086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/>
              <a:t>Chiral</a:t>
            </a:r>
            <a:r>
              <a:rPr lang="en-US" altLang="ja-JP" sz="2800" dirty="0" smtClean="0"/>
              <a:t> Ward identity</a:t>
            </a:r>
            <a:endParaRPr kumimoji="1" lang="ja-JP" altLang="en-US" sz="2800" dirty="0"/>
          </a:p>
        </p:txBody>
      </p:sp>
      <p:sp>
        <p:nvSpPr>
          <p:cNvPr id="27" name="下矢印 26"/>
          <p:cNvSpPr/>
          <p:nvPr/>
        </p:nvSpPr>
        <p:spPr>
          <a:xfrm>
            <a:off x="3988733" y="2672219"/>
            <a:ext cx="655275" cy="468749"/>
          </a:xfrm>
          <a:prstGeom prst="downArrow">
            <a:avLst>
              <a:gd name="adj1" fmla="val 48360"/>
              <a:gd name="adj2" fmla="val 5057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675640" y="2636912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BUT…</a:t>
            </a:r>
          </a:p>
        </p:txBody>
      </p:sp>
      <p:pic>
        <p:nvPicPr>
          <p:cNvPr id="2" name="図 1" descr="\begin{document}&#10;\begin{align*}&#10;  q_{\mu} \langle A^a_{\mu} P^b \rangle^*&#10;\end{align*}&#10;\end{document}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67" y="2115744"/>
            <a:ext cx="1072567" cy="334014"/>
          </a:xfrm>
          <a:prstGeom prst="rect">
            <a:avLst/>
          </a:prstGeom>
        </p:spPr>
      </p:pic>
      <p:cxnSp>
        <p:nvCxnSpPr>
          <p:cNvPr id="29" name="直線コネクタ 28"/>
          <p:cNvCxnSpPr/>
          <p:nvPr/>
        </p:nvCxnSpPr>
        <p:spPr>
          <a:xfrm flipV="1">
            <a:off x="1475656" y="5395519"/>
            <a:ext cx="5440976" cy="73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69518571"/>
      </p:ext>
    </p:extLst>
  </p:cSld>
  <p:clrMapOvr>
    <a:masterClrMapping/>
  </p:clrMapOvr>
  <p:transition advTm="6589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1293801" y="5733256"/>
            <a:ext cx="6518559" cy="86409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67544" y="111770"/>
            <a:ext cx="74335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28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Classification of density corrections</a:t>
            </a:r>
            <a:endParaRPr lang="ja-JP" altLang="en-US" sz="2800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21085" cy="23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コネクタ 6"/>
          <p:cNvCxnSpPr/>
          <p:nvPr/>
        </p:nvCxnSpPr>
        <p:spPr>
          <a:xfrm>
            <a:off x="467544" y="548680"/>
            <a:ext cx="72000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goda\Dropbox\研究活動\JaxoDraw-2.0-1\カイラル\renom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67801"/>
            <a:ext cx="5040560" cy="1169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37600" y="692696"/>
            <a:ext cx="6682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Arial Black" pitchFamily="34" charset="0"/>
              </a:rPr>
              <a:t>Renormalization and physical coupling</a:t>
            </a:r>
            <a:endParaRPr lang="ja-JP" altLang="en-US" sz="24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0794" y="1052736"/>
            <a:ext cx="85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Ex. Density corrections to πN sigma term which is pi-N amplitude in soft limit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89080" y="4509120"/>
            <a:ext cx="7415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They have </a:t>
            </a:r>
            <a:r>
              <a:rPr lang="en-US" altLang="ja-JP" sz="2400" dirty="0" smtClean="0">
                <a:solidFill>
                  <a:prstClr val="black"/>
                </a:solidFill>
                <a:latin typeface="Arial Black" pitchFamily="34" charset="0"/>
              </a:rPr>
              <a:t>different chiral order </a:t>
            </a:r>
            <a:r>
              <a:rPr lang="en-US" altLang="ja-JP" sz="2400" dirty="0" smtClean="0">
                <a:solidFill>
                  <a:prstClr val="black"/>
                </a:solidFill>
              </a:rPr>
              <a:t>in chiral counting, </a:t>
            </a:r>
          </a:p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but the </a:t>
            </a:r>
            <a:r>
              <a:rPr lang="en-US" altLang="ja-JP" sz="2400" dirty="0" smtClean="0">
                <a:solidFill>
                  <a:srgbClr val="FF0000"/>
                </a:solidFill>
                <a:latin typeface="Arial Black" pitchFamily="34" charset="0"/>
              </a:rPr>
              <a:t>same density order</a:t>
            </a:r>
            <a:r>
              <a:rPr lang="en-US" altLang="ja-JP" sz="2400" dirty="0" smtClean="0">
                <a:solidFill>
                  <a:prstClr val="black"/>
                </a:solidFill>
              </a:rPr>
              <a:t>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4184294" y="5336515"/>
            <a:ext cx="655275" cy="468749"/>
          </a:xfrm>
          <a:prstGeom prst="downArrow">
            <a:avLst>
              <a:gd name="adj1" fmla="val 48360"/>
              <a:gd name="adj2" fmla="val 5057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75656" y="5766355"/>
            <a:ext cx="6578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 take observed value as coupling in chiral </a:t>
            </a:r>
            <a:r>
              <a:rPr lang="en-US" altLang="ja-JP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Lagrangian</a:t>
            </a:r>
            <a: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focus on </a:t>
            </a:r>
            <a:r>
              <a:rPr lang="en-US" altLang="ja-JP" sz="2400" dirty="0" smtClean="0">
                <a:solidFill>
                  <a:prstClr val="black"/>
                </a:solidFill>
                <a:latin typeface="Arial Black" pitchFamily="34" charset="0"/>
              </a:rPr>
              <a:t>density order</a:t>
            </a:r>
            <a:r>
              <a:rPr lang="en-US" altLang="ja-JP" sz="2400" dirty="0" smtClean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14937"/>
            <a:ext cx="221085" cy="23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C:\Users\goda\Dropbox\研究活動\JaxoDraw-2.0-1\カイラル\renoma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5488648" cy="975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goda\Dropbox\研究活動\JaxoDraw-2.0-1\カイラル\renoma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5" y="3140968"/>
            <a:ext cx="1463055" cy="1178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oda\Dropbox\研究活動\JaxoDraw-2.0-1\カイラル\renoma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2" y="1768684"/>
            <a:ext cx="1837042" cy="652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11/15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483768" y="191683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=</a:t>
            </a:r>
            <a:endParaRPr kumimoji="1" lang="ja-JP" altLang="en-US" sz="3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453958" y="328498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=</a:t>
            </a:r>
            <a:endParaRPr kumimoji="1" lang="ja-JP" altLang="en-US" sz="3200" dirty="0"/>
          </a:p>
        </p:txBody>
      </p:sp>
      <p:sp>
        <p:nvSpPr>
          <p:cNvPr id="26" name="下矢印 25"/>
          <p:cNvSpPr/>
          <p:nvPr/>
        </p:nvSpPr>
        <p:spPr>
          <a:xfrm>
            <a:off x="899592" y="2636912"/>
            <a:ext cx="655275" cy="468749"/>
          </a:xfrm>
          <a:prstGeom prst="downArrow">
            <a:avLst>
              <a:gd name="adj1" fmla="val 48360"/>
              <a:gd name="adj2" fmla="val 5057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21879" y="2636912"/>
            <a:ext cx="407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And then we consider density corrections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67544" y="1403484"/>
            <a:ext cx="1775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</a:t>
            </a:r>
            <a:r>
              <a:rPr kumimoji="1" lang="en-US" altLang="ja-JP" dirty="0" smtClean="0"/>
              <a:t>hysical coupling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615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角丸四角形 63"/>
          <p:cNvSpPr/>
          <p:nvPr/>
        </p:nvSpPr>
        <p:spPr>
          <a:xfrm>
            <a:off x="6372200" y="2924944"/>
            <a:ext cx="2448272" cy="777933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4860031" y="5517232"/>
            <a:ext cx="3938119" cy="86409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179512" y="702475"/>
            <a:ext cx="7992888" cy="71030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45224"/>
            <a:ext cx="216024" cy="17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Rectangle 1"/>
          <p:cNvSpPr>
            <a:spLocks noChangeArrowheads="1"/>
          </p:cNvSpPr>
          <p:nvPr/>
        </p:nvSpPr>
        <p:spPr bwMode="auto">
          <a:xfrm>
            <a:off x="755575" y="5301208"/>
            <a:ext cx="21966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NLO O(ρ</a:t>
            </a:r>
            <a:r>
              <a:rPr lang="en-US" altLang="ja-JP" sz="2400" baseline="30000" dirty="0" smtClean="0"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4/3</a:t>
            </a: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)</a:t>
            </a: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7455"/>
            <a:ext cx="216024" cy="17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754674" y="3861048"/>
            <a:ext cx="3025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Leading</a:t>
            </a:r>
            <a:r>
              <a:rPr kumimoji="1" lang="en-US" altLang="ja-JP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 order </a:t>
            </a: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O(ρ)</a:t>
            </a: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63539" y="704890"/>
            <a:ext cx="783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We can classify the corrections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which contribute           in symmetric nuclear matter based on </a:t>
            </a:r>
            <a:r>
              <a:rPr lang="en-US" altLang="ja-JP" sz="2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Density Order Counting.</a:t>
            </a:r>
            <a:endParaRPr lang="ja-JP" alt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図 47" descr="\begin{document}&#10;\begin{align*}&#10;\langle \bar{q}q \rangle^*&#10;\end{align*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20" y="764704"/>
            <a:ext cx="438380" cy="231366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 flipH="1">
            <a:off x="4882353" y="5589240"/>
            <a:ext cx="401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 Black" pitchFamily="34" charset="0"/>
              </a:rPr>
              <a:t>Density correction</a:t>
            </a:r>
          </a:p>
          <a:p>
            <a:r>
              <a:rPr lang="en-US" altLang="ja-JP" sz="2000" dirty="0" smtClean="0">
                <a:latin typeface="Arial Black" pitchFamily="34" charset="0"/>
              </a:rPr>
              <a:t>to            through pion loop</a:t>
            </a:r>
          </a:p>
        </p:txBody>
      </p:sp>
      <p:pic>
        <p:nvPicPr>
          <p:cNvPr id="77" name="図 76" descr="\begin{document}&#10;\begin{align*}&#10;\sigma_{\pi N}&#10;\end{align*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995632"/>
            <a:ext cx="715504" cy="241680"/>
          </a:xfrm>
          <a:prstGeom prst="rect">
            <a:avLst/>
          </a:prstGeom>
        </p:spPr>
      </p:pic>
      <p:sp>
        <p:nvSpPr>
          <p:cNvPr id="40" name="タイトル 1"/>
          <p:cNvSpPr txBox="1">
            <a:spLocks/>
          </p:cNvSpPr>
          <p:nvPr/>
        </p:nvSpPr>
        <p:spPr>
          <a:xfrm>
            <a:off x="467544" y="111770"/>
            <a:ext cx="74335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Classification</a:t>
            </a:r>
            <a:r>
              <a:rPr kumimoji="1" lang="en-US" altLang="ja-JP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of density corrections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65703"/>
            <a:ext cx="221085" cy="23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直線コネクタ 53"/>
          <p:cNvCxnSpPr/>
          <p:nvPr/>
        </p:nvCxnSpPr>
        <p:spPr>
          <a:xfrm>
            <a:off x="467544" y="548680"/>
            <a:ext cx="72000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角丸四角形 24"/>
          <p:cNvSpPr/>
          <p:nvPr/>
        </p:nvSpPr>
        <p:spPr>
          <a:xfrm>
            <a:off x="4405663" y="4037002"/>
            <a:ext cx="4392488" cy="112019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477671" y="4070101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 Black" pitchFamily="34" charset="0"/>
              </a:rPr>
              <a:t>Fermi </a:t>
            </a:r>
            <a:r>
              <a:rPr lang="en-US" altLang="ja-JP" sz="2000" dirty="0" smtClean="0">
                <a:latin typeface="Arial Black" pitchFamily="34" charset="0"/>
              </a:rPr>
              <a:t>sea</a:t>
            </a:r>
            <a:r>
              <a:rPr kumimoji="1" lang="en-US" altLang="ja-JP" sz="2000" dirty="0" smtClean="0">
                <a:latin typeface="Arial Black" pitchFamily="34" charset="0"/>
              </a:rPr>
              <a:t> effect to πN sigma term</a:t>
            </a:r>
            <a:endParaRPr kumimoji="1" lang="ja-JP" altLang="en-US" sz="2000" dirty="0">
              <a:latin typeface="Arial Black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449147" y="4757082"/>
            <a:ext cx="437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 Black" pitchFamily="34" charset="0"/>
              </a:rPr>
              <a:t>Linear density approximation!</a:t>
            </a:r>
            <a:endParaRPr kumimoji="1" lang="ja-JP" altLang="en-US" sz="2000" dirty="0">
              <a:latin typeface="Arial Black" pitchFamily="34" charset="0"/>
            </a:endParaRPr>
          </a:p>
        </p:txBody>
      </p:sp>
      <p:pic>
        <p:nvPicPr>
          <p:cNvPr id="31" name="図 30" descr="\begin{document}&#10;\begin{align*}&#10;\sigma_{\pi N}&#10;\end{align*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67" y="4469050"/>
            <a:ext cx="715504" cy="241680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724043" y="2679303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ν</a:t>
            </a:r>
            <a:r>
              <a:rPr kumimoji="1" lang="ja-JP" altLang="en-US" sz="2400" dirty="0" smtClean="0"/>
              <a:t>＝</a:t>
            </a:r>
            <a:r>
              <a:rPr kumimoji="1" lang="en-US" altLang="ja-JP" sz="2400" dirty="0" smtClean="0"/>
              <a:t>4(not leading)</a:t>
            </a:r>
            <a:endParaRPr kumimoji="1" lang="ja-JP" altLang="en-US" sz="2400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35521"/>
            <a:ext cx="216024" cy="17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正方形/長方形 33"/>
          <p:cNvSpPr/>
          <p:nvPr/>
        </p:nvSpPr>
        <p:spPr>
          <a:xfrm>
            <a:off x="6372200" y="2994991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All diagrams vanish</a:t>
            </a:r>
          </a:p>
          <a:p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in soft limit.</a:t>
            </a:r>
            <a:endParaRPr lang="ja-JP" alt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goda\Dropbox\研究活動\JaxoDraw-2.0-1\カイラル\p6_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67427"/>
            <a:ext cx="3643722" cy="6859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goda\Dropbox\研究活動\JaxoDraw-2.0-1\カイラル\p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31" y="1916832"/>
            <a:ext cx="1371605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683568" y="1484784"/>
            <a:ext cx="235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In-vacuum (ν</a:t>
            </a:r>
            <a:r>
              <a:rPr kumimoji="1" lang="ja-JP" altLang="en-US" sz="2400" dirty="0" smtClean="0"/>
              <a:t>＝</a:t>
            </a:r>
            <a:r>
              <a:rPr kumimoji="1" lang="en-US" altLang="ja-JP" sz="2400" dirty="0" smtClean="0"/>
              <a:t>2)</a:t>
            </a:r>
            <a:endParaRPr kumimoji="1" lang="ja-JP" altLang="en-US" sz="2400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70723"/>
            <a:ext cx="216024" cy="17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直線コネクタ 40"/>
          <p:cNvCxnSpPr/>
          <p:nvPr/>
        </p:nvCxnSpPr>
        <p:spPr>
          <a:xfrm>
            <a:off x="323528" y="1523693"/>
            <a:ext cx="8640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323528" y="2708920"/>
            <a:ext cx="8640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323528" y="3861048"/>
            <a:ext cx="8640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323528" y="1532077"/>
            <a:ext cx="0" cy="5076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8964488" y="1523693"/>
            <a:ext cx="0" cy="5076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323528" y="6597352"/>
            <a:ext cx="8640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323528" y="5301208"/>
            <a:ext cx="8640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角丸四角形 37"/>
          <p:cNvSpPr/>
          <p:nvPr/>
        </p:nvSpPr>
        <p:spPr>
          <a:xfrm>
            <a:off x="6087334" y="1846677"/>
            <a:ext cx="2733138" cy="502203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084168" y="1916832"/>
            <a:ext cx="2809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In-vacuum condensate</a:t>
            </a:r>
          </a:p>
        </p:txBody>
      </p:sp>
      <p:pic>
        <p:nvPicPr>
          <p:cNvPr id="1026" name="Picture 2" descr="C:\Users\goda\Dropbox\研究活動\JaxoDraw-2.0-1\カイラル\p5-PP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9" y="4446893"/>
            <a:ext cx="3893877" cy="6382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oda\Dropbox\研究活動\JaxoDraw-2.0-1\カイラル\p4-PP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3600400" cy="491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498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083264"/>
            <a:ext cx="6372808" cy="447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308304" y="1259467"/>
            <a:ext cx="16561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O(ρ)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in chiral limit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308304" y="1918573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O(ρ)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off chiral limit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308304" y="2566645"/>
            <a:ext cx="18356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u</a:t>
            </a:r>
            <a:r>
              <a:rPr kumimoji="1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p to NLO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off </a:t>
            </a:r>
            <a:r>
              <a:rPr lang="en-US" altLang="ja-JP" sz="1600" dirty="0" err="1" smtClean="0"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chiral</a:t>
            </a:r>
            <a:r>
              <a:rPr lang="en-US" altLang="ja-JP" sz="1600" dirty="0" smtClean="0"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 limit 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451" y="238873"/>
            <a:ext cx="221085" cy="23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421889" y="97468"/>
            <a:ext cx="83265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 Black" pitchFamily="34" charset="0"/>
              </a:rPr>
              <a:t>Density dependence of chiral condensate</a:t>
            </a:r>
          </a:p>
          <a:p>
            <a:r>
              <a:rPr kumimoji="1" lang="en-US" altLang="ja-JP" sz="2800" dirty="0" smtClean="0">
                <a:latin typeface="Arial Black" pitchFamily="34" charset="0"/>
              </a:rPr>
              <a:t>in symmetric </a:t>
            </a:r>
            <a:r>
              <a:rPr lang="en-US" altLang="ja-JP" sz="2800" dirty="0">
                <a:latin typeface="Arial Black" pitchFamily="34" charset="0"/>
              </a:rPr>
              <a:t>nuclear matter up to NLO </a:t>
            </a:r>
            <a:endParaRPr kumimoji="1" lang="ja-JP" altLang="en-US" sz="2800" dirty="0">
              <a:latin typeface="Arial Black" pitchFamily="34" charset="0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467544" y="548680"/>
            <a:ext cx="81720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467544" y="980728"/>
            <a:ext cx="763284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図 37" descr="\begin{document}&#10;\begin{align*}&#10;g_A = 1.27&#10;\end{align*}&#10;\end{document}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59897" y="3920941"/>
            <a:ext cx="981497" cy="228139"/>
          </a:xfrm>
          <a:prstGeom prst="rect">
            <a:avLst/>
          </a:prstGeom>
        </p:spPr>
      </p:pic>
      <p:pic>
        <p:nvPicPr>
          <p:cNvPr id="39" name="図 38" descr="\begin{document}&#10;\begin{align*}&#10;\sigma_{\pi N} = 45 {\rm MeV}&#10;\end{align*}&#10;\end{document}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5722" y="3933056"/>
            <a:ext cx="1440159" cy="216024"/>
          </a:xfrm>
          <a:prstGeom prst="rect">
            <a:avLst/>
          </a:prstGeom>
        </p:spPr>
      </p:pic>
      <p:pic>
        <p:nvPicPr>
          <p:cNvPr id="41" name="図 40" descr="\begin{document}&#10;\begin{align*}&#10;f = 92.4{\rm MeV}&#10;\end{align*}&#10;\end{document}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5721" y="4272906"/>
            <a:ext cx="1362771" cy="236214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9318" y="2748982"/>
            <a:ext cx="128986" cy="10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9318" y="1412776"/>
            <a:ext cx="128986" cy="10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9318" y="2060848"/>
            <a:ext cx="128986" cy="10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直線コネクタ 42"/>
          <p:cNvCxnSpPr/>
          <p:nvPr/>
        </p:nvCxnSpPr>
        <p:spPr>
          <a:xfrm>
            <a:off x="6408304" y="2780928"/>
            <a:ext cx="612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6408304" y="1484784"/>
            <a:ext cx="576000" cy="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V="1">
            <a:off x="6408304" y="2104778"/>
            <a:ext cx="612000" cy="0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6444208" y="3460938"/>
            <a:ext cx="2475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Input off </a:t>
            </a:r>
            <a:r>
              <a:rPr lang="en-US" altLang="ja-JP" sz="2000" dirty="0" err="1" smtClean="0">
                <a:latin typeface="Arial" pitchFamily="34" charset="0"/>
                <a:cs typeface="Arial" pitchFamily="34" charset="0"/>
              </a:rPr>
              <a:t>chiral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limit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図 34" descr="\begin{document}&#10;\begin{displaymath}&#10;\frac{ \langle \bar{u}u +\bar{d} d  \rangle^* }{  \langle \bar{u}u +\bar{d} d  \rangle_0   }&#10;\end{displaymath}&#10;\end{document}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08663"/>
            <a:ext cx="936104" cy="492145"/>
          </a:xfrm>
          <a:prstGeom prst="rect">
            <a:avLst/>
          </a:prstGeom>
        </p:spPr>
      </p:pic>
      <p:sp>
        <p:nvSpPr>
          <p:cNvPr id="27" name="右矢印 26"/>
          <p:cNvSpPr/>
          <p:nvPr/>
        </p:nvSpPr>
        <p:spPr>
          <a:xfrm rot="16200000">
            <a:off x="3506763" y="4210756"/>
            <a:ext cx="709877" cy="16357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 rot="16200000">
            <a:off x="4703925" y="3871977"/>
            <a:ext cx="185435" cy="16357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71484" y="4421918"/>
            <a:ext cx="1218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Off chiral limit</a:t>
            </a:r>
            <a:endParaRPr kumimoji="1" lang="ja-JP" altLang="en-US" sz="1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951604" y="3953773"/>
            <a:ext cx="49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NLO</a:t>
            </a:r>
            <a:endParaRPr kumimoji="1" lang="ja-JP" altLang="en-US" sz="1400" dirty="0"/>
          </a:p>
        </p:txBody>
      </p:sp>
      <p:sp>
        <p:nvSpPr>
          <p:cNvPr id="25" name="角丸四角形 24"/>
          <p:cNvSpPr/>
          <p:nvPr/>
        </p:nvSpPr>
        <p:spPr>
          <a:xfrm>
            <a:off x="179512" y="5549170"/>
            <a:ext cx="8861882" cy="112019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7544" y="566124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 Black" pitchFamily="34" charset="0"/>
              </a:rPr>
              <a:t>NLO effect is small around normal nuclear density.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67544" y="6125234"/>
            <a:ext cx="7280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 Black" pitchFamily="34" charset="0"/>
              </a:rPr>
              <a:t>Up to NLO, </a:t>
            </a:r>
            <a:r>
              <a:rPr kumimoji="1" lang="en-US" altLang="ja-JP" sz="2400" dirty="0" smtClean="0">
                <a:latin typeface="Arial Black" pitchFamily="34" charset="0"/>
              </a:rPr>
              <a:t>Linear density approx. is good.</a:t>
            </a:r>
            <a:endParaRPr kumimoji="1" lang="ja-JP" altLang="en-US" sz="2400" dirty="0">
              <a:latin typeface="Arial Black" pitchFamily="34" charset="0"/>
            </a:endParaRPr>
          </a:p>
        </p:txBody>
      </p:sp>
      <p:sp>
        <p:nvSpPr>
          <p:cNvPr id="34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13/15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775179"/>
            <a:ext cx="216024" cy="17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6309320"/>
            <a:ext cx="216024" cy="17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845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323528" y="755640"/>
            <a:ext cx="8496488" cy="800824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2973" y="97468"/>
            <a:ext cx="7513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 Black" pitchFamily="34" charset="0"/>
                <a:cs typeface="Arial" pitchFamily="34" charset="0"/>
              </a:rPr>
              <a:t>Higher order corrections beyond </a:t>
            </a:r>
            <a:r>
              <a:rPr lang="en-US" altLang="ja-JP" sz="2800" dirty="0" smtClean="0">
                <a:solidFill>
                  <a:prstClr val="black"/>
                </a:solidFill>
                <a:latin typeface="Arial Black" pitchFamily="34" charset="0"/>
                <a:ea typeface="ＭＳ 明朝" pitchFamily="17" charset="-128"/>
                <a:cs typeface="Arial" pitchFamily="34" charset="0"/>
              </a:rPr>
              <a:t>NLO</a:t>
            </a:r>
            <a:endParaRPr lang="en-US" altLang="ja-JP" sz="2800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 flipH="1">
            <a:off x="6084168" y="1889537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Density corrections to             1,2 </a:t>
            </a:r>
            <a:r>
              <a:rPr lang="en-US" altLang="ja-JP" sz="2000" dirty="0" err="1" smtClean="0">
                <a:latin typeface="Arial" pitchFamily="34" charset="0"/>
                <a:cs typeface="Arial" pitchFamily="34" charset="0"/>
              </a:rPr>
              <a:t>pions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-exchange in Fermi gas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95536" y="776570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latin typeface="Arial" pitchFamily="34" charset="0"/>
                <a:cs typeface="Arial" pitchFamily="34" charset="0"/>
              </a:rPr>
              <a:t>They come from the </a:t>
            </a:r>
            <a:r>
              <a:rPr lang="en-US" altLang="ja-JP" sz="2200" dirty="0" smtClean="0">
                <a:solidFill>
                  <a:srgbClr val="FF0000"/>
                </a:solidFill>
                <a:latin typeface="Arial Black" pitchFamily="34" charset="0"/>
              </a:rPr>
              <a:t>density corrections to </a:t>
            </a:r>
            <a:r>
              <a:rPr lang="en-US" altLang="ja-JP" sz="2200" dirty="0">
                <a:solidFill>
                  <a:srgbClr val="FF0000"/>
                </a:solidFill>
                <a:latin typeface="Arial Black" pitchFamily="34" charset="0"/>
              </a:rPr>
              <a:t>πN sigma </a:t>
            </a:r>
            <a:r>
              <a:rPr lang="en-US" altLang="ja-JP" sz="2200" dirty="0" smtClean="0">
                <a:solidFill>
                  <a:srgbClr val="FF0000"/>
                </a:solidFill>
                <a:latin typeface="Arial Black" pitchFamily="34" charset="0"/>
              </a:rPr>
              <a:t>term </a:t>
            </a:r>
          </a:p>
          <a:p>
            <a:r>
              <a:rPr lang="en-US" altLang="ja-JP" sz="2200" dirty="0" smtClean="0">
                <a:latin typeface="Arial" pitchFamily="34" charset="0"/>
                <a:cs typeface="Arial" pitchFamily="34" charset="0"/>
              </a:rPr>
              <a:t>due to </a:t>
            </a:r>
            <a:r>
              <a:rPr lang="en-US" altLang="ja-JP" sz="2200" dirty="0" smtClean="0">
                <a:solidFill>
                  <a:srgbClr val="FF0000"/>
                </a:solidFill>
                <a:latin typeface="Arial Black" pitchFamily="34" charset="0"/>
              </a:rPr>
              <a:t>interaction between </a:t>
            </a:r>
            <a:r>
              <a:rPr lang="en-US" altLang="ja-JP" sz="2200" dirty="0" err="1" smtClean="0">
                <a:solidFill>
                  <a:srgbClr val="FF0000"/>
                </a:solidFill>
                <a:latin typeface="Arial Black" pitchFamily="34" charset="0"/>
              </a:rPr>
              <a:t>pions</a:t>
            </a:r>
            <a:r>
              <a:rPr lang="en-US" altLang="ja-JP" sz="2200" dirty="0" smtClean="0">
                <a:solidFill>
                  <a:srgbClr val="FF0000"/>
                </a:solidFill>
                <a:latin typeface="Arial Black" pitchFamily="34" charset="0"/>
              </a:rPr>
              <a:t> and nucleons.</a:t>
            </a: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997" y="238873"/>
            <a:ext cx="221085" cy="23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直線コネクタ 48"/>
          <p:cNvCxnSpPr/>
          <p:nvPr/>
        </p:nvCxnSpPr>
        <p:spPr>
          <a:xfrm>
            <a:off x="467544" y="1628800"/>
            <a:ext cx="83880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467544" y="3356992"/>
            <a:ext cx="8352928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467544" y="4614555"/>
            <a:ext cx="8352928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467544" y="1637512"/>
            <a:ext cx="0" cy="2988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8820472" y="1629128"/>
            <a:ext cx="0" cy="2988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5940152" y="1629128"/>
            <a:ext cx="0" cy="2988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 flipH="1">
            <a:off x="5940152" y="3329697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Density corrections to</a:t>
            </a:r>
          </a:p>
          <a:p>
            <a:r>
              <a:rPr lang="en-US" altLang="ja-JP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         by interactions between nucleons through </a:t>
            </a:r>
            <a:r>
              <a:rPr lang="en-US" altLang="ja-JP" sz="2000" dirty="0" err="1" smtClean="0">
                <a:latin typeface="Arial" pitchFamily="34" charset="0"/>
                <a:cs typeface="Arial" pitchFamily="34" charset="0"/>
              </a:rPr>
              <a:t>pions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-exchange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869160"/>
            <a:ext cx="216024" cy="17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直線コネクタ 20"/>
          <p:cNvCxnSpPr/>
          <p:nvPr/>
        </p:nvCxnSpPr>
        <p:spPr>
          <a:xfrm>
            <a:off x="467544" y="548680"/>
            <a:ext cx="73440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14/15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3" name="図 22" descr="\begin{document}&#10;\begin{align*}&#10;\sigma_{\pi N}&#10;\end{align*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00" y="2299861"/>
            <a:ext cx="571488" cy="193035"/>
          </a:xfrm>
          <a:prstGeom prst="rect">
            <a:avLst/>
          </a:prstGeom>
        </p:spPr>
      </p:pic>
      <p:pic>
        <p:nvPicPr>
          <p:cNvPr id="25" name="図 24" descr="\begin{document}&#10;\begin{align*}&#10;\sigma_{\pi N}&#10;\end{align*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52" y="3740021"/>
            <a:ext cx="571488" cy="193035"/>
          </a:xfrm>
          <a:prstGeom prst="rect">
            <a:avLst/>
          </a:prstGeom>
        </p:spPr>
      </p:pic>
      <p:pic>
        <p:nvPicPr>
          <p:cNvPr id="2052" name="Picture 4" descr="C:\Users\goda\Dropbox\研究活動\JaxoDraw-2.0-1\カイラル\phigh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92936"/>
            <a:ext cx="5270146" cy="67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oda\Dropbox\研究活動\JaxoDraw-2.0-1\カイラル\phig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28" y="1673050"/>
            <a:ext cx="4469452" cy="1611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83568" y="4725144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 higher corrections, we need nucleon contact-term couplings for renormalization.</a:t>
            </a:r>
          </a:p>
          <a:p>
            <a:r>
              <a:rPr lang="en-US" altLang="ja-JP" sz="2400" dirty="0" smtClean="0"/>
              <a:t>In other words, we need not only πN dynamics, but also </a:t>
            </a:r>
            <a:r>
              <a:rPr lang="en-US" altLang="ja-JP" sz="2400" dirty="0" smtClean="0">
                <a:latin typeface="Arial Black" pitchFamily="34" charset="0"/>
              </a:rPr>
              <a:t>NN dynamics </a:t>
            </a:r>
            <a:r>
              <a:rPr lang="en-US" altLang="ja-JP" sz="2400" dirty="0" smtClean="0"/>
              <a:t>information.</a:t>
            </a:r>
            <a:br>
              <a:rPr lang="en-US" altLang="ja-JP" sz="2400" dirty="0" smtClean="0"/>
            </a:br>
            <a:r>
              <a:rPr lang="en-US" altLang="ja-JP" sz="2400" dirty="0" smtClean="0"/>
              <a:t>We can include Δ(1232) particle in this theory.</a:t>
            </a:r>
          </a:p>
        </p:txBody>
      </p:sp>
    </p:spTree>
    <p:extLst>
      <p:ext uri="{BB962C8B-B14F-4D97-AF65-F5344CB8AC3E}">
        <p14:creationId xmlns="" xmlns:p14="http://schemas.microsoft.com/office/powerpoint/2010/main" val="2181604461"/>
      </p:ext>
    </p:extLst>
  </p:cSld>
  <p:clrMapOvr>
    <a:masterClrMapping/>
  </p:clrMapOvr>
  <p:transition advTm="3498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467544" y="4953942"/>
            <a:ext cx="8424936" cy="995338"/>
          </a:xfrm>
          <a:prstGeom prst="roundRect">
            <a:avLst>
              <a:gd name="adj" fmla="val 1175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467544" y="620688"/>
            <a:ext cx="8424936" cy="3709576"/>
          </a:xfrm>
          <a:prstGeom prst="roundRect">
            <a:avLst>
              <a:gd name="adj" fmla="val 1175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5557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We evaluate          by using </a:t>
            </a:r>
            <a:r>
              <a:rPr lang="en-US" altLang="ja-JP" dirty="0" smtClean="0">
                <a:latin typeface="Arial Black" pitchFamily="34" charset="0"/>
                <a:cs typeface="Arial" pitchFamily="34" charset="0"/>
              </a:rPr>
              <a:t>chiral Ward identity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ja-JP" dirty="0" smtClean="0">
                <a:latin typeface="Arial Black" pitchFamily="34" charset="0"/>
                <a:cs typeface="Arial" pitchFamily="34" charset="0"/>
              </a:rPr>
              <a:t>in-medium chiral perturbation theory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757218" y="1268760"/>
            <a:ext cx="8135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We classify density corrections of the condensate</a:t>
            </a:r>
            <a:r>
              <a:rPr lang="en-US" altLang="ja-JP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dirty="0" smtClean="0">
                <a:latin typeface="Arial Black" pitchFamily="34" charset="0"/>
                <a:cs typeface="Arial" pitchFamily="34" charset="0"/>
              </a:rPr>
              <a:t>based on density order counting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. This suggests that </a:t>
            </a:r>
            <a:r>
              <a:rPr lang="en-US" altLang="ja-JP" dirty="0" smtClean="0">
                <a:latin typeface="Arial Black" pitchFamily="34" charset="0"/>
                <a:cs typeface="Arial" pitchFamily="34" charset="0"/>
              </a:rPr>
              <a:t>interactions between </a:t>
            </a:r>
            <a:r>
              <a:rPr lang="en-US" altLang="ja-JP" dirty="0" err="1" smtClean="0">
                <a:latin typeface="Arial Black" pitchFamily="34" charset="0"/>
                <a:cs typeface="Arial" pitchFamily="34" charset="0"/>
              </a:rPr>
              <a:t>pions</a:t>
            </a:r>
            <a:r>
              <a:rPr lang="en-US" altLang="ja-JP" dirty="0" smtClean="0">
                <a:latin typeface="Arial Black" pitchFamily="34" charset="0"/>
                <a:cs typeface="Arial" pitchFamily="34" charset="0"/>
              </a:rPr>
              <a:t> and nucleons, such as pion-exchange are important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to         .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154138" cy="16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正方形/長方形 33"/>
          <p:cNvSpPr/>
          <p:nvPr/>
        </p:nvSpPr>
        <p:spPr>
          <a:xfrm>
            <a:off x="478725" y="97468"/>
            <a:ext cx="2039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Arial Black" pitchFamily="34" charset="0"/>
              </a:rPr>
              <a:t>Summary</a:t>
            </a:r>
            <a:endParaRPr lang="ja-JP" altLang="en-US" sz="2800" dirty="0">
              <a:latin typeface="Arial Black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451" y="238873"/>
            <a:ext cx="221085" cy="23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91001"/>
            <a:ext cx="154138" cy="16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03006"/>
            <a:ext cx="154138" cy="16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正方形/長方形 41"/>
          <p:cNvSpPr/>
          <p:nvPr/>
        </p:nvSpPr>
        <p:spPr>
          <a:xfrm>
            <a:off x="472605" y="4411558"/>
            <a:ext cx="1718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Arial Black" pitchFamily="34" charset="0"/>
              </a:rPr>
              <a:t>Outlook</a:t>
            </a:r>
            <a:endParaRPr lang="ja-JP" altLang="en-US" sz="2800" dirty="0">
              <a:latin typeface="Arial Black" pitchFamily="34" charset="0"/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52963"/>
            <a:ext cx="221085" cy="23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正方形/長方形 15"/>
          <p:cNvSpPr/>
          <p:nvPr/>
        </p:nvSpPr>
        <p:spPr>
          <a:xfrm>
            <a:off x="755576" y="220486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We find that </a:t>
            </a:r>
            <a:r>
              <a:rPr lang="en-US" altLang="ja-JP" dirty="0" smtClean="0">
                <a:latin typeface="Arial Black" pitchFamily="34" charset="0"/>
                <a:cs typeface="Arial" pitchFamily="34" charset="0"/>
              </a:rPr>
              <a:t>NLO contribution is small and        is well approximated by linear density approximation. 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1691680" y="6093296"/>
            <a:ext cx="5824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Arial Black" pitchFamily="34" charset="0"/>
                <a:cs typeface="Arial" pitchFamily="34" charset="0"/>
              </a:rPr>
              <a:t>Thank you for your attention.</a:t>
            </a:r>
          </a:p>
        </p:txBody>
      </p:sp>
      <p:cxnSp>
        <p:nvCxnSpPr>
          <p:cNvPr id="18" name="直線コネクタ 17"/>
          <p:cNvCxnSpPr/>
          <p:nvPr/>
        </p:nvCxnSpPr>
        <p:spPr>
          <a:xfrm>
            <a:off x="179512" y="548680"/>
            <a:ext cx="2304256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179512" y="4882514"/>
            <a:ext cx="1944216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150802"/>
            <a:ext cx="152749" cy="16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正方形/長方形 21"/>
          <p:cNvSpPr/>
          <p:nvPr/>
        </p:nvSpPr>
        <p:spPr>
          <a:xfrm>
            <a:off x="755576" y="502595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We examine nucleon contact term contribution.</a:t>
            </a:r>
          </a:p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We calculate density corrections to other quantities, such as pion decay constant, beyond linear density.</a:t>
            </a:r>
          </a:p>
        </p:txBody>
      </p:sp>
      <p:sp>
        <p:nvSpPr>
          <p:cNvPr id="2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15/15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7" name="図 26" descr="\begin{document}&#10;\begin{align*}&#10;\langle \bar{q}q \rangle^*&#10;\end{align*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4" y="677354"/>
            <a:ext cx="438380" cy="231366"/>
          </a:xfrm>
          <a:prstGeom prst="rect">
            <a:avLst/>
          </a:prstGeom>
        </p:spPr>
      </p:pic>
      <p:pic>
        <p:nvPicPr>
          <p:cNvPr id="30" name="図 29" descr="\begin{document}&#10;\begin{align*}&#10;\langle \bar{q}q \rangle^*&#10;\end{align*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48" y="1901490"/>
            <a:ext cx="438380" cy="231366"/>
          </a:xfrm>
          <a:prstGeom prst="rect">
            <a:avLst/>
          </a:prstGeom>
        </p:spPr>
      </p:pic>
      <p:pic>
        <p:nvPicPr>
          <p:cNvPr id="31" name="図 30" descr="\begin{document}&#10;\begin{align*}&#10;\langle \bar{q}q \rangle^*&#10;\end{align*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30998"/>
            <a:ext cx="438380" cy="231366"/>
          </a:xfrm>
          <a:prstGeom prst="rect">
            <a:avLst/>
          </a:prstGeom>
        </p:spPr>
      </p:pic>
      <p:pic>
        <p:nvPicPr>
          <p:cNvPr id="32" name="図 31" descr="\begin{document}&#10;\begin{align*}&#10;\langle \bar{q}q \rangle^*&#10;\end{align*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60" y="2924944"/>
            <a:ext cx="438380" cy="231366"/>
          </a:xfrm>
          <a:prstGeom prst="rect">
            <a:avLst/>
          </a:prstGeom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75177"/>
            <a:ext cx="154138" cy="16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755576" y="2852936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  <a:cs typeface="Arial" pitchFamily="34" charset="0"/>
              </a:rPr>
              <a:t>        </a:t>
            </a:r>
            <a:r>
              <a:rPr lang="en-US" altLang="ja-JP" dirty="0">
                <a:latin typeface="Arial Black" pitchFamily="34" charset="0"/>
                <a:cs typeface="Arial" pitchFamily="34" charset="0"/>
              </a:rPr>
              <a:t>is determined by in-vacuum πN dynamics up to NLO, but for </a:t>
            </a:r>
            <a:r>
              <a:rPr lang="en-US" altLang="ja-JP" dirty="0" smtClean="0">
                <a:latin typeface="Arial Black" pitchFamily="34" charset="0"/>
                <a:cs typeface="Arial" pitchFamily="34" charset="0"/>
              </a:rPr>
              <a:t>NNLO, </a:t>
            </a:r>
            <a:r>
              <a:rPr lang="en-US" altLang="ja-JP" dirty="0">
                <a:latin typeface="Arial Black" pitchFamily="34" charset="0"/>
                <a:cs typeface="Arial" pitchFamily="34" charset="0"/>
              </a:rPr>
              <a:t>nucleon correlation should be implemented into the model. This bring us unified treatment of nuclear matter based on </a:t>
            </a:r>
            <a:r>
              <a:rPr lang="en-US" altLang="ja-JP" dirty="0" err="1">
                <a:latin typeface="Arial Black" pitchFamily="34" charset="0"/>
                <a:cs typeface="Arial" pitchFamily="34" charset="0"/>
              </a:rPr>
              <a:t>χEFT</a:t>
            </a:r>
            <a:r>
              <a:rPr lang="en-US" altLang="ja-JP" dirty="0">
                <a:latin typeface="Arial Black" pitchFamily="34" charset="0"/>
                <a:cs typeface="Arial" pitchFamily="34" charset="0"/>
              </a:rPr>
              <a:t>.</a:t>
            </a:r>
            <a:r>
              <a:rPr lang="en-US" altLang="ja-JP" dirty="0">
                <a:latin typeface="Arial" pitchFamily="34" charset="0"/>
                <a:cs typeface="Arial" pitchFamily="34" charset="0"/>
              </a:rPr>
              <a:t> . These contributions can be calculated by following nuclear many-body techniques.</a:t>
            </a:r>
            <a:endParaRPr kumimoji="1" lang="ja-JP" altLang="en-US" dirty="0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19" y="5417059"/>
            <a:ext cx="152749" cy="16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304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449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>
          <a:xfrm>
            <a:off x="1403648" y="5733256"/>
            <a:ext cx="6624736" cy="86409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79513" y="692696"/>
            <a:ext cx="6408712" cy="576064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97468"/>
            <a:ext cx="7595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In-medium </a:t>
            </a:r>
            <a:r>
              <a:rPr lang="en-US" altLang="ja-JP" sz="2800" dirty="0" err="1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Chiral</a:t>
            </a:r>
            <a:r>
              <a:rPr lang="en-US" altLang="ja-JP" sz="28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 Perturbation Theory</a:t>
            </a:r>
            <a:endParaRPr lang="ja-JP" altLang="en-US" sz="2800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1484"/>
            <a:ext cx="221085" cy="23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コネクタ 6"/>
          <p:cNvCxnSpPr/>
          <p:nvPr/>
        </p:nvCxnSpPr>
        <p:spPr>
          <a:xfrm>
            <a:off x="467544" y="548680"/>
            <a:ext cx="74880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23528" y="764704"/>
            <a:ext cx="6061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Equivalence to conventional many-body theory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9" name="Picture 2" descr="C:\Users\goda\Dropbox\研究活動\JaxoDraw-2.0-1\カイラル\pipis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99" y="1772816"/>
            <a:ext cx="7154193" cy="2168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\def\slash#1{\not\!#1}&#10;\begin{document}&#10;\begin{eqnarray*}&#10;i G(p)&amp;=&amp; i \frac{ \slash{p} + m_N }{ p^2 - m_N^2 +i \epsilon } - 2 \pi (\slash{p} + m_N) \delta (p^2 - m_N^2) \theta (p_0) n({\bf p})  &#10;\end{eqnarray*}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19" y="5038312"/>
            <a:ext cx="5808661" cy="55092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67544" y="3933056"/>
            <a:ext cx="4232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Relativistic Fermi gas propagator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1115616" y="4645439"/>
            <a:ext cx="1152128" cy="0"/>
          </a:xfrm>
          <a:prstGeom prst="line">
            <a:avLst/>
          </a:prstGeom>
          <a:ln w="63500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3059832" y="4645439"/>
            <a:ext cx="1152128" cy="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932040" y="4645439"/>
            <a:ext cx="1152128" cy="0"/>
          </a:xfrm>
          <a:prstGeom prst="line">
            <a:avLst/>
          </a:prstGeom>
          <a:ln w="889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右矢印 15"/>
          <p:cNvSpPr/>
          <p:nvPr/>
        </p:nvSpPr>
        <p:spPr>
          <a:xfrm>
            <a:off x="1618177" y="4528359"/>
            <a:ext cx="145511" cy="219938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右矢印 16"/>
          <p:cNvSpPr/>
          <p:nvPr/>
        </p:nvSpPr>
        <p:spPr>
          <a:xfrm>
            <a:off x="5436096" y="4536000"/>
            <a:ext cx="145511" cy="219938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3563888" y="4536000"/>
            <a:ext cx="145511" cy="219938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95381" y="440749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</a:rPr>
              <a:t>＝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95581" y="44053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＋</a:t>
            </a:r>
          </a:p>
        </p:txBody>
      </p:sp>
      <p:sp>
        <p:nvSpPr>
          <p:cNvPr id="21" name="右矢印 20"/>
          <p:cNvSpPr/>
          <p:nvPr/>
        </p:nvSpPr>
        <p:spPr>
          <a:xfrm>
            <a:off x="2733323" y="3429000"/>
            <a:ext cx="720080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99792" y="3029931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Sum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619672" y="5766355"/>
            <a:ext cx="6242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Calculation in this formalism is </a:t>
            </a:r>
            <a:r>
              <a:rPr lang="en-US" altLang="ja-JP" sz="2400" dirty="0" smtClean="0">
                <a:solidFill>
                  <a:prstClr val="black"/>
                </a:solidFill>
                <a:latin typeface="Arial Black" pitchFamily="34" charset="0"/>
              </a:rPr>
              <a:t>equivalent </a:t>
            </a:r>
            <a:r>
              <a:rPr lang="en-US" altLang="ja-JP" sz="2400" dirty="0" smtClean="0">
                <a:solidFill>
                  <a:prstClr val="black"/>
                </a:solidFill>
              </a:rPr>
              <a:t> to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conventional in-medium calculation!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3528" y="1311151"/>
            <a:ext cx="355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For example  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ππ</a:t>
            </a:r>
            <a:r>
              <a:rPr lang="en-US" altLang="ja-JP" sz="2400" dirty="0" smtClean="0">
                <a:solidFill>
                  <a:prstClr val="black"/>
                </a:solidFill>
              </a:rPr>
              <a:t> scattering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13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2/15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15616" y="1484784"/>
            <a:ext cx="721005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Contents</a:t>
            </a:r>
          </a:p>
          <a:p>
            <a:r>
              <a:rPr lang="en-US" altLang="ja-JP" sz="3200" dirty="0"/>
              <a:t> </a:t>
            </a:r>
            <a:r>
              <a:rPr lang="en-US" altLang="ja-JP" sz="3200" dirty="0" smtClean="0"/>
              <a:t> 1.Introduction </a:t>
            </a:r>
          </a:p>
          <a:p>
            <a:r>
              <a:rPr lang="en-US" altLang="ja-JP" sz="3200" dirty="0"/>
              <a:t> </a:t>
            </a:r>
            <a:r>
              <a:rPr lang="en-US" altLang="ja-JP" sz="3200" dirty="0" smtClean="0"/>
              <a:t>     </a:t>
            </a:r>
            <a:r>
              <a:rPr lang="ja-JP" altLang="en-US" sz="3200" dirty="0" smtClean="0"/>
              <a:t>・</a:t>
            </a:r>
            <a:r>
              <a:rPr lang="en-US" altLang="ja-JP" sz="3200" dirty="0" smtClean="0"/>
              <a:t>Partial Restoration of Chiral Sym.</a:t>
            </a:r>
          </a:p>
          <a:p>
            <a:r>
              <a:rPr kumimoji="1" lang="en-US" altLang="ja-JP" sz="3200" dirty="0"/>
              <a:t> </a:t>
            </a:r>
            <a:r>
              <a:rPr kumimoji="1" lang="en-US" altLang="ja-JP" sz="3200" dirty="0" smtClean="0"/>
              <a:t> 2.Methods</a:t>
            </a:r>
          </a:p>
          <a:p>
            <a:r>
              <a:rPr lang="en-US" altLang="ja-JP" sz="3200" dirty="0"/>
              <a:t> </a:t>
            </a:r>
            <a:r>
              <a:rPr lang="en-US" altLang="ja-JP" sz="3200" dirty="0" smtClean="0"/>
              <a:t>     </a:t>
            </a:r>
            <a:r>
              <a:rPr lang="ja-JP" altLang="en-US" sz="3200" dirty="0" smtClean="0"/>
              <a:t>・</a:t>
            </a:r>
            <a:r>
              <a:rPr lang="en-US" altLang="ja-JP" sz="3200" dirty="0" smtClean="0"/>
              <a:t>Chiral Ward identity</a:t>
            </a:r>
            <a:endParaRPr lang="en-US" altLang="ja-JP" sz="3200" dirty="0"/>
          </a:p>
          <a:p>
            <a:r>
              <a:rPr lang="en-US" altLang="ja-JP" sz="3200" dirty="0" smtClean="0"/>
              <a:t>      </a:t>
            </a:r>
            <a:r>
              <a:rPr lang="ja-JP" altLang="en-US" sz="3200" dirty="0" smtClean="0"/>
              <a:t>・</a:t>
            </a:r>
            <a:r>
              <a:rPr lang="en-US" altLang="ja-JP" sz="3200" dirty="0" smtClean="0"/>
              <a:t>In-medium chiral perturbation theory</a:t>
            </a:r>
          </a:p>
          <a:p>
            <a:r>
              <a:rPr lang="en-US" altLang="ja-JP" sz="3200" dirty="0"/>
              <a:t> </a:t>
            </a:r>
            <a:r>
              <a:rPr lang="en-US" altLang="ja-JP" sz="3200" dirty="0" smtClean="0"/>
              <a:t> 3.Analysis and Results</a:t>
            </a:r>
          </a:p>
          <a:p>
            <a:r>
              <a:rPr lang="en-US" altLang="ja-JP" sz="3200" dirty="0"/>
              <a:t> </a:t>
            </a:r>
            <a:r>
              <a:rPr lang="en-US" altLang="ja-JP" sz="3200" dirty="0" smtClean="0"/>
              <a:t> 4.Summary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MESON2012</a:t>
            </a:r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905093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6380"/>
    </mc:Choice>
    <mc:Fallback>
      <p:transition spd="slow" advTm="4638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角丸四角形 34"/>
          <p:cNvSpPr/>
          <p:nvPr/>
        </p:nvSpPr>
        <p:spPr>
          <a:xfrm>
            <a:off x="683568" y="5550330"/>
            <a:ext cx="7920880" cy="83099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264151" y="724634"/>
            <a:ext cx="8700337" cy="72821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4182" y="97468"/>
            <a:ext cx="761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 Black" pitchFamily="34" charset="0"/>
              </a:rPr>
              <a:t>Partial restoration of chiral symmetry</a:t>
            </a:r>
            <a:endParaRPr kumimoji="1" lang="ja-JP" altLang="en-US" sz="2800" dirty="0">
              <a:latin typeface="Arial Black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21085" cy="23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コネクタ 8"/>
          <p:cNvCxnSpPr/>
          <p:nvPr/>
        </p:nvCxnSpPr>
        <p:spPr>
          <a:xfrm>
            <a:off x="467544" y="548680"/>
            <a:ext cx="74520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39552" y="69269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Partial restoration of chiral symmetry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26219" y="1084674"/>
            <a:ext cx="3559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Arial Black" pitchFamily="34" charset="0"/>
                <a:cs typeface="Arial" pitchFamily="34" charset="0"/>
              </a:rPr>
              <a:t>Hadron</a:t>
            </a:r>
            <a:r>
              <a:rPr lang="en-US" altLang="ja-JP" dirty="0" smtClean="0">
                <a:latin typeface="Arial Black" pitchFamily="34" charset="0"/>
                <a:cs typeface="Arial" pitchFamily="34" charset="0"/>
              </a:rPr>
              <a:t> properties change!</a:t>
            </a:r>
            <a:endParaRPr kumimoji="1" lang="ja-JP" altLang="en-US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7" name="図 26" descr="\begin{document}&#10;\begin{align*}&#10;| \langle \bar{q}q \rangle |&#10;\end{align*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09" y="1124744"/>
            <a:ext cx="465220" cy="23136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237356" y="1052736"/>
            <a:ext cx="2470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: Reduction of          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右矢印 31"/>
          <p:cNvSpPr/>
          <p:nvPr/>
        </p:nvSpPr>
        <p:spPr>
          <a:xfrm>
            <a:off x="3828225" y="1196752"/>
            <a:ext cx="383735" cy="18002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9214" y="1484784"/>
            <a:ext cx="8585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It is important to derive the reduction of          from hadron properties’ change.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図 14" descr="\begin{document}&#10;\begin{align*}&#10;| \langle \bar{q}q \rangle |&#10;\end{align*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16" y="1613458"/>
            <a:ext cx="465220" cy="23136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95536" y="214505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 Several in-medium low energy theorems are derived by using model-</a:t>
            </a:r>
          </a:p>
          <a:p>
            <a:r>
              <a:rPr lang="en-US" altLang="ja-JP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independent current algebra analysis.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4261" y="5550331"/>
            <a:ext cx="7574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These theorems suggest that in-medium </a:t>
            </a:r>
            <a:r>
              <a:rPr kumimoji="1" lang="en-US" altLang="ja-JP" sz="2400" dirty="0" err="1" smtClean="0"/>
              <a:t>pionic</a:t>
            </a:r>
            <a:r>
              <a:rPr kumimoji="1" lang="en-US" altLang="ja-JP" sz="2400" dirty="0" smtClean="0"/>
              <a:t> observables </a:t>
            </a:r>
            <a:r>
              <a:rPr lang="en-US" altLang="ja-JP" sz="2400" dirty="0" smtClean="0"/>
              <a:t>is related to in-medium chiral condensate.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71600" y="3140968"/>
            <a:ext cx="4239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In-medium Glashow-Weinberg relation</a:t>
            </a:r>
            <a:endParaRPr kumimoji="1"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71600" y="3923764"/>
            <a:ext cx="401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In-medium Weinberg-</a:t>
            </a:r>
            <a:r>
              <a:rPr kumimoji="1" lang="en-US" altLang="ja-JP" dirty="0" err="1" smtClean="0"/>
              <a:t>Tomozawa</a:t>
            </a:r>
            <a:r>
              <a:rPr kumimoji="1" lang="en-US" altLang="ja-JP" dirty="0" smtClean="0"/>
              <a:t> relation</a:t>
            </a:r>
            <a:endParaRPr kumimoji="1" lang="ja-JP" altLang="en-US" dirty="0"/>
          </a:p>
        </p:txBody>
      </p:sp>
      <p:pic>
        <p:nvPicPr>
          <p:cNvPr id="31" name="図 30" descr="\begin{document}&#10;\begin{align*}&#10;T^- (\omega=m_\pi)\Big{|}_{\rm threshold} \approx \frac{m_\pi}{2 f_\pi^{t*2}} = -4 \pi \left( 1+ \frac{m_\pi}{m_N} \right) b_1^*&#10;\end{align*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25144"/>
            <a:ext cx="4104456" cy="430215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1388679" y="4261158"/>
            <a:ext cx="649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In-medium decay constant is related to </a:t>
            </a:r>
            <a:r>
              <a:rPr lang="en-US" altLang="ja-JP" dirty="0" err="1" smtClean="0"/>
              <a:t>isovector</a:t>
            </a:r>
            <a:r>
              <a:rPr lang="en-US" altLang="ja-JP" dirty="0" smtClean="0"/>
              <a:t> scattering length.</a:t>
            </a:r>
            <a:endParaRPr kumimoji="1" lang="ja-JP" altLang="en-US" dirty="0"/>
          </a:p>
        </p:txBody>
      </p:sp>
      <p:pic>
        <p:nvPicPr>
          <p:cNvPr id="38" name="図 37" descr="\begin{document}&#10;\begin{align*}&#10;\frac{ \langle \bar{u} u + \bar{d} d \rangle^* }{\langle \bar{u} u + \bar{d} d \rangle_0 } =  \left( \frac{b_1}{b_1^*} \right) \left( \frac{m_\pi^{*}}{m_\pi} \right) &#10;\end{align*}&#10;\end{document}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52" y="4693206"/>
            <a:ext cx="1935832" cy="454988"/>
          </a:xfrm>
          <a:prstGeom prst="rect">
            <a:avLst/>
          </a:prstGeom>
        </p:spPr>
      </p:pic>
      <p:pic>
        <p:nvPicPr>
          <p:cNvPr id="41" name="図 40" descr="\begin{document}&#10;\begin{align*}&#10;\frac{ \langle \bar{u} u + \bar{d} d \rangle^* }{\langle \bar{u} u + \bar{d} d \rangle_0 } = \left( \frac{f_\pi^{t*}}{f_\pi^t} \right) Z_\pi^{\frac{1}{2}*}&#10;\end{align*}&#10;\end{document}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40968"/>
            <a:ext cx="1525468" cy="386200"/>
          </a:xfrm>
          <a:prstGeom prst="rect">
            <a:avLst/>
          </a:prstGeom>
        </p:spPr>
      </p:pic>
      <p:pic>
        <p:nvPicPr>
          <p:cNvPr id="42" name="図 41" descr="\begin{document}&#10;\begin{align*}&#10;\frac{ \langle \bar{u} u + \bar{d} d \rangle^* }{\langle \bar{u} u + \bar{d} d \rangle_0 } = \left( \frac{f_\pi^{t*}}{f_\pi^t} \right)^2 \left( \frac{m_\pi^{*}}{m_\pi} \right)&#10;\end{align*}&#10;\end{document}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73016"/>
            <a:ext cx="1760852" cy="403149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971600" y="3541078"/>
            <a:ext cx="4893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In-medium Gell-Mann-Oakes-Renner relation</a:t>
            </a:r>
            <a:endParaRPr kumimoji="1" lang="ja-JP" altLang="en-US" sz="2000" dirty="0"/>
          </a:p>
        </p:txBody>
      </p:sp>
      <p:sp>
        <p:nvSpPr>
          <p:cNvPr id="44" name="正方形/長方形 43"/>
          <p:cNvSpPr/>
          <p:nvPr/>
        </p:nvSpPr>
        <p:spPr>
          <a:xfrm>
            <a:off x="4427984" y="2780928"/>
            <a:ext cx="4824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D. </a:t>
            </a:r>
            <a:r>
              <a:rPr lang="en-US" altLang="ja-JP" sz="1400" dirty="0" err="1" smtClean="0"/>
              <a:t>Jido</a:t>
            </a:r>
            <a:r>
              <a:rPr lang="en-US" altLang="ja-JP" sz="1400" dirty="0" smtClean="0"/>
              <a:t>, T. </a:t>
            </a:r>
            <a:r>
              <a:rPr lang="en-US" altLang="ja-JP" sz="1400" dirty="0" err="1" smtClean="0"/>
              <a:t>Hatsuda</a:t>
            </a:r>
            <a:r>
              <a:rPr lang="en-US" altLang="ja-JP" sz="1400" dirty="0" smtClean="0"/>
              <a:t> and T. </a:t>
            </a:r>
            <a:r>
              <a:rPr lang="en-US" altLang="ja-JP" sz="1400" dirty="0" err="1" smtClean="0"/>
              <a:t>Kunihiro</a:t>
            </a:r>
            <a:r>
              <a:rPr lang="en-US" altLang="ja-JP" sz="1400" dirty="0" smtClean="0"/>
              <a:t>, Phys. </a:t>
            </a:r>
            <a:r>
              <a:rPr lang="en-US" altLang="ja-JP" sz="1400" dirty="0" err="1" smtClean="0"/>
              <a:t>Lett</a:t>
            </a:r>
            <a:r>
              <a:rPr lang="en-US" altLang="ja-JP" sz="1400" dirty="0" smtClean="0"/>
              <a:t>. B </a:t>
            </a:r>
            <a:r>
              <a:rPr lang="en-US" altLang="ja-JP" sz="1400" b="1" dirty="0" smtClean="0"/>
              <a:t>670</a:t>
            </a:r>
            <a:r>
              <a:rPr lang="en-US" altLang="ja-JP" sz="1400" dirty="0" smtClean="0"/>
              <a:t> (2008) 109</a:t>
            </a:r>
            <a:endParaRPr lang="ja-JP" altLang="en-US" sz="1400" dirty="0"/>
          </a:p>
        </p:txBody>
      </p:sp>
      <p:sp>
        <p:nvSpPr>
          <p:cNvPr id="29" name="フッター プレースホル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MESON2012</a:t>
            </a:r>
            <a:endParaRPr kumimoji="1" lang="ja-JP" altLang="en-US"/>
          </a:p>
        </p:txBody>
      </p:sp>
      <p:sp>
        <p:nvSpPr>
          <p:cNvPr id="30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3/15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995756" y="4333166"/>
            <a:ext cx="335884" cy="25202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>
            <a:off x="5532260" y="4801218"/>
            <a:ext cx="335884" cy="25202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2722" y="3284984"/>
            <a:ext cx="158878" cy="12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2722" y="3660994"/>
            <a:ext cx="158878" cy="12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2722" y="4021034"/>
            <a:ext cx="158878" cy="12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4141"/>
    </mc:Choice>
    <mc:Fallback>
      <p:transition spd="slow" advTm="7414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角丸四角形 35"/>
          <p:cNvSpPr/>
          <p:nvPr/>
        </p:nvSpPr>
        <p:spPr>
          <a:xfrm>
            <a:off x="264151" y="724634"/>
            <a:ext cx="8700337" cy="72821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4182" y="97468"/>
            <a:ext cx="761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  <a:latin typeface="Arial Black" pitchFamily="34" charset="0"/>
              </a:rPr>
              <a:t>Partial restoration of chiral symmetry</a:t>
            </a:r>
            <a:endParaRPr lang="ja-JP" altLang="en-US" sz="28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21085" cy="23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コネクタ 8"/>
          <p:cNvCxnSpPr/>
          <p:nvPr/>
        </p:nvCxnSpPr>
        <p:spPr>
          <a:xfrm>
            <a:off x="467544" y="548680"/>
            <a:ext cx="74520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39552" y="69269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Partial restoration of chiral symmetry</a:t>
            </a:r>
            <a:endParaRPr lang="ja-JP" alt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647" y="2204864"/>
            <a:ext cx="256316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276872"/>
            <a:ext cx="63367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690843" y="6237312"/>
            <a:ext cx="193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prstClr val="black"/>
                </a:solidFill>
              </a:rPr>
              <a:t>Sn</a:t>
            </a:r>
            <a:r>
              <a:rPr lang="en-US" altLang="ja-JP" dirty="0" smtClean="0">
                <a:solidFill>
                  <a:prstClr val="black"/>
                </a:solidFill>
              </a:rPr>
              <a:t>(d,3He) reaction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87824" y="3356992"/>
            <a:ext cx="615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Binding energy and width of 1s state are determined</a:t>
            </a:r>
            <a:r>
              <a:rPr lang="ja-JP" alt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en-US" altLang="ja-JP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deduce </a:t>
            </a:r>
            <a:r>
              <a:rPr lang="en-US" altLang="ja-JP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isovector</a:t>
            </a:r>
            <a:r>
              <a:rPr lang="en-US" altLang="ja-JP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scattering length b</a:t>
            </a:r>
            <a:r>
              <a:rPr lang="en-US" altLang="ja-JP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ja-JP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ja-JP" alt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1763688" y="2204864"/>
            <a:ext cx="0" cy="360040"/>
          </a:xfrm>
          <a:prstGeom prst="line">
            <a:avLst/>
          </a:prstGeom>
          <a:ln w="254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611560" y="1916832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This peak shows 1s state of </a:t>
            </a:r>
            <a:r>
              <a:rPr lang="en-US" altLang="ja-JP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pionic</a:t>
            </a:r>
            <a:r>
              <a:rPr lang="en-US" altLang="ja-JP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atom.</a:t>
            </a:r>
            <a:endParaRPr lang="ja-JP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下矢印 22"/>
          <p:cNvSpPr/>
          <p:nvPr/>
        </p:nvSpPr>
        <p:spPr>
          <a:xfrm>
            <a:off x="3275856" y="4077072"/>
            <a:ext cx="360040" cy="432048"/>
          </a:xfrm>
          <a:prstGeom prst="downArrow">
            <a:avLst>
              <a:gd name="adj1" fmla="val 48360"/>
              <a:gd name="adj2" fmla="val 5057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987824" y="4509120"/>
            <a:ext cx="4857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In-medium chiral condensate is </a:t>
            </a:r>
            <a:r>
              <a:rPr lang="en-US" altLang="ja-JP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altLang="ja-JP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educed </a:t>
            </a:r>
          </a:p>
          <a:p>
            <a:r>
              <a:rPr lang="en-US" altLang="ja-JP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altLang="ja-JP" sz="20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linear density approximation</a:t>
            </a:r>
            <a:r>
              <a:rPr lang="en-US" altLang="ja-JP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ja-JP" alt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図 33" descr="\begin{document}&#10;\begin{displaymath}&#10;\frac{ \langle \bar{q}q  \rangle^* }{  \langle \bar{q}q \rangle_0   } \approx 0.67&#10;\end{displaymath}&#10;\end{document}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2360" y="4653137"/>
            <a:ext cx="936102" cy="432047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4326219" y="1084674"/>
            <a:ext cx="384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Change of Hadron properties</a:t>
            </a:r>
            <a:endParaRPr lang="ja-JP" altLang="en-US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7" name="図 26" descr="\begin{document}&#10;\begin{align*}&#10;| \langle \bar{q}q \rangle |&#10;\end{align*}&#10;\end{document}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09" y="1124744"/>
            <a:ext cx="465220" cy="231366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71182" y="1484784"/>
            <a:ext cx="81612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This phenomenon is observed by </a:t>
            </a:r>
            <a:r>
              <a:rPr lang="en-US" altLang="ja-JP" sz="20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deeply </a:t>
            </a:r>
            <a:r>
              <a:rPr lang="en-US" altLang="ja-JP" sz="2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bound </a:t>
            </a:r>
            <a:r>
              <a:rPr lang="en-US" altLang="ja-JP" sz="2000" dirty="0" err="1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pionic</a:t>
            </a:r>
            <a:r>
              <a:rPr lang="en-US" altLang="ja-JP" sz="2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atom</a:t>
            </a:r>
            <a:r>
              <a:rPr lang="en-US" altLang="ja-JP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ja-JP" alt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37356" y="1052736"/>
            <a:ext cx="2470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Reduction of          </a:t>
            </a:r>
            <a:endParaRPr lang="ja-JP" alt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右矢印 31"/>
          <p:cNvSpPr/>
          <p:nvPr/>
        </p:nvSpPr>
        <p:spPr>
          <a:xfrm>
            <a:off x="3828225" y="1196752"/>
            <a:ext cx="383735" cy="18002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35896" y="5406315"/>
            <a:ext cx="4992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We want to know             quantitatively</a:t>
            </a:r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  <a:latin typeface="Arial Black" pitchFamily="34" charset="0"/>
              </a:rPr>
              <a:t>beyond linear density.</a:t>
            </a:r>
          </a:p>
        </p:txBody>
      </p:sp>
      <p:pic>
        <p:nvPicPr>
          <p:cNvPr id="11" name="図 10" descr="\begin{document}&#10;\begin{displaymath}&#10;\langle \bar{q}q  \rangle^*&#10;\end{displaymath}&#10;\end{document}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00" y="5544697"/>
            <a:ext cx="619532" cy="296003"/>
          </a:xfrm>
          <a:prstGeom prst="rect">
            <a:avLst/>
          </a:prstGeom>
        </p:spPr>
      </p:pic>
      <p:sp>
        <p:nvSpPr>
          <p:cNvPr id="35" name="右矢印 34"/>
          <p:cNvSpPr/>
          <p:nvPr/>
        </p:nvSpPr>
        <p:spPr>
          <a:xfrm>
            <a:off x="2987824" y="5445224"/>
            <a:ext cx="571828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08104" y="4005064"/>
            <a:ext cx="3667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altLang="ja-JP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K. Suzuki </a:t>
            </a:r>
            <a:r>
              <a:rPr lang="nb-NO" altLang="ja-JP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 al., Phys. Rev. Lett. </a:t>
            </a:r>
            <a:r>
              <a:rPr lang="nb-NO" altLang="ja-JP" sz="1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92, </a:t>
            </a:r>
            <a:r>
              <a:rPr lang="nb-NO" altLang="ja-JP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072302 (2004)</a:t>
            </a:r>
            <a:endParaRPr lang="ja-JP" alt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図 29" descr="\begin{document}&#10;\begin{align*}&#10;\frac{ \langle \bar{u} u + \bar{d} d \rangle^* }{\langle \bar{u} u + \bar{d} d \rangle_0 } =  \left( \frac{b_1}{b_1^*} \right) \left( \frac{m_\pi^{*}}{m_\pi} \right) &#10;\end{align*}&#10;\end{document}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77072"/>
            <a:ext cx="1654964" cy="388973"/>
          </a:xfrm>
          <a:prstGeom prst="rect">
            <a:avLst/>
          </a:prstGeom>
        </p:spPr>
      </p:pic>
      <p:sp>
        <p:nvSpPr>
          <p:cNvPr id="3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4/15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フッター プレースホルダ 2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kumimoji="1" lang="en-US" altLang="ja-JP" smtClean="0"/>
              <a:t>MESON2012</a:t>
            </a:r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883155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9651"/>
    </mc:Choice>
    <mc:Fallback>
      <p:transition spd="slow" advTm="7965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角丸四角形 34"/>
          <p:cNvSpPr/>
          <p:nvPr/>
        </p:nvSpPr>
        <p:spPr>
          <a:xfrm>
            <a:off x="395536" y="3338362"/>
            <a:ext cx="8170378" cy="473325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395536" y="868651"/>
            <a:ext cx="8170378" cy="792088"/>
          </a:xfrm>
          <a:prstGeom prst="roundRect">
            <a:avLst>
              <a:gd name="adj" fmla="val 7570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608511" y="3836035"/>
            <a:ext cx="37079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ja-JP" sz="1200" dirty="0" smtClean="0">
                <a:cs typeface="Arial" pitchFamily="34" charset="0"/>
              </a:rPr>
              <a:t> R. Brockmann, W. Weise, Phys. Lett. B 367 (1996) 40.</a:t>
            </a:r>
            <a:endParaRPr lang="ja-JP" altLang="en-US" sz="1200" dirty="0">
              <a:cs typeface="Arial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572000" y="1671771"/>
            <a:ext cx="4392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cs typeface="Arial" pitchFamily="34" charset="0"/>
              </a:rPr>
              <a:t>E. G. </a:t>
            </a:r>
            <a:r>
              <a:rPr lang="en-US" altLang="ja-JP" sz="1200" dirty="0" err="1" smtClean="0">
                <a:cs typeface="Arial" pitchFamily="34" charset="0"/>
              </a:rPr>
              <a:t>Drukarev</a:t>
            </a:r>
            <a:r>
              <a:rPr lang="en-US" altLang="ja-JP" sz="1200" dirty="0" smtClean="0">
                <a:cs typeface="Arial" pitchFamily="34" charset="0"/>
              </a:rPr>
              <a:t> and E. M. Levin, </a:t>
            </a:r>
            <a:r>
              <a:rPr lang="en-US" altLang="ja-JP" sz="1200" dirty="0" err="1" smtClean="0">
                <a:cs typeface="Arial" pitchFamily="34" charset="0"/>
              </a:rPr>
              <a:t>Prog</a:t>
            </a:r>
            <a:r>
              <a:rPr lang="en-US" altLang="ja-JP" sz="1200" dirty="0" smtClean="0">
                <a:cs typeface="Arial" pitchFamily="34" charset="0"/>
              </a:rPr>
              <a:t>. Part. </a:t>
            </a:r>
            <a:r>
              <a:rPr lang="en-US" altLang="ja-JP" sz="1200" dirty="0" err="1" smtClean="0">
                <a:cs typeface="Arial" pitchFamily="34" charset="0"/>
              </a:rPr>
              <a:t>Nucl</a:t>
            </a:r>
            <a:r>
              <a:rPr lang="en-US" altLang="ja-JP" sz="1200" dirty="0" smtClean="0">
                <a:cs typeface="Arial" pitchFamily="34" charset="0"/>
              </a:rPr>
              <a:t>. Phys. 27, 77 (1991)</a:t>
            </a:r>
            <a:endParaRPr lang="ja-JP" altLang="en-US" sz="1200" dirty="0">
              <a:cs typeface="Arial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4928" y="868650"/>
            <a:ext cx="829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latin typeface="Arial Black" pitchFamily="34" charset="0"/>
                <a:ea typeface="Arial Unicode MS" pitchFamily="50" charset="-128"/>
                <a:cs typeface="Arial" pitchFamily="34" charset="0"/>
              </a:rPr>
              <a:t>Linear density approximation</a:t>
            </a:r>
          </a:p>
          <a:p>
            <a:pPr marL="342900" indent="-342900"/>
            <a:r>
              <a:rPr lang="en-US" altLang="ja-JP" sz="2400" dirty="0" smtClean="0">
                <a:latin typeface="Arial Black" pitchFamily="34" charset="0"/>
                <a:ea typeface="Arial Unicode MS" pitchFamily="50" charset="-128"/>
                <a:cs typeface="Arial" pitchFamily="34" charset="0"/>
              </a:rPr>
              <a:t>   (model independent</a:t>
            </a:r>
            <a:r>
              <a:rPr lang="en-US" altLang="ja-JP" sz="2400" dirty="0">
                <a:latin typeface="Arial Black" pitchFamily="34" charset="0"/>
                <a:ea typeface="Arial Unicode MS" pitchFamily="50" charset="-128"/>
                <a:cs typeface="Arial" pitchFamily="34" charset="0"/>
              </a:rPr>
              <a:t>)</a:t>
            </a:r>
            <a:endParaRPr lang="ja-JP" altLang="en-US" sz="2400" dirty="0" smtClean="0">
              <a:latin typeface="Arial Black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636582" y="4005064"/>
            <a:ext cx="4399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cs typeface="Arial" pitchFamily="34" charset="0"/>
              </a:rPr>
              <a:t>N. Kaiser, P. de </a:t>
            </a:r>
            <a:r>
              <a:rPr lang="en-US" altLang="ja-JP" sz="1200" dirty="0" err="1" smtClean="0">
                <a:cs typeface="Arial" pitchFamily="34" charset="0"/>
              </a:rPr>
              <a:t>Homont</a:t>
            </a:r>
            <a:r>
              <a:rPr lang="en-US" altLang="ja-JP" sz="1200" dirty="0" smtClean="0">
                <a:cs typeface="Arial" pitchFamily="34" charset="0"/>
              </a:rPr>
              <a:t> and W. Weise, Phys. Rev. C77 (2008) 025204.</a:t>
            </a:r>
            <a:endParaRPr lang="ja-JP" altLang="en-US" sz="1200" dirty="0">
              <a:cs typeface="Arial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3423" y="3363337"/>
            <a:ext cx="817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latin typeface="Arial Black" pitchFamily="34" charset="0"/>
                <a:cs typeface="Arial" pitchFamily="34" charset="0"/>
              </a:rPr>
              <a:t>Hellmann-Feynman</a:t>
            </a:r>
            <a:r>
              <a:rPr lang="ja-JP" altLang="en-US" sz="24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altLang="ja-JP" sz="2400" dirty="0" smtClean="0">
                <a:latin typeface="Arial Black" pitchFamily="34" charset="0"/>
                <a:cs typeface="Arial" pitchFamily="34" charset="0"/>
              </a:rPr>
              <a:t>theorem </a:t>
            </a:r>
            <a:r>
              <a:rPr lang="ja-JP" altLang="en-US" sz="2400" dirty="0" smtClean="0">
                <a:latin typeface="Arial Black" pitchFamily="34" charset="0"/>
                <a:cs typeface="Arial" pitchFamily="34" charset="0"/>
              </a:rPr>
              <a:t>＋ </a:t>
            </a:r>
            <a:r>
              <a:rPr lang="en-US" altLang="ja-JP" sz="2400" dirty="0" err="1" smtClean="0">
                <a:latin typeface="Arial Black" pitchFamily="34" charset="0"/>
                <a:cs typeface="Arial" pitchFamily="34" charset="0"/>
              </a:rPr>
              <a:t>Hadronic</a:t>
            </a:r>
            <a:r>
              <a:rPr lang="en-US" altLang="ja-JP" sz="2400" dirty="0" smtClean="0">
                <a:latin typeface="Arial Black" pitchFamily="34" charset="0"/>
                <a:cs typeface="Arial" pitchFamily="34" charset="0"/>
              </a:rPr>
              <a:t> EFT</a:t>
            </a:r>
          </a:p>
        </p:txBody>
      </p:sp>
      <p:pic>
        <p:nvPicPr>
          <p:cNvPr id="26" name="図 25" descr="\begin{document}&#10;\begin{align*}&#10;\langle \bar{u} u + \bar{d}d \rangle^* = \langle \bar{u} u + \bar{d}d \rangle_0  +  \frac{ d }{dm_q} \frac{E}{A}&#10;\end{align*}&#10;\end{document}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99" y="3964065"/>
            <a:ext cx="2736304" cy="542961"/>
          </a:xfrm>
          <a:prstGeom prst="rect">
            <a:avLst/>
          </a:prstGeom>
        </p:spPr>
      </p:pic>
      <p:sp>
        <p:nvSpPr>
          <p:cNvPr id="27" name="円/楕円 26"/>
          <p:cNvSpPr/>
          <p:nvPr/>
        </p:nvSpPr>
        <p:spPr>
          <a:xfrm>
            <a:off x="3381338" y="3873242"/>
            <a:ext cx="28803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図 30" descr="\begin{document}&#10;\begin{align*}&#10;\sigma_{\pi N} = m_q \langle N | \bar{u} u + \bar{d} d | N \rangle&#10;\end{align*}&#10;\end{document}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066" y="2524834"/>
            <a:ext cx="1978270" cy="25888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539552" y="97468"/>
            <a:ext cx="4063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Preceding Study(theory)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221085" cy="23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611560" y="4767535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In-medium condensate is given by          .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611561" y="5406315"/>
            <a:ext cx="8136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But</a:t>
            </a:r>
            <a:r>
              <a:rPr lang="en-US" altLang="ja-JP" sz="2400" dirty="0">
                <a:latin typeface="Arial" pitchFamily="34" charset="0"/>
                <a:cs typeface="Arial" pitchFamily="34" charset="0"/>
              </a:rPr>
              <a:t>, it is </a:t>
            </a:r>
            <a:r>
              <a:rPr lang="en-US" altLang="ja-JP" sz="2400" dirty="0">
                <a:latin typeface="Arial Black" pitchFamily="34" charset="0"/>
                <a:cs typeface="Arial" pitchFamily="34" charset="0"/>
              </a:rPr>
              <a:t>necessary to </a:t>
            </a:r>
            <a:r>
              <a:rPr lang="en-US" altLang="ja-JP" sz="2400" dirty="0" smtClean="0">
                <a:latin typeface="Arial Black" pitchFamily="34" charset="0"/>
                <a:cs typeface="Arial" pitchFamily="34" charset="0"/>
              </a:rPr>
              <a:t>differentiate energy density </a:t>
            </a:r>
            <a:r>
              <a:rPr lang="en-US" altLang="ja-JP" sz="2400" dirty="0" err="1" smtClean="0">
                <a:latin typeface="Arial Black" pitchFamily="34" charset="0"/>
                <a:cs typeface="Arial" pitchFamily="34" charset="0"/>
              </a:rPr>
              <a:t>wrt</a:t>
            </a:r>
            <a:r>
              <a:rPr lang="en-US" altLang="ja-JP" sz="2400" dirty="0" smtClean="0">
                <a:latin typeface="Arial Black" pitchFamily="34" charset="0"/>
                <a:cs typeface="Arial" pitchFamily="34" charset="0"/>
              </a:rPr>
              <a:t> quark mass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!</a:t>
            </a:r>
            <a:endParaRPr lang="en-US" altLang="ja-JP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直線コネクタ 51"/>
          <p:cNvCxnSpPr/>
          <p:nvPr/>
        </p:nvCxnSpPr>
        <p:spPr>
          <a:xfrm>
            <a:off x="467544" y="548680"/>
            <a:ext cx="39600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 descr="\begin{document}&#10;\begin{align*}&#10;\langle \bar{u} u + \bar{d} d \rangle^* \approx  \langle \bar{u}u + \bar{d}d \rangle_0 \left( 1 - \frac{ \rho }{m_{\pi}^2 f_{\pi}^2 }  \sigma_{\pi N} \right) + o(\rho)&#10;\end{align*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2" y="1900530"/>
            <a:ext cx="4036348" cy="50405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232789" y="2452826"/>
            <a:ext cx="5659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πN sigma term : πN scattering </a:t>
            </a:r>
            <a:r>
              <a:rPr lang="en-US" altLang="ja-JP" sz="2000" dirty="0" smtClean="0"/>
              <a:t>amplitude</a:t>
            </a:r>
            <a:r>
              <a:rPr kumimoji="1" lang="en-US" altLang="ja-JP" sz="2000" dirty="0" smtClean="0"/>
              <a:t> in soft limit</a:t>
            </a:r>
            <a:endParaRPr kumimoji="1" lang="ja-JP" altLang="en-US" sz="2000" dirty="0"/>
          </a:p>
        </p:txBody>
      </p:sp>
      <p:pic>
        <p:nvPicPr>
          <p:cNvPr id="42" name="図 41" descr="\begin{document}&#10;\begin{align*}&#10; \frac{ d }{dm_q} \frac{E}{A}&#10;\end{align*}&#10;\end{document}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75483" y="4758247"/>
            <a:ext cx="524709" cy="542961"/>
          </a:xfrm>
          <a:prstGeom prst="rect">
            <a:avLst/>
          </a:prstGeom>
        </p:spPr>
      </p:pic>
      <p:sp>
        <p:nvSpPr>
          <p:cNvPr id="23" name="フッター プレースホルダ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MESON2012</a:t>
            </a:r>
            <a:endParaRPr kumimoji="1" lang="ja-JP" altLang="en-US"/>
          </a:p>
        </p:txBody>
      </p:sp>
      <p:sp>
        <p:nvSpPr>
          <p:cNvPr id="24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5/15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318969"/>
      </p:ext>
    </p:extLst>
  </p:cSld>
  <p:clrMapOvr>
    <a:masterClrMapping/>
  </p:clrMapOvr>
  <p:transition advTm="11638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62062" y="1196752"/>
            <a:ext cx="8458410" cy="936104"/>
          </a:xfrm>
          <a:prstGeom prst="roundRect">
            <a:avLst>
              <a:gd name="adj" fmla="val 8951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362062" y="3284984"/>
            <a:ext cx="8458410" cy="2880320"/>
          </a:xfrm>
          <a:prstGeom prst="roundRect">
            <a:avLst>
              <a:gd name="adj" fmla="val 8951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404664"/>
            <a:ext cx="5688632" cy="5847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Arial Black" pitchFamily="34" charset="0"/>
                <a:cs typeface="Arial" pitchFamily="34" charset="0"/>
              </a:rPr>
              <a:t>Motivation in this study</a:t>
            </a:r>
            <a:endParaRPr kumimoji="1" lang="ja-JP" altLang="en-US" sz="32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67544" y="1229851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Arial Black" pitchFamily="34" charset="0"/>
              </a:rPr>
              <a:t>Partial restoration of chiral symmetry</a:t>
            </a:r>
            <a:r>
              <a:rPr lang="ja-JP" altLang="en-US" sz="24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latin typeface="Arial Black" pitchFamily="34" charset="0"/>
              </a:rPr>
              <a:t>in nuclear matter beyond linear density approximation!</a:t>
            </a:r>
            <a:endParaRPr kumimoji="1" lang="ja-JP" altLang="en-US" sz="2400" dirty="0">
              <a:latin typeface="Arial Black" pitchFamily="34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41593"/>
            <a:ext cx="221085" cy="23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直線コネクタ 38"/>
          <p:cNvCxnSpPr/>
          <p:nvPr/>
        </p:nvCxnSpPr>
        <p:spPr>
          <a:xfrm>
            <a:off x="504176" y="929625"/>
            <a:ext cx="52920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395536" y="3356992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We a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nalyze the density dependence of          in nuclear matter </a:t>
            </a:r>
            <a:r>
              <a:rPr kumimoji="1" lang="en-US" altLang="ja-JP" sz="2400" dirty="0" smtClean="0">
                <a:latin typeface="Arial Black" pitchFamily="34" charset="0"/>
                <a:cs typeface="Arial" pitchFamily="34" charset="0"/>
              </a:rPr>
              <a:t>beyond linear density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using reliable </a:t>
            </a:r>
            <a:r>
              <a:rPr lang="en-US" altLang="ja-JP" sz="2400" dirty="0" err="1" smtClean="0">
                <a:latin typeface="Arial" pitchFamily="34" charset="0"/>
                <a:cs typeface="Arial" pitchFamily="34" charset="0"/>
              </a:rPr>
              <a:t>hadronic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 EFT.</a:t>
            </a:r>
            <a:endParaRPr kumimoji="1" lang="en-US" altLang="ja-JP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We show that </a:t>
            </a:r>
            <a:r>
              <a:rPr lang="en-US" altLang="ja-JP" sz="2400" dirty="0">
                <a:latin typeface="Arial Black" pitchFamily="34" charset="0"/>
                <a:cs typeface="Arial" pitchFamily="34" charset="0"/>
              </a:rPr>
              <a:t>interactions between </a:t>
            </a:r>
            <a:r>
              <a:rPr lang="en-US" altLang="ja-JP" sz="2400" dirty="0" err="1">
                <a:latin typeface="Arial Black" pitchFamily="34" charset="0"/>
                <a:cs typeface="Arial" pitchFamily="34" charset="0"/>
              </a:rPr>
              <a:t>pions</a:t>
            </a:r>
            <a:r>
              <a:rPr lang="en-US" altLang="ja-JP" sz="2400" dirty="0">
                <a:latin typeface="Arial Black" pitchFamily="34" charset="0"/>
                <a:cs typeface="Arial" pitchFamily="34" charset="0"/>
              </a:rPr>
              <a:t> and nucleons, such as pion-exchange are important to         </a:t>
            </a:r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, and then          can be calculated by nuclear many-body theory.</a:t>
            </a:r>
            <a:endParaRPr kumimoji="1" lang="en-US" altLang="ja-JP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67544" y="2564904"/>
            <a:ext cx="477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Arial Black" pitchFamily="34" charset="0"/>
                <a:cs typeface="Arial" pitchFamily="34" charset="0"/>
              </a:rPr>
              <a:t>Our work in this talk</a:t>
            </a:r>
          </a:p>
        </p:txBody>
      </p:sp>
      <p:cxnSp>
        <p:nvCxnSpPr>
          <p:cNvPr id="51" name="直線コネクタ 50"/>
          <p:cNvCxnSpPr/>
          <p:nvPr/>
        </p:nvCxnSpPr>
        <p:spPr>
          <a:xfrm>
            <a:off x="432104" y="3068960"/>
            <a:ext cx="47160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59153"/>
            <a:ext cx="221085" cy="23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フッター プレースホルダ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MESON2012</a:t>
            </a:r>
            <a:endParaRPr kumimoji="1" lang="ja-JP" altLang="en-US"/>
          </a:p>
        </p:txBody>
      </p:sp>
      <p:sp>
        <p:nvSpPr>
          <p:cNvPr id="1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6/15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1" name="図 20" descr="\begin{document}&#10;\begin{align*}&#10;\langle \bar{q}q \rangle^*&#10;\end{align*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52" y="3447662"/>
            <a:ext cx="510388" cy="269370"/>
          </a:xfrm>
          <a:prstGeom prst="rect">
            <a:avLst/>
          </a:prstGeom>
        </p:spPr>
      </p:pic>
      <p:pic>
        <p:nvPicPr>
          <p:cNvPr id="22" name="図 21" descr="\begin{document}&#10;\begin{align*}&#10;\langle \bar{q}q \rangle^*&#10;\end{align*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285208"/>
            <a:ext cx="576064" cy="304032"/>
          </a:xfrm>
          <a:prstGeom prst="rect">
            <a:avLst/>
          </a:prstGeom>
        </p:spPr>
      </p:pic>
      <p:pic>
        <p:nvPicPr>
          <p:cNvPr id="23" name="図 22" descr="\begin{document}&#10;\begin{align*}&#10;\langle \bar{q}q \rangle^*&#10;\end{align*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01208"/>
            <a:ext cx="576064" cy="304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4710191"/>
      </p:ext>
    </p:extLst>
  </p:cSld>
  <p:clrMapOvr>
    <a:masterClrMapping/>
  </p:clrMapOvr>
  <p:transition advTm="5991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/>
          <p:cNvSpPr/>
          <p:nvPr/>
        </p:nvSpPr>
        <p:spPr>
          <a:xfrm>
            <a:off x="323528" y="1268760"/>
            <a:ext cx="5040560" cy="640463"/>
          </a:xfrm>
          <a:prstGeom prst="roundRect">
            <a:avLst>
              <a:gd name="adj" fmla="val 7569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251520" y="3645024"/>
            <a:ext cx="8712968" cy="1584176"/>
          </a:xfrm>
          <a:prstGeom prst="roundRect">
            <a:avLst>
              <a:gd name="adj" fmla="val 7569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932040" y="260648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/>
              <a:t>D. </a:t>
            </a:r>
            <a:r>
              <a:rPr lang="en-US" altLang="ja-JP" sz="1100" dirty="0" err="1" smtClean="0"/>
              <a:t>Jido</a:t>
            </a:r>
            <a:r>
              <a:rPr lang="en-US" altLang="ja-JP" sz="1100" dirty="0" smtClean="0"/>
              <a:t>, T. </a:t>
            </a:r>
            <a:r>
              <a:rPr lang="en-US" altLang="ja-JP" sz="1100" dirty="0" err="1" smtClean="0"/>
              <a:t>Hatsuda</a:t>
            </a:r>
            <a:r>
              <a:rPr lang="en-US" altLang="ja-JP" sz="1100" dirty="0" smtClean="0"/>
              <a:t> and T. </a:t>
            </a:r>
            <a:r>
              <a:rPr lang="en-US" altLang="ja-JP" sz="1100" dirty="0" err="1" smtClean="0"/>
              <a:t>Kunihiro</a:t>
            </a:r>
            <a:r>
              <a:rPr lang="en-US" altLang="ja-JP" sz="1100" dirty="0" smtClean="0"/>
              <a:t>, Phys. </a:t>
            </a:r>
            <a:r>
              <a:rPr lang="en-US" altLang="ja-JP" sz="1100" dirty="0" err="1" smtClean="0"/>
              <a:t>Lett</a:t>
            </a:r>
            <a:r>
              <a:rPr lang="en-US" altLang="ja-JP" sz="1100" dirty="0" smtClean="0"/>
              <a:t>. B </a:t>
            </a:r>
            <a:r>
              <a:rPr lang="en-US" altLang="ja-JP" sz="1100" b="1" dirty="0" smtClean="0"/>
              <a:t>670</a:t>
            </a:r>
            <a:r>
              <a:rPr lang="en-US" altLang="ja-JP" sz="1100" dirty="0" smtClean="0"/>
              <a:t> (2008) 109</a:t>
            </a:r>
            <a:endParaRPr lang="ja-JP" altLang="en-US" sz="1100" dirty="0"/>
          </a:p>
        </p:txBody>
      </p:sp>
      <p:sp>
        <p:nvSpPr>
          <p:cNvPr id="42" name="下矢印 41"/>
          <p:cNvSpPr/>
          <p:nvPr/>
        </p:nvSpPr>
        <p:spPr>
          <a:xfrm>
            <a:off x="1014434" y="2173506"/>
            <a:ext cx="360040" cy="1183486"/>
          </a:xfrm>
          <a:prstGeom prst="downArrow">
            <a:avLst>
              <a:gd name="adj1" fmla="val 48360"/>
              <a:gd name="adj2" fmla="val 5057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63688" y="2987660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</a:t>
            </a:r>
            <a:r>
              <a:rPr kumimoji="1" lang="en-US" altLang="ja-JP" dirty="0" smtClean="0"/>
              <a:t>oft limit</a:t>
            </a:r>
          </a:p>
        </p:txBody>
      </p:sp>
      <p:pic>
        <p:nvPicPr>
          <p:cNvPr id="77" name="図 76" descr="\begin{document}&#10;\begin{align*}&#10;\Pi_5^{ab}(q) = \int d^4x e^{iqx} \partial^{\mu} \langle \Omega |T[A_{\mu}^a(x) P^b(0)]|\Omega \rangle&#10;\end{align*}&#10;\end{document}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996" y="1304282"/>
            <a:ext cx="4188818" cy="540542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5760641" y="1340768"/>
            <a:ext cx="1668185" cy="345638"/>
            <a:chOff x="3479879" y="2649106"/>
            <a:chExt cx="1668185" cy="345638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3707904" y="2649106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 smtClean="0">
                  <a:latin typeface="+mn-ea"/>
                </a:rPr>
                <a:t>：</a:t>
              </a:r>
              <a:r>
                <a:rPr lang="en-US" altLang="ja-JP" sz="1400" dirty="0">
                  <a:latin typeface="+mn-ea"/>
                </a:rPr>
                <a:t>A</a:t>
              </a:r>
              <a:r>
                <a:rPr lang="en-US" altLang="ja-JP" sz="1400" dirty="0" smtClean="0">
                  <a:latin typeface="+mn-ea"/>
                </a:rPr>
                <a:t>xial current</a:t>
              </a:r>
              <a:endParaRPr kumimoji="1" lang="ja-JP" altLang="en-US" sz="1400" dirty="0">
                <a:latin typeface="+mn-ea"/>
              </a:endParaRPr>
            </a:p>
          </p:txBody>
        </p:sp>
        <p:pic>
          <p:nvPicPr>
            <p:cNvPr id="86" name="図 85" descr="\begin{document}&#10;\begin{align*}&#10;A_{\mu}^a&#10;\end{align*}&#10;\end{document}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9879" y="2721114"/>
              <a:ext cx="228025" cy="273630"/>
            </a:xfrm>
            <a:prstGeom prst="rect">
              <a:avLst/>
            </a:prstGeom>
          </p:spPr>
        </p:pic>
      </p:grpSp>
      <p:grpSp>
        <p:nvGrpSpPr>
          <p:cNvPr id="5" name="グループ化 4"/>
          <p:cNvGrpSpPr/>
          <p:nvPr/>
        </p:nvGrpSpPr>
        <p:grpSpPr>
          <a:xfrm>
            <a:off x="5760640" y="2041103"/>
            <a:ext cx="2915816" cy="307777"/>
            <a:chOff x="5436096" y="2658398"/>
            <a:chExt cx="2646176" cy="307777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5688632" y="2658398"/>
              <a:ext cx="2393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 smtClean="0">
                  <a:latin typeface="+mn-ea"/>
                </a:rPr>
                <a:t>：</a:t>
              </a:r>
              <a:r>
                <a:rPr lang="en-US" altLang="ja-JP" sz="1400" dirty="0" smtClean="0">
                  <a:latin typeface="+mn-ea"/>
                </a:rPr>
                <a:t>Nuclear matter ground state</a:t>
              </a:r>
              <a:endParaRPr kumimoji="1" lang="ja-JP" altLang="en-US" sz="1400" dirty="0">
                <a:latin typeface="+mn-ea"/>
              </a:endParaRPr>
            </a:p>
          </p:txBody>
        </p:sp>
        <p:pic>
          <p:nvPicPr>
            <p:cNvPr id="88" name="図 87" descr="\begin{document}&#10;\begin{align*}&#10;| \Omega \rangle&#10;\end{align*}&#10;\end{document}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6096" y="2722842"/>
              <a:ext cx="288032" cy="229044"/>
            </a:xfrm>
            <a:prstGeom prst="rect">
              <a:avLst/>
            </a:prstGeom>
          </p:spPr>
        </p:pic>
      </p:grpSp>
      <p:pic>
        <p:nvPicPr>
          <p:cNvPr id="47" name="図 46" descr="\begin{document}&#10;\begin{align*}&#10;q^{\mu} \to 0 &#10;\end{align*}&#10;\end{document}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96299" y="3008065"/>
            <a:ext cx="832500" cy="315900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5762173" y="1700808"/>
            <a:ext cx="2448070" cy="307777"/>
            <a:chOff x="683568" y="2658398"/>
            <a:chExt cx="2448070" cy="307777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909000" y="2658398"/>
              <a:ext cx="22226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 smtClean="0">
                  <a:latin typeface="+mn-ea"/>
                </a:rPr>
                <a:t>：</a:t>
              </a:r>
              <a:r>
                <a:rPr lang="en-US" altLang="ja-JP" sz="1400" dirty="0" smtClean="0">
                  <a:latin typeface="+mn-ea"/>
                </a:rPr>
                <a:t>Pseudo-scalar current</a:t>
              </a:r>
              <a:endParaRPr kumimoji="1" lang="ja-JP" altLang="en-US" sz="1400" dirty="0">
                <a:latin typeface="+mn-ea"/>
              </a:endParaRPr>
            </a:p>
          </p:txBody>
        </p:sp>
        <p:pic>
          <p:nvPicPr>
            <p:cNvPr id="74" name="図 73" descr="\begin{document}&#10;\begin{align*}&#10;P^a&#10;\end{align*}&#10;\end{document}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3568" y="2722797"/>
              <a:ext cx="260929" cy="199939"/>
            </a:xfrm>
            <a:prstGeom prst="rect">
              <a:avLst/>
            </a:prstGeom>
          </p:spPr>
        </p:pic>
      </p:grpSp>
      <p:sp>
        <p:nvSpPr>
          <p:cNvPr id="75" name="テキスト ボックス 74"/>
          <p:cNvSpPr txBox="1"/>
          <p:nvPr/>
        </p:nvSpPr>
        <p:spPr>
          <a:xfrm>
            <a:off x="1016928" y="5445224"/>
            <a:ext cx="8019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We calculate density dependence of chiral condensate</a:t>
            </a:r>
          </a:p>
          <a:p>
            <a:r>
              <a:rPr lang="en-US" altLang="ja-JP" sz="2400" dirty="0">
                <a:latin typeface="Arial" pitchFamily="34" charset="0"/>
                <a:cs typeface="Arial" pitchFamily="34" charset="0"/>
              </a:rPr>
              <a:t>b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y using </a:t>
            </a:r>
            <a:r>
              <a:rPr kumimoji="1" lang="en-US" altLang="ja-JP" sz="2400" b="1" dirty="0" smtClean="0">
                <a:latin typeface="Arial" pitchFamily="34" charset="0"/>
                <a:cs typeface="Arial" pitchFamily="34" charset="0"/>
              </a:rPr>
              <a:t>Chiral Ward identity 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and some </a:t>
            </a:r>
            <a:r>
              <a:rPr kumimoji="1" lang="en-US" altLang="ja-JP" sz="2400" dirty="0" err="1" smtClean="0">
                <a:latin typeface="Arial" pitchFamily="34" charset="0"/>
                <a:cs typeface="Arial" pitchFamily="34" charset="0"/>
              </a:rPr>
              <a:t>hadronic</a:t>
            </a:r>
            <a:r>
              <a:rPr kumimoji="1" lang="en-US" altLang="ja-JP" sz="2400" dirty="0" smtClean="0">
                <a:latin typeface="Arial" pitchFamily="34" charset="0"/>
                <a:cs typeface="Arial" pitchFamily="34" charset="0"/>
              </a:rPr>
              <a:t> theory.</a:t>
            </a:r>
            <a:endParaRPr kumimoji="1" lang="ja-JP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18436" y="97468"/>
            <a:ext cx="4098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>
                <a:latin typeface="Arial Black" pitchFamily="34" charset="0"/>
              </a:rPr>
              <a:t>Chiral</a:t>
            </a:r>
            <a:r>
              <a:rPr lang="ja-JP" altLang="en-US" sz="2800" dirty="0" smtClean="0">
                <a:latin typeface="Arial Black" pitchFamily="34" charset="0"/>
              </a:rPr>
              <a:t> </a:t>
            </a:r>
            <a:r>
              <a:rPr lang="en-US" altLang="ja-JP" sz="2800" dirty="0" smtClean="0">
                <a:latin typeface="Arial Black" pitchFamily="34" charset="0"/>
              </a:rPr>
              <a:t>Ward Identity</a:t>
            </a:r>
            <a:endParaRPr kumimoji="1" lang="ja-JP" altLang="en-US" sz="2800" dirty="0">
              <a:latin typeface="Arial Black" pitchFamily="34" charset="0"/>
            </a:endParaRPr>
          </a:p>
        </p:txBody>
      </p:sp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956" y="1464605"/>
            <a:ext cx="216024" cy="17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60648"/>
            <a:ext cx="221085" cy="23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右矢印 80"/>
          <p:cNvSpPr/>
          <p:nvPr/>
        </p:nvSpPr>
        <p:spPr>
          <a:xfrm>
            <a:off x="296848" y="5513750"/>
            <a:ext cx="571828" cy="36004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1246" y="796642"/>
            <a:ext cx="5450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We consider following current Green fn.</a:t>
            </a:r>
            <a:r>
              <a:rPr lang="en-US" altLang="ja-JP" sz="2000" dirty="0" smtClean="0"/>
              <a:t> in </a:t>
            </a:r>
            <a:r>
              <a:rPr lang="en-US" altLang="ja-JP" sz="2000" b="1" dirty="0" smtClean="0"/>
              <a:t>2 flavor</a:t>
            </a:r>
            <a:r>
              <a:rPr lang="en-US" altLang="ja-JP" sz="2000" dirty="0" smtClean="0"/>
              <a:t>.</a:t>
            </a:r>
            <a:endParaRPr kumimoji="1" lang="ja-JP" altLang="en-US" sz="2000" dirty="0"/>
          </a:p>
        </p:txBody>
      </p:sp>
      <p:cxnSp>
        <p:nvCxnSpPr>
          <p:cNvPr id="84" name="直線コネクタ 83"/>
          <p:cNvCxnSpPr/>
          <p:nvPr/>
        </p:nvCxnSpPr>
        <p:spPr>
          <a:xfrm>
            <a:off x="583584" y="548680"/>
            <a:ext cx="39240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 descr="\begin{document}&#10;\begin{align*}&#10;[ Q_5^a  (t), P^b (x) ] = -i \delta^{ab} \bar{q}q&#10;\end{align*}&#10;\end{document}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2359381" cy="267041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827584" y="4326195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 Black" pitchFamily="34" charset="0"/>
              </a:rPr>
              <a:t>This is satisfied in any state b</a:t>
            </a:r>
            <a:r>
              <a:rPr kumimoji="1" lang="en-US" altLang="ja-JP" sz="2400" dirty="0" smtClean="0">
                <a:latin typeface="Arial Black" pitchFamily="34" charset="0"/>
              </a:rPr>
              <a:t>ecause we use only current algebras.</a:t>
            </a:r>
            <a:endParaRPr kumimoji="1" lang="ja-JP" altLang="en-US" sz="2400" dirty="0">
              <a:latin typeface="Arial Black" pitchFamily="34" charset="0"/>
            </a:endParaRPr>
          </a:p>
        </p:txBody>
      </p: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859834"/>
            <a:ext cx="216024" cy="17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テキスト ボックス 38"/>
          <p:cNvSpPr txBox="1"/>
          <p:nvPr/>
        </p:nvSpPr>
        <p:spPr>
          <a:xfrm>
            <a:off x="1730227" y="2543913"/>
            <a:ext cx="681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PCAC</a:t>
            </a:r>
            <a:endParaRPr kumimoji="1" lang="ja-JP" altLang="en-US" dirty="0"/>
          </a:p>
        </p:txBody>
      </p:sp>
      <p:pic>
        <p:nvPicPr>
          <p:cNvPr id="40" name="図 39" descr="\begin{document}&#10;\begin{align*}&#10;\partial^{\mu} A_{\mu}^a = -2 m_q P^a&#10;\end{align*}&#10;\end{document}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92008" y="2615921"/>
            <a:ext cx="1835976" cy="307387"/>
          </a:xfrm>
          <a:prstGeom prst="rect">
            <a:avLst/>
          </a:prstGeom>
        </p:spPr>
      </p:pic>
      <p:cxnSp>
        <p:nvCxnSpPr>
          <p:cNvPr id="33" name="直線コネクタ 32"/>
          <p:cNvCxnSpPr/>
          <p:nvPr/>
        </p:nvCxnSpPr>
        <p:spPr>
          <a:xfrm>
            <a:off x="1907704" y="4221088"/>
            <a:ext cx="6660000" cy="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 descr="\begin{document}&#10;\begin{align*}&#10;\Pi_5^{ab} (0) &amp; = -i \delta^{ab} \langle \bar{u}u +\bar{d} d  \rangle^*&#10;                      = \lim_{q \to 0} -i q_{\mu} \langle A^a_{\mu} P^b \rangle^* + m_q \lim_{q \to 0} \langle P^a P^b \rangle^*&#10;\end{align*}&#10;\end{document}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3789041"/>
            <a:ext cx="7560841" cy="432047"/>
          </a:xfrm>
          <a:prstGeom prst="rect">
            <a:avLst/>
          </a:prstGeom>
        </p:spPr>
      </p:pic>
      <p:sp>
        <p:nvSpPr>
          <p:cNvPr id="35" name="フッター プレースホルダ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MESON2012</a:t>
            </a:r>
            <a:endParaRPr kumimoji="1" lang="ja-JP" altLang="en-US"/>
          </a:p>
        </p:txBody>
      </p:sp>
      <p:sp>
        <p:nvSpPr>
          <p:cNvPr id="3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7/15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advTm="5696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角丸四角形 40"/>
          <p:cNvSpPr/>
          <p:nvPr/>
        </p:nvSpPr>
        <p:spPr>
          <a:xfrm>
            <a:off x="179512" y="2276872"/>
            <a:ext cx="8761638" cy="2088232"/>
          </a:xfrm>
          <a:prstGeom prst="roundRect">
            <a:avLst>
              <a:gd name="adj" fmla="val 6922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11960" y="1671191"/>
            <a:ext cx="4980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J. A. </a:t>
            </a:r>
            <a:r>
              <a:rPr lang="en-US" altLang="ja-JP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Oller</a:t>
            </a:r>
            <a:r>
              <a:rPr lang="en-US" altLang="ja-JP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Phys. Rev. C </a:t>
            </a:r>
            <a:r>
              <a:rPr lang="en-US" altLang="ja-JP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65</a:t>
            </a:r>
            <a:r>
              <a:rPr lang="en-US" altLang="ja-JP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(2002) 025204</a:t>
            </a:r>
          </a:p>
          <a:p>
            <a:r>
              <a:rPr lang="de-DE" altLang="ja-JP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U. G. Meissner, J. A. Oller and A. Wirzba, Annals Phys. </a:t>
            </a:r>
            <a:r>
              <a:rPr lang="de-DE" altLang="ja-JP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297</a:t>
            </a:r>
            <a:r>
              <a:rPr lang="de-DE" altLang="ja-JP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(2002) 27</a:t>
            </a:r>
            <a:endParaRPr lang="ja-JP" alt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67544" y="97468"/>
            <a:ext cx="7595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In-medium </a:t>
            </a:r>
            <a:r>
              <a:rPr lang="en-US" altLang="ja-JP" sz="2800" dirty="0" err="1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Chiral</a:t>
            </a:r>
            <a:r>
              <a:rPr lang="en-US" altLang="ja-JP" sz="28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 Perturbation Theory</a:t>
            </a:r>
            <a:endParaRPr lang="ja-JP" altLang="en-US" sz="2800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3" name="グループ化 3"/>
          <p:cNvGrpSpPr/>
          <p:nvPr/>
        </p:nvGrpSpPr>
        <p:grpSpPr>
          <a:xfrm>
            <a:off x="1583668" y="4509120"/>
            <a:ext cx="5992716" cy="1050590"/>
            <a:chOff x="1672105" y="1772816"/>
            <a:chExt cx="5348167" cy="937593"/>
          </a:xfrm>
        </p:grpSpPr>
        <p:pic>
          <p:nvPicPr>
            <p:cNvPr id="64" name="Picture 4" descr="C:\Documents and Settings\goda\My Documents\Dropbox\研究活動\JaxoDraw-2.0-1\Z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7134" y="1772816"/>
              <a:ext cx="3965066" cy="937593"/>
            </a:xfrm>
            <a:prstGeom prst="rect">
              <a:avLst/>
            </a:prstGeom>
            <a:noFill/>
          </p:spPr>
        </p:pic>
        <p:pic>
          <p:nvPicPr>
            <p:cNvPr id="202" name="図 201" descr="\begin{document}&#10;\begin{align*}&#10;e^{ i {\mathcal Z} } =&#10;\end{align*}&#10;\end{document}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2105" y="1990329"/>
              <a:ext cx="523631" cy="248267"/>
            </a:xfrm>
            <a:prstGeom prst="rect">
              <a:avLst/>
            </a:prstGeom>
          </p:spPr>
        </p:pic>
        <p:pic>
          <p:nvPicPr>
            <p:cNvPr id="205" name="図 204" descr="\begin{document}&#10;\begin{align*}&#10;- \frac{1}{2}&#10;\end{align*}&#10;\end{document}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7268" y="1953955"/>
              <a:ext cx="292973" cy="396414"/>
            </a:xfrm>
            <a:prstGeom prst="rect">
              <a:avLst/>
            </a:prstGeom>
          </p:spPr>
        </p:pic>
        <p:pic>
          <p:nvPicPr>
            <p:cNvPr id="206" name="図 205" descr="\begin{document}&#10;\begin{align*}&#10;+ \frac{1}{3}&#10;\end{align*}&#10;\end{document}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1444" y="1950207"/>
              <a:ext cx="294748" cy="399463"/>
            </a:xfrm>
            <a:prstGeom prst="rect">
              <a:avLst/>
            </a:prstGeom>
          </p:spPr>
        </p:pic>
        <p:pic>
          <p:nvPicPr>
            <p:cNvPr id="207" name="図 206" descr="\begin{document}&#10;\begin{align*}&#10;+ \cdots&#10;\end{align*}&#10;\end{document}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16216" y="2102102"/>
              <a:ext cx="504056" cy="176259"/>
            </a:xfrm>
            <a:prstGeom prst="rect">
              <a:avLst/>
            </a:prstGeom>
          </p:spPr>
        </p:pic>
      </p:grpSp>
      <p:pic>
        <p:nvPicPr>
          <p:cNvPr id="65" name="Picture 6" descr="C:\Documents and Settings\goda\My Documents\Dropbox\研究活動\JaxoDraw-2.0-1\gamm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11660" y="5605346"/>
            <a:ext cx="6156684" cy="458420"/>
          </a:xfrm>
          <a:prstGeom prst="rect">
            <a:avLst/>
          </a:prstGeom>
          <a:noFill/>
        </p:spPr>
      </p:pic>
      <p:sp>
        <p:nvSpPr>
          <p:cNvPr id="2" name="テキスト ボックス 1"/>
          <p:cNvSpPr txBox="1"/>
          <p:nvPr/>
        </p:nvSpPr>
        <p:spPr>
          <a:xfrm>
            <a:off x="179512" y="261716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Generating functional</a:t>
            </a:r>
            <a:r>
              <a:rPr lang="ja-JP" alt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characterized by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latin typeface="Arial Black" pitchFamily="34" charset="0"/>
              </a:rPr>
              <a:t>    Double </a:t>
            </a:r>
            <a:r>
              <a:rPr lang="en-US" altLang="ja-JP" sz="2000" dirty="0">
                <a:solidFill>
                  <a:srgbClr val="FF0000"/>
                </a:solidFill>
                <a:latin typeface="Arial Black" pitchFamily="34" charset="0"/>
              </a:rPr>
              <a:t>E</a:t>
            </a:r>
            <a:r>
              <a:rPr lang="en-US" altLang="ja-JP" sz="2000" dirty="0" smtClean="0">
                <a:solidFill>
                  <a:srgbClr val="FF0000"/>
                </a:solidFill>
                <a:latin typeface="Arial Black" pitchFamily="34" charset="0"/>
              </a:rPr>
              <a:t>xpansion </a:t>
            </a:r>
            <a:r>
              <a:rPr lang="en-US" altLang="ja-JP" sz="2000" dirty="0" smtClean="0">
                <a:solidFill>
                  <a:prstClr val="black"/>
                </a:solidFill>
                <a:latin typeface="Arial Black" pitchFamily="34" charset="0"/>
              </a:rPr>
              <a:t>of Fermi sea insertion</a:t>
            </a:r>
            <a:r>
              <a:rPr lang="ja-JP" altLang="en-US" sz="20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and</a:t>
            </a:r>
            <a:r>
              <a:rPr lang="en-US" altLang="ja-JP" sz="20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altLang="ja-JP" sz="2000" dirty="0" err="1" smtClean="0">
                <a:solidFill>
                  <a:prstClr val="black"/>
                </a:solidFill>
                <a:latin typeface="Arial Black" pitchFamily="34" charset="0"/>
              </a:rPr>
              <a:t>chiral</a:t>
            </a:r>
            <a:r>
              <a:rPr lang="en-US" altLang="ja-JP" sz="2000" dirty="0" smtClean="0">
                <a:solidFill>
                  <a:prstClr val="black"/>
                </a:solidFill>
                <a:latin typeface="Arial Black" pitchFamily="34" charset="0"/>
              </a:rPr>
              <a:t> orders.</a:t>
            </a:r>
            <a:endParaRPr lang="ja-JP" altLang="en-US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971600" y="6279703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Thick </a:t>
            </a:r>
            <a:r>
              <a:rPr lang="en-US" altLang="ja-JP" sz="2400" dirty="0">
                <a:solidFill>
                  <a:prstClr val="black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line </a:t>
            </a:r>
            <a:r>
              <a:rPr lang="en-US" altLang="ja-JP" sz="2400" dirty="0">
                <a:solidFill>
                  <a:prstClr val="black"/>
                </a:solidFill>
                <a:latin typeface="Arial" pitchFamily="34" charset="0"/>
                <a:ea typeface="ＭＳ Ｐ明朝" pitchFamily="18" charset="-128"/>
                <a:cs typeface="Arial" pitchFamily="34" charset="0"/>
              </a:rPr>
              <a:t>: </a:t>
            </a:r>
            <a:r>
              <a:rPr lang="en-US" altLang="ja-JP" sz="2400" dirty="0">
                <a:solidFill>
                  <a:srgbClr val="FF0000"/>
                </a:solidFill>
                <a:latin typeface="Arial" pitchFamily="34" charset="0"/>
                <a:ea typeface="ＭＳ Ｐ明朝" pitchFamily="18" charset="-128"/>
                <a:cs typeface="Arial" pitchFamily="34" charset="0"/>
              </a:rPr>
              <a:t>Fermi sea </a:t>
            </a:r>
            <a:r>
              <a:rPr lang="en-US" altLang="ja-JP" sz="2400" dirty="0" smtClean="0">
                <a:solidFill>
                  <a:srgbClr val="FF0000"/>
                </a:solidFill>
                <a:latin typeface="Arial" pitchFamily="34" charset="0"/>
                <a:ea typeface="ＭＳ Ｐ明朝" pitchFamily="18" charset="-128"/>
                <a:cs typeface="Arial" pitchFamily="34" charset="0"/>
              </a:rPr>
              <a:t>effect </a:t>
            </a:r>
            <a:r>
              <a:rPr lang="en-US" altLang="ja-JP" sz="2400" dirty="0" smtClean="0">
                <a:solidFill>
                  <a:prstClr val="black"/>
                </a:solidFill>
                <a:latin typeface="Arial" pitchFamily="34" charset="0"/>
                <a:ea typeface="ＭＳ Ｐ明朝" pitchFamily="18" charset="-128"/>
                <a:cs typeface="Arial" pitchFamily="34" charset="0"/>
              </a:rPr>
              <a:t>from </a:t>
            </a:r>
            <a:r>
              <a:rPr lang="en-US" altLang="ja-JP" sz="2400" dirty="0">
                <a:solidFill>
                  <a:prstClr val="black"/>
                </a:solidFill>
                <a:latin typeface="Arial" pitchFamily="34" charset="0"/>
                <a:ea typeface="ＭＳ Ｐ明朝" pitchFamily="18" charset="-128"/>
                <a:cs typeface="Arial" pitchFamily="34" charset="0"/>
              </a:rPr>
              <a:t>nuclear Fermi gas</a:t>
            </a:r>
            <a:endParaRPr lang="ja-JP" altLang="en-US" sz="2400" dirty="0">
              <a:solidFill>
                <a:prstClr val="black"/>
              </a:solidFill>
              <a:latin typeface="Arial" pitchFamily="34" charset="0"/>
              <a:ea typeface="ＭＳ Ｐ明朝" pitchFamily="18" charset="-128"/>
              <a:cs typeface="Arial" pitchFamily="34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043652" y="3286725"/>
            <a:ext cx="6928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ja-JP" dirty="0" smtClean="0">
                <a:solidFill>
                  <a:prstClr val="black"/>
                </a:solidFill>
                <a:latin typeface="Arial" pitchFamily="34" charset="0"/>
                <a:ea typeface="ＭＳ Ｐ明朝" pitchFamily="18" charset="-128"/>
                <a:cs typeface="Arial" pitchFamily="34" charset="0"/>
              </a:rPr>
              <a:t>Fermi momentum of nuclear Fermi sea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en-US" altLang="ja-JP" dirty="0" smtClean="0">
                <a:solidFill>
                  <a:prstClr val="black"/>
                </a:solidFill>
                <a:latin typeface="Arial" pitchFamily="34" charset="0"/>
                <a:ea typeface="ＭＳ Ｐ明朝" pitchFamily="18" charset="-128"/>
                <a:cs typeface="Arial" pitchFamily="34" charset="0"/>
              </a:rPr>
              <a:t>A(bilinear πN</a:t>
            </a:r>
            <a:r>
              <a:rPr lang="ja-JP" altLang="en-US" dirty="0" smtClean="0">
                <a:solidFill>
                  <a:prstClr val="black"/>
                </a:solidFill>
                <a:latin typeface="Arial" pitchFamily="34" charset="0"/>
                <a:ea typeface="ＭＳ Ｐ明朝" pitchFamily="18" charset="-128"/>
                <a:cs typeface="Arial" pitchFamily="34" charset="0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Arial" pitchFamily="34" charset="0"/>
                <a:ea typeface="ＭＳ Ｐ明朝" pitchFamily="18" charset="-128"/>
                <a:cs typeface="Arial" pitchFamily="34" charset="0"/>
              </a:rPr>
              <a:t>chiral interaction) is subject to a </a:t>
            </a:r>
            <a:r>
              <a:rPr lang="en-US" altLang="ja-JP" dirty="0" err="1" smtClean="0">
                <a:solidFill>
                  <a:prstClr val="black"/>
                </a:solidFill>
                <a:latin typeface="Arial" pitchFamily="34" charset="0"/>
                <a:ea typeface="ＭＳ Ｐ明朝" pitchFamily="18" charset="-128"/>
                <a:cs typeface="Arial" pitchFamily="34" charset="0"/>
              </a:rPr>
              <a:t>chiral</a:t>
            </a:r>
            <a:r>
              <a:rPr lang="en-US" altLang="ja-JP" dirty="0" smtClean="0">
                <a:solidFill>
                  <a:prstClr val="black"/>
                </a:solidFill>
                <a:latin typeface="Arial" pitchFamily="34" charset="0"/>
                <a:ea typeface="ＭＳ Ｐ明朝" pitchFamily="18" charset="-128"/>
                <a:cs typeface="Arial" pitchFamily="34" charset="0"/>
              </a:rPr>
              <a:t> expansion.</a:t>
            </a:r>
            <a:endParaRPr lang="ja-JP" altLang="en-US" dirty="0">
              <a:solidFill>
                <a:prstClr val="black"/>
              </a:solidFill>
              <a:latin typeface="Arial" pitchFamily="34" charset="0"/>
              <a:ea typeface="ＭＳ Ｐ明朝" pitchFamily="18" charset="-128"/>
              <a:cs typeface="Arial" pitchFamily="34" charset="0"/>
            </a:endParaRPr>
          </a:p>
        </p:txBody>
      </p:sp>
      <p:pic>
        <p:nvPicPr>
          <p:cNvPr id="53" name="図 52" descr="\begin{document}&#10;\begin{align*}&#10;A = A^{(1)} + A^{(2)} + \cdots&#10;\end{align*}&#10;\end{document}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9872" y="3933056"/>
            <a:ext cx="2347461" cy="298719"/>
          </a:xfrm>
          <a:prstGeom prst="rect">
            <a:avLst/>
          </a:prstGeom>
        </p:spPr>
      </p:pic>
      <p:pic>
        <p:nvPicPr>
          <p:cNvPr id="54" name="図 53" descr="\begin{document}&#10;\begin{align*}&#10;A^{(n)} \sim O(p^n)&#10;\end{align*}&#10;\end{document}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6176" y="3943743"/>
            <a:ext cx="1368152" cy="316588"/>
          </a:xfrm>
          <a:prstGeom prst="rect">
            <a:avLst/>
          </a:prstGeom>
        </p:spPr>
      </p:pic>
      <p:pic>
        <p:nvPicPr>
          <p:cNvPr id="33" name="図 32" descr="\begin{document}&#10;\begin{align*}&#10;{\mathcal L}_{\rm int} = -\bar{N} A N&#10;\end{align*}&#10;\end{document}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03648" y="3943743"/>
            <a:ext cx="1584176" cy="265934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179512" y="2276872"/>
            <a:ext cx="8325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Chiral Effective Theory for in-medium </a:t>
            </a:r>
            <a:r>
              <a:rPr lang="en-US" altLang="ja-JP" sz="2000" dirty="0" err="1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pions</a:t>
            </a:r>
            <a:r>
              <a:rPr lang="en-US" altLang="ja-JP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altLang="ja-JP" sz="20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nuclear matter</a:t>
            </a:r>
            <a:endParaRPr lang="ja-JP" altLang="en-US" sz="2000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467544" y="548680"/>
            <a:ext cx="74880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 descr="\begin{document}&#10;\begin{align*}&#10;iD_0^{-1}&#10;\end{align*}&#10;\end{document}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35" y="6063766"/>
            <a:ext cx="363421" cy="204282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238873"/>
            <a:ext cx="221085" cy="23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8/15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3284" y="614298"/>
            <a:ext cx="8823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kumimoji="1" lang="en-US" altLang="ja-JP" sz="2200" dirty="0" smtClean="0"/>
              <a:t>Considering  </a:t>
            </a:r>
            <a:r>
              <a:rPr kumimoji="1" lang="en-US" altLang="ja-JP" sz="2200" dirty="0" err="1" smtClean="0"/>
              <a:t>chiral</a:t>
            </a:r>
            <a:r>
              <a:rPr kumimoji="1" lang="en-US" altLang="ja-JP" sz="2200" dirty="0" smtClean="0"/>
              <a:t> effective </a:t>
            </a:r>
            <a:r>
              <a:rPr kumimoji="1" lang="en-US" altLang="ja-JP" sz="2200" dirty="0" err="1" smtClean="0"/>
              <a:t>πN</a:t>
            </a:r>
            <a:r>
              <a:rPr kumimoji="1" lang="en-US" altLang="ja-JP" sz="2200" dirty="0" smtClean="0"/>
              <a:t> </a:t>
            </a:r>
            <a:r>
              <a:rPr kumimoji="1" lang="en-US" altLang="ja-JP" sz="2200" dirty="0" err="1" smtClean="0"/>
              <a:t>Lagrangian</a:t>
            </a:r>
            <a:r>
              <a:rPr kumimoji="1" lang="en-US" altLang="ja-JP" sz="2200" dirty="0" smtClean="0"/>
              <a:t>(up to nucleon bilinear term) and ground state Fermi seas of nucleons at asymptotic time as vacuum</a:t>
            </a:r>
            <a:endParaRPr lang="en-US" altLang="ja-JP" sz="2200" dirty="0"/>
          </a:p>
          <a:p>
            <a:pPr marL="342900" indent="-342900">
              <a:buFont typeface="Wingdings" pitchFamily="2" charset="2"/>
              <a:buChar char="n"/>
            </a:pPr>
            <a:r>
              <a:rPr lang="en-US" altLang="ja-JP" sz="2200" dirty="0" smtClean="0"/>
              <a:t>Nucleon field is integrated out in the Generating functional.</a:t>
            </a:r>
            <a:endParaRPr kumimoji="1" lang="en-US" altLang="ja-JP" sz="2200" dirty="0" smtClean="0"/>
          </a:p>
        </p:txBody>
      </p:sp>
      <p:sp>
        <p:nvSpPr>
          <p:cNvPr id="30" name="下矢印 29"/>
          <p:cNvSpPr/>
          <p:nvPr/>
        </p:nvSpPr>
        <p:spPr>
          <a:xfrm>
            <a:off x="3563888" y="1772816"/>
            <a:ext cx="360040" cy="365557"/>
          </a:xfrm>
          <a:prstGeom prst="downArrow">
            <a:avLst>
              <a:gd name="adj1" fmla="val 48360"/>
              <a:gd name="adj2" fmla="val 5057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1307012"/>
      </p:ext>
    </p:extLst>
  </p:cSld>
  <p:clrMapOvr>
    <a:masterClrMapping/>
  </p:clrMapOvr>
  <p:transition advTm="1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454370" y="692696"/>
            <a:ext cx="8510118" cy="864096"/>
          </a:xfrm>
          <a:prstGeom prst="roundRect">
            <a:avLst>
              <a:gd name="adj" fmla="val 6922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7440" y="116632"/>
            <a:ext cx="6140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</a:rPr>
              <a:t>Power Counting Rule of in-medium CHPT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pic>
        <p:nvPicPr>
          <p:cNvPr id="6" name="図 5" descr="\begin{document}&#10;\begin{align*}&#10;p_{\pi} \sim m_{\pi} \sim O(p)&#10;\end{align*}&#10;\end{document}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3797" y="849874"/>
            <a:ext cx="1569669" cy="27487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11560" y="708775"/>
            <a:ext cx="621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>
                <a:solidFill>
                  <a:prstClr val="black"/>
                </a:solidFill>
              </a:rPr>
              <a:t>π momentum and mass are counted as O(p</a:t>
            </a:r>
            <a:r>
              <a:rPr lang="en-US" altLang="ja-JP" sz="2400" dirty="0" smtClean="0">
                <a:solidFill>
                  <a:prstClr val="black"/>
                </a:solidFill>
              </a:rPr>
              <a:t>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prstClr val="black"/>
                </a:solidFill>
              </a:rPr>
              <a:t>Nuclear Fermi momentum is counted as O(p).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8" name="図 7" descr="\begin{document}&#10;\begin{align*}&#10;k_F \sim 2 m_{\pi} \sim O(p)&#10;\end{align*}&#10;\end{document}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260" y="1209914"/>
            <a:ext cx="1692188" cy="274870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>
            <a:off x="971600" y="1484784"/>
            <a:ext cx="5616624" cy="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02571"/>
            <a:ext cx="216024" cy="17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線コネクタ 10"/>
          <p:cNvCxnSpPr/>
          <p:nvPr/>
        </p:nvCxnSpPr>
        <p:spPr>
          <a:xfrm>
            <a:off x="519448" y="548680"/>
            <a:ext cx="592476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16024" y="2060848"/>
            <a:ext cx="8820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en-US" altLang="ja-JP" sz="2200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We can perform </a:t>
            </a:r>
            <a:r>
              <a:rPr lang="en-US" altLang="ja-JP" sz="2200" dirty="0" smtClean="0">
                <a:solidFill>
                  <a:prstClr val="black"/>
                </a:solidFill>
                <a:latin typeface="Arial Black" pitchFamily="34" charset="0"/>
                <a:ea typeface="Arial Unicode MS" pitchFamily="50" charset="-128"/>
                <a:cs typeface="Arial" pitchFamily="34" charset="0"/>
              </a:rPr>
              <a:t>order </a:t>
            </a:r>
            <a:r>
              <a:rPr lang="en-US" altLang="ja-JP" sz="2200" dirty="0">
                <a:solidFill>
                  <a:prstClr val="black"/>
                </a:solidFill>
                <a:latin typeface="Arial Black" pitchFamily="34" charset="0"/>
                <a:ea typeface="Arial Unicode MS" pitchFamily="50" charset="-128"/>
                <a:cs typeface="Arial" pitchFamily="34" charset="0"/>
              </a:rPr>
              <a:t>counting </a:t>
            </a:r>
            <a:r>
              <a:rPr lang="en-US" altLang="ja-JP" sz="2200" dirty="0">
                <a:solidFill>
                  <a:prstClr val="black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for density </a:t>
            </a:r>
            <a:r>
              <a:rPr lang="en-US" altLang="ja-JP" sz="2200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corrections </a:t>
            </a:r>
            <a:r>
              <a:rPr lang="en-US" altLang="ja-JP" sz="22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systematically.</a:t>
            </a:r>
            <a:endParaRPr lang="ja-JP" altLang="en-US" sz="2200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lang="en-US" altLang="ja-JP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In-vacuum interaction is </a:t>
            </a:r>
            <a:r>
              <a:rPr lang="en-US" altLang="ja-JP" sz="22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fixed</a:t>
            </a:r>
            <a:r>
              <a:rPr lang="en-US" altLang="ja-JP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by pion-nucleon dynamics. </a:t>
            </a:r>
          </a:p>
          <a:p>
            <a:r>
              <a:rPr lang="en-US" altLang="ja-JP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New parameters characterizing nuclear matter is </a:t>
            </a:r>
            <a:r>
              <a:rPr lang="en-US" altLang="ja-JP" sz="2200" dirty="0" smtClean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not necessary</a:t>
            </a:r>
            <a:r>
              <a:rPr lang="en-US" altLang="ja-JP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ja-JP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下矢印 24"/>
          <p:cNvSpPr/>
          <p:nvPr/>
        </p:nvSpPr>
        <p:spPr>
          <a:xfrm>
            <a:off x="4132749" y="1592099"/>
            <a:ext cx="655275" cy="468749"/>
          </a:xfrm>
          <a:prstGeom prst="downArrow">
            <a:avLst>
              <a:gd name="adj1" fmla="val 48360"/>
              <a:gd name="adj2" fmla="val 5057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22490" y="4831707"/>
            <a:ext cx="3649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: the number of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pion</a:t>
            </a:r>
            <a:r>
              <a:rPr lang="en-US" altLang="ja-JP" sz="2000" dirty="0" smtClean="0">
                <a:solidFill>
                  <a:prstClr val="black"/>
                </a:solidFill>
              </a:rPr>
              <a:t> propagators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04031" y="5263755"/>
            <a:ext cx="3207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: chiral dimension of π</a:t>
            </a:r>
            <a:r>
              <a:rPr lang="ja-JP" altLang="en-US" sz="2000" dirty="0" smtClean="0">
                <a:solidFill>
                  <a:prstClr val="black"/>
                </a:solidFill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</a:rPr>
              <a:t>vertex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pic>
        <p:nvPicPr>
          <p:cNvPr id="30" name="図 29" descr="\begin{document}&#10;\begin{align*}&#10;d_{\rho}&#10;\end{align*}&#10;\end{document}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4840" y="5761002"/>
            <a:ext cx="288032" cy="334911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992872" y="5640798"/>
            <a:ext cx="3147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: Power of in-medium vertex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pic>
        <p:nvPicPr>
          <p:cNvPr id="32" name="図 31" descr="\begin{document}&#10;\begin{align*}&#10;L_{\pi} &#10;\end{align*}&#10;\end{document}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7" y="5000211"/>
            <a:ext cx="248102" cy="241335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1043608" y="4903715"/>
            <a:ext cx="2437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: the number of loops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pic>
        <p:nvPicPr>
          <p:cNvPr id="34" name="図 33" descr="\begin{document}&#10;\begin{align*}&#10;I_{\pi}  &#10;\end{align*}&#10;\end{document}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47984" y="4943785"/>
            <a:ext cx="265803" cy="238823"/>
          </a:xfrm>
          <a:prstGeom prst="rect">
            <a:avLst/>
          </a:prstGeom>
        </p:spPr>
      </p:pic>
      <p:pic>
        <p:nvPicPr>
          <p:cNvPr id="35" name="図 34" descr="\begin{document}&#10;\begin{align*}&#10; d'_i  &#10;\end{align*}&#10;\end{document}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9526" y="5326624"/>
            <a:ext cx="219526" cy="330423"/>
          </a:xfrm>
          <a:prstGeom prst="rect">
            <a:avLst/>
          </a:prstGeom>
        </p:spPr>
      </p:pic>
      <p:pic>
        <p:nvPicPr>
          <p:cNvPr id="37" name="図 36" descr="\begin{document}&#10;\begin{align*}&#10;\nu&#10;\end{align*}&#10;\end{document}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8" y="3711873"/>
            <a:ext cx="215086" cy="208409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891202" y="3615407"/>
            <a:ext cx="4947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: chiral power of an arbitrary diagram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17032"/>
            <a:ext cx="216024" cy="17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直線コネクタ 35"/>
          <p:cNvCxnSpPr/>
          <p:nvPr/>
        </p:nvCxnSpPr>
        <p:spPr>
          <a:xfrm>
            <a:off x="467544" y="4005064"/>
            <a:ext cx="51840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4112250" y="6165304"/>
            <a:ext cx="4060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n </a:t>
            </a:r>
            <a:r>
              <a:rPr kumimoji="1" lang="en-US" altLang="ja-JP" sz="2000" dirty="0" smtClean="0"/>
              <a:t>: the number of Fermi sea insertion</a:t>
            </a:r>
            <a:endParaRPr kumimoji="1" lang="ja-JP" altLang="en-US" sz="2000" dirty="0"/>
          </a:p>
        </p:txBody>
      </p:sp>
      <p:cxnSp>
        <p:nvCxnSpPr>
          <p:cNvPr id="43" name="直線コネクタ 42"/>
          <p:cNvCxnSpPr/>
          <p:nvPr/>
        </p:nvCxnSpPr>
        <p:spPr>
          <a:xfrm>
            <a:off x="1447954" y="6525344"/>
            <a:ext cx="3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9/15</a:t>
            </a:r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図 1" descr="\begin{document}&#10;\begin{align*}&#10;\nu = 4L_{\pi} -2I_{\pi} + \sum_{i=1}^{V_{\pi }} d'_i + \sum_{i=1}^{V_{\rho }} d_{\rho i} \geq 4&#10;\end{align*}&#10;\end{document}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77072"/>
            <a:ext cx="3726482" cy="717463"/>
          </a:xfrm>
          <a:prstGeom prst="rect">
            <a:avLst/>
          </a:prstGeom>
        </p:spPr>
      </p:pic>
      <p:pic>
        <p:nvPicPr>
          <p:cNvPr id="3" name="図 2" descr="\begin{document}&#10;\begin{align*}&#10;d_{\rho} = 3n + \sum_{i=1}^n \nu_{\Gamma_i} -4(n-1)&#10;\end{align*}&#10;\end{document}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06" y="6093296"/>
            <a:ext cx="2736304" cy="589163"/>
          </a:xfrm>
          <a:prstGeom prst="rect">
            <a:avLst/>
          </a:prstGeom>
        </p:spPr>
      </p:pic>
      <p:cxnSp>
        <p:nvCxnSpPr>
          <p:cNvPr id="42" name="直線コネクタ 41"/>
          <p:cNvCxnSpPr/>
          <p:nvPr/>
        </p:nvCxnSpPr>
        <p:spPr>
          <a:xfrm flipV="1">
            <a:off x="611560" y="4797152"/>
            <a:ext cx="3816424" cy="26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573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26529</TotalTime>
  <Words>1305</Words>
  <Application>Microsoft Office PowerPoint</Application>
  <PresentationFormat>画面に合わせる (4:3)</PresentationFormat>
  <Paragraphs>198</Paragraphs>
  <Slides>17</Slides>
  <Notes>12</Notes>
  <HiddenSlides>0</HiddenSlides>
  <MMClips>0</MMClips>
  <ScaleCrop>false</ScaleCrop>
  <HeadingPairs>
    <vt:vector size="4" baseType="variant">
      <vt:variant>
        <vt:lpstr>テーマ</vt:lpstr>
      </vt:variant>
      <vt:variant>
        <vt:i4>5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Office ​​テーマ</vt:lpstr>
      <vt:lpstr>Office テーマ</vt:lpstr>
      <vt:lpstr>1_Office テーマ</vt:lpstr>
      <vt:lpstr>1_Office ​​テーマ</vt:lpstr>
      <vt:lpstr>2_Office テーマ</vt:lpstr>
      <vt:lpstr>Chiral condensate in nuclear matter beyond linear density using chiral Ward identity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</vt:vector>
  </TitlesOfParts>
  <Company>kyoto-u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媒質中でのカイラル摂動論を用いたカイラル凝縮の解析</dc:title>
  <dc:creator>goda</dc:creator>
  <cp:lastModifiedBy>goda</cp:lastModifiedBy>
  <cp:revision>680</cp:revision>
  <cp:lastPrinted>2012-03-21T06:14:47Z</cp:lastPrinted>
  <dcterms:created xsi:type="dcterms:W3CDTF">2010-06-08T12:59:57Z</dcterms:created>
  <dcterms:modified xsi:type="dcterms:W3CDTF">2012-06-01T13:06:42Z</dcterms:modified>
</cp:coreProperties>
</file>