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8"/>
  </p:notesMasterIdLst>
  <p:sldIdLst>
    <p:sldId id="256" r:id="rId2"/>
    <p:sldId id="259" r:id="rId3"/>
    <p:sldId id="339" r:id="rId4"/>
    <p:sldId id="415" r:id="rId5"/>
    <p:sldId id="360" r:id="rId6"/>
    <p:sldId id="421" r:id="rId7"/>
    <p:sldId id="416" r:id="rId8"/>
    <p:sldId id="418" r:id="rId9"/>
    <p:sldId id="419" r:id="rId10"/>
    <p:sldId id="422" r:id="rId11"/>
    <p:sldId id="423" r:id="rId12"/>
    <p:sldId id="401" r:id="rId13"/>
    <p:sldId id="414" r:id="rId14"/>
    <p:sldId id="413" r:id="rId15"/>
    <p:sldId id="402" r:id="rId16"/>
    <p:sldId id="410" r:id="rId17"/>
    <p:sldId id="320" r:id="rId18"/>
    <p:sldId id="411" r:id="rId19"/>
    <p:sldId id="403" r:id="rId20"/>
    <p:sldId id="412" r:id="rId21"/>
    <p:sldId id="406" r:id="rId22"/>
    <p:sldId id="425" r:id="rId23"/>
    <p:sldId id="388" r:id="rId24"/>
    <p:sldId id="424" r:id="rId25"/>
    <p:sldId id="287" r:id="rId26"/>
    <p:sldId id="295" r:id="rId27"/>
    <p:sldId id="297" r:id="rId28"/>
    <p:sldId id="396" r:id="rId29"/>
    <p:sldId id="377" r:id="rId30"/>
    <p:sldId id="356" r:id="rId31"/>
    <p:sldId id="357" r:id="rId32"/>
    <p:sldId id="420" r:id="rId33"/>
    <p:sldId id="258" r:id="rId34"/>
    <p:sldId id="329" r:id="rId35"/>
    <p:sldId id="257" r:id="rId36"/>
    <p:sldId id="404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8F8F8"/>
    <a:srgbClr val="6600FF"/>
    <a:srgbClr val="FFFFFF"/>
    <a:srgbClr val="738AC8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77759" autoAdjust="0"/>
  </p:normalViewPr>
  <p:slideViewPr>
    <p:cSldViewPr snapToGrid="0">
      <p:cViewPr>
        <p:scale>
          <a:sx n="100" d="100"/>
          <a:sy n="100" d="100"/>
        </p:scale>
        <p:origin x="288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7A86C-920A-46FE-9A45-7DCD59A1A225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31940-16A1-431F-BEAA-7F8A872BC0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134FFC-24AD-4FF3-B04B-5F7F1CECF8F9}" type="slidenum">
              <a:rPr lang="en-GB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GB" altLang="ja-JP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ja-JP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31940-16A1-431F-BEAA-7F8A872BC0FE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en-US" altLang="ja-JP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223EC-709B-4ABA-B4D4-5B4E25E5946F}" type="slidenum">
              <a:rPr lang="en-GB" altLang="ja-JP" smtClean="0"/>
              <a:pPr>
                <a:defRPr/>
              </a:pPr>
              <a:t>9</a:t>
            </a:fld>
            <a:endParaRPr lang="en-GB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 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>
                <a:latin typeface="ＭＳ Ｐゴシック" pitchFamily="50" charset="-128"/>
                <a:ea typeface="ＭＳ Ｐゴシック" pitchFamily="50" charset="-128"/>
              </a:defRPr>
            </a:lvl1pPr>
            <a:lvl2pPr>
              <a:defRPr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>
                <a:latin typeface="ＭＳ Ｐゴシック" pitchFamily="50" charset="-128"/>
                <a:ea typeface="ＭＳ Ｐゴシック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3" name="日付プレースホルダ 1"/>
          <p:cNvSpPr>
            <a:spLocks noGrp="1"/>
          </p:cNvSpPr>
          <p:nvPr>
            <p:ph type="dt" sz="half" idx="14"/>
          </p:nvPr>
        </p:nvSpPr>
        <p:spPr>
          <a:xfrm>
            <a:off x="1328738" y="6400800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1FEDA-7278-41A3-8B08-50AF8F0032F8}" type="datetime1">
              <a:rPr lang="ja-JP" altLang="en-US"/>
              <a:pPr>
                <a:defRPr/>
              </a:pPr>
              <a:t>2010/6/15</a:t>
            </a:fld>
            <a:endParaRPr lang="ja-JP" altLang="en-US" dirty="0"/>
          </a:p>
        </p:txBody>
      </p:sp>
      <p:sp>
        <p:nvSpPr>
          <p:cNvPr id="4" name="フッター プレースホルダ 2"/>
          <p:cNvSpPr>
            <a:spLocks noGrp="1"/>
          </p:cNvSpPr>
          <p:nvPr>
            <p:ph type="ftr" sz="quarter" idx="15"/>
          </p:nvPr>
        </p:nvSpPr>
        <p:spPr>
          <a:xfrm>
            <a:off x="0" y="6400800"/>
            <a:ext cx="13255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3"/>
          <p:cNvSpPr>
            <a:spLocks noGrp="1"/>
          </p:cNvSpPr>
          <p:nvPr>
            <p:ph type="sldNum" sz="quarter" idx="16"/>
          </p:nvPr>
        </p:nvSpPr>
        <p:spPr>
          <a:xfrm>
            <a:off x="8382000" y="64928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D9AB-1A9B-4C51-BC84-F67680E02351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 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>
                <a:latin typeface="ＭＳ Ｐゴシック" pitchFamily="50" charset="-128"/>
                <a:ea typeface="ＭＳ Ｐゴシック" pitchFamily="50" charset="-128"/>
              </a:defRPr>
            </a:lvl1pPr>
            <a:lvl2pPr>
              <a:defRPr>
                <a:latin typeface="ＭＳ Ｐゴシック" pitchFamily="50" charset="-128"/>
                <a:ea typeface="ＭＳ Ｐゴシック" pitchFamily="50" charset="-128"/>
              </a:defRPr>
            </a:lvl2pPr>
            <a:lvl3pPr>
              <a:defRPr>
                <a:latin typeface="ＭＳ Ｐゴシック" pitchFamily="50" charset="-128"/>
                <a:ea typeface="ＭＳ Ｐゴシック" pitchFamily="50" charset="-128"/>
              </a:defRPr>
            </a:lvl3pPr>
            <a:lvl4pPr>
              <a:defRPr>
                <a:latin typeface="ＭＳ Ｐゴシック" pitchFamily="50" charset="-128"/>
                <a:ea typeface="ＭＳ Ｐゴシック" pitchFamily="50" charset="-128"/>
              </a:defRPr>
            </a:lvl4pPr>
            <a:lvl5pPr>
              <a:defRPr>
                <a:latin typeface="ＭＳ Ｐゴシック" pitchFamily="50" charset="-128"/>
                <a:ea typeface="ＭＳ Ｐゴシック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3" name="日付プレースホルダ 1"/>
          <p:cNvSpPr>
            <a:spLocks noGrp="1"/>
          </p:cNvSpPr>
          <p:nvPr>
            <p:ph type="dt" sz="half" idx="14"/>
          </p:nvPr>
        </p:nvSpPr>
        <p:spPr>
          <a:xfrm>
            <a:off x="1328738" y="6400800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E6E8F-7409-468C-BB29-E1DEDFB0885C}" type="datetime1">
              <a:rPr lang="ja-JP" altLang="en-US"/>
              <a:pPr>
                <a:defRPr/>
              </a:pPr>
              <a:t>2010/6/15</a:t>
            </a:fld>
            <a:endParaRPr lang="ja-JP" altLang="en-US" dirty="0"/>
          </a:p>
        </p:txBody>
      </p:sp>
      <p:sp>
        <p:nvSpPr>
          <p:cNvPr id="4" name="フッター プレースホルダ 2"/>
          <p:cNvSpPr>
            <a:spLocks noGrp="1"/>
          </p:cNvSpPr>
          <p:nvPr>
            <p:ph type="ftr" sz="quarter" idx="15"/>
          </p:nvPr>
        </p:nvSpPr>
        <p:spPr>
          <a:xfrm>
            <a:off x="0" y="6400800"/>
            <a:ext cx="13255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3"/>
          <p:cNvSpPr>
            <a:spLocks noGrp="1"/>
          </p:cNvSpPr>
          <p:nvPr>
            <p:ph type="sldNum" sz="quarter" idx="16"/>
          </p:nvPr>
        </p:nvSpPr>
        <p:spPr>
          <a:xfrm>
            <a:off x="8382000" y="64928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B5E-D502-4F2C-97E5-97B949F34E13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リーフォーム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フリーフォーム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フリーフォーム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フリーフォーム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フリーフォーム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フリーフォーム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フリーフォーム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正方形/長方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正方形/長方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正方形/長方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正方形/長方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正方形/長方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コネクタ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grpSp>
        <p:nvGrpSpPr>
          <p:cNvPr id="14" name="グループ化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コネクタ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コネクタ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D85DBC4-091A-4B83-8B99-FF18FF7D648C}" type="datetimeFigureOut">
              <a:rPr kumimoji="1" lang="ja-JP" altLang="en-US" smtClean="0"/>
              <a:pPr/>
              <a:t>2010/6/15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6B0276C-D170-40A4-A792-DB4BC09E1AC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8" r:id="rId13"/>
  </p:sldLayoutIdLst>
  <p:txStyles>
    <p:titleStyle>
      <a:lvl1pPr algn="l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71017"/>
            <a:ext cx="9144000" cy="3176968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Hadron Physics Experiments</a:t>
            </a:r>
            <a:br>
              <a:rPr lang="en-US" altLang="ja-JP" dirty="0" smtClean="0"/>
            </a:br>
            <a:r>
              <a:rPr lang="en-US" altLang="ja-JP" dirty="0" smtClean="0"/>
              <a:t> at J-PARC</a:t>
            </a:r>
            <a:br>
              <a:rPr lang="en-US" altLang="ja-JP" dirty="0" smtClean="0"/>
            </a:br>
            <a:r>
              <a:rPr lang="en-US" altLang="ja-JP" dirty="0" smtClean="0"/>
              <a:t> </a:t>
            </a:r>
            <a:r>
              <a:rPr lang="en-US" altLang="ja-JP" sz="3200" dirty="0" smtClean="0"/>
              <a:t>- Current Status and Future Prospects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28596" y="3857628"/>
            <a:ext cx="7500990" cy="175260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Megumi </a:t>
            </a:r>
            <a:r>
              <a:rPr lang="en-US" altLang="ja-JP" sz="2400" dirty="0" err="1" smtClean="0"/>
              <a:t>Naruki</a:t>
            </a:r>
            <a:r>
              <a:rPr lang="en-US" altLang="ja-JP" sz="2400" dirty="0" smtClean="0"/>
              <a:t> (KEK)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1"/>
          <p:cNvSpPr>
            <a:spLocks noGrp="1"/>
          </p:cNvSpPr>
          <p:nvPr>
            <p:ph type="title"/>
          </p:nvPr>
        </p:nvSpPr>
        <p:spPr>
          <a:xfrm>
            <a:off x="0" y="449263"/>
            <a:ext cx="9144000" cy="704850"/>
          </a:xfrm>
        </p:spPr>
        <p:txBody>
          <a:bodyPr anchor="t"/>
          <a:lstStyle/>
          <a:p>
            <a:pPr eaLnBrk="1" hangingPunct="1"/>
            <a:r>
              <a:rPr lang="en-US" altLang="ja-JP" sz="3200" smtClean="0"/>
              <a:t>Beam Requests from Stage-2 Experiments</a:t>
            </a:r>
            <a:endParaRPr lang="ja-JP" altLang="ja-JP" sz="320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106363" y="2363788"/>
          <a:ext cx="892971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489"/>
                <a:gridCol w="2138979"/>
                <a:gridCol w="1766409"/>
                <a:gridCol w="1771796"/>
                <a:gridCol w="244304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Beam Power [kW]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Period</a:t>
                      </a:r>
                      <a:r>
                        <a:rPr kumimoji="1" lang="en-US" altLang="ja-JP" sz="2400" baseline="0" dirty="0" smtClean="0">
                          <a:latin typeface="Calibri" pitchFamily="34" charset="0"/>
                        </a:rPr>
                        <a:t> [days]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Protons on Target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E03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Calibri" pitchFamily="34" charset="0"/>
                        </a:rPr>
                        <a:t>X rays from Ξ</a:t>
                      </a:r>
                      <a:r>
                        <a:rPr kumimoji="1" lang="en-US" altLang="ja-JP" baseline="30000" dirty="0" smtClean="0">
                          <a:latin typeface="Calibri" pitchFamily="34" charset="0"/>
                        </a:rPr>
                        <a:t>-</a:t>
                      </a:r>
                      <a:r>
                        <a:rPr kumimoji="1" lang="en-US" altLang="ja-JP" dirty="0" smtClean="0">
                          <a:latin typeface="Calibri" pitchFamily="34" charset="0"/>
                        </a:rPr>
                        <a:t> Atom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1.6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20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E05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altLang="ja-JP" dirty="0" smtClean="0">
                          <a:latin typeface="Calibri" pitchFamily="34" charset="0"/>
                        </a:rPr>
                        <a:t>Ξ-</a:t>
                      </a:r>
                      <a:r>
                        <a:rPr kumimoji="1" lang="en-US" altLang="ja-JP" dirty="0" err="1" smtClean="0">
                          <a:latin typeface="Calibri" pitchFamily="34" charset="0"/>
                        </a:rPr>
                        <a:t>Hypernucleus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28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1.4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20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E07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Double Strangeness with Emulsion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56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25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2.5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19</a:t>
                      </a:r>
                      <a:endParaRPr kumimoji="1" lang="ja-JP" altLang="en-US" sz="2400" b="1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E10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altLang="ja-JP" dirty="0" smtClean="0">
                          <a:latin typeface="Calibri" pitchFamily="34" charset="0"/>
                        </a:rPr>
                        <a:t>Λ-</a:t>
                      </a:r>
                      <a:r>
                        <a:rPr kumimoji="1" lang="en-US" altLang="ja-JP" dirty="0" err="1" smtClean="0">
                          <a:latin typeface="Calibri" pitchFamily="34" charset="0"/>
                        </a:rPr>
                        <a:t>Hypernuclei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3.2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42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2.4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18</a:t>
                      </a:r>
                      <a:endParaRPr kumimoji="1" lang="ja-JP" altLang="en-US" sz="2400" b="1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E13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Gamma-ray spectroscopy of light </a:t>
                      </a:r>
                      <a:r>
                        <a:rPr kumimoji="1" lang="en-US" altLang="ja-JP" sz="1800" b="0" i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hypernuclei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42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2.0 x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20</a:t>
                      </a:r>
                      <a:endParaRPr kumimoji="1" lang="ja-JP" altLang="en-US" sz="2400" b="1" baseline="30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E19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l-GR" altLang="ja-JP" sz="1800" b="0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Θ</a:t>
                      </a:r>
                      <a:r>
                        <a:rPr kumimoji="1" lang="el-GR" altLang="ja-JP" sz="1800" b="0" i="1" kern="1200" baseline="300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+</a:t>
                      </a:r>
                      <a:r>
                        <a:rPr kumimoji="1" lang="el-GR" altLang="ja-JP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kumimoji="1" lang="en-US" altLang="ja-JP" sz="1800" b="0" i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Pentaquark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14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8.1 x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17</a:t>
                      </a:r>
                      <a:endParaRPr kumimoji="1" lang="ja-JP" altLang="en-US" sz="2400" b="1" baseline="30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845" name="テキスト ボックス 4"/>
          <p:cNvSpPr txBox="1">
            <a:spLocks noChangeArrowheads="1"/>
          </p:cNvSpPr>
          <p:nvPr/>
        </p:nvSpPr>
        <p:spPr bwMode="auto">
          <a:xfrm>
            <a:off x="1182688" y="1025525"/>
            <a:ext cx="662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alibri" pitchFamily="34" charset="0"/>
              </a:rPr>
              <a:t>30 GeV, 9μA = 270 kW, 2 x 10</a:t>
            </a:r>
            <a:r>
              <a:rPr lang="en-US" altLang="ja-JP" sz="2800" baseline="30000">
                <a:latin typeface="Calibri" pitchFamily="34" charset="0"/>
              </a:rPr>
              <a:t>14</a:t>
            </a:r>
            <a:r>
              <a:rPr lang="en-US" altLang="ja-JP" sz="2800">
                <a:latin typeface="Calibri" pitchFamily="34" charset="0"/>
              </a:rPr>
              <a:t> protons/3.6s</a:t>
            </a:r>
            <a:endParaRPr lang="ja-JP" altLang="en-US" sz="2800">
              <a:latin typeface="Calibri" pitchFamily="34" charset="0"/>
            </a:endParaRPr>
          </a:p>
        </p:txBody>
      </p:sp>
      <p:sp>
        <p:nvSpPr>
          <p:cNvPr id="33846" name="テキスト ボックス 5"/>
          <p:cNvSpPr txBox="1">
            <a:spLocks noChangeArrowheads="1"/>
          </p:cNvSpPr>
          <p:nvPr/>
        </p:nvSpPr>
        <p:spPr bwMode="auto">
          <a:xfrm>
            <a:off x="3749675" y="1784350"/>
            <a:ext cx="202247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/>
              <a:t>K1.8 (SKS)</a:t>
            </a:r>
            <a:endParaRPr lang="ja-JP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>
          <a:xfrm>
            <a:off x="0" y="528638"/>
            <a:ext cx="9144000" cy="660400"/>
          </a:xfrm>
        </p:spPr>
        <p:txBody>
          <a:bodyPr anchor="t"/>
          <a:lstStyle/>
          <a:p>
            <a:pPr algn="ctr" eaLnBrk="1" hangingPunct="1"/>
            <a:r>
              <a:rPr lang="en-US" altLang="ja-JP" sz="3200" smtClean="0"/>
              <a:t>Beam Requests from Stage-2 Experiments</a:t>
            </a:r>
            <a:endParaRPr lang="ja-JP" altLang="ja-JP" sz="320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0" y="2719388"/>
          <a:ext cx="892971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489"/>
                <a:gridCol w="2138979"/>
                <a:gridCol w="1766409"/>
                <a:gridCol w="1771796"/>
                <a:gridCol w="244304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Beam Power [kW]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Period</a:t>
                      </a:r>
                      <a:r>
                        <a:rPr kumimoji="1" lang="en-US" altLang="ja-JP" sz="2400" baseline="0" dirty="0" smtClean="0">
                          <a:latin typeface="Calibri" pitchFamily="34" charset="0"/>
                        </a:rPr>
                        <a:t> [days]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Protons on Target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E17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Calibri" pitchFamily="34" charset="0"/>
                        </a:rPr>
                        <a:t>Kaonic</a:t>
                      </a:r>
                      <a:r>
                        <a:rPr kumimoji="1" lang="en-US" altLang="ja-JP" dirty="0" smtClean="0">
                          <a:latin typeface="Calibri" pitchFamily="34" charset="0"/>
                        </a:rPr>
                        <a:t> 3He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1.7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19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E15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alibri" pitchFamily="34" charset="0"/>
                        </a:rPr>
                        <a:t>deeply bound </a:t>
                      </a:r>
                      <a:r>
                        <a:rPr kumimoji="1" lang="en-US" altLang="ja-JP" dirty="0" err="1" smtClean="0">
                          <a:latin typeface="Calibri" pitchFamily="34" charset="0"/>
                        </a:rPr>
                        <a:t>kaonic</a:t>
                      </a:r>
                      <a:r>
                        <a:rPr kumimoji="1" lang="en-US" altLang="ja-JP" dirty="0" smtClean="0">
                          <a:latin typeface="Calibri" pitchFamily="34" charset="0"/>
                        </a:rPr>
                        <a:t> nucleus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28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1.4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20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845" name="テキスト ボックス 4"/>
          <p:cNvSpPr txBox="1">
            <a:spLocks noChangeArrowheads="1"/>
          </p:cNvSpPr>
          <p:nvPr/>
        </p:nvSpPr>
        <p:spPr bwMode="auto">
          <a:xfrm>
            <a:off x="1208088" y="1247775"/>
            <a:ext cx="662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alibri" pitchFamily="34" charset="0"/>
              </a:rPr>
              <a:t>30 GeV, 9μA = 270 kW, 2 x 10</a:t>
            </a:r>
            <a:r>
              <a:rPr lang="en-US" altLang="ja-JP" sz="2800" baseline="30000">
                <a:latin typeface="Calibri" pitchFamily="34" charset="0"/>
              </a:rPr>
              <a:t>14</a:t>
            </a:r>
            <a:r>
              <a:rPr lang="en-US" altLang="ja-JP" sz="2800">
                <a:latin typeface="Calibri" pitchFamily="34" charset="0"/>
              </a:rPr>
              <a:t> protons/3.6s</a:t>
            </a:r>
            <a:endParaRPr lang="ja-JP" altLang="en-US" sz="2800">
              <a:latin typeface="Calibri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0" y="5343525"/>
          <a:ext cx="8929719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489"/>
                <a:gridCol w="2138979"/>
                <a:gridCol w="1766409"/>
                <a:gridCol w="1771796"/>
                <a:gridCol w="244304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Beam Power [kW]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Period</a:t>
                      </a:r>
                      <a:r>
                        <a:rPr kumimoji="1" lang="en-US" altLang="ja-JP" sz="2400" baseline="0" dirty="0" smtClean="0">
                          <a:latin typeface="Calibri" pitchFamily="34" charset="0"/>
                        </a:rPr>
                        <a:t> [days]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Protons on Target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E14</a:t>
                      </a:r>
                      <a:endParaRPr kumimoji="1" lang="ja-JP" alt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Calibri" pitchFamily="34" charset="0"/>
                        </a:rPr>
                        <a:t>Kaon</a:t>
                      </a:r>
                      <a:r>
                        <a:rPr kumimoji="1" lang="en-US" altLang="ja-JP" dirty="0" smtClean="0">
                          <a:latin typeface="Calibri" pitchFamily="34" charset="0"/>
                        </a:rPr>
                        <a:t> Rare Decay</a:t>
                      </a:r>
                      <a:endParaRPr kumimoji="1" lang="ja-JP" alt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alibri" pitchFamily="34" charset="0"/>
                        </a:rPr>
                        <a:t>350</a:t>
                      </a:r>
                      <a:endParaRPr kumimoji="1" lang="ja-JP" alt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latin typeface="Calibri" pitchFamily="34" charset="0"/>
                        </a:rPr>
                        <a:t>1.7 x</a:t>
                      </a:r>
                      <a:r>
                        <a:rPr kumimoji="1" lang="en-US" altLang="ja-JP" sz="2400" b="1" baseline="0" dirty="0" smtClean="0">
                          <a:latin typeface="Calibri" pitchFamily="34" charset="0"/>
                        </a:rPr>
                        <a:t> 10</a:t>
                      </a:r>
                      <a:r>
                        <a:rPr kumimoji="1" lang="en-US" altLang="ja-JP" sz="2400" b="1" baseline="30000" dirty="0" smtClean="0">
                          <a:latin typeface="Calibri" pitchFamily="34" charset="0"/>
                        </a:rPr>
                        <a:t>21</a:t>
                      </a:r>
                      <a:endParaRPr kumimoji="1" lang="ja-JP" altLang="en-US" sz="2400" b="1" baseline="30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866" name="テキスト ボックス 5"/>
          <p:cNvSpPr txBox="1">
            <a:spLocks noChangeArrowheads="1"/>
          </p:cNvSpPr>
          <p:nvPr/>
        </p:nvSpPr>
        <p:spPr bwMode="auto">
          <a:xfrm>
            <a:off x="3679825" y="2139950"/>
            <a:ext cx="146367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/>
              <a:t>K1.8BR</a:t>
            </a:r>
            <a:endParaRPr lang="ja-JP" altLang="en-US" sz="2800" b="1"/>
          </a:p>
        </p:txBody>
      </p:sp>
      <p:sp>
        <p:nvSpPr>
          <p:cNvPr id="34867" name="テキスト ボックス 6"/>
          <p:cNvSpPr txBox="1">
            <a:spLocks noChangeArrowheads="1"/>
          </p:cNvSpPr>
          <p:nvPr/>
        </p:nvSpPr>
        <p:spPr bwMode="auto">
          <a:xfrm>
            <a:off x="4194175" y="4741863"/>
            <a:ext cx="66357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/>
              <a:t>KL</a:t>
            </a:r>
            <a:endParaRPr lang="ja-JP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Milestone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5720" y="2167128"/>
            <a:ext cx="7358114" cy="432511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 smtClean="0"/>
              <a:t>First Beam Extraction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2009/1/27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First </a:t>
            </a:r>
            <a:r>
              <a:rPr lang="en-US" altLang="ja-JP" dirty="0" err="1" smtClean="0">
                <a:solidFill>
                  <a:schemeClr val="tx1">
                    <a:lumMod val="65000"/>
                  </a:schemeClr>
                </a:solidFill>
              </a:rPr>
              <a:t>Kaon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 Beam 2009/3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Completion of K1.8 </a:t>
            </a:r>
            <a:r>
              <a:rPr lang="en-US" altLang="ja-JP" dirty="0" err="1" smtClean="0">
                <a:solidFill>
                  <a:schemeClr val="tx1">
                    <a:lumMod val="65000"/>
                  </a:schemeClr>
                </a:solidFill>
              </a:rPr>
              <a:t>beamline</a:t>
            </a:r>
            <a:r>
              <a:rPr lang="ja-JP" altLang="en-US" dirty="0" smtClean="0">
                <a:solidFill>
                  <a:schemeClr val="tx1">
                    <a:lumMod val="65000"/>
                  </a:schemeClr>
                </a:solidFill>
              </a:rPr>
              <a:t>　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 2009/10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Construction of K1.1BR </a:t>
            </a:r>
            <a:r>
              <a:rPr lang="en-US" altLang="ja-JP" dirty="0" err="1" smtClean="0">
                <a:solidFill>
                  <a:schemeClr val="tx1">
                    <a:lumMod val="65000"/>
                  </a:schemeClr>
                </a:solidFill>
              </a:rPr>
              <a:t>beamline</a:t>
            </a:r>
            <a:endParaRPr lang="en-US" altLang="ja-JP" dirty="0" smtClean="0">
              <a:solidFill>
                <a:schemeClr val="tx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high momentum </a:t>
            </a:r>
            <a:r>
              <a:rPr lang="en-US" altLang="ja-JP" dirty="0" err="1" smtClean="0">
                <a:solidFill>
                  <a:schemeClr val="tx1">
                    <a:lumMod val="65000"/>
                  </a:schemeClr>
                </a:solidFill>
              </a:rPr>
              <a:t>beamline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tx1">
                    <a:lumMod val="65000"/>
                  </a:schemeClr>
                </a:solidFill>
              </a:rPr>
              <a:t>？</a:t>
            </a:r>
            <a:endParaRPr lang="en-US" altLang="ja-JP" dirty="0" smtClean="0">
              <a:solidFill>
                <a:schemeClr val="tx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</a:rPr>
              <a:t>Extension of Hadron Hall</a:t>
            </a:r>
            <a:r>
              <a:rPr lang="ja-JP" altLang="en-US" dirty="0" smtClean="0">
                <a:solidFill>
                  <a:schemeClr val="tx1">
                    <a:lumMod val="65000"/>
                  </a:schemeClr>
                </a:solidFill>
              </a:rPr>
              <a:t>　？？</a:t>
            </a:r>
            <a:endParaRPr lang="en-US" altLang="ja-JP" dirty="0" smtClean="0">
              <a:solidFill>
                <a:schemeClr val="tx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862885" y="1790163"/>
            <a:ext cx="7456868" cy="4713327"/>
            <a:chOff x="1720" y="7200"/>
            <a:chExt cx="8500" cy="4680"/>
          </a:xfrm>
        </p:grpSpPr>
        <p:grpSp>
          <p:nvGrpSpPr>
            <p:cNvPr id="147459" name="Group 3"/>
            <p:cNvGrpSpPr>
              <a:grpSpLocks/>
            </p:cNvGrpSpPr>
            <p:nvPr/>
          </p:nvGrpSpPr>
          <p:grpSpPr bwMode="auto">
            <a:xfrm>
              <a:off x="1720" y="7200"/>
              <a:ext cx="8500" cy="4680"/>
              <a:chOff x="1860" y="7980"/>
              <a:chExt cx="8500" cy="4680"/>
            </a:xfrm>
          </p:grpSpPr>
          <p:pic>
            <p:nvPicPr>
              <p:cNvPr id="147460" name="Picture 4" descr="HD-EX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19025"/>
              <a:stretch>
                <a:fillRect/>
              </a:stretch>
            </p:blipFill>
            <p:spPr bwMode="auto">
              <a:xfrm>
                <a:off x="1860" y="7980"/>
                <a:ext cx="8500" cy="4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746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298"/>
              <a:stretch>
                <a:fillRect/>
              </a:stretch>
            </p:blipFill>
            <p:spPr bwMode="auto">
              <a:xfrm>
                <a:off x="5073" y="7995"/>
                <a:ext cx="3295" cy="4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1740" y="764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1 (q01in)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3420" y="764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2 (q02in)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4" name="Text Box 8"/>
            <p:cNvSpPr txBox="1">
              <a:spLocks noChangeArrowheads="1"/>
            </p:cNvSpPr>
            <p:nvPr/>
          </p:nvSpPr>
          <p:spPr bwMode="auto">
            <a:xfrm>
              <a:off x="1740" y="1110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3 (v04in)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5" name="Text Box 9"/>
            <p:cNvSpPr txBox="1">
              <a:spLocks noChangeArrowheads="1"/>
            </p:cNvSpPr>
            <p:nvPr/>
          </p:nvSpPr>
          <p:spPr bwMode="auto">
            <a:xfrm>
              <a:off x="3340" y="1110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4 (V06in)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5100" y="764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5 (q11in)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6660" y="764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6 (T0in)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8" name="Text Box 12"/>
            <p:cNvSpPr txBox="1">
              <a:spLocks noChangeArrowheads="1"/>
            </p:cNvSpPr>
            <p:nvPr/>
          </p:nvSpPr>
          <p:spPr bwMode="auto">
            <a:xfrm>
              <a:off x="5000" y="1110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7 (q1Aout)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69" name="Text Box 13"/>
            <p:cNvSpPr txBox="1">
              <a:spLocks noChangeArrowheads="1"/>
            </p:cNvSpPr>
            <p:nvPr/>
          </p:nvSpPr>
          <p:spPr bwMode="auto">
            <a:xfrm>
              <a:off x="6660" y="1110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8 (T1in)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7470" name="Text Box 14"/>
            <p:cNvSpPr txBox="1">
              <a:spLocks noChangeArrowheads="1"/>
            </p:cNvSpPr>
            <p:nvPr/>
          </p:nvSpPr>
          <p:spPr bwMode="auto">
            <a:xfrm>
              <a:off x="8400" y="7640"/>
              <a:ext cx="168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  <a:ea typeface="Osaka" charset="-128"/>
                  <a:cs typeface="ＭＳ Ｐゴシック" pitchFamily="50" charset="-128"/>
                </a:rPr>
                <a:t>9 (Dump in)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367048" y="537693"/>
            <a:ext cx="8229600" cy="1069848"/>
          </a:xfrm>
        </p:spPr>
        <p:txBody>
          <a:bodyPr/>
          <a:lstStyle/>
          <a:p>
            <a:r>
              <a:rPr lang="en-US" altLang="ja-JP" dirty="0" smtClean="0"/>
              <a:t>The First Shot 2009/1/27</a:t>
            </a:r>
            <a:endParaRPr kumimoji="1" lang="ja-JP" altLang="en-US" dirty="0"/>
          </a:p>
        </p:txBody>
      </p:sp>
      <p:pic>
        <p:nvPicPr>
          <p:cNvPr id="4" name="Picture 5" descr="P1270036-s"/>
          <p:cNvPicPr>
            <a:picLocks noChangeAspect="1" noChangeArrowheads="1"/>
          </p:cNvPicPr>
          <p:nvPr/>
        </p:nvPicPr>
        <p:blipFill>
          <a:blip r:embed="rId5" cstate="print"/>
          <a:srcRect t="11908"/>
          <a:stretch>
            <a:fillRect/>
          </a:stretch>
        </p:blipFill>
        <p:spPr bwMode="auto">
          <a:xfrm>
            <a:off x="2312465" y="502276"/>
            <a:ext cx="6831535" cy="439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Milestone</a:t>
            </a:r>
            <a:endParaRPr kumimoji="1" lang="ja-JP" altLang="en-US" dirty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285720" y="2167128"/>
            <a:ext cx="7358114" cy="4325112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Beam Extraction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2009/1/27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Kaon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Beam 2009/3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Completion of K1.8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2009/10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of K1.1BR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momentum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 of Hadron Hall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？？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スライド番号プレースホル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77E9F0-455B-4DC2-B172-7F57A271D3F3}" type="slidenum">
              <a:rPr lang="ja-JP" altLang="en-US" smtClean="0">
                <a:latin typeface="Lucida Sans Unicode" pitchFamily="34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ja-JP" altLang="en-US" smtClean="0">
              <a:latin typeface="Lucida Sans Unicode" pitchFamily="34" charset="0"/>
              <a:ea typeface="ＭＳ Ｐゴシック" pitchFamily="50" charset="-128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6852" r="11324" b="9235"/>
          <a:stretch>
            <a:fillRect/>
          </a:stretch>
        </p:blipFill>
        <p:spPr bwMode="auto">
          <a:xfrm>
            <a:off x="593969" y="722313"/>
            <a:ext cx="7510585" cy="556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テキスト ボックス 4"/>
          <p:cNvSpPr txBox="1">
            <a:spLocks noChangeArrowheads="1"/>
          </p:cNvSpPr>
          <p:nvPr/>
        </p:nvSpPr>
        <p:spPr bwMode="auto">
          <a:xfrm>
            <a:off x="3357554" y="6357958"/>
            <a:ext cx="3838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/>
              <a:t>Beamline</a:t>
            </a:r>
            <a:r>
              <a:rPr lang="en-US" altLang="ja-JP" dirty="0"/>
              <a:t> Tuning @K1.8BR 2009/2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15206" y="635795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By T. Suzuki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5286380" y="2857496"/>
            <a:ext cx="1428760" cy="2056410"/>
          </a:xfrm>
          <a:prstGeom prst="ellipse">
            <a:avLst/>
          </a:prstGeom>
          <a:noFill/>
          <a:ln w="381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932" y="5031751"/>
            <a:ext cx="784793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</a:rPr>
              <a:t>time difference between </a:t>
            </a:r>
            <a:r>
              <a:rPr lang="en-US" altLang="ja-JP" sz="2000" dirty="0" smtClean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lang="en-US" altLang="ja-JP" sz="2000" dirty="0" smtClean="0">
                <a:solidFill>
                  <a:srgbClr val="0070C0"/>
                </a:solidFill>
              </a:rPr>
              <a:t> &amp; K  ~ 2.4nsec </a:t>
            </a:r>
            <a:r>
              <a:rPr lang="en-US" altLang="ja-JP" sz="2000" dirty="0" smtClean="0"/>
              <a:t>(Expected: 2.3 </a:t>
            </a:r>
            <a:r>
              <a:rPr lang="en-US" altLang="ja-JP" sz="2000" dirty="0" err="1" smtClean="0"/>
              <a:t>nsec</a:t>
            </a:r>
            <a:r>
              <a:rPr lang="en-US" altLang="ja-JP" sz="2000" dirty="0" smtClean="0"/>
              <a:t> @ 1.1 </a:t>
            </a:r>
            <a:r>
              <a:rPr lang="en-US" altLang="ja-JP" sz="2000" dirty="0" err="1" smtClean="0"/>
              <a:t>Gev</a:t>
            </a:r>
            <a:r>
              <a:rPr lang="en-US" altLang="ja-JP" sz="2000" dirty="0" smtClean="0"/>
              <a:t>/c</a:t>
            </a:r>
          </a:p>
          <a:p>
            <a:r>
              <a:rPr kumimoji="1" lang="en-US" altLang="ja-JP" sz="2000" dirty="0" smtClean="0">
                <a:solidFill>
                  <a:srgbClr val="0070C0"/>
                </a:solidFill>
              </a:rPr>
              <a:t>e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:K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+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~ 9000:40</a:t>
            </a:r>
            <a:r>
              <a:rPr kumimoji="1" lang="en-US" altLang="ja-JP" sz="2000" dirty="0" smtClean="0"/>
              <a:t> (</a:t>
            </a:r>
            <a:r>
              <a:rPr lang="en-US" altLang="ja-JP" sz="2000" dirty="0" smtClean="0"/>
              <a:t>Expected : 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baseline="30000" dirty="0" smtClean="0"/>
              <a:t>+</a:t>
            </a:r>
            <a:r>
              <a:rPr kumimoji="1" lang="en-US" altLang="ja-JP" sz="2000" dirty="0" smtClean="0"/>
              <a:t>:K</a:t>
            </a:r>
            <a:r>
              <a:rPr lang="en-US" altLang="ja-JP" sz="2000" baseline="30000" dirty="0" smtClean="0"/>
              <a:t> + </a:t>
            </a:r>
            <a:r>
              <a:rPr kumimoji="1" lang="en-US" altLang="ja-JP" sz="2000" dirty="0" smtClean="0"/>
              <a:t> ~ 540:1 @ 1.0 </a:t>
            </a:r>
            <a:r>
              <a:rPr kumimoji="1" lang="en-US" altLang="ja-JP" sz="2000" dirty="0" err="1" smtClean="0"/>
              <a:t>GeV</a:t>
            </a:r>
            <a:r>
              <a:rPr kumimoji="1" lang="en-US" altLang="ja-JP" sz="2000" dirty="0" smtClean="0"/>
              <a:t>/c)</a:t>
            </a:r>
          </a:p>
          <a:p>
            <a:endParaRPr kumimoji="1" lang="en-US" altLang="ja-JP" sz="2000" dirty="0" smtClean="0"/>
          </a:p>
          <a:p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 Identify K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 +</a:t>
            </a:r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 on TOF the spectrum</a:t>
            </a:r>
            <a:endParaRPr kumimoji="1"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27650" name="タイトル 1"/>
          <p:cNvSpPr>
            <a:spLocks noGrp="1"/>
          </p:cNvSpPr>
          <p:nvPr>
            <p:ph type="title"/>
          </p:nvPr>
        </p:nvSpPr>
        <p:spPr>
          <a:xfrm>
            <a:off x="675862" y="0"/>
            <a:ext cx="7772400" cy="914400"/>
          </a:xfrm>
        </p:spPr>
        <p:txBody>
          <a:bodyPr/>
          <a:lstStyle/>
          <a:p>
            <a:r>
              <a:rPr lang="en-US" altLang="ja-JP" dirty="0" smtClean="0"/>
              <a:t>The First Kaon at J-PARC</a:t>
            </a:r>
            <a:endParaRPr lang="ja-JP" altLang="en-US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3466769" y="795130"/>
            <a:ext cx="2242268" cy="548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Milestone</a:t>
            </a:r>
            <a:endParaRPr kumimoji="1" lang="ja-JP" altLang="en-US" dirty="0"/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285720" y="2167128"/>
            <a:ext cx="7358114" cy="4325112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Beam Extraction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2009/1/27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Kaon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Beam 2009/3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Completion of K1.8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2009/10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of K1.1BR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momentum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 of Hadron Hall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？？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25003"/>
            <a:ext cx="9144000" cy="955612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C00000"/>
                </a:solidFill>
              </a:rPr>
              <a:t>– Purity &amp; Yield at </a:t>
            </a:r>
            <a:r>
              <a:rPr lang="en-US" altLang="ja-JP" sz="3600" b="1" dirty="0" err="1" smtClean="0">
                <a:solidFill>
                  <a:srgbClr val="C00000"/>
                </a:solidFill>
              </a:rPr>
              <a:t>Kaons</a:t>
            </a:r>
            <a:r>
              <a:rPr lang="en-US" altLang="ja-JP" sz="3600" b="1" dirty="0" smtClean="0">
                <a:solidFill>
                  <a:srgbClr val="C00000"/>
                </a:solidFill>
              </a:rPr>
              <a:t> @ K1.8</a:t>
            </a:r>
            <a:endParaRPr kumimoji="1" lang="ja-JP" altLang="en-US" sz="3600" b="1" dirty="0">
              <a:solidFill>
                <a:srgbClr val="C00000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5089898" y="1600043"/>
            <a:ext cx="3457575" cy="5257957"/>
            <a:chOff x="150646" y="1347981"/>
            <a:chExt cx="3457575" cy="5257957"/>
          </a:xfrm>
        </p:grpSpPr>
        <p:pic>
          <p:nvPicPr>
            <p:cNvPr id="3" name="Picture 3" descr="C:\Users\sks\J-PARC\Beam0911\K18\BeamTOFSpectra\BeamTOFSpec.jpg"/>
            <p:cNvPicPr>
              <a:picLocks noChangeAspect="1" noChangeArrowheads="1"/>
            </p:cNvPicPr>
            <p:nvPr/>
          </p:nvPicPr>
          <p:blipFill>
            <a:blip r:embed="rId3" cstate="print"/>
            <a:srcRect b="25503"/>
            <a:stretch>
              <a:fillRect/>
            </a:stretch>
          </p:blipFill>
          <p:spPr bwMode="auto">
            <a:xfrm>
              <a:off x="150646" y="1347981"/>
              <a:ext cx="3457575" cy="5257957"/>
            </a:xfrm>
            <a:prstGeom prst="rect">
              <a:avLst/>
            </a:prstGeom>
            <a:noFill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85720" y="1571612"/>
              <a:ext cx="164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</a:rPr>
                <a:t>ES1/ES2 OFF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68768" y="3367037"/>
              <a:ext cx="934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</a:rPr>
                <a:t>ES1 ON</a:t>
              </a:r>
            </a:p>
            <a:p>
              <a:r>
                <a:rPr lang="en-US" altLang="ja-JP" b="1" dirty="0" smtClean="0">
                  <a:solidFill>
                    <a:srgbClr val="7030A0"/>
                  </a:solidFill>
                </a:rPr>
                <a:t>ES2 OFF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66963" y="5145906"/>
              <a:ext cx="131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</a:rPr>
                <a:t>ES1/ES2 ON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733139" y="1694672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50"/>
                  </a:solidFill>
                </a:rPr>
                <a:t>20.5%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746929" y="3454677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B050"/>
                  </a:solidFill>
                </a:rPr>
                <a:t>38</a:t>
              </a:r>
              <a:r>
                <a:rPr kumimoji="1" lang="en-US" altLang="ja-JP" b="1" dirty="0" smtClean="0">
                  <a:solidFill>
                    <a:srgbClr val="00B050"/>
                  </a:solidFill>
                </a:rPr>
                <a:t>.5%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64155" y="5149215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B050"/>
                  </a:solidFill>
                </a:rPr>
                <a:t>83.4</a:t>
              </a:r>
              <a:r>
                <a:rPr kumimoji="1" lang="en-US" altLang="ja-JP" b="1" dirty="0" smtClean="0">
                  <a:solidFill>
                    <a:srgbClr val="00B050"/>
                  </a:solidFill>
                </a:rPr>
                <a:t>%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624453" y="6072840"/>
            <a:ext cx="3610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*still rough tuning</a:t>
            </a:r>
          </a:p>
          <a:p>
            <a:r>
              <a:rPr lang="en-US" altLang="ja-JP" sz="2000" dirty="0" smtClean="0"/>
              <a:t>K/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 will be much more improved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82116" y="1153303"/>
            <a:ext cx="391953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TOF of beam particle in “K” trigger</a:t>
            </a:r>
            <a:endParaRPr kumimoji="1" lang="ja-JP" altLang="en-US" dirty="0"/>
          </a:p>
        </p:txBody>
      </p:sp>
      <p:grpSp>
        <p:nvGrpSpPr>
          <p:cNvPr id="43" name="グループ化 42"/>
          <p:cNvGrpSpPr/>
          <p:nvPr/>
        </p:nvGrpSpPr>
        <p:grpSpPr>
          <a:xfrm>
            <a:off x="590818" y="1623429"/>
            <a:ext cx="3014694" cy="3008960"/>
            <a:chOff x="5858851" y="692628"/>
            <a:chExt cx="3014694" cy="300896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8851" y="692628"/>
              <a:ext cx="3014694" cy="300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6857189" y="1161905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kumimoji="1" lang="en-US" altLang="ja-JP" sz="2400" b="1" baseline="30000" dirty="0" smtClean="0">
                  <a:solidFill>
                    <a:srgbClr val="FF0000"/>
                  </a:solidFill>
                  <a:latin typeface="Symbol" pitchFamily="18" charset="2"/>
                </a:rPr>
                <a:t>-</a:t>
              </a:r>
              <a:endParaRPr kumimoji="1" lang="ja-JP" altLang="en-US" sz="2400" b="1" baseline="30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566942" y="1666597"/>
              <a:ext cx="513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7030A0"/>
                  </a:solidFill>
                </a:rPr>
                <a:t>K</a:t>
              </a:r>
              <a:r>
                <a:rPr kumimoji="1" lang="en-US" altLang="ja-JP" sz="2800" b="1" baseline="30000" dirty="0" smtClean="0">
                  <a:solidFill>
                    <a:srgbClr val="7030A0"/>
                  </a:solidFill>
                  <a:latin typeface="Symbol" pitchFamily="18" charset="2"/>
                </a:rPr>
                <a:t>-</a:t>
              </a:r>
              <a:endParaRPr kumimoji="1" lang="ja-JP" altLang="en-US" sz="2800" b="1" baseline="30000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767656" y="2697961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00B050"/>
                  </a:solidFill>
                </a:rPr>
                <a:t>p </a:t>
              </a:r>
              <a:endParaRPr kumimoji="1" lang="ja-JP" altLang="en-US" sz="2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 flipV="1">
              <a:off x="7841946" y="2800833"/>
              <a:ext cx="21717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850006" y="4572618"/>
            <a:ext cx="334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66"/>
                </a:solidFill>
              </a:rPr>
              <a:t>K- : 7</a:t>
            </a:r>
            <a:r>
              <a:rPr kumimoji="1" lang="en-US" altLang="ja-JP" sz="2400" b="1" dirty="0" smtClean="0">
                <a:solidFill>
                  <a:srgbClr val="FF0066"/>
                </a:solidFill>
              </a:rPr>
              <a:t>k/2.5E+12 </a:t>
            </a:r>
            <a:r>
              <a:rPr kumimoji="1" lang="en-US" altLang="ja-JP" sz="2400" b="1" dirty="0" err="1" smtClean="0">
                <a:solidFill>
                  <a:srgbClr val="FF0066"/>
                </a:solidFill>
              </a:rPr>
              <a:t>ppp</a:t>
            </a:r>
            <a:endParaRPr kumimoji="1" lang="en-US" altLang="ja-JP" sz="2400" b="1" dirty="0" smtClean="0">
              <a:solidFill>
                <a:srgbClr val="FF0066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43861" y="5534942"/>
            <a:ext cx="4636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c</a:t>
            </a:r>
            <a:r>
              <a:rPr kumimoji="1" lang="en-US" altLang="ja-JP" sz="2400" b="1" dirty="0" smtClean="0"/>
              <a:t>onsistent with design value</a:t>
            </a:r>
            <a:endParaRPr kumimoji="1" lang="ja-JP" altLang="en-US" sz="2400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50006" y="5014884"/>
            <a:ext cx="363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66"/>
                </a:solidFill>
              </a:rPr>
              <a:t>K+ : 40</a:t>
            </a:r>
            <a:r>
              <a:rPr kumimoji="1" lang="en-US" altLang="ja-JP" sz="2400" b="1" dirty="0" smtClean="0">
                <a:solidFill>
                  <a:srgbClr val="FF0066"/>
                </a:solidFill>
              </a:rPr>
              <a:t>k/2.5E+12 </a:t>
            </a:r>
            <a:r>
              <a:rPr kumimoji="1" lang="en-US" altLang="ja-JP" sz="2400" b="1" dirty="0" err="1" smtClean="0">
                <a:solidFill>
                  <a:srgbClr val="FF0066"/>
                </a:solidFill>
              </a:rPr>
              <a:t>ppp</a:t>
            </a:r>
            <a:endParaRPr kumimoji="1" lang="en-US" altLang="ja-JP" sz="2400" b="1" dirty="0" smtClean="0">
              <a:solidFill>
                <a:srgbClr val="FF0066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67600" y="593467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8% in non-biased trigger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Milestone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6715140" y="4943065"/>
            <a:ext cx="2000264" cy="0"/>
          </a:xfrm>
          <a:prstGeom prst="line">
            <a:avLst/>
          </a:prstGeom>
          <a:ln>
            <a:prstDash val="sysDot"/>
            <a:headEnd type="arrow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929586" y="45144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now</a:t>
            </a:r>
            <a:endParaRPr kumimoji="1" lang="ja-JP" altLang="en-US" sz="2000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85720" y="2167128"/>
            <a:ext cx="7358114" cy="4325112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Beam Extraction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2009/1/27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Kaon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Beam 2009/3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Completion of K1.8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2009/10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Construction of K1.1BR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momentum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 of Hadron Hall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？？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4279896" y="372529"/>
            <a:ext cx="4864104" cy="6485471"/>
            <a:chOff x="4279896" y="372529"/>
            <a:chExt cx="4864104" cy="6485471"/>
          </a:xfrm>
        </p:grpSpPr>
        <p:pic>
          <p:nvPicPr>
            <p:cNvPr id="5121" name="Picture 1" descr="F:\DCIM\100CASIO\CIMG086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896" y="372529"/>
              <a:ext cx="4864104" cy="6485471"/>
            </a:xfrm>
            <a:prstGeom prst="rect">
              <a:avLst/>
            </a:prstGeom>
            <a:noFill/>
          </p:spPr>
        </p:pic>
        <p:sp>
          <p:nvSpPr>
            <p:cNvPr id="23" name="フリーフォーム 22"/>
            <p:cNvSpPr/>
            <p:nvPr/>
          </p:nvSpPr>
          <p:spPr>
            <a:xfrm>
              <a:off x="5065507" y="5215944"/>
              <a:ext cx="2434107" cy="682579"/>
            </a:xfrm>
            <a:custGeom>
              <a:avLst/>
              <a:gdLst>
                <a:gd name="connsiteX0" fmla="*/ 0 w 2240924"/>
                <a:gd name="connsiteY0" fmla="*/ 1019578 h 1019578"/>
                <a:gd name="connsiteX1" fmla="*/ 785611 w 2240924"/>
                <a:gd name="connsiteY1" fmla="*/ 156693 h 1019578"/>
                <a:gd name="connsiteX2" fmla="*/ 2240924 w 2240924"/>
                <a:gd name="connsiteY2" fmla="*/ 79420 h 1019578"/>
                <a:gd name="connsiteX3" fmla="*/ 2240924 w 2240924"/>
                <a:gd name="connsiteY3" fmla="*/ 79420 h 101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0924" h="1019578">
                  <a:moveTo>
                    <a:pt x="0" y="1019578"/>
                  </a:moveTo>
                  <a:cubicBezTo>
                    <a:pt x="206062" y="666482"/>
                    <a:pt x="412124" y="313386"/>
                    <a:pt x="785611" y="156693"/>
                  </a:cubicBezTo>
                  <a:cubicBezTo>
                    <a:pt x="1159098" y="0"/>
                    <a:pt x="2240924" y="79420"/>
                    <a:pt x="2240924" y="79420"/>
                  </a:cubicBezTo>
                  <a:lnTo>
                    <a:pt x="2240924" y="79420"/>
                  </a:lnTo>
                </a:path>
              </a:pathLst>
            </a:custGeom>
            <a:ln w="571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>
              <a:stCxn id="5121" idx="1"/>
            </p:cNvCxnSpPr>
            <p:nvPr/>
          </p:nvCxnSpPr>
          <p:spPr>
            <a:xfrm rot="10800000" flipH="1">
              <a:off x="4279896" y="2949263"/>
              <a:ext cx="502276" cy="66600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4279896" y="2550017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KL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 rot="20839888">
              <a:off x="5063360" y="4866067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K1.1BR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0" y="2100301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North part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64386" y="465076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South part</a:t>
            </a:r>
            <a:endParaRPr kumimoji="1" lang="ja-JP" altLang="en-US" sz="2400" dirty="0"/>
          </a:p>
        </p:txBody>
      </p:sp>
      <p:cxnSp>
        <p:nvCxnSpPr>
          <p:cNvPr id="27" name="直線矢印コネクタ 26"/>
          <p:cNvCxnSpPr/>
          <p:nvPr/>
        </p:nvCxnSpPr>
        <p:spPr>
          <a:xfrm rot="16200000" flipV="1">
            <a:off x="6137674" y="4298322"/>
            <a:ext cx="4101921" cy="101743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 rot="4421151">
            <a:off x="7272483" y="3756338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High Momentum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-1455313" y="2585979"/>
            <a:ext cx="5696028" cy="4272021"/>
            <a:chOff x="3447972" y="2585979"/>
            <a:chExt cx="5696028" cy="4272021"/>
          </a:xfrm>
        </p:grpSpPr>
        <p:pic>
          <p:nvPicPr>
            <p:cNvPr id="5122" name="Picture 2" descr="F:\DCIM\100CASIO\CIMG08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47972" y="2585979"/>
              <a:ext cx="5696028" cy="4272021"/>
            </a:xfrm>
            <a:prstGeom prst="rect">
              <a:avLst/>
            </a:prstGeom>
            <a:noFill/>
          </p:spPr>
        </p:pic>
        <p:sp>
          <p:nvSpPr>
            <p:cNvPr id="37" name="フリーフォーム 36"/>
            <p:cNvSpPr/>
            <p:nvPr/>
          </p:nvSpPr>
          <p:spPr>
            <a:xfrm rot="17721370" flipH="1">
              <a:off x="7144973" y="4429810"/>
              <a:ext cx="468398" cy="342526"/>
            </a:xfrm>
            <a:custGeom>
              <a:avLst/>
              <a:gdLst>
                <a:gd name="connsiteX0" fmla="*/ 0 w 2240924"/>
                <a:gd name="connsiteY0" fmla="*/ 1019578 h 1019578"/>
                <a:gd name="connsiteX1" fmla="*/ 785611 w 2240924"/>
                <a:gd name="connsiteY1" fmla="*/ 156693 h 1019578"/>
                <a:gd name="connsiteX2" fmla="*/ 2240924 w 2240924"/>
                <a:gd name="connsiteY2" fmla="*/ 79420 h 1019578"/>
                <a:gd name="connsiteX3" fmla="*/ 2240924 w 2240924"/>
                <a:gd name="connsiteY3" fmla="*/ 79420 h 101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0924" h="1019578">
                  <a:moveTo>
                    <a:pt x="0" y="1019578"/>
                  </a:moveTo>
                  <a:cubicBezTo>
                    <a:pt x="206062" y="666482"/>
                    <a:pt x="412124" y="313386"/>
                    <a:pt x="785611" y="156693"/>
                  </a:cubicBezTo>
                  <a:cubicBezTo>
                    <a:pt x="1159098" y="0"/>
                    <a:pt x="2240924" y="79420"/>
                    <a:pt x="2240924" y="79420"/>
                  </a:cubicBezTo>
                  <a:lnTo>
                    <a:pt x="2240924" y="79420"/>
                  </a:lnTo>
                </a:path>
              </a:pathLst>
            </a:custGeom>
            <a:ln w="571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矢印コネクタ 38"/>
            <p:cNvCxnSpPr>
              <a:stCxn id="44" idx="1"/>
            </p:cNvCxnSpPr>
            <p:nvPr/>
          </p:nvCxnSpPr>
          <p:spPr>
            <a:xfrm rot="10800000" flipV="1">
              <a:off x="5859890" y="3095291"/>
              <a:ext cx="515153" cy="22745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6375042" y="2910625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SKS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7699420" y="4144850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K1.8BR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55900"/>
          <a:stretch>
            <a:fillRect/>
          </a:stretch>
        </p:blipFill>
        <p:spPr bwMode="auto">
          <a:xfrm rot="16200000">
            <a:off x="675860" y="119269"/>
            <a:ext cx="1325217" cy="142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ストライプ矢印 21"/>
          <p:cNvSpPr/>
          <p:nvPr/>
        </p:nvSpPr>
        <p:spPr>
          <a:xfrm rot="16200000">
            <a:off x="1255694" y="1564784"/>
            <a:ext cx="296213" cy="206062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Contents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625" y="1714500"/>
            <a:ext cx="8229600" cy="48577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Overview of J-PARC  Hadron Facility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Facility &amp; Physics Programs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Current Status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beam commissioning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spectrometer performance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dirty="0" smtClean="0">
                <a:sym typeface="Wingdings" pitchFamily="2" charset="2"/>
              </a:rPr>
              <a:t>S</a:t>
            </a:r>
            <a:r>
              <a:rPr lang="en-US" altLang="ja-JP" dirty="0" smtClean="0"/>
              <a:t>earch for </a:t>
            </a:r>
            <a:r>
              <a:rPr lang="en-US" altLang="ja-JP" dirty="0" err="1" smtClean="0"/>
              <a:t>Pentaquark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baseline="30000" dirty="0" smtClean="0"/>
              <a:t>+ </a:t>
            </a:r>
            <a:r>
              <a:rPr lang="en-US" altLang="ja-JP" dirty="0" smtClean="0"/>
              <a:t> in </a:t>
            </a:r>
            <a:r>
              <a:rPr lang="en-US" altLang="ja-JP" dirty="0" err="1" smtClean="0"/>
              <a:t>Hadronic</a:t>
            </a:r>
            <a:r>
              <a:rPr lang="en-US" altLang="ja-JP" dirty="0" smtClean="0">
                <a:sym typeface="Wingdings" pitchFamily="2" charset="2"/>
              </a:rPr>
              <a:t> Reaction</a:t>
            </a:r>
          </a:p>
          <a:p>
            <a:pPr marL="658368" lvl="1" indent="-246888" eaLnBrk="1" fontAlgn="auto" hangingPunct="1">
              <a:lnSpc>
                <a:spcPct val="15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dirty="0" smtClean="0"/>
              <a:t>J-PARC E19 experiment :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cs typeface="Arial" pitchFamily="34" charset="0"/>
              </a:rPr>
              <a:t>–</a:t>
            </a:r>
            <a:r>
              <a:rPr lang="en-US" altLang="ja-JP" dirty="0" err="1" smtClean="0"/>
              <a:t>p</a:t>
            </a:r>
            <a:r>
              <a:rPr lang="en-US" altLang="ja-JP" dirty="0" err="1" smtClean="0">
                <a:sym typeface="Wingdings" pitchFamily="2" charset="2"/>
              </a:rPr>
              <a:t>K</a:t>
            </a:r>
            <a:r>
              <a:rPr lang="en-US" altLang="ja-JP" baseline="30000" dirty="0" smtClean="0">
                <a:sym typeface="Wingdings" pitchFamily="2" charset="2"/>
              </a:rPr>
              <a:t>–</a:t>
            </a:r>
            <a:r>
              <a:rPr lang="en-US" altLang="ja-JP" dirty="0" smtClean="0">
                <a:sym typeface="Wingdings" pitchFamily="2" charset="2"/>
              </a:rPr>
              <a:t>X </a:t>
            </a:r>
          </a:p>
          <a:p>
            <a:pPr marL="658368" lvl="1" indent="-246888" eaLnBrk="1" fontAlgn="auto" hangingPunct="1">
              <a:lnSpc>
                <a:spcPct val="15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dirty="0" smtClean="0">
                <a:sym typeface="Wingdings" pitchFamily="2" charset="2"/>
              </a:rPr>
              <a:t>Future Plan</a:t>
            </a:r>
          </a:p>
          <a:p>
            <a:pPr marL="923544" lvl="2" indent="-21945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ja-JP" dirty="0" smtClean="0">
                <a:sym typeface="Wingdings" pitchFamily="2" charset="2"/>
              </a:rPr>
              <a:t>other </a:t>
            </a:r>
            <a:r>
              <a:rPr lang="en-US" altLang="ja-JP" dirty="0" err="1" smtClean="0">
                <a:sym typeface="Wingdings" pitchFamily="2" charset="2"/>
              </a:rPr>
              <a:t>pentaquarks</a:t>
            </a:r>
            <a:r>
              <a:rPr lang="en-US" altLang="ja-JP" dirty="0" smtClean="0">
                <a:sym typeface="Wingdings" pitchFamily="2" charset="2"/>
              </a:rPr>
              <a:t>, </a:t>
            </a:r>
            <a:r>
              <a:rPr lang="en-US" altLang="ja-JP" dirty="0" err="1" smtClean="0">
                <a:sym typeface="Wingdings" pitchFamily="2" charset="2"/>
              </a:rPr>
              <a:t>tetraquarks</a:t>
            </a:r>
            <a:endParaRPr lang="en-US" altLang="ja-JP" dirty="0" smtClean="0">
              <a:sym typeface="Wingdings" pitchFamily="2" charset="2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6BC7FD-4F4A-4EAA-9D1D-7F43C2EB8DDC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Milestone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6715140" y="4943065"/>
            <a:ext cx="2000264" cy="0"/>
          </a:xfrm>
          <a:prstGeom prst="line">
            <a:avLst/>
          </a:prstGeom>
          <a:ln>
            <a:prstDash val="sysDot"/>
            <a:headEnd type="arrow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929586" y="45144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now</a:t>
            </a:r>
            <a:endParaRPr kumimoji="1" lang="ja-JP" altLang="en-US" sz="2000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85720" y="2167128"/>
            <a:ext cx="7358114" cy="4325112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Beam Extraction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2009/1/27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Kaon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Beam 2009/3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Completion of K1.8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2009/10</a:t>
            </a: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of K1.1BR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high momentum </a:t>
            </a:r>
            <a:r>
              <a:rPr kumimoji="1" lang="en-US" altLang="ja-JP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beamline</a:t>
            </a: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 of Hadron Hall</a:t>
            </a:r>
            <a:r>
              <a:rPr kumimoji="1" lang="ja-JP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？？</a:t>
            </a:r>
            <a:endParaRPr kumimoji="1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High Momentum </a:t>
            </a:r>
            <a:r>
              <a:rPr kumimoji="1" lang="en-US" altLang="ja-JP" dirty="0" err="1" smtClean="0"/>
              <a:t>Beamline</a:t>
            </a:r>
            <a:endParaRPr kumimoji="1" lang="ja-JP" alt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35" y="1928802"/>
            <a:ext cx="9019165" cy="426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11125" y="2964802"/>
            <a:ext cx="34004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SM1: branched by 5°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78100" y="4574527"/>
            <a:ext cx="922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3.9°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2600" y="4645964"/>
            <a:ext cx="12652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5.8°x3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5400000">
            <a:off x="142081" y="3749821"/>
            <a:ext cx="714375" cy="1588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232650" y="6259848"/>
            <a:ext cx="19113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beam 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dump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" name="直線矢印コネクタ 9"/>
          <p:cNvCxnSpPr>
            <a:stCxn id="9" idx="0"/>
          </p:cNvCxnSpPr>
          <p:nvPr/>
        </p:nvCxnSpPr>
        <p:spPr>
          <a:xfrm rot="5400000" flipH="1" flipV="1">
            <a:off x="8215044" y="5897563"/>
            <a:ext cx="335566" cy="389005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476013" y="5888574"/>
            <a:ext cx="2878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Experimental Area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7429500" y="5822302"/>
            <a:ext cx="571500" cy="466725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3214688" y="4415777"/>
            <a:ext cx="219075" cy="136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2303529" y="3414043"/>
            <a:ext cx="154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Vertical Bend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/>
          <p:cNvCxnSpPr>
            <a:stCxn id="15" idx="2"/>
          </p:cNvCxnSpPr>
          <p:nvPr/>
        </p:nvCxnSpPr>
        <p:spPr>
          <a:xfrm rot="16200000" flipH="1">
            <a:off x="2914275" y="3945502"/>
            <a:ext cx="531834" cy="208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5900"/>
          <a:stretch>
            <a:fillRect/>
          </a:stretch>
        </p:blipFill>
        <p:spPr bwMode="auto">
          <a:xfrm>
            <a:off x="3415048" y="711650"/>
            <a:ext cx="5728952" cy="61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Phase II : Hall Extension</a:t>
            </a:r>
            <a:endParaRPr kumimoji="1" lang="ja-JP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1401763"/>
            <a:ext cx="8308975" cy="497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4418204" y="2552700"/>
            <a:ext cx="4340034" cy="3337115"/>
          </a:xfrm>
          <a:prstGeom prst="rect">
            <a:avLst/>
          </a:prstGeom>
          <a:gradFill rotWithShape="1">
            <a:gsLst>
              <a:gs pos="0">
                <a:srgbClr val="00B8FF">
                  <a:alpha val="12999"/>
                </a:srgbClr>
              </a:gs>
              <a:gs pos="100000">
                <a:srgbClr val="005576">
                  <a:alpha val="12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E19 experiment</a:t>
            </a:r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428868"/>
            <a:ext cx="3835406" cy="395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グループ化 26"/>
          <p:cNvGrpSpPr>
            <a:grpSpLocks/>
          </p:cNvGrpSpPr>
          <p:nvPr/>
        </p:nvGrpSpPr>
        <p:grpSpPr bwMode="auto">
          <a:xfrm>
            <a:off x="3071802" y="3000372"/>
            <a:ext cx="4344919" cy="2356696"/>
            <a:chOff x="204998" y="1330456"/>
            <a:chExt cx="6453377" cy="3721141"/>
          </a:xfrm>
        </p:grpSpPr>
        <p:grpSp>
          <p:nvGrpSpPr>
            <p:cNvPr id="7" name="グループ化 4"/>
            <p:cNvGrpSpPr>
              <a:grpSpLocks/>
            </p:cNvGrpSpPr>
            <p:nvPr/>
          </p:nvGrpSpPr>
          <p:grpSpPr bwMode="auto">
            <a:xfrm>
              <a:off x="204998" y="1330456"/>
              <a:ext cx="6354950" cy="3481301"/>
              <a:chOff x="542145" y="2279484"/>
              <a:chExt cx="5466091" cy="3027635"/>
            </a:xfrm>
          </p:grpSpPr>
          <p:grpSp>
            <p:nvGrpSpPr>
              <p:cNvPr id="11" name="グループ化 16"/>
              <p:cNvGrpSpPr>
                <a:grpSpLocks/>
              </p:cNvGrpSpPr>
              <p:nvPr/>
            </p:nvGrpSpPr>
            <p:grpSpPr bwMode="auto">
              <a:xfrm>
                <a:off x="542145" y="2279484"/>
                <a:ext cx="5466091" cy="3027635"/>
                <a:chOff x="355715" y="2634591"/>
                <a:chExt cx="5466091" cy="3027635"/>
              </a:xfrm>
            </p:grpSpPr>
            <p:cxnSp>
              <p:nvCxnSpPr>
                <p:cNvPr id="13" name="直線コネクタ 7"/>
                <p:cNvCxnSpPr/>
                <p:nvPr/>
              </p:nvCxnSpPr>
              <p:spPr bwMode="auto">
                <a:xfrm rot="10800000" flipH="1" flipV="1">
                  <a:off x="1446769" y="4568802"/>
                  <a:ext cx="1142917" cy="0"/>
                </a:xfrm>
                <a:prstGeom prst="line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 bwMode="auto">
                <a:xfrm flipV="1">
                  <a:off x="2589686" y="3781869"/>
                  <a:ext cx="1500676" cy="786934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/>
                <p:cNvCxnSpPr/>
                <p:nvPr/>
              </p:nvCxnSpPr>
              <p:spPr bwMode="auto">
                <a:xfrm rot="16200000" flipV="1">
                  <a:off x="4080607" y="3264941"/>
                  <a:ext cx="285781" cy="143376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 bwMode="auto">
                <a:xfrm rot="10800000">
                  <a:off x="2642940" y="2826504"/>
                  <a:ext cx="1500676" cy="357571"/>
                </a:xfrm>
                <a:prstGeom prst="line">
                  <a:avLst/>
                </a:prstGeom>
                <a:ln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/>
                <p:cNvCxnSpPr/>
                <p:nvPr/>
              </p:nvCxnSpPr>
              <p:spPr bwMode="auto">
                <a:xfrm flipV="1">
                  <a:off x="4090362" y="3382879"/>
                  <a:ext cx="1600357" cy="39899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/>
                <p:cNvCxnSpPr/>
                <p:nvPr/>
              </p:nvCxnSpPr>
              <p:spPr bwMode="auto">
                <a:xfrm rot="5400000" flipH="1" flipV="1">
                  <a:off x="5535437" y="3095130"/>
                  <a:ext cx="429362" cy="143376"/>
                </a:xfrm>
                <a:prstGeom prst="line">
                  <a:avLst/>
                </a:prstGeom>
                <a:ln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 bwMode="auto">
                <a:xfrm>
                  <a:off x="2589686" y="4568802"/>
                  <a:ext cx="2785604" cy="785553"/>
                </a:xfrm>
                <a:prstGeom prst="line">
                  <a:avLst/>
                </a:prstGeom>
                <a:ln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テキスト ボックス 19"/>
                <p:cNvSpPr txBox="1"/>
                <p:nvPr/>
              </p:nvSpPr>
              <p:spPr bwMode="auto">
                <a:xfrm>
                  <a:off x="3243751" y="2634591"/>
                  <a:ext cx="1265019" cy="464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b="1" dirty="0">
                      <a:ln w="11430"/>
                      <a:solidFill>
                        <a:schemeClr val="accent2"/>
                      </a:soli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+mn-lt"/>
                      <a:ea typeface="+mn-ea"/>
                    </a:rPr>
                    <a:t>K1.8BR</a:t>
                  </a:r>
                  <a:endParaRPr lang="ja-JP" altLang="en-US" sz="1600" b="1" dirty="0">
                    <a:ln w="11430"/>
                    <a:solidFill>
                      <a:schemeClr val="accent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+mn-lt"/>
                    <a:ea typeface="+mn-ea"/>
                  </a:endParaRPr>
                </a:p>
              </p:txBody>
            </p:sp>
            <p:sp>
              <p:nvSpPr>
                <p:cNvPr id="21" name="テキスト ボックス 20"/>
                <p:cNvSpPr txBox="1"/>
                <p:nvPr/>
              </p:nvSpPr>
              <p:spPr bwMode="auto">
                <a:xfrm>
                  <a:off x="4779941" y="3069479"/>
                  <a:ext cx="857255" cy="46490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b="1" dirty="0">
                      <a:ln w="11430"/>
                      <a:solidFill>
                        <a:schemeClr val="accent2"/>
                      </a:soli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+mn-lt"/>
                      <a:ea typeface="+mn-ea"/>
                    </a:rPr>
                    <a:t>K1.8</a:t>
                  </a:r>
                  <a:endParaRPr lang="ja-JP" altLang="en-US" sz="1600" b="1" dirty="0">
                    <a:ln w="11430"/>
                    <a:solidFill>
                      <a:schemeClr val="accent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+mn-lt"/>
                    <a:ea typeface="+mn-ea"/>
                  </a:endParaRPr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 bwMode="auto">
                <a:xfrm>
                  <a:off x="355715" y="4425398"/>
                  <a:ext cx="1162651" cy="464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flat" dir="t">
                      <a:rot lat="0" lon="0" rev="18900000"/>
                    </a:lightRig>
                  </a:scene3d>
                  <a:sp3d extrusionH="31750" contourW="6350" prstMaterial="powder">
                    <a:contourClr>
                      <a:schemeClr val="accent3">
                        <a:tint val="100000"/>
                        <a:shade val="100000"/>
                        <a:satMod val="100000"/>
                        <a:hueMod val="100000"/>
                      </a:schemeClr>
                    </a:contourClr>
                  </a:sp3d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b="1" dirty="0">
                      <a:ln/>
                      <a:solidFill>
                        <a:schemeClr val="accent3"/>
                      </a:solidFill>
                      <a:latin typeface="+mn-lt"/>
                      <a:ea typeface="+mn-ea"/>
                    </a:rPr>
                    <a:t>proton</a:t>
                  </a:r>
                  <a:endParaRPr lang="ja-JP" altLang="en-US" sz="1600" b="1" dirty="0">
                    <a:ln/>
                    <a:solidFill>
                      <a:schemeClr val="accent3"/>
                    </a:solidFill>
                    <a:latin typeface="+mn-lt"/>
                    <a:ea typeface="+mn-ea"/>
                  </a:endParaRPr>
                </a:p>
              </p:txBody>
            </p:sp>
            <p:cxnSp>
              <p:nvCxnSpPr>
                <p:cNvPr id="23" name="直線矢印コネクタ 22"/>
                <p:cNvCxnSpPr/>
                <p:nvPr/>
              </p:nvCxnSpPr>
              <p:spPr bwMode="auto">
                <a:xfrm rot="16200000" flipH="1">
                  <a:off x="3380664" y="5495994"/>
                  <a:ext cx="309251" cy="2321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直線コネクタ 11"/>
              <p:cNvCxnSpPr/>
              <p:nvPr/>
            </p:nvCxnSpPr>
            <p:spPr bwMode="auto">
              <a:xfrm rot="5400000" flipH="1" flipV="1">
                <a:off x="4243823" y="3173919"/>
                <a:ext cx="285782" cy="214383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8" name="テキスト ボックス 7"/>
            <p:cNvSpPr txBox="1"/>
            <p:nvPr/>
          </p:nvSpPr>
          <p:spPr bwMode="auto">
            <a:xfrm>
              <a:off x="5801120" y="4517032"/>
              <a:ext cx="857255" cy="5345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ln w="11430"/>
                  <a:solidFill>
                    <a:schemeClr val="accent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KL</a:t>
              </a:r>
              <a:endParaRPr lang="ja-JP" altLang="en-US" sz="16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rot="16200000" flipH="1">
              <a:off x="3187240" y="3764813"/>
              <a:ext cx="754041" cy="64771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 bwMode="auto">
            <a:xfrm>
              <a:off x="2348190" y="4376470"/>
              <a:ext cx="1506321" cy="5345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ln w="11430"/>
                  <a:solidFill>
                    <a:schemeClr val="accent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K1.1BR</a:t>
              </a:r>
              <a:endParaRPr lang="ja-JP" altLang="en-US" sz="16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sp>
        <p:nvSpPr>
          <p:cNvPr id="24" name="円/楕円 23"/>
          <p:cNvSpPr/>
          <p:nvPr/>
        </p:nvSpPr>
        <p:spPr>
          <a:xfrm>
            <a:off x="6215074" y="2071678"/>
            <a:ext cx="2143140" cy="2214578"/>
          </a:xfrm>
          <a:prstGeom prst="ellipse">
            <a:avLst/>
          </a:prstGeom>
          <a:noFill/>
          <a:ln>
            <a:solidFill>
              <a:srgbClr val="66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841" y="210393"/>
            <a:ext cx="7242175" cy="114300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ym typeface="Symbol" pitchFamily="18" charset="2"/>
              </a:rPr>
              <a:t>Production Mechanism</a:t>
            </a:r>
            <a:endParaRPr lang="en-US" altLang="ja-JP" sz="3200" baseline="30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9164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87E48E-E192-467E-B938-7FA27321C71E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ja-JP" altLang="en-US" smtClean="0"/>
          </a:p>
        </p:txBody>
      </p:sp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-76200" y="1676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kumimoji="0" lang="ja-JP" altLang="ja-JP">
              <a:latin typeface="Symbol" pitchFamily="18" charset="2"/>
            </a:endParaRPr>
          </a:p>
        </p:txBody>
      </p:sp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155" y="731414"/>
            <a:ext cx="2654188" cy="256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6619791" y="372979"/>
            <a:ext cx="22862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ahoma" pitchFamily="34" charset="0"/>
              </a:rPr>
              <a:t>PRL 96, 042001 (2006)</a:t>
            </a: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4" cstate="print"/>
          <a:srcRect r="68879"/>
          <a:stretch>
            <a:fillRect/>
          </a:stretch>
        </p:blipFill>
        <p:spPr bwMode="auto">
          <a:xfrm>
            <a:off x="5607782" y="2928852"/>
            <a:ext cx="1553670" cy="125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356049" y="3589660"/>
            <a:ext cx="5017063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it </a:t>
            </a:r>
            <a:r>
              <a:rPr lang="en-US" altLang="ja-JP" dirty="0"/>
              <a:t>implies a </a:t>
            </a:r>
            <a:r>
              <a:rPr lang="en-US" altLang="ja-JP" dirty="0">
                <a:sym typeface="Wingdings" pitchFamily="2" charset="2"/>
              </a:rPr>
              <a:t>very small coupling to K*. </a:t>
            </a:r>
            <a:r>
              <a:rPr lang="en-US" altLang="ja-JP" dirty="0" smtClean="0">
                <a:sym typeface="Wingdings" pitchFamily="2" charset="2"/>
              </a:rPr>
              <a:t> </a:t>
            </a:r>
            <a:r>
              <a:rPr kumimoji="0" lang="en-US" altLang="ja-JP" b="1" dirty="0" err="1" smtClean="0">
                <a:solidFill>
                  <a:schemeClr val="accent2"/>
                </a:solidFill>
              </a:rPr>
              <a:t>g</a:t>
            </a:r>
            <a:r>
              <a:rPr kumimoji="0" lang="en-US" altLang="ja-JP" b="1" baseline="-25000" dirty="0" err="1" smtClean="0">
                <a:solidFill>
                  <a:schemeClr val="accent2"/>
                </a:solidFill>
              </a:rPr>
              <a:t>NK</a:t>
            </a:r>
            <a:r>
              <a:rPr kumimoji="0" lang="en-US" altLang="ja-JP" b="1" baseline="-25000" dirty="0" smtClean="0">
                <a:solidFill>
                  <a:schemeClr val="accent2"/>
                </a:solidFill>
              </a:rPr>
              <a:t>*</a:t>
            </a:r>
            <a:r>
              <a:rPr kumimoji="0" lang="en-US" altLang="ja-JP" b="1" baseline="-25000" dirty="0" smtClean="0">
                <a:solidFill>
                  <a:schemeClr val="accent2"/>
                </a:solidFill>
                <a:latin typeface="Symbol" pitchFamily="18" charset="2"/>
              </a:rPr>
              <a:t>Q</a:t>
            </a:r>
            <a:r>
              <a:rPr kumimoji="0" lang="en-US" altLang="ja-JP" b="1" baseline="-25000" dirty="0">
                <a:solidFill>
                  <a:schemeClr val="accent2"/>
                </a:solidFill>
              </a:rPr>
              <a:t>+ </a:t>
            </a:r>
            <a:r>
              <a:rPr kumimoji="0" lang="en-US" altLang="ja-JP" b="1" dirty="0">
                <a:solidFill>
                  <a:schemeClr val="accent2"/>
                </a:solidFill>
                <a:latin typeface="ＭＳ ゴシック" pitchFamily="49" charset="-128"/>
                <a:ea typeface="ＭＳ ゴシック" pitchFamily="49" charset="-128"/>
              </a:rPr>
              <a:t>∼</a:t>
            </a:r>
            <a:r>
              <a:rPr kumimoji="0" lang="en-US" altLang="ja-JP" b="1" dirty="0">
                <a:solidFill>
                  <a:schemeClr val="accent2"/>
                </a:solidFill>
              </a:rPr>
              <a:t>  0</a:t>
            </a:r>
            <a:endParaRPr lang="en-US" altLang="ja-JP" dirty="0">
              <a:sym typeface="Wingdings" pitchFamily="2" charset="2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380325" y="2731834"/>
          <a:ext cx="5114168" cy="792480"/>
        </p:xfrm>
        <a:graphic>
          <a:graphicData uri="http://schemas.openxmlformats.org/drawingml/2006/table">
            <a:tbl>
              <a:tblPr/>
              <a:tblGrid>
                <a:gridCol w="1294845"/>
                <a:gridCol w="1739669"/>
                <a:gridCol w="2079654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CLAS-p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1" lang="en-US" altLang="ja-JP" sz="20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KN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U.L. 0.8nb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E559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1" lang="en-US" altLang="ja-JP" sz="20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+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 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+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X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2000" dirty="0" smtClean="0">
                          <a:latin typeface="Lucida Sans Unicode" pitchFamily="34" charset="0"/>
                          <a:sym typeface="Symbol" pitchFamily="18" charset="2"/>
                        </a:rPr>
                        <a:t>U.L. 3.5 </a:t>
                      </a:r>
                      <a:r>
                        <a:rPr lang="en-US" altLang="ja-JP" sz="2000" dirty="0" err="1" smtClean="0">
                          <a:latin typeface="Symbol" pitchFamily="18" charset="2"/>
                          <a:sym typeface="Symbol" pitchFamily="18" charset="2"/>
                        </a:rPr>
                        <a:t>m</a:t>
                      </a:r>
                      <a:r>
                        <a:rPr lang="en-US" altLang="ja-JP" sz="2000" dirty="0" err="1" smtClean="0">
                          <a:latin typeface="Lucida Sans Unicode" pitchFamily="34" charset="0"/>
                          <a:sym typeface="Symbol" pitchFamily="18" charset="2"/>
                        </a:rPr>
                        <a:t>b</a:t>
                      </a:r>
                      <a:r>
                        <a:rPr lang="en-US" altLang="ja-JP" sz="2000" dirty="0" smtClean="0">
                          <a:latin typeface="Lucida Sans Unicode" pitchFamily="34" charset="0"/>
                          <a:sym typeface="Symbol" pitchFamily="18" charset="2"/>
                        </a:rPr>
                        <a:t>/</a:t>
                      </a:r>
                      <a:r>
                        <a:rPr lang="en-US" altLang="ja-JP" sz="2000" dirty="0" err="1" smtClean="0">
                          <a:latin typeface="Lucida Sans Unicode" pitchFamily="34" charset="0"/>
                          <a:sym typeface="Symbol" pitchFamily="18" charset="2"/>
                        </a:rPr>
                        <a:t>sr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/>
        </p:nvGraphicFramePr>
        <p:xfrm>
          <a:off x="380324" y="1073319"/>
          <a:ext cx="5130351" cy="792480"/>
        </p:xfrm>
        <a:graphic>
          <a:graphicData uri="http://schemas.openxmlformats.org/drawingml/2006/table">
            <a:tbl>
              <a:tblPr/>
              <a:tblGrid>
                <a:gridCol w="1210280"/>
                <a:gridCol w="1783775"/>
                <a:gridCol w="2136296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CLAS-d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d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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pK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+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(n)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U.L. ~3nb for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LEPS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 K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+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  <a:sym typeface="Wingdings" pitchFamily="2" charset="2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4.6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Freeform 6"/>
          <p:cNvSpPr>
            <a:spLocks/>
          </p:cNvSpPr>
          <p:nvPr/>
        </p:nvSpPr>
        <p:spPr bwMode="auto">
          <a:xfrm rot="20607910">
            <a:off x="3765679" y="4993343"/>
            <a:ext cx="552166" cy="237325"/>
          </a:xfrm>
          <a:custGeom>
            <a:avLst/>
            <a:gdLst>
              <a:gd name="T0" fmla="*/ 0 w 912"/>
              <a:gd name="T1" fmla="*/ 8 h 400"/>
              <a:gd name="T2" fmla="*/ 4 w 912"/>
              <a:gd name="T3" fmla="*/ 1 h 400"/>
              <a:gd name="T4" fmla="*/ 6 w 912"/>
              <a:gd name="T5" fmla="*/ 16 h 400"/>
              <a:gd name="T6" fmla="*/ 12 w 912"/>
              <a:gd name="T7" fmla="*/ 5 h 400"/>
              <a:gd name="T8" fmla="*/ 17 w 912"/>
              <a:gd name="T9" fmla="*/ 19 h 400"/>
              <a:gd name="T10" fmla="*/ 23 w 912"/>
              <a:gd name="T11" fmla="*/ 8 h 400"/>
              <a:gd name="T12" fmla="*/ 25 w 912"/>
              <a:gd name="T13" fmla="*/ 27 h 400"/>
              <a:gd name="T14" fmla="*/ 31 w 912"/>
              <a:gd name="T15" fmla="*/ 16 h 400"/>
              <a:gd name="T16" fmla="*/ 33 w 912"/>
              <a:gd name="T17" fmla="*/ 27 h 400"/>
              <a:gd name="T18" fmla="*/ 39 w 912"/>
              <a:gd name="T19" fmla="*/ 30 h 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12"/>
              <a:gd name="T31" fmla="*/ 0 h 400"/>
              <a:gd name="T32" fmla="*/ 912 w 912"/>
              <a:gd name="T33" fmla="*/ 400 h 4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12" h="400">
                <a:moveTo>
                  <a:pt x="0" y="112"/>
                </a:moveTo>
                <a:cubicBezTo>
                  <a:pt x="36" y="56"/>
                  <a:pt x="72" y="0"/>
                  <a:pt x="96" y="16"/>
                </a:cubicBezTo>
                <a:cubicBezTo>
                  <a:pt x="120" y="32"/>
                  <a:pt x="112" y="200"/>
                  <a:pt x="144" y="208"/>
                </a:cubicBezTo>
                <a:cubicBezTo>
                  <a:pt x="176" y="216"/>
                  <a:pt x="248" y="56"/>
                  <a:pt x="288" y="64"/>
                </a:cubicBezTo>
                <a:cubicBezTo>
                  <a:pt x="328" y="72"/>
                  <a:pt x="344" y="248"/>
                  <a:pt x="384" y="256"/>
                </a:cubicBezTo>
                <a:cubicBezTo>
                  <a:pt x="424" y="264"/>
                  <a:pt x="496" y="96"/>
                  <a:pt x="528" y="112"/>
                </a:cubicBezTo>
                <a:cubicBezTo>
                  <a:pt x="560" y="128"/>
                  <a:pt x="544" y="336"/>
                  <a:pt x="576" y="352"/>
                </a:cubicBezTo>
                <a:cubicBezTo>
                  <a:pt x="608" y="368"/>
                  <a:pt x="688" y="208"/>
                  <a:pt x="720" y="208"/>
                </a:cubicBezTo>
                <a:cubicBezTo>
                  <a:pt x="752" y="208"/>
                  <a:pt x="736" y="320"/>
                  <a:pt x="768" y="352"/>
                </a:cubicBezTo>
                <a:cubicBezTo>
                  <a:pt x="800" y="384"/>
                  <a:pt x="856" y="392"/>
                  <a:pt x="912" y="4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4400551" y="5046490"/>
            <a:ext cx="1410520" cy="1446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4343401" y="5238750"/>
            <a:ext cx="238124" cy="428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3865704" y="5753099"/>
            <a:ext cx="744395" cy="260441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4528197" y="5650643"/>
            <a:ext cx="125868" cy="11742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Lucida Sans Unicode" pitchFamily="34" charset="0"/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4277825" y="5114620"/>
            <a:ext cx="127267" cy="11880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Lucida Sans Unicode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4611166" y="5737823"/>
            <a:ext cx="598574" cy="980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5181165" y="5795700"/>
            <a:ext cx="125868" cy="11880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Lucida Sans Unicode" pitchFamily="34" charset="0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5305425" y="5867400"/>
            <a:ext cx="554593" cy="346459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5305426" y="5686425"/>
            <a:ext cx="43815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5811070" y="6165506"/>
            <a:ext cx="125868" cy="11880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Lucida Sans Unicode" pitchFamily="34" charset="0"/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5910366" y="6262212"/>
            <a:ext cx="471307" cy="263867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5910366" y="6019067"/>
            <a:ext cx="509067" cy="197555"/>
          </a:xfrm>
          <a:prstGeom prst="line">
            <a:avLst/>
          </a:prstGeom>
          <a:noFill/>
          <a:ln w="38100" cmpd="dbl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861417" y="4851698"/>
            <a:ext cx="406974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>
                <a:latin typeface="Symbol" pitchFamily="18" charset="2"/>
              </a:rPr>
              <a:t>p</a:t>
            </a:r>
            <a:r>
              <a:rPr kumimoji="0" lang="en-US" altLang="ja-JP" baseline="30000">
                <a:latin typeface="Symbol" pitchFamily="18" charset="2"/>
              </a:rPr>
              <a:t>+</a:t>
            </a: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4465568" y="5231830"/>
            <a:ext cx="406974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Symbol" pitchFamily="18" charset="2"/>
              </a:rPr>
              <a:t>p</a:t>
            </a:r>
            <a:r>
              <a:rPr kumimoji="0" lang="en-US" altLang="ja-JP" baseline="30000" dirty="0">
                <a:latin typeface="Symbol" pitchFamily="18" charset="2"/>
              </a:rPr>
              <a:t>-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916052" y="5875391"/>
            <a:ext cx="862897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Times New Roman" pitchFamily="18" charset="0"/>
              </a:rPr>
              <a:t>proton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869676" y="4714784"/>
            <a:ext cx="272715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Symbol" pitchFamily="18" charset="2"/>
              </a:rPr>
              <a:t>g</a:t>
            </a:r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5278227" y="6028738"/>
            <a:ext cx="514662" cy="45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sz="2800">
                <a:latin typeface="Symbol" pitchFamily="18" charset="2"/>
              </a:rPr>
              <a:t>Q</a:t>
            </a:r>
            <a:r>
              <a:rPr kumimoji="0" lang="en-US" altLang="ja-JP" sz="2800" baseline="30000">
                <a:latin typeface="Times New Roman" pitchFamily="18" charset="0"/>
              </a:rPr>
              <a:t>+</a:t>
            </a:r>
            <a:endParaRPr kumimoji="0" lang="en-US" altLang="ja-JP" sz="2800">
              <a:latin typeface="Times New Roman" pitchFamily="18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4812515" y="5824275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dirty="0" smtClean="0">
                <a:latin typeface="Times New Roman" pitchFamily="18" charset="0"/>
              </a:rPr>
              <a:t>n</a:t>
            </a:r>
            <a:endParaRPr kumimoji="0" lang="en-US" altLang="ja-JP" dirty="0">
              <a:latin typeface="Times New Roman" pitchFamily="18" charset="0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6304753" y="5619813"/>
            <a:ext cx="457322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>
                <a:latin typeface="Times New Roman" pitchFamily="18" charset="0"/>
              </a:rPr>
              <a:t>K</a:t>
            </a:r>
            <a:r>
              <a:rPr kumimoji="0" lang="en-US" altLang="ja-JP" baseline="30000">
                <a:latin typeface="Times New Roman" pitchFamily="18" charset="0"/>
              </a:rPr>
              <a:t>+</a:t>
            </a:r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6436216" y="6212477"/>
            <a:ext cx="296490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dirty="0">
                <a:latin typeface="Times New Roman" pitchFamily="18" charset="0"/>
              </a:rPr>
              <a:t>n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5404108" y="5362926"/>
            <a:ext cx="578994" cy="39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ja-JP" dirty="0">
                <a:latin typeface="Times New Roman" pitchFamily="18" charset="0"/>
              </a:rPr>
              <a:t>K</a:t>
            </a:r>
            <a:r>
              <a:rPr kumimoji="0" lang="en-US" altLang="ja-JP" baseline="30000" dirty="0">
                <a:latin typeface="Symbol" pitchFamily="18" charset="2"/>
              </a:rPr>
              <a:t>-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45175" y="6062966"/>
            <a:ext cx="2949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sz="2400" dirty="0" err="1" smtClean="0">
                <a:solidFill>
                  <a:schemeClr val="hlink"/>
                </a:solidFill>
              </a:rPr>
              <a:t>cf</a:t>
            </a:r>
            <a:r>
              <a:rPr lang="en-US" altLang="ja-JP" sz="2400" dirty="0" smtClean="0">
                <a:solidFill>
                  <a:schemeClr val="hlink"/>
                </a:solidFill>
              </a:rPr>
              <a:t>: </a:t>
            </a:r>
            <a:r>
              <a:rPr lang="en-US" altLang="ja-JP" sz="2400" dirty="0" smtClean="0">
                <a:solidFill>
                  <a:schemeClr val="hlink"/>
                </a:solidFill>
                <a:latin typeface="Symbol" pitchFamily="18" charset="2"/>
              </a:rPr>
              <a:t>g </a:t>
            </a:r>
            <a:r>
              <a:rPr lang="en-US" altLang="ja-JP" sz="2400" dirty="0" smtClean="0">
                <a:solidFill>
                  <a:schemeClr val="hlink"/>
                </a:solidFill>
              </a:rPr>
              <a:t>p </a:t>
            </a:r>
            <a:r>
              <a:rPr lang="en-US" altLang="ja-JP" sz="2400" dirty="0" smtClean="0">
                <a:solidFill>
                  <a:schemeClr val="folHlink"/>
                </a:solidFill>
              </a:rPr>
              <a:t>→</a:t>
            </a:r>
            <a:r>
              <a:rPr lang="en-US" altLang="ja-JP" sz="2400" dirty="0" smtClean="0">
                <a:solidFill>
                  <a:schemeClr val="hlink"/>
                </a:solidFill>
                <a:sym typeface="Wingdings" pitchFamily="2" charset="2"/>
              </a:rPr>
              <a:t> </a:t>
            </a:r>
            <a:r>
              <a:rPr lang="en-US" altLang="ja-JP" sz="2400" dirty="0" smtClean="0">
                <a:solidFill>
                  <a:schemeClr val="hlink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2400" baseline="50000" dirty="0" smtClean="0">
                <a:solidFill>
                  <a:schemeClr val="hlink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altLang="ja-JP" sz="2400" dirty="0" smtClean="0">
                <a:solidFill>
                  <a:schemeClr val="hlink"/>
                </a:solidFill>
                <a:sym typeface="Wingdings" pitchFamily="2" charset="2"/>
              </a:rPr>
              <a:t> K</a:t>
            </a:r>
            <a:r>
              <a:rPr lang="en-US" altLang="ja-JP" sz="2400" baseline="50000" dirty="0" smtClean="0">
                <a:solidFill>
                  <a:schemeClr val="hlink"/>
                </a:solidFill>
                <a:latin typeface="Symbol" pitchFamily="18" charset="2"/>
                <a:sym typeface="Wingdings" pitchFamily="2" charset="2"/>
              </a:rPr>
              <a:t>- </a:t>
            </a:r>
            <a:r>
              <a:rPr lang="en-US" altLang="ja-JP" sz="2400" dirty="0" smtClean="0">
                <a:solidFill>
                  <a:schemeClr val="hlink"/>
                </a:solidFill>
                <a:sym typeface="Wingdings" pitchFamily="2" charset="2"/>
              </a:rPr>
              <a:t>K</a:t>
            </a:r>
            <a:r>
              <a:rPr lang="en-US" altLang="ja-JP" sz="2400" baseline="50000" dirty="0" smtClean="0">
                <a:solidFill>
                  <a:schemeClr val="hlink"/>
                </a:solidFill>
                <a:latin typeface="Symbol" pitchFamily="18" charset="2"/>
                <a:sym typeface="Wingdings" pitchFamily="2" charset="2"/>
              </a:rPr>
              <a:t>+ </a:t>
            </a:r>
            <a:r>
              <a:rPr lang="en-US" altLang="ja-JP" sz="2400" dirty="0" smtClean="0">
                <a:solidFill>
                  <a:schemeClr val="hlink"/>
                </a:solidFill>
                <a:sym typeface="Wingdings" pitchFamily="2" charset="2"/>
              </a:rPr>
              <a:t>(n)</a:t>
            </a:r>
          </a:p>
        </p:txBody>
      </p:sp>
      <p:pic>
        <p:nvPicPr>
          <p:cNvPr id="43" name="Picture 2" descr="clas_p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 l="5240" t="1974"/>
          <a:stretch>
            <a:fillRect/>
          </a:stretch>
        </p:blipFill>
        <p:spPr>
          <a:xfrm>
            <a:off x="6786366" y="4607101"/>
            <a:ext cx="2357634" cy="2250899"/>
          </a:xfrm>
        </p:spPr>
      </p:pic>
      <p:sp>
        <p:nvSpPr>
          <p:cNvPr id="44" name="テキスト ボックス 43"/>
          <p:cNvSpPr txBox="1"/>
          <p:nvPr/>
        </p:nvSpPr>
        <p:spPr>
          <a:xfrm>
            <a:off x="356049" y="1906869"/>
            <a:ext cx="5033247" cy="6463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consistent with each other: since there is strong angle / energy dependence.</a:t>
            </a:r>
            <a:endParaRPr kumimoji="1" lang="ja-JP" altLang="en-US" dirty="0"/>
          </a:p>
        </p:txBody>
      </p:sp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6" cstate="print"/>
          <a:srcRect l="2972" r="52453"/>
          <a:stretch>
            <a:fillRect/>
          </a:stretch>
        </p:blipFill>
        <p:spPr bwMode="auto">
          <a:xfrm>
            <a:off x="7266648" y="2902864"/>
            <a:ext cx="187735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7518" y="894297"/>
            <a:ext cx="26574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正方形/長方形 47"/>
          <p:cNvSpPr/>
          <p:nvPr/>
        </p:nvSpPr>
        <p:spPr>
          <a:xfrm>
            <a:off x="7523941" y="4636959"/>
            <a:ext cx="1620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1600" spc="-150" dirty="0" smtClean="0">
                <a:solidFill>
                  <a:srgbClr val="CC3300"/>
                </a:solidFill>
              </a:rPr>
              <a:t>CLAS</a:t>
            </a:r>
          </a:p>
          <a:p>
            <a:pPr marL="342900" indent="-342900"/>
            <a:r>
              <a:rPr lang="en-US" altLang="ja-JP" sz="1600" spc="-150" dirty="0" smtClean="0">
                <a:solidFill>
                  <a:srgbClr val="CC3300"/>
                </a:solidFill>
              </a:rPr>
              <a:t>PRL </a:t>
            </a:r>
            <a:r>
              <a:rPr lang="en-US" altLang="ja-JP" sz="1600" u="sng" spc="-150" dirty="0" smtClean="0">
                <a:solidFill>
                  <a:srgbClr val="CC3300"/>
                </a:solidFill>
              </a:rPr>
              <a:t>92</a:t>
            </a:r>
            <a:r>
              <a:rPr lang="en-US" altLang="ja-JP" sz="1600" spc="-150" dirty="0" smtClean="0">
                <a:solidFill>
                  <a:srgbClr val="CC3300"/>
                </a:solidFill>
              </a:rPr>
              <a:t> 032001 (2004)</a:t>
            </a:r>
            <a:endParaRPr lang="en-US" altLang="ja-JP" spc="-150" dirty="0"/>
          </a:p>
        </p:txBody>
      </p:sp>
      <p:sp>
        <p:nvSpPr>
          <p:cNvPr id="51" name="角丸四角形 50"/>
          <p:cNvSpPr/>
          <p:nvPr/>
        </p:nvSpPr>
        <p:spPr>
          <a:xfrm>
            <a:off x="3952875" y="5342008"/>
            <a:ext cx="1849114" cy="1092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0" y="4342388"/>
            <a:ext cx="453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pitchFamily="18" charset="2"/>
              </a:rPr>
              <a:t>Q</a:t>
            </a:r>
            <a:r>
              <a:rPr lang="en-US" altLang="ja-JP" sz="2400" baseline="30000" dirty="0" smtClean="0"/>
              <a:t>+ </a:t>
            </a:r>
            <a:r>
              <a:rPr kumimoji="1" lang="en-US" altLang="ja-JP" sz="2400" dirty="0" smtClean="0"/>
              <a:t>production in </a:t>
            </a:r>
            <a:r>
              <a:rPr kumimoji="1" lang="en-US" altLang="ja-JP" sz="2400" dirty="0" err="1" smtClean="0"/>
              <a:t>hadronic</a:t>
            </a:r>
            <a:r>
              <a:rPr kumimoji="1" lang="en-US" altLang="ja-JP" sz="2400" dirty="0" smtClean="0"/>
              <a:t> reaction</a:t>
            </a:r>
            <a:endParaRPr kumimoji="1" lang="ja-JP" altLang="en-US" sz="2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96371" y="5052633"/>
            <a:ext cx="3379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kumimoji="1" lang="en-US" altLang="ja-JP" sz="2000" dirty="0" smtClean="0"/>
              <a:t>small angle dependence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2000" dirty="0" smtClean="0"/>
              <a:t>inverse proportion to energy</a:t>
            </a:r>
            <a:endParaRPr kumimoji="1" lang="ja-JP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30" grpId="0" animBg="1"/>
      <p:bldP spid="31" grpId="0" animBg="1"/>
      <p:bldP spid="32" grpId="0" animBg="1"/>
      <p:bldP spid="33" grpId="0"/>
      <p:bldP spid="36" grpId="0"/>
      <p:bldP spid="39" grpId="0"/>
      <p:bldP spid="40" grpId="0"/>
      <p:bldP spid="42" grpId="0"/>
      <p:bldP spid="48" grpId="0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 smtClean="0"/>
              <a:t>KEK-PS E522 experiment</a:t>
            </a:r>
            <a:endParaRPr lang="en-GB" altLang="ja-JP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45066" name="スライド番号プレースホルダ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E0847A-1258-4D0F-9148-A252D4CEE810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ja-JP" altLang="en-US" smtClean="0"/>
          </a:p>
        </p:txBody>
      </p:sp>
      <p:sp>
        <p:nvSpPr>
          <p:cNvPr id="51203" name="Text Box 15"/>
          <p:cNvSpPr txBox="1">
            <a:spLocks noChangeArrowheads="1"/>
          </p:cNvSpPr>
          <p:nvPr/>
        </p:nvSpPr>
        <p:spPr bwMode="auto">
          <a:xfrm>
            <a:off x="0" y="1428750"/>
            <a:ext cx="5003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</a:rPr>
              <a:t> </a:t>
            </a:r>
            <a:r>
              <a:rPr lang="en-US" altLang="ja-JP" sz="2400" spc="-150" dirty="0">
                <a:latin typeface="Symbol" pitchFamily="18" charset="2"/>
              </a:rPr>
              <a:t>Q</a:t>
            </a:r>
            <a:r>
              <a:rPr lang="en-US" altLang="ja-JP" sz="2400" spc="-150" baseline="30000" dirty="0">
                <a:latin typeface="Lucida Sans Unicode" pitchFamily="34" charset="0"/>
              </a:rPr>
              <a:t>+</a:t>
            </a:r>
            <a:r>
              <a:rPr lang="en-US" altLang="ja-JP" sz="2400" spc="-150" dirty="0">
                <a:latin typeface="Lucida Sans Unicode" pitchFamily="34" charset="0"/>
              </a:rPr>
              <a:t> search via </a:t>
            </a:r>
            <a:r>
              <a:rPr lang="en-US" altLang="ja-JP" sz="2400" spc="-150" dirty="0">
                <a:latin typeface="Symbol" pitchFamily="18" charset="2"/>
              </a:rPr>
              <a:t>p</a:t>
            </a:r>
            <a:r>
              <a:rPr lang="en-US" altLang="ja-JP" sz="2400" spc="-150" baseline="30000" dirty="0">
                <a:latin typeface="Lucida Sans Unicode" pitchFamily="34" charset="0"/>
                <a:cs typeface="Arial" pitchFamily="34" charset="0"/>
              </a:rPr>
              <a:t>–</a:t>
            </a:r>
            <a:r>
              <a:rPr lang="en-US" altLang="ja-JP" sz="2400" spc="-150" dirty="0" err="1">
                <a:latin typeface="Lucida Sans Unicode" pitchFamily="34" charset="0"/>
              </a:rPr>
              <a:t>p</a:t>
            </a:r>
            <a:r>
              <a:rPr lang="en-US" altLang="ja-JP" sz="2400" spc="-150" dirty="0" err="1">
                <a:latin typeface="Lucida Sans Unicode" pitchFamily="34" charset="0"/>
                <a:sym typeface="Wingdings" pitchFamily="2" charset="2"/>
              </a:rPr>
              <a:t></a:t>
            </a:r>
            <a:r>
              <a:rPr lang="en-US" altLang="ja-JP" sz="2400" spc="-150" dirty="0" err="1" smtClean="0">
                <a:latin typeface="Lucida Sans Unicode" pitchFamily="34" charset="0"/>
                <a:sym typeface="Wingdings" pitchFamily="2" charset="2"/>
              </a:rPr>
              <a:t>K</a:t>
            </a:r>
            <a:r>
              <a:rPr lang="en-US" altLang="ja-JP" sz="2400" spc="-150" baseline="30000" dirty="0" smtClean="0">
                <a:latin typeface="Lucida Sans Unicode" pitchFamily="34" charset="0"/>
                <a:sym typeface="Wingdings" pitchFamily="2" charset="2"/>
              </a:rPr>
              <a:t>–</a:t>
            </a:r>
            <a:r>
              <a:rPr lang="en-US" altLang="ja-JP" sz="2400" spc="-150" dirty="0" smtClean="0">
                <a:latin typeface="Lucida Sans Unicode" pitchFamily="34" charset="0"/>
                <a:sym typeface="Wingdings" pitchFamily="2" charset="2"/>
              </a:rPr>
              <a:t>X</a:t>
            </a:r>
            <a:endParaRPr lang="en-US" altLang="ja-JP" sz="2400" spc="-150" dirty="0">
              <a:latin typeface="Lucida Sans Unicode" pitchFamily="34" charset="0"/>
              <a:sym typeface="Wingdings" pitchFamily="2" charset="2"/>
            </a:endParaRPr>
          </a:p>
          <a:p>
            <a:pPr marL="642938" lvl="1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K2 </a:t>
            </a:r>
            <a:r>
              <a:rPr lang="en-US" altLang="ja-JP" sz="2400" spc="-150" dirty="0" err="1">
                <a:latin typeface="Lucida Sans Unicode" pitchFamily="34" charset="0"/>
                <a:sym typeface="Wingdings" pitchFamily="2" charset="2"/>
              </a:rPr>
              <a:t>beamline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+ KURAMA</a:t>
            </a:r>
          </a:p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spc="-150" dirty="0" smtClean="0">
                <a:latin typeface="Lucida Sans Unicode" pitchFamily="34" charset="0"/>
                <a:sym typeface="Wingdings" pitchFamily="2" charset="2"/>
              </a:rPr>
              <a:t>beam 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momentum : 1.87, 1.92 </a:t>
            </a:r>
            <a:r>
              <a:rPr lang="en-US" altLang="ja-JP" sz="2400" spc="-150" dirty="0" err="1">
                <a:latin typeface="Lucida Sans Unicode" pitchFamily="34" charset="0"/>
                <a:sym typeface="Wingdings" pitchFamily="2" charset="2"/>
              </a:rPr>
              <a:t>GeV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/c</a:t>
            </a:r>
          </a:p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target : </a:t>
            </a:r>
            <a:r>
              <a:rPr lang="en-US" altLang="ja-JP" sz="2400" spc="-150" dirty="0">
                <a:latin typeface="Lucida Sans Unicode" pitchFamily="34" charset="0"/>
              </a:rPr>
              <a:t>Polyethylene</a:t>
            </a:r>
            <a:endParaRPr lang="en-US" altLang="ja-JP" sz="2400" spc="-150" dirty="0">
              <a:latin typeface="Lucida Sans Unicode" pitchFamily="34" charset="0"/>
              <a:sym typeface="Wingdings" pitchFamily="2" charset="2"/>
            </a:endParaRPr>
          </a:p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intensity : 3.3 X 10</a:t>
            </a:r>
            <a:r>
              <a:rPr lang="en-US" altLang="ja-JP" sz="2400" spc="-150" baseline="30000" dirty="0">
                <a:latin typeface="Lucida Sans Unicode" pitchFamily="34" charset="0"/>
                <a:sym typeface="Wingdings" pitchFamily="2" charset="2"/>
              </a:rPr>
              <a:t>5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spc="-150" dirty="0">
                <a:latin typeface="Symbol" pitchFamily="18" charset="2"/>
              </a:rPr>
              <a:t>p</a:t>
            </a:r>
            <a:r>
              <a:rPr lang="en-US" altLang="ja-JP" sz="2400" spc="-150" baseline="30000" dirty="0">
                <a:latin typeface="Lucida Sans Unicode" pitchFamily="34" charset="0"/>
              </a:rPr>
              <a:t>–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/spill</a:t>
            </a:r>
          </a:p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spc="-150" dirty="0" smtClean="0">
                <a:latin typeface="Lucida Sans Unicode" pitchFamily="34" charset="0"/>
                <a:sym typeface="Wingdings" pitchFamily="2" charset="2"/>
              </a:rPr>
              <a:t>beam 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time : 32 hours for each momentum  ~ 7 X 10</a:t>
            </a:r>
            <a:r>
              <a:rPr lang="en-US" altLang="ja-JP" sz="2400" spc="-150" baseline="30000" dirty="0">
                <a:latin typeface="Lucida Sans Unicode" pitchFamily="34" charset="0"/>
                <a:sym typeface="Wingdings" pitchFamily="2" charset="2"/>
              </a:rPr>
              <a:t>9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spc="-150" dirty="0">
                <a:latin typeface="Symbol" pitchFamily="18" charset="2"/>
              </a:rPr>
              <a:t>p</a:t>
            </a:r>
            <a:r>
              <a:rPr lang="en-US" altLang="ja-JP" sz="2400" spc="-150" baseline="30000" dirty="0">
                <a:latin typeface="Lucida Sans Unicode" pitchFamily="34" charset="0"/>
              </a:rPr>
              <a:t>-</a:t>
            </a:r>
          </a:p>
          <a:p>
            <a:pPr marL="185738" indent="-185738">
              <a:buFontTx/>
              <a:buChar char="•"/>
            </a:pPr>
            <a:r>
              <a:rPr lang="en-US" altLang="ja-JP" sz="2400" spc="-150" dirty="0">
                <a:latin typeface="Lucida Sans Unicode" pitchFamily="34" charset="0"/>
              </a:rPr>
              <a:t>Mass resolution : 13.4MeV(FWHM)</a:t>
            </a:r>
            <a:endParaRPr lang="en-GB" altLang="ja-JP" sz="2400" spc="-150" dirty="0">
              <a:latin typeface="Lucida Sans Unicode" pitchFamily="34" charset="0"/>
            </a:endParaRPr>
          </a:p>
        </p:txBody>
      </p:sp>
      <p:sp>
        <p:nvSpPr>
          <p:cNvPr id="51204" name="Rectangle 16"/>
          <p:cNvSpPr>
            <a:spLocks noChangeArrowheads="1"/>
          </p:cNvSpPr>
          <p:nvPr/>
        </p:nvSpPr>
        <p:spPr bwMode="auto">
          <a:xfrm>
            <a:off x="4857752" y="1125538"/>
            <a:ext cx="4251323" cy="573246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Lucida Sans Unicode" pitchFamily="34" charset="0"/>
            </a:endParaRPr>
          </a:p>
        </p:txBody>
      </p:sp>
      <p:pic>
        <p:nvPicPr>
          <p:cNvPr id="51205" name="Picture 17" descr="fitMissMassThetaWithOnlyBG_fix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00213"/>
            <a:ext cx="4251323" cy="412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18"/>
          <p:cNvSpPr txBox="1">
            <a:spLocks noChangeArrowheads="1"/>
          </p:cNvSpPr>
          <p:nvPr/>
        </p:nvSpPr>
        <p:spPr bwMode="auto">
          <a:xfrm>
            <a:off x="5857884" y="5857892"/>
            <a:ext cx="2555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latin typeface="Lucida Sans Unicode" pitchFamily="34" charset="0"/>
              </a:rPr>
              <a:t>d</a:t>
            </a:r>
            <a:r>
              <a:rPr lang="en-US" altLang="ja-JP" sz="2400" dirty="0" err="1">
                <a:latin typeface="Symbol" pitchFamily="18" charset="2"/>
              </a:rPr>
              <a:t>s</a:t>
            </a:r>
            <a:r>
              <a:rPr lang="en-US" altLang="ja-JP" sz="2400" dirty="0">
                <a:latin typeface="Symbol" pitchFamily="18" charset="2"/>
              </a:rPr>
              <a:t>/</a:t>
            </a:r>
            <a:r>
              <a:rPr lang="en-US" altLang="ja-JP" sz="2400" dirty="0" err="1">
                <a:latin typeface="Lucida Sans Unicode" pitchFamily="34" charset="0"/>
              </a:rPr>
              <a:t>d</a:t>
            </a:r>
            <a:r>
              <a:rPr lang="en-US" altLang="ja-JP" sz="2400" dirty="0" err="1">
                <a:latin typeface="Symbol" pitchFamily="18" charset="2"/>
              </a:rPr>
              <a:t>W</a:t>
            </a:r>
            <a:r>
              <a:rPr lang="en-US" altLang="ja-JP" sz="2400" dirty="0">
                <a:latin typeface="Symbol" pitchFamily="18" charset="2"/>
              </a:rPr>
              <a:t> </a:t>
            </a:r>
            <a:r>
              <a:rPr lang="en-US" altLang="ja-JP" sz="2400" dirty="0">
                <a:latin typeface="Lucida Sans Unicode" pitchFamily="34" charset="0"/>
              </a:rPr>
              <a:t>= 1.9 </a:t>
            </a:r>
            <a:r>
              <a:rPr lang="en-US" altLang="ja-JP" sz="2400" dirty="0" err="1">
                <a:latin typeface="Symbol" pitchFamily="18" charset="2"/>
              </a:rPr>
              <a:t>m</a:t>
            </a:r>
            <a:r>
              <a:rPr lang="en-US" altLang="ja-JP" sz="2400" dirty="0" err="1">
                <a:latin typeface="Lucida Sans Unicode" pitchFamily="34" charset="0"/>
              </a:rPr>
              <a:t>b</a:t>
            </a:r>
            <a:r>
              <a:rPr lang="en-US" altLang="ja-JP" sz="2400" dirty="0">
                <a:latin typeface="Lucida Sans Unicode" pitchFamily="34" charset="0"/>
              </a:rPr>
              <a:t>/</a:t>
            </a:r>
            <a:r>
              <a:rPr lang="en-US" altLang="ja-JP" sz="2400" dirty="0" err="1">
                <a:latin typeface="Lucida Sans Unicode" pitchFamily="34" charset="0"/>
              </a:rPr>
              <a:t>sr</a:t>
            </a:r>
            <a:endParaRPr lang="en-US" altLang="ja-JP" sz="2400" dirty="0">
              <a:latin typeface="Lucida Sans Unicode" pitchFamily="34" charset="0"/>
            </a:endParaRPr>
          </a:p>
          <a:p>
            <a:r>
              <a:rPr lang="en-US" altLang="ja-JP" sz="2400" dirty="0">
                <a:latin typeface="Lucida Sans Unicode" pitchFamily="34" charset="0"/>
                <a:sym typeface="Wingdings" pitchFamily="2" charset="2"/>
              </a:rPr>
              <a:t>  </a:t>
            </a:r>
            <a:r>
              <a:rPr lang="en-US" altLang="ja-JP" sz="2400" dirty="0" err="1">
                <a:latin typeface="Symbol" pitchFamily="18" charset="2"/>
                <a:sym typeface="Wingdings" pitchFamily="2" charset="2"/>
              </a:rPr>
              <a:t>s</a:t>
            </a:r>
            <a:r>
              <a:rPr lang="en-US" altLang="ja-JP" sz="2400" baseline="-25000" dirty="0" err="1">
                <a:latin typeface="Lucida Sans Unicode" pitchFamily="34" charset="0"/>
                <a:sym typeface="Wingdings" pitchFamily="2" charset="2"/>
              </a:rPr>
              <a:t>tot</a:t>
            </a:r>
            <a:r>
              <a:rPr lang="en-US" altLang="ja-JP" sz="2400" baseline="-25000" dirty="0"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dirty="0">
                <a:latin typeface="Lucida Sans Unicode" pitchFamily="34" charset="0"/>
                <a:sym typeface="Wingdings" pitchFamily="2" charset="2"/>
              </a:rPr>
              <a:t>= 2.9 </a:t>
            </a:r>
            <a:r>
              <a:rPr lang="en-US" altLang="ja-JP" sz="2400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400" dirty="0" err="1">
                <a:latin typeface="Lucida Sans Unicode" pitchFamily="34" charset="0"/>
                <a:sym typeface="Wingdings" pitchFamily="2" charset="2"/>
              </a:rPr>
              <a:t>b</a:t>
            </a:r>
            <a:endParaRPr lang="en-GB" altLang="ja-JP" sz="2400" dirty="0">
              <a:latin typeface="Lucida Sans Unicode" pitchFamily="34" charset="0"/>
            </a:endParaRPr>
          </a:p>
        </p:txBody>
      </p:sp>
      <p:sp>
        <p:nvSpPr>
          <p:cNvPr id="51207" name="Text Box 19"/>
          <p:cNvSpPr txBox="1">
            <a:spLocks noChangeArrowheads="1"/>
          </p:cNvSpPr>
          <p:nvPr/>
        </p:nvSpPr>
        <p:spPr bwMode="auto">
          <a:xfrm>
            <a:off x="6621463" y="908050"/>
            <a:ext cx="1165225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latin typeface="Lucida Sans Unicode" pitchFamily="34" charset="0"/>
              </a:rPr>
              <a:t>if exist</a:t>
            </a:r>
            <a:endParaRPr lang="en-GB" altLang="ja-JP" sz="2000" dirty="0">
              <a:latin typeface="Lucida Sans Unicode" pitchFamily="34" charset="0"/>
            </a:endParaRPr>
          </a:p>
        </p:txBody>
      </p:sp>
      <p:sp>
        <p:nvSpPr>
          <p:cNvPr id="51208" name="Text Box 20"/>
          <p:cNvSpPr txBox="1">
            <a:spLocks noChangeArrowheads="1"/>
          </p:cNvSpPr>
          <p:nvPr/>
        </p:nvSpPr>
        <p:spPr bwMode="auto">
          <a:xfrm>
            <a:off x="6072198" y="1357298"/>
            <a:ext cx="24288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Lucida Sans Unicode" pitchFamily="34" charset="0"/>
              </a:rPr>
              <a:t>p</a:t>
            </a:r>
            <a:r>
              <a:rPr lang="en-US" altLang="ja-JP" sz="2400" baseline="-25000" dirty="0">
                <a:latin typeface="Symbol" pitchFamily="18" charset="2"/>
              </a:rPr>
              <a:t>p</a:t>
            </a:r>
            <a:r>
              <a:rPr lang="en-US" altLang="ja-JP" sz="2400" dirty="0">
                <a:latin typeface="Lucida Sans Unicode" pitchFamily="34" charset="0"/>
              </a:rPr>
              <a:t>=1.92 </a:t>
            </a:r>
            <a:r>
              <a:rPr lang="en-US" altLang="ja-JP" sz="2400" dirty="0" err="1">
                <a:latin typeface="Lucida Sans Unicode" pitchFamily="34" charset="0"/>
              </a:rPr>
              <a:t>GeV</a:t>
            </a:r>
            <a:r>
              <a:rPr lang="en-US" altLang="ja-JP" sz="2400" dirty="0">
                <a:latin typeface="Lucida Sans Unicode" pitchFamily="34" charset="0"/>
              </a:rPr>
              <a:t>/c</a:t>
            </a:r>
          </a:p>
        </p:txBody>
      </p:sp>
      <p:sp>
        <p:nvSpPr>
          <p:cNvPr id="51209" name="Text Box 24"/>
          <p:cNvSpPr txBox="1">
            <a:spLocks noChangeArrowheads="1"/>
          </p:cNvSpPr>
          <p:nvPr/>
        </p:nvSpPr>
        <p:spPr bwMode="auto">
          <a:xfrm>
            <a:off x="285720" y="4919008"/>
            <a:ext cx="4429127" cy="193899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spc="-150" dirty="0">
                <a:latin typeface="Lucida Sans Unicode" pitchFamily="34" charset="0"/>
              </a:rPr>
              <a:t>a </a:t>
            </a:r>
            <a:r>
              <a:rPr lang="en-US" altLang="ja-JP" sz="2400" spc="-150" dirty="0">
                <a:solidFill>
                  <a:schemeClr val="accent2"/>
                </a:solidFill>
                <a:latin typeface="Lucida Sans Unicode" pitchFamily="34" charset="0"/>
              </a:rPr>
              <a:t>bump</a:t>
            </a:r>
            <a:r>
              <a:rPr lang="en-US" altLang="ja-JP" sz="2400" spc="-150" dirty="0">
                <a:latin typeface="Lucida Sans Unicode" pitchFamily="34" charset="0"/>
              </a:rPr>
              <a:t> was observed</a:t>
            </a:r>
          </a:p>
          <a:p>
            <a:r>
              <a:rPr lang="en-US" altLang="ja-JP" sz="2400" spc="-150" dirty="0">
                <a:latin typeface="Lucida Sans Unicode" pitchFamily="34" charset="0"/>
              </a:rPr>
              <a:t>    at M =1530.8MeV/c2</a:t>
            </a:r>
          </a:p>
          <a:p>
            <a:r>
              <a:rPr lang="en-US" altLang="ja-JP" sz="2400" spc="-150" dirty="0">
                <a:latin typeface="Lucida Sans Unicode" pitchFamily="34" charset="0"/>
              </a:rPr>
              <a:t>    at p</a:t>
            </a:r>
            <a:r>
              <a:rPr lang="en-US" altLang="ja-JP" sz="2400" spc="-150" baseline="-25000" dirty="0">
                <a:latin typeface="Symbol" pitchFamily="18" charset="2"/>
              </a:rPr>
              <a:t>p</a:t>
            </a:r>
            <a:r>
              <a:rPr lang="en-US" altLang="ja-JP" sz="2400" spc="-150" dirty="0">
                <a:latin typeface="Lucida Sans Unicode" pitchFamily="34" charset="0"/>
              </a:rPr>
              <a:t>=1.92 </a:t>
            </a:r>
            <a:r>
              <a:rPr lang="en-US" altLang="ja-JP" sz="2400" spc="-150" dirty="0" err="1">
                <a:latin typeface="Lucida Sans Unicode" pitchFamily="34" charset="0"/>
              </a:rPr>
              <a:t>GeV</a:t>
            </a:r>
            <a:r>
              <a:rPr lang="en-US" altLang="ja-JP" sz="2400" spc="-150" dirty="0">
                <a:latin typeface="Lucida Sans Unicode" pitchFamily="34" charset="0"/>
              </a:rPr>
              <a:t>/c</a:t>
            </a:r>
          </a:p>
          <a:p>
            <a:r>
              <a:rPr lang="en-US" altLang="ja-JP" sz="2400" i="1" spc="-150" dirty="0">
                <a:latin typeface="Lucida Sans Unicode" pitchFamily="34" charset="0"/>
              </a:rPr>
              <a:t>but</a:t>
            </a:r>
            <a:r>
              <a:rPr lang="en-US" altLang="ja-JP" sz="2400" spc="-150" dirty="0">
                <a:latin typeface="Lucida Sans Unicode" pitchFamily="34" charset="0"/>
              </a:rPr>
              <a:t> : S/N = 2.5</a:t>
            </a:r>
            <a:r>
              <a:rPr lang="en-US" altLang="ja-JP" sz="2400" spc="-150" dirty="0">
                <a:latin typeface="Symbol" pitchFamily="18" charset="2"/>
              </a:rPr>
              <a:t>s</a:t>
            </a:r>
            <a:endParaRPr lang="en-US" altLang="ja-JP" sz="2400" spc="-150" dirty="0">
              <a:latin typeface="Symbol" pitchFamily="18" charset="2"/>
              <a:sym typeface="Symbol" pitchFamily="18" charset="2"/>
            </a:endParaRPr>
          </a:p>
          <a:p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upper limit : </a:t>
            </a:r>
            <a:r>
              <a:rPr lang="en-US" altLang="ja-JP" sz="2400" spc="-150" dirty="0" err="1">
                <a:latin typeface="Lucida Sans Unicode" pitchFamily="34" charset="0"/>
              </a:rPr>
              <a:t>d</a:t>
            </a:r>
            <a:r>
              <a:rPr lang="en-US" altLang="ja-JP" sz="2400" spc="-150" dirty="0" err="1">
                <a:latin typeface="Symbol" pitchFamily="18" charset="2"/>
              </a:rPr>
              <a:t>s</a:t>
            </a:r>
            <a:r>
              <a:rPr lang="en-US" altLang="ja-JP" sz="2400" spc="-150" dirty="0">
                <a:latin typeface="Symbol" pitchFamily="18" charset="2"/>
              </a:rPr>
              <a:t>/</a:t>
            </a:r>
            <a:r>
              <a:rPr lang="en-US" altLang="ja-JP" sz="2400" spc="-150" dirty="0" err="1">
                <a:latin typeface="Lucida Sans Unicode" pitchFamily="34" charset="0"/>
              </a:rPr>
              <a:t>d</a:t>
            </a:r>
            <a:r>
              <a:rPr lang="en-US" altLang="ja-JP" sz="2400" spc="-150" dirty="0" err="1">
                <a:latin typeface="Symbol" pitchFamily="18" charset="2"/>
              </a:rPr>
              <a:t>W</a:t>
            </a:r>
            <a:r>
              <a:rPr lang="en-US" altLang="ja-JP" sz="2400" spc="-150" dirty="0">
                <a:latin typeface="Symbol" pitchFamily="18" charset="2"/>
              </a:rPr>
              <a:t> 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 &lt; 2.9</a:t>
            </a:r>
            <a:r>
              <a:rPr lang="en-US" altLang="ja-JP" sz="2400" spc="-150" dirty="0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400" spc="-150" dirty="0">
                <a:latin typeface="Lucida Sans Unicode" pitchFamily="34" charset="0"/>
                <a:sym typeface="Wingdings" pitchFamily="2" charset="2"/>
              </a:rPr>
              <a:t>b/</a:t>
            </a:r>
            <a:r>
              <a:rPr lang="en-US" altLang="ja-JP" sz="2400" spc="-150" dirty="0" err="1">
                <a:latin typeface="Lucida Sans Unicode" pitchFamily="34" charset="0"/>
                <a:sym typeface="Wingdings" pitchFamily="2" charset="2"/>
              </a:rPr>
              <a:t>sr</a:t>
            </a:r>
            <a:endParaRPr lang="en-GB" altLang="ja-JP" sz="2400" spc="-150" dirty="0">
              <a:latin typeface="Lucida Sans Unicode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4895850" y="0"/>
            <a:ext cx="4248150" cy="6858000"/>
          </a:xfrm>
          <a:prstGeom prst="rect">
            <a:avLst/>
          </a:prstGeom>
          <a:solidFill>
            <a:srgbClr val="F8F8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370" name="Picture 5" descr="kinematicalMomThe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5" y="4173538"/>
            <a:ext cx="39624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8"/>
          <p:cNvSpPr txBox="1">
            <a:spLocks noChangeArrowheads="1"/>
          </p:cNvSpPr>
          <p:nvPr/>
        </p:nvSpPr>
        <p:spPr bwMode="auto">
          <a:xfrm>
            <a:off x="0" y="1103313"/>
            <a:ext cx="51435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Lucida Sans Unicode" pitchFamily="34" charset="0"/>
              </a:rPr>
              <a:t>K1.8 beam line + SKS</a:t>
            </a:r>
          </a:p>
          <a:p>
            <a:endParaRPr lang="en-US" altLang="ja-JP" sz="2400" dirty="0">
              <a:solidFill>
                <a:schemeClr val="tx2"/>
              </a:solidFill>
              <a:latin typeface="Symbol" pitchFamily="18" charset="2"/>
            </a:endParaRPr>
          </a:p>
          <a:p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</a:rPr>
              <a:t>2GeV/c 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</a:rPr>
              <a:t>p</a:t>
            </a:r>
            <a:r>
              <a:rPr lang="en-US" altLang="ja-JP" sz="2400" baseline="30000" dirty="0">
                <a:solidFill>
                  <a:schemeClr val="tx2"/>
                </a:solidFill>
                <a:latin typeface="Lucida Sans Unicode" pitchFamily="34" charset="0"/>
              </a:rPr>
              <a:t>- </a:t>
            </a:r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</a:rPr>
              <a:t>+</a:t>
            </a:r>
            <a:r>
              <a:rPr lang="en-US" altLang="ja-JP" sz="2400" baseline="30000" dirty="0">
                <a:solidFill>
                  <a:schemeClr val="tx2"/>
                </a:solidFill>
                <a:latin typeface="Lucida Sans Unicode" pitchFamily="34" charset="0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</a:rPr>
              <a:t>p </a:t>
            </a:r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 K</a:t>
            </a:r>
            <a:r>
              <a:rPr lang="en-US" altLang="ja-JP" sz="2400" baseline="300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- </a:t>
            </a:r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+ </a:t>
            </a:r>
            <a:r>
              <a:rPr lang="en-US" altLang="ja-JP" sz="2400" baseline="300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ja-JP" sz="2400" baseline="300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+ </a:t>
            </a:r>
            <a:endParaRPr lang="en-US" altLang="ja-JP" sz="2400" dirty="0">
              <a:solidFill>
                <a:schemeClr val="tx2"/>
              </a:solidFill>
              <a:latin typeface="Lucida Sans Unicode" pitchFamily="34" charset="0"/>
              <a:sym typeface="Wingdings" pitchFamily="2" charset="2"/>
            </a:endParaRPr>
          </a:p>
          <a:p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target : liquid H</a:t>
            </a:r>
            <a:r>
              <a:rPr lang="en-US" altLang="ja-JP" sz="2400" baseline="-250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2</a:t>
            </a:r>
            <a:r>
              <a:rPr lang="en-US" altLang="ja-JP" sz="2400" dirty="0">
                <a:solidFill>
                  <a:schemeClr val="tx2"/>
                </a:solidFill>
                <a:latin typeface="Lucida Sans Unicode" pitchFamily="34" charset="0"/>
                <a:sym typeface="Wingdings" pitchFamily="2" charset="2"/>
              </a:rPr>
              <a:t>, reuse E559’s</a:t>
            </a:r>
          </a:p>
          <a:p>
            <a:endParaRPr lang="en-US" altLang="ja-JP" sz="2400" dirty="0">
              <a:solidFill>
                <a:schemeClr val="tx2"/>
              </a:solidFill>
              <a:latin typeface="Lucida Sans Unicode" pitchFamily="34" charset="0"/>
              <a:sym typeface="Wingdings" pitchFamily="2" charset="2"/>
            </a:endParaRPr>
          </a:p>
          <a:p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SKS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: </a:t>
            </a:r>
            <a:endParaRPr lang="en-US" altLang="ja-JP" sz="2400" dirty="0" smtClean="0">
              <a:latin typeface="Lucida Sans Unicode" pitchFamily="34" charset="0"/>
              <a:cs typeface="Arial" pitchFamily="34" charset="0"/>
            </a:endParaRPr>
          </a:p>
          <a:p>
            <a:pPr marL="177800" lvl="1"/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momentum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coverage : 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0.7-0.95GeV/c</a:t>
            </a:r>
          </a:p>
          <a:p>
            <a:pPr marL="177800" lvl="1"/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angle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coverage ≤ 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20°</a:t>
            </a:r>
          </a:p>
          <a:p>
            <a:pPr marL="177800" lvl="1"/>
            <a:r>
              <a:rPr lang="en-US" altLang="ja-JP" sz="2400" dirty="0" err="1" smtClean="0">
                <a:latin typeface="Lucida Sans Unicode" pitchFamily="34" charset="0"/>
                <a:cs typeface="Arial" pitchFamily="34" charset="0"/>
              </a:rPr>
              <a:t>p</a:t>
            </a:r>
            <a:r>
              <a:rPr lang="en-US" altLang="ja-JP" sz="2400" baseline="-25000" dirty="0" err="1" smtClean="0">
                <a:latin typeface="Lucida Sans Unicode" pitchFamily="34" charset="0"/>
                <a:cs typeface="Arial" pitchFamily="34" charset="0"/>
              </a:rPr>
              <a:t>scattered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up to ~ 1.1 </a:t>
            </a:r>
            <a:r>
              <a:rPr lang="en-US" altLang="ja-JP" sz="2400" dirty="0" err="1" smtClean="0">
                <a:latin typeface="Lucida Sans Unicode" pitchFamily="34" charset="0"/>
                <a:cs typeface="Arial" pitchFamily="34" charset="0"/>
              </a:rPr>
              <a:t>GeV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/c</a:t>
            </a:r>
          </a:p>
          <a:p>
            <a:pPr marL="177800" lvl="1"/>
            <a:r>
              <a:rPr lang="en-US" altLang="ja-JP" sz="2400" dirty="0" err="1" smtClean="0">
                <a:latin typeface="Lucida Sans Unicode" pitchFamily="34" charset="0"/>
                <a:cs typeface="Arial" pitchFamily="34" charset="0"/>
              </a:rPr>
              <a:t>dp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/p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~ 0.2% @ 1GeV/c</a:t>
            </a:r>
          </a:p>
          <a:p>
            <a:pPr marL="177800"/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     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 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(~</a:t>
            </a:r>
            <a:r>
              <a:rPr lang="en-US" altLang="ja-JP" sz="2000" dirty="0">
                <a:latin typeface="Lucida Sans Unicode" pitchFamily="34" charset="0"/>
                <a:cs typeface="Arial" pitchFamily="34" charset="0"/>
              </a:rPr>
              <a:t>5 times better than</a:t>
            </a:r>
            <a:r>
              <a:rPr lang="en-US" altLang="ja-JP" sz="2400" dirty="0">
                <a:latin typeface="Lucida Sans Unicode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latin typeface="Lucida Sans Unicode" pitchFamily="34" charset="0"/>
                <a:cs typeface="Arial" pitchFamily="34" charset="0"/>
              </a:rPr>
              <a:t>KURAMA</a:t>
            </a:r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)</a:t>
            </a:r>
          </a:p>
          <a:p>
            <a:pPr marL="177800" lvl="1"/>
            <a:r>
              <a:rPr lang="en-US" altLang="ja-JP" sz="2400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sz="2400" dirty="0" smtClean="0">
                <a:sym typeface="Wingdings" pitchFamily="2" charset="2"/>
              </a:rPr>
              <a:t>M </a:t>
            </a:r>
            <a:r>
              <a:rPr lang="en-US" altLang="ja-JP" sz="2400" dirty="0" smtClean="0">
                <a:latin typeface="Lucida Sans" pitchFamily="34" charset="0"/>
                <a:cs typeface="Lucida Sans" pitchFamily="34" charset="0"/>
                <a:sym typeface="Wingdings" pitchFamily="2" charset="2"/>
              </a:rPr>
              <a:t>=</a:t>
            </a:r>
            <a:r>
              <a:rPr lang="ja-JP" altLang="en-US" sz="2400" dirty="0" smtClean="0">
                <a:latin typeface="Lucida Sans" pitchFamily="34" charset="0"/>
                <a:cs typeface="Lucida Sans" pitchFamily="34" charset="0"/>
                <a:sym typeface="Wingdings" pitchFamily="2" charset="2"/>
              </a:rPr>
              <a:t> </a:t>
            </a:r>
            <a:r>
              <a:rPr lang="en-US" altLang="ja-JP" sz="2400" dirty="0" smtClean="0">
                <a:latin typeface="Lucida Sans Unicode" pitchFamily="34" charset="0"/>
                <a:ea typeface="Arial Unicode MS" pitchFamily="50" charset="-128"/>
                <a:cs typeface="Lucida Sans Unicode" pitchFamily="34" charset="0"/>
                <a:sym typeface="Wingdings" pitchFamily="2" charset="2"/>
              </a:rPr>
              <a:t>2.5MeV FWHM</a:t>
            </a:r>
            <a:endParaRPr lang="en-US" altLang="ja-JP" sz="2400" dirty="0" smtClean="0">
              <a:latin typeface="Lucida Sans Unicode" pitchFamily="34" charset="0"/>
              <a:ea typeface="Arial Unicode MS" pitchFamily="50" charset="-128"/>
              <a:cs typeface="Lucida Sans Unicode" pitchFamily="34" charset="0"/>
            </a:endParaRPr>
          </a:p>
          <a:p>
            <a:pPr algn="ctr"/>
            <a:r>
              <a:rPr lang="en-US" altLang="ja-JP" sz="2400" dirty="0" smtClean="0">
                <a:latin typeface="Lucida Sans Unicode" pitchFamily="34" charset="0"/>
                <a:cs typeface="Arial" pitchFamily="34" charset="0"/>
              </a:rPr>
              <a:t> </a:t>
            </a:r>
            <a:r>
              <a:rPr lang="en-US" altLang="ja-JP" sz="2800" dirty="0">
                <a:solidFill>
                  <a:schemeClr val="accent2"/>
                </a:solidFill>
                <a:latin typeface="Lucida Sans Unicode" pitchFamily="34" charset="0"/>
                <a:cs typeface="Arial" pitchFamily="34" charset="0"/>
              </a:rPr>
              <a:t>ideal for </a:t>
            </a:r>
            <a:r>
              <a:rPr lang="en-US" altLang="ja-JP" sz="2800" dirty="0">
                <a:solidFill>
                  <a:schemeClr val="accent2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altLang="ja-JP" sz="2800" baseline="30000" dirty="0">
                <a:solidFill>
                  <a:schemeClr val="accent2"/>
                </a:solidFill>
                <a:latin typeface="Lucida Sans Unicode" pitchFamily="34" charset="0"/>
                <a:cs typeface="Arial" pitchFamily="34" charset="0"/>
              </a:rPr>
              <a:t>+</a:t>
            </a:r>
            <a:r>
              <a:rPr lang="en-US" altLang="ja-JP" sz="2800" dirty="0">
                <a:solidFill>
                  <a:schemeClr val="accent2"/>
                </a:solidFill>
                <a:latin typeface="Lucida Sans Unicode" pitchFamily="34" charset="0"/>
                <a:cs typeface="Arial" pitchFamily="34" charset="0"/>
              </a:rPr>
              <a:t> detection</a:t>
            </a:r>
          </a:p>
        </p:txBody>
      </p:sp>
      <p:sp>
        <p:nvSpPr>
          <p:cNvPr id="58372" name="Line 14"/>
          <p:cNvSpPr>
            <a:spLocks noChangeShapeType="1"/>
          </p:cNvSpPr>
          <p:nvPr/>
        </p:nvSpPr>
        <p:spPr bwMode="auto">
          <a:xfrm flipV="1">
            <a:off x="6659563" y="6453188"/>
            <a:ext cx="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373" name="Line 15"/>
          <p:cNvSpPr>
            <a:spLocks noChangeShapeType="1"/>
          </p:cNvSpPr>
          <p:nvPr/>
        </p:nvSpPr>
        <p:spPr bwMode="auto">
          <a:xfrm flipV="1">
            <a:off x="7596188" y="6453188"/>
            <a:ext cx="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377" name="スライド番号プレースホルダ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69103-AD7D-4A95-8F9C-C9590D90BD7F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ja-JP" altLang="en-US" smtClean="0"/>
          </a:p>
        </p:txBody>
      </p:sp>
      <p:grpSp>
        <p:nvGrpSpPr>
          <p:cNvPr id="3" name="グループ化 13"/>
          <p:cNvGrpSpPr>
            <a:grpSpLocks noChangeAspect="1"/>
          </p:cNvGrpSpPr>
          <p:nvPr/>
        </p:nvGrpSpPr>
        <p:grpSpPr bwMode="auto">
          <a:xfrm>
            <a:off x="4876800" y="228600"/>
            <a:ext cx="4054475" cy="4234874"/>
            <a:chOff x="381000" y="1173480"/>
            <a:chExt cx="5055644" cy="5649824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1173480"/>
              <a:ext cx="5055644" cy="5446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8" name="Text Box 11"/>
            <p:cNvSpPr txBox="1">
              <a:spLocks noChangeArrowheads="1"/>
            </p:cNvSpPr>
            <p:nvPr/>
          </p:nvSpPr>
          <p:spPr bwMode="auto">
            <a:xfrm>
              <a:off x="2679085" y="3354431"/>
              <a:ext cx="742429" cy="49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>
                  <a:solidFill>
                    <a:schemeClr val="accent2"/>
                  </a:solidFill>
                  <a:latin typeface="Lucida Sans Unicode" pitchFamily="34" charset="0"/>
                </a:rPr>
                <a:t>K</a:t>
              </a:r>
              <a:r>
                <a:rPr lang="en-US" altLang="ja-JP" baseline="30000" dirty="0">
                  <a:solidFill>
                    <a:schemeClr val="accent2"/>
                  </a:solidFill>
                  <a:latin typeface="Lucida Sans Unicode" pitchFamily="34" charset="0"/>
                </a:rPr>
                <a:t>-</a:t>
              </a:r>
              <a:endParaRPr lang="en-GB" altLang="ja-JP" baseline="30000" dirty="0">
                <a:solidFill>
                  <a:schemeClr val="accent2"/>
                </a:solidFill>
                <a:latin typeface="Lucida Sans Unicode" pitchFamily="34" charset="0"/>
              </a:endParaRPr>
            </a:p>
          </p:txBody>
        </p:sp>
        <p:sp>
          <p:nvSpPr>
            <p:cNvPr id="58379" name="Text Box 12"/>
            <p:cNvSpPr txBox="1">
              <a:spLocks noChangeArrowheads="1"/>
            </p:cNvSpPr>
            <p:nvPr/>
          </p:nvSpPr>
          <p:spPr bwMode="auto">
            <a:xfrm>
              <a:off x="1590745" y="6330571"/>
              <a:ext cx="1773486" cy="49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Lucida Sans Unicode" pitchFamily="34" charset="0"/>
                </a:rPr>
                <a:t>2GeV/c </a:t>
              </a:r>
              <a:r>
                <a:rPr lang="en-US" altLang="ja-JP" dirty="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  <a:r>
                <a:rPr lang="en-US" altLang="ja-JP" baseline="30000" dirty="0">
                  <a:solidFill>
                    <a:schemeClr val="accent2"/>
                  </a:solidFill>
                  <a:latin typeface="Lucida Sans Unicode" pitchFamily="34" charset="0"/>
                </a:rPr>
                <a:t>-</a:t>
              </a:r>
              <a:endParaRPr lang="en-GB" altLang="ja-JP" baseline="30000" dirty="0">
                <a:solidFill>
                  <a:schemeClr val="accent2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83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836612"/>
          </a:xfrm>
        </p:spPr>
        <p:txBody>
          <a:bodyPr/>
          <a:lstStyle/>
          <a:p>
            <a:r>
              <a:rPr lang="en-US" altLang="ja-JP" dirty="0" smtClean="0"/>
              <a:t>J-PARC E19 experiment</a:t>
            </a:r>
            <a:endParaRPr lang="en-GB" altLang="ja-JP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84000" y="0"/>
            <a:ext cx="21600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Magnetic Field: 2.4T</a:t>
            </a:r>
          </a:p>
          <a:p>
            <a:r>
              <a:rPr kumimoji="1" lang="en-US" altLang="ja-JP" dirty="0" smtClean="0"/>
              <a:t>Acceptance : 0.1sr</a:t>
            </a:r>
          </a:p>
          <a:p>
            <a:r>
              <a:rPr lang="en-US" altLang="ja-JP" dirty="0" smtClean="0"/>
              <a:t>Weight : 300 tons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198438"/>
            <a:ext cx="8059737" cy="8572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Expected Missing </a:t>
            </a:r>
            <a:r>
              <a:rPr lang="en-US" altLang="ja-JP" dirty="0"/>
              <a:t>M</a:t>
            </a:r>
            <a:r>
              <a:rPr lang="en-US" altLang="ja-JP" dirty="0" smtClean="0"/>
              <a:t>ass Spectrum</a:t>
            </a:r>
            <a:endParaRPr lang="en-US" altLang="ja-JP" dirty="0"/>
          </a:p>
        </p:txBody>
      </p:sp>
      <p:sp>
        <p:nvSpPr>
          <p:cNvPr id="60433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93A7DC-0C8B-4B2F-BE0B-53D51FDDF4F3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ja-JP" altLang="en-US" smtClean="0"/>
          </a:p>
        </p:txBody>
      </p:sp>
      <p:graphicFrame>
        <p:nvGraphicFramePr>
          <p:cNvPr id="75835" name="Group 59"/>
          <p:cNvGraphicFramePr>
            <a:graphicFrameLocks noGrp="1"/>
          </p:cNvGraphicFramePr>
          <p:nvPr/>
        </p:nvGraphicFramePr>
        <p:xfrm>
          <a:off x="250825" y="5276850"/>
          <a:ext cx="5940425" cy="1584960"/>
        </p:xfrm>
        <a:graphic>
          <a:graphicData uri="http://schemas.openxmlformats.org/drawingml/2006/table">
            <a:tbl>
              <a:tblPr/>
              <a:tblGrid>
                <a:gridCol w="1835150"/>
                <a:gridCol w="2449513"/>
                <a:gridCol w="1655762"/>
              </a:tblGrid>
              <a:tr h="37623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main contributions come from;</a:t>
                      </a:r>
                      <a:endParaRPr kumimoji="0" lang="en-GB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f :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f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n 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 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+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  <a:sym typeface="Wingdings" pitchFamily="2" charset="2"/>
                        </a:rPr>
                        <a:t>–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n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30.0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±8.0 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m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b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Wingdings" pitchFamily="2" charset="2"/>
                        </a:rPr>
                        <a:t>L :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  <a:sym typeface="Wingdings" pitchFamily="2" charset="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Wingdings" pitchFamily="2" charset="2"/>
                        </a:rPr>
                        <a:t>L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(1520)K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0 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 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  <a:sym typeface="Wingdings" pitchFamily="2" charset="2"/>
                        </a:rPr>
                        <a:t>–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0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sym typeface="Wingdings" pitchFamily="2" charset="2"/>
                        </a:rPr>
                        <a:t>p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20.8</a:t>
                      </a: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±5.0 </a:t>
                      </a: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Arial" pitchFamily="34" charset="0"/>
                        </a:rPr>
                        <a:t>m</a:t>
                      </a: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phase space :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K</a:t>
                      </a:r>
                      <a:r>
                        <a:rPr kumimoji="0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–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KN</a:t>
                      </a:r>
                      <a:endParaRPr kumimoji="0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26 </a:t>
                      </a: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</a:t>
                      </a:r>
                      <a:endParaRPr kumimoji="0" lang="en-GB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32" name="Text Box 41"/>
          <p:cNvSpPr txBox="1">
            <a:spLocks noChangeArrowheads="1"/>
          </p:cNvSpPr>
          <p:nvPr/>
        </p:nvSpPr>
        <p:spPr bwMode="auto">
          <a:xfrm>
            <a:off x="6372225" y="2349500"/>
            <a:ext cx="27717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latin typeface="Lucida Sans Unicode" pitchFamily="34" charset="0"/>
              </a:rPr>
              <a:t>significance : 62</a:t>
            </a:r>
            <a:r>
              <a:rPr lang="en-US" altLang="ja-JP" sz="2400" dirty="0">
                <a:latin typeface="Symbol" pitchFamily="18" charset="2"/>
              </a:rPr>
              <a:t>s</a:t>
            </a:r>
            <a:r>
              <a:rPr lang="en-US" altLang="ja-JP" sz="2400" dirty="0">
                <a:latin typeface="Lucida Sans Unicode" pitchFamily="34" charset="0"/>
              </a:rPr>
              <a:t>   assuming</a:t>
            </a:r>
          </a:p>
          <a:p>
            <a:r>
              <a:rPr lang="en-US" altLang="ja-JP" sz="2400" dirty="0">
                <a:latin typeface="Lucida Sans Unicode" pitchFamily="34" charset="0"/>
              </a:rPr>
              <a:t> </a:t>
            </a:r>
            <a:r>
              <a:rPr lang="en-US" altLang="ja-JP" sz="2400" dirty="0">
                <a:latin typeface="Symbol" pitchFamily="18" charset="2"/>
              </a:rPr>
              <a:t>G</a:t>
            </a:r>
            <a:r>
              <a:rPr lang="en-US" altLang="ja-JP" sz="2400" dirty="0">
                <a:latin typeface="Lucida Sans Unicode" pitchFamily="34" charset="0"/>
              </a:rPr>
              <a:t> &lt; 2MeV</a:t>
            </a:r>
          </a:p>
          <a:p>
            <a:r>
              <a:rPr lang="en-US" altLang="ja-JP" sz="2400" dirty="0">
                <a:latin typeface="Lucida Sans Unicode" pitchFamily="34" charset="0"/>
              </a:rPr>
              <a:t> </a:t>
            </a:r>
            <a:r>
              <a:rPr lang="en-US" altLang="ja-JP" sz="2400" dirty="0">
                <a:latin typeface="Symbol" pitchFamily="18" charset="2"/>
              </a:rPr>
              <a:t>s</a:t>
            </a:r>
            <a:r>
              <a:rPr lang="en-US" altLang="ja-JP" sz="2400" dirty="0">
                <a:latin typeface="Lucida Sans Unicode" pitchFamily="34" charset="0"/>
              </a:rPr>
              <a:t> = 1.9</a:t>
            </a:r>
            <a:r>
              <a:rPr lang="en-US" altLang="ja-JP" sz="2400" dirty="0">
                <a:latin typeface="Symbol" pitchFamily="18" charset="2"/>
              </a:rPr>
              <a:t>m</a:t>
            </a:r>
            <a:r>
              <a:rPr lang="en-US" altLang="ja-JP" sz="2400" dirty="0">
                <a:latin typeface="Lucida Sans Unicode" pitchFamily="34" charset="0"/>
              </a:rPr>
              <a:t>b</a:t>
            </a:r>
            <a:endParaRPr lang="en-GB" altLang="ja-JP" sz="2400" dirty="0">
              <a:latin typeface="Lucida Sans Unicode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429388" y="5143512"/>
            <a:ext cx="2714612" cy="89255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Lucida Sans Unicode" pitchFamily="34" charset="0"/>
              </a:rPr>
              <a:t> </a:t>
            </a:r>
            <a:r>
              <a:rPr lang="en-US" altLang="ja-JP" sz="2800" dirty="0">
                <a:latin typeface="Lucida Sans Unicode" pitchFamily="34" charset="0"/>
              </a:rPr>
              <a:t>sensitivity</a:t>
            </a:r>
          </a:p>
          <a:p>
            <a:pPr algn="ctr"/>
            <a:r>
              <a:rPr lang="en-US" altLang="ja-JP" sz="2400" dirty="0" smtClean="0">
                <a:latin typeface="Lucida Sans Unicode" pitchFamily="34" charset="0"/>
              </a:rPr>
              <a:t>75nb/</a:t>
            </a:r>
            <a:r>
              <a:rPr lang="en-US" altLang="ja-JP" sz="2400" dirty="0" err="1" smtClean="0">
                <a:latin typeface="Lucida Sans Unicode" pitchFamily="34" charset="0"/>
              </a:rPr>
              <a:t>sr</a:t>
            </a:r>
            <a:endParaRPr lang="en-US" altLang="ja-JP" sz="2400" dirty="0">
              <a:latin typeface="Lucida Sans Unicode" pitchFamily="34" charset="0"/>
            </a:endParaRPr>
          </a:p>
        </p:txBody>
      </p:sp>
      <p:pic>
        <p:nvPicPr>
          <p:cNvPr id="9" name="Picture 17" descr="fitMissMassThetaWithOnlyBG_fix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75" y="1473620"/>
            <a:ext cx="4251323" cy="412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72278" y="1205949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KEK PS E522</a:t>
            </a:r>
            <a:endParaRPr kumimoji="1" lang="ja-JP" altLang="en-US" sz="2400" dirty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82794"/>
            <a:ext cx="63658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298411" y="1056378"/>
            <a:ext cx="1196573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Lucida Sans Unicode" pitchFamily="34" charset="0"/>
              </a:rPr>
              <a:t>1.9</a:t>
            </a:r>
            <a:r>
              <a:rPr lang="en-US" altLang="ja-JP" dirty="0">
                <a:latin typeface="Lucida Sans Unicode" pitchFamily="34" charset="0"/>
                <a:sym typeface="Symbol" pitchFamily="18" charset="2"/>
              </a:rPr>
              <a:t>b/</a:t>
            </a:r>
            <a:r>
              <a:rPr lang="en-US" altLang="ja-JP" dirty="0" err="1">
                <a:latin typeface="Lucida Sans Unicode" pitchFamily="34" charset="0"/>
                <a:sym typeface="Symbol" pitchFamily="18" charset="2"/>
              </a:rPr>
              <a:t>sr</a:t>
            </a:r>
            <a:endParaRPr lang="en-US" altLang="ja-JP" dirty="0">
              <a:latin typeface="Lucida Sans Unicode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2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ks\J-PARC\Beam0910\K18\P1010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9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テキスト ボックス 10"/>
          <p:cNvSpPr txBox="1">
            <a:spLocks noChangeArrowheads="1"/>
          </p:cNvSpPr>
          <p:nvPr/>
        </p:nvSpPr>
        <p:spPr bwMode="auto">
          <a:xfrm rot="20059246">
            <a:off x="-298490" y="3891027"/>
            <a:ext cx="6885011" cy="11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ArchDown">
              <a:avLst>
                <a:gd name="adj" fmla="val 175112"/>
              </a:avLst>
            </a:prstTxWarp>
            <a:spAutoFit/>
          </a:bodyPr>
          <a:lstStyle/>
          <a:p>
            <a:r>
              <a:rPr lang="en-US" altLang="ja-JP" sz="3600" b="1" dirty="0">
                <a:solidFill>
                  <a:srgbClr val="FFC000"/>
                </a:solidFill>
                <a:latin typeface="+mj-lt"/>
              </a:rPr>
              <a:t>K1.8 </a:t>
            </a:r>
            <a:r>
              <a:rPr lang="en-US" altLang="ja-JP" sz="3600" b="1" dirty="0" smtClean="0">
                <a:solidFill>
                  <a:srgbClr val="FFC000"/>
                </a:solidFill>
                <a:latin typeface="+mj-lt"/>
              </a:rPr>
              <a:t>Beam</a:t>
            </a:r>
            <a:r>
              <a:rPr lang="ja-JP" altLang="en-US" sz="36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altLang="ja-JP" sz="3600" b="1" dirty="0" smtClean="0">
                <a:solidFill>
                  <a:srgbClr val="FFC000"/>
                </a:solidFill>
                <a:latin typeface="+mj-lt"/>
              </a:rPr>
              <a:t>Spectrometer</a:t>
            </a:r>
            <a:endParaRPr lang="ja-JP" altLang="en-US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298" name="テキスト ボックス 11"/>
          <p:cNvSpPr txBox="1">
            <a:spLocks noChangeArrowheads="1"/>
          </p:cNvSpPr>
          <p:nvPr/>
        </p:nvSpPr>
        <p:spPr bwMode="auto">
          <a:xfrm>
            <a:off x="4175148" y="190120"/>
            <a:ext cx="4737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FF00"/>
                </a:solidFill>
                <a:latin typeface="+mj-lt"/>
              </a:rPr>
              <a:t>SKS </a:t>
            </a:r>
            <a:r>
              <a:rPr lang="en-US" altLang="ja-JP" sz="3600" b="1" dirty="0" smtClean="0">
                <a:solidFill>
                  <a:srgbClr val="FFFF00"/>
                </a:solidFill>
                <a:latin typeface="+mj-lt"/>
              </a:rPr>
              <a:t>Spectrometer</a:t>
            </a:r>
          </a:p>
        </p:txBody>
      </p:sp>
      <p:sp>
        <p:nvSpPr>
          <p:cNvPr id="12301" name="テキスト ボックス 21"/>
          <p:cNvSpPr txBox="1">
            <a:spLocks noChangeArrowheads="1"/>
          </p:cNvSpPr>
          <p:nvPr/>
        </p:nvSpPr>
        <p:spPr bwMode="auto">
          <a:xfrm>
            <a:off x="2692400" y="6069013"/>
            <a:ext cx="699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Q10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2302" name="テキスト ボックス 22"/>
          <p:cNvSpPr txBox="1">
            <a:spLocks noChangeArrowheads="1"/>
          </p:cNvSpPr>
          <p:nvPr/>
        </p:nvSpPr>
        <p:spPr bwMode="auto">
          <a:xfrm>
            <a:off x="3427413" y="5940425"/>
            <a:ext cx="644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Q11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2303" name="テキスト ボックス 23"/>
          <p:cNvSpPr txBox="1">
            <a:spLocks noChangeArrowheads="1"/>
          </p:cNvSpPr>
          <p:nvPr/>
        </p:nvSpPr>
        <p:spPr bwMode="auto">
          <a:xfrm>
            <a:off x="5719763" y="3568700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Q12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2304" name="テキスト ボックス 24"/>
          <p:cNvSpPr txBox="1">
            <a:spLocks noChangeArrowheads="1"/>
          </p:cNvSpPr>
          <p:nvPr/>
        </p:nvSpPr>
        <p:spPr bwMode="auto">
          <a:xfrm>
            <a:off x="5751513" y="3128963"/>
            <a:ext cx="67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Q13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2305" name="テキスト ボックス 25"/>
          <p:cNvSpPr txBox="1">
            <a:spLocks noChangeArrowheads="1"/>
          </p:cNvSpPr>
          <p:nvPr/>
        </p:nvSpPr>
        <p:spPr bwMode="auto">
          <a:xfrm>
            <a:off x="4727038" y="5093013"/>
            <a:ext cx="4764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92D050"/>
                </a:solidFill>
              </a:rPr>
              <a:t>D4</a:t>
            </a:r>
            <a:endParaRPr lang="ja-JP" altLang="en-US" sz="2000" b="1" dirty="0">
              <a:solidFill>
                <a:srgbClr val="92D05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026400" y="951345"/>
            <a:ext cx="14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11212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C00000"/>
                </a:solidFill>
              </a:rPr>
              <a:t>Spectrometer Performance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" y="1452776"/>
            <a:ext cx="440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p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(</a:t>
            </a:r>
            <a:r>
              <a:rPr kumimoji="1" lang="en-US" altLang="ja-JP" sz="2400" b="1" dirty="0" smtClean="0">
                <a:solidFill>
                  <a:srgbClr val="7030A0"/>
                </a:solidFill>
                <a:latin typeface="Symbol" pitchFamily="18" charset="2"/>
              </a:rPr>
              <a:t>p</a:t>
            </a:r>
            <a:r>
              <a:rPr kumimoji="1" lang="en-US" altLang="ja-JP" sz="2400" b="1" baseline="30000" dirty="0" smtClean="0">
                <a:solidFill>
                  <a:srgbClr val="7030A0"/>
                </a:solidFill>
                <a:latin typeface="Symbol" pitchFamily="18" charset="2"/>
              </a:rPr>
              <a:t>-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,K</a:t>
            </a:r>
            <a:r>
              <a:rPr kumimoji="1" lang="en-US" altLang="ja-JP" sz="2400" b="1" baseline="30000" dirty="0" smtClean="0">
                <a:solidFill>
                  <a:srgbClr val="7030A0"/>
                </a:solidFill>
              </a:rPr>
              <a:t>+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)</a:t>
            </a:r>
            <a:r>
              <a:rPr kumimoji="1" lang="en-US" altLang="ja-JP" sz="2400" b="1" dirty="0" smtClean="0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kumimoji="1" lang="en-US" altLang="ja-JP" sz="2400" b="1" baseline="30000" dirty="0" smtClean="0">
                <a:solidFill>
                  <a:srgbClr val="7030A0"/>
                </a:solidFill>
                <a:latin typeface="Symbol" pitchFamily="18" charset="2"/>
              </a:rPr>
              <a:t>-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@1.25GeV/c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2073360"/>
            <a:ext cx="472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spc="-150" dirty="0" smtClean="0">
                <a:solidFill>
                  <a:srgbClr val="7030A0"/>
                </a:solidFill>
              </a:rPr>
              <a:t>Target: </a:t>
            </a:r>
            <a:r>
              <a:rPr lang="en-US" altLang="ja-JP" sz="2400" b="1" spc="-150" dirty="0" smtClean="0">
                <a:solidFill>
                  <a:srgbClr val="7030A0"/>
                </a:solidFill>
              </a:rPr>
              <a:t>Liq-H2(0.86</a:t>
            </a:r>
            <a:r>
              <a:rPr lang="en-US" altLang="ja-JP" sz="24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spc="-150" dirty="0" smtClean="0">
                <a:solidFill>
                  <a:srgbClr val="7030A0"/>
                </a:solidFill>
              </a:rPr>
              <a:t>g/cm2</a:t>
            </a:r>
            <a:r>
              <a:rPr lang="en-US" altLang="ja-JP" sz="24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kumimoji="1" lang="ja-JP" altLang="en-US" sz="2400" b="1" spc="-150" baseline="-25000" dirty="0">
              <a:solidFill>
                <a:srgbClr val="7030A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37566" y="5433258"/>
            <a:ext cx="241123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ready for E19!</a:t>
            </a:r>
            <a:endParaRPr kumimoji="1" lang="ja-JP" altLang="en-US" sz="2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0" y="5085375"/>
            <a:ext cx="5607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err="1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SKS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~3.3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/c (FWHM)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@ 0.7 </a:t>
            </a:r>
            <a:r>
              <a:rPr lang="en-US" altLang="ja-JP" sz="2400" b="1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/c</a:t>
            </a:r>
            <a:endParaRPr lang="ja-JP" altLang="en-US" sz="2400" dirty="0"/>
          </a:p>
        </p:txBody>
      </p:sp>
      <p:sp>
        <p:nvSpPr>
          <p:cNvPr id="18" name="正方形/長方形 17"/>
          <p:cNvSpPr/>
          <p:nvPr/>
        </p:nvSpPr>
        <p:spPr>
          <a:xfrm>
            <a:off x="0" y="4385394"/>
            <a:ext cx="4483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cs typeface="Times New Roman" pitchFamily="18" charset="0"/>
              </a:rPr>
              <a:t>Measured: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 = 1.66±0.05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3106001"/>
            <a:ext cx="451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Expected: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b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p/p(Beam) = 3.3x10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(FWHM)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p/p(SKS) = 4.5x10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(FWHM)</a:t>
            </a:r>
            <a:endParaRPr lang="ja-JP" alt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r="51272"/>
          <a:stretch>
            <a:fillRect/>
          </a:stretch>
        </p:blipFill>
        <p:spPr bwMode="auto">
          <a:xfrm>
            <a:off x="4546242" y="1146220"/>
            <a:ext cx="4597758" cy="395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正方形/長方形 20"/>
          <p:cNvSpPr/>
          <p:nvPr/>
        </p:nvSpPr>
        <p:spPr>
          <a:xfrm>
            <a:off x="0" y="2508093"/>
            <a:ext cx="2446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Times New Roman" pitchFamily="18" charset="0"/>
                <a:cs typeface="Times New Roman" pitchFamily="18" charset="0"/>
              </a:rPr>
              <a:t>(750k/spill x 18hour)</a:t>
            </a:r>
            <a:endParaRPr lang="ja-JP" altLang="en-US" sz="2000" dirty="0"/>
          </a:p>
        </p:txBody>
      </p:sp>
      <p:sp>
        <p:nvSpPr>
          <p:cNvPr id="22" name="正方形/長方形 21"/>
          <p:cNvSpPr/>
          <p:nvPr/>
        </p:nvSpPr>
        <p:spPr>
          <a:xfrm>
            <a:off x="0" y="5575409"/>
            <a:ext cx="3942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 = 1.201 </a:t>
            </a:r>
            <a:r>
              <a:rPr lang="en-US" altLang="ja-JP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altLang="ja-JP" sz="2400" b="1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(1.1974 </a:t>
            </a:r>
            <a:r>
              <a:rPr lang="en-US" altLang="ja-JP" sz="2400" b="1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2176530" y="6216031"/>
            <a:ext cx="6302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for p(</a:t>
            </a:r>
            <a:r>
              <a:rPr lang="en-US" altLang="ja-JP" sz="2400" b="1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2400" b="1" baseline="30000" dirty="0" smtClean="0">
                <a:latin typeface="Symbol" pitchFamily="18" charset="2"/>
                <a:cs typeface="Times New Roman" pitchFamily="18" charset="0"/>
              </a:rPr>
              <a:t>-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2400" b="1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 @1.92 </a:t>
            </a:r>
            <a:r>
              <a:rPr lang="en-US" altLang="ja-JP" sz="2400" b="1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/c 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ja-JP" sz="2400" b="1" dirty="0" smtClean="0">
                <a:solidFill>
                  <a:schemeClr val="accent2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 ~1.76 </a:t>
            </a:r>
            <a:r>
              <a:rPr lang="en-US" altLang="ja-JP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25" name="屈折矢印 24"/>
          <p:cNvSpPr/>
          <p:nvPr/>
        </p:nvSpPr>
        <p:spPr>
          <a:xfrm rot="5400000">
            <a:off x="1501997" y="6006386"/>
            <a:ext cx="499059" cy="701899"/>
          </a:xfrm>
          <a:prstGeom prst="ben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34300" y="1409700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kumimoji="1" lang="en-US" altLang="ja-JP" sz="2800" baseline="30000" dirty="0" smtClean="0">
                <a:solidFill>
                  <a:schemeClr val="bg1"/>
                </a:solidFill>
              </a:rPr>
              <a:t>-</a:t>
            </a:r>
            <a:endParaRPr kumimoji="1" lang="ja-JP" altLang="en-US" sz="2800" baseline="3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タイトル 9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69975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J-PARC</a:t>
            </a:r>
            <a:r>
              <a:rPr lang="ja-JP" altLang="en-US" dirty="0" smtClean="0"/>
              <a:t>　</a:t>
            </a:r>
            <a:r>
              <a:rPr lang="en-US" altLang="ja-JP" dirty="0" smtClean="0"/>
              <a:t>bird’s-eye view</a:t>
            </a:r>
            <a:endParaRPr lang="ja-JP" altLang="en-US" dirty="0" smtClean="0"/>
          </a:p>
        </p:txBody>
      </p:sp>
      <p:sp>
        <p:nvSpPr>
          <p:cNvPr id="24580" name="スライド番号プレースホルダ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26D7FD-CDC2-48E0-A542-1ACF52F44A0C}" type="slidenum">
              <a:rPr lang="ja-JP" altLang="en-US" smtClean="0">
                <a:latin typeface="Lucida Sans Unicode" pitchFamily="34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ja-JP" altLang="en-US" smtClean="0">
              <a:latin typeface="Lucida Sans Unicode" pitchFamily="34" charset="0"/>
              <a:ea typeface="ＭＳ Ｐゴシック" pitchFamily="50" charset="-128"/>
            </a:endParaRPr>
          </a:p>
        </p:txBody>
      </p:sp>
      <p:sp>
        <p:nvSpPr>
          <p:cNvPr id="24582" name="テキスト ボックス 278"/>
          <p:cNvSpPr txBox="1">
            <a:spLocks noChangeArrowheads="1"/>
          </p:cNvSpPr>
          <p:nvPr/>
        </p:nvSpPr>
        <p:spPr bwMode="auto">
          <a:xfrm>
            <a:off x="6868486" y="345667"/>
            <a:ext cx="547440" cy="16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latin typeface="Calibri" pitchFamily="34" charset="0"/>
              </a:rPr>
              <a:t>neutrino</a:t>
            </a:r>
            <a:endParaRPr lang="ja-JP" alt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03293" y="878916"/>
            <a:ext cx="8740707" cy="5753468"/>
            <a:chOff x="148769" y="1152293"/>
            <a:chExt cx="8740707" cy="5753468"/>
          </a:xfrm>
        </p:grpSpPr>
        <p:pic>
          <p:nvPicPr>
            <p:cNvPr id="10" name="図 9" descr="04.jpg"/>
            <p:cNvPicPr>
              <a:picLocks noChangeAspect="1"/>
            </p:cNvPicPr>
            <p:nvPr/>
          </p:nvPicPr>
          <p:blipFill>
            <a:blip r:embed="rId3" cstate="print">
              <a:lum bright="5000"/>
            </a:blip>
            <a:srcRect l="30475" t="43676" r="29396" b="18181"/>
            <a:stretch>
              <a:fillRect/>
            </a:stretch>
          </p:blipFill>
          <p:spPr>
            <a:xfrm>
              <a:off x="148769" y="1233736"/>
              <a:ext cx="7524650" cy="5624264"/>
            </a:xfrm>
            <a:prstGeom prst="rect">
              <a:avLst/>
            </a:prstGeom>
          </p:spPr>
        </p:pic>
        <p:sp>
          <p:nvSpPr>
            <p:cNvPr id="15" name="フリーフォーム 14"/>
            <p:cNvSpPr/>
            <p:nvPr/>
          </p:nvSpPr>
          <p:spPr>
            <a:xfrm>
              <a:off x="637880" y="3252249"/>
              <a:ext cx="5247588" cy="2425830"/>
            </a:xfrm>
            <a:custGeom>
              <a:avLst/>
              <a:gdLst>
                <a:gd name="connsiteX0" fmla="*/ 1285188 w 5247588"/>
                <a:gd name="connsiteY0" fmla="*/ 384928 h 2490247"/>
                <a:gd name="connsiteX1" fmla="*/ 3038574 w 5247588"/>
                <a:gd name="connsiteY1" fmla="*/ 36136 h 2490247"/>
                <a:gd name="connsiteX2" fmla="*/ 4141510 w 5247588"/>
                <a:gd name="connsiteY2" fmla="*/ 168111 h 2490247"/>
                <a:gd name="connsiteX3" fmla="*/ 4754252 w 5247588"/>
                <a:gd name="connsiteY3" fmla="*/ 375501 h 2490247"/>
                <a:gd name="connsiteX4" fmla="*/ 5027629 w 5247588"/>
                <a:gd name="connsiteY4" fmla="*/ 667732 h 2490247"/>
                <a:gd name="connsiteX5" fmla="*/ 5178458 w 5247588"/>
                <a:gd name="connsiteY5" fmla="*/ 1129645 h 2490247"/>
                <a:gd name="connsiteX6" fmla="*/ 5216165 w 5247588"/>
                <a:gd name="connsiteY6" fmla="*/ 1629266 h 2490247"/>
                <a:gd name="connsiteX7" fmla="*/ 4989922 w 5247588"/>
                <a:gd name="connsiteY7" fmla="*/ 1940350 h 2490247"/>
                <a:gd name="connsiteX8" fmla="*/ 4763679 w 5247588"/>
                <a:gd name="connsiteY8" fmla="*/ 2128887 h 2490247"/>
                <a:gd name="connsiteX9" fmla="*/ 4386607 w 5247588"/>
                <a:gd name="connsiteY9" fmla="*/ 2307996 h 2490247"/>
                <a:gd name="connsiteX10" fmla="*/ 4056668 w 5247588"/>
                <a:gd name="connsiteY10" fmla="*/ 2392837 h 2490247"/>
                <a:gd name="connsiteX11" fmla="*/ 3585328 w 5247588"/>
                <a:gd name="connsiteY11" fmla="*/ 2477678 h 2490247"/>
                <a:gd name="connsiteX12" fmla="*/ 3029147 w 5247588"/>
                <a:gd name="connsiteY12" fmla="*/ 2468251 h 2490247"/>
                <a:gd name="connsiteX13" fmla="*/ 2463539 w 5247588"/>
                <a:gd name="connsiteY13" fmla="*/ 2392837 h 2490247"/>
                <a:gd name="connsiteX14" fmla="*/ 2105320 w 5247588"/>
                <a:gd name="connsiteY14" fmla="*/ 2279715 h 2490247"/>
                <a:gd name="connsiteX15" fmla="*/ 757287 w 5247588"/>
                <a:gd name="connsiteY15" fmla="*/ 1949777 h 2490247"/>
                <a:gd name="connsiteX16" fmla="*/ 276520 w 5247588"/>
                <a:gd name="connsiteY16" fmla="*/ 1657546 h 2490247"/>
                <a:gd name="connsiteX17" fmla="*/ 31423 w 5247588"/>
                <a:gd name="connsiteY17" fmla="*/ 1384169 h 2490247"/>
                <a:gd name="connsiteX18" fmla="*/ 87984 w 5247588"/>
                <a:gd name="connsiteY18" fmla="*/ 1035377 h 2490247"/>
                <a:gd name="connsiteX19" fmla="*/ 417922 w 5247588"/>
                <a:gd name="connsiteY19" fmla="*/ 752573 h 2490247"/>
                <a:gd name="connsiteX20" fmla="*/ 823275 w 5247588"/>
                <a:gd name="connsiteY20" fmla="*/ 573464 h 2490247"/>
                <a:gd name="connsiteX21" fmla="*/ 1285188 w 5247588"/>
                <a:gd name="connsiteY21" fmla="*/ 384928 h 2490247"/>
                <a:gd name="connsiteX0" fmla="*/ 1285188 w 5247588"/>
                <a:gd name="connsiteY0" fmla="*/ 384928 h 2490247"/>
                <a:gd name="connsiteX1" fmla="*/ 3038574 w 5247588"/>
                <a:gd name="connsiteY1" fmla="*/ 36136 h 2490247"/>
                <a:gd name="connsiteX2" fmla="*/ 4141510 w 5247588"/>
                <a:gd name="connsiteY2" fmla="*/ 168111 h 2490247"/>
                <a:gd name="connsiteX3" fmla="*/ 4754252 w 5247588"/>
                <a:gd name="connsiteY3" fmla="*/ 375501 h 2490247"/>
                <a:gd name="connsiteX4" fmla="*/ 5027629 w 5247588"/>
                <a:gd name="connsiteY4" fmla="*/ 667732 h 2490247"/>
                <a:gd name="connsiteX5" fmla="*/ 5178458 w 5247588"/>
                <a:gd name="connsiteY5" fmla="*/ 1129645 h 2490247"/>
                <a:gd name="connsiteX6" fmla="*/ 5216165 w 5247588"/>
                <a:gd name="connsiteY6" fmla="*/ 1629266 h 2490247"/>
                <a:gd name="connsiteX7" fmla="*/ 4989922 w 5247588"/>
                <a:gd name="connsiteY7" fmla="*/ 1940350 h 2490247"/>
                <a:gd name="connsiteX8" fmla="*/ 4763679 w 5247588"/>
                <a:gd name="connsiteY8" fmla="*/ 2128887 h 2490247"/>
                <a:gd name="connsiteX9" fmla="*/ 4386607 w 5247588"/>
                <a:gd name="connsiteY9" fmla="*/ 2307996 h 2490247"/>
                <a:gd name="connsiteX10" fmla="*/ 4056668 w 5247588"/>
                <a:gd name="connsiteY10" fmla="*/ 2392837 h 2490247"/>
                <a:gd name="connsiteX11" fmla="*/ 3585328 w 5247588"/>
                <a:gd name="connsiteY11" fmla="*/ 2477678 h 2490247"/>
                <a:gd name="connsiteX12" fmla="*/ 3029147 w 5247588"/>
                <a:gd name="connsiteY12" fmla="*/ 2468251 h 2490247"/>
                <a:gd name="connsiteX13" fmla="*/ 2463539 w 5247588"/>
                <a:gd name="connsiteY13" fmla="*/ 2392837 h 2490247"/>
                <a:gd name="connsiteX14" fmla="*/ 2105320 w 5247588"/>
                <a:gd name="connsiteY14" fmla="*/ 2279715 h 2490247"/>
                <a:gd name="connsiteX15" fmla="*/ 757287 w 5247588"/>
                <a:gd name="connsiteY15" fmla="*/ 1949777 h 2490247"/>
                <a:gd name="connsiteX16" fmla="*/ 276520 w 5247588"/>
                <a:gd name="connsiteY16" fmla="*/ 1657546 h 2490247"/>
                <a:gd name="connsiteX17" fmla="*/ 31423 w 5247588"/>
                <a:gd name="connsiteY17" fmla="*/ 1384169 h 2490247"/>
                <a:gd name="connsiteX18" fmla="*/ 87984 w 5247588"/>
                <a:gd name="connsiteY18" fmla="*/ 1035377 h 2490247"/>
                <a:gd name="connsiteX19" fmla="*/ 417922 w 5247588"/>
                <a:gd name="connsiteY19" fmla="*/ 752573 h 2490247"/>
                <a:gd name="connsiteX20" fmla="*/ 804422 w 5247588"/>
                <a:gd name="connsiteY20" fmla="*/ 535757 h 2490247"/>
                <a:gd name="connsiteX21" fmla="*/ 1285188 w 5247588"/>
                <a:gd name="connsiteY21" fmla="*/ 384928 h 2490247"/>
                <a:gd name="connsiteX0" fmla="*/ 1285188 w 5247588"/>
                <a:gd name="connsiteY0" fmla="*/ 384928 h 2490247"/>
                <a:gd name="connsiteX1" fmla="*/ 3038574 w 5247588"/>
                <a:gd name="connsiteY1" fmla="*/ 36136 h 2490247"/>
                <a:gd name="connsiteX2" fmla="*/ 4141510 w 5247588"/>
                <a:gd name="connsiteY2" fmla="*/ 168111 h 2490247"/>
                <a:gd name="connsiteX3" fmla="*/ 4754252 w 5247588"/>
                <a:gd name="connsiteY3" fmla="*/ 375501 h 2490247"/>
                <a:gd name="connsiteX4" fmla="*/ 5027629 w 5247588"/>
                <a:gd name="connsiteY4" fmla="*/ 667732 h 2490247"/>
                <a:gd name="connsiteX5" fmla="*/ 5178458 w 5247588"/>
                <a:gd name="connsiteY5" fmla="*/ 1129645 h 2490247"/>
                <a:gd name="connsiteX6" fmla="*/ 5216165 w 5247588"/>
                <a:gd name="connsiteY6" fmla="*/ 1629266 h 2490247"/>
                <a:gd name="connsiteX7" fmla="*/ 4989922 w 5247588"/>
                <a:gd name="connsiteY7" fmla="*/ 1940350 h 2490247"/>
                <a:gd name="connsiteX8" fmla="*/ 4763679 w 5247588"/>
                <a:gd name="connsiteY8" fmla="*/ 2128887 h 2490247"/>
                <a:gd name="connsiteX9" fmla="*/ 4386607 w 5247588"/>
                <a:gd name="connsiteY9" fmla="*/ 2307996 h 2490247"/>
                <a:gd name="connsiteX10" fmla="*/ 4056668 w 5247588"/>
                <a:gd name="connsiteY10" fmla="*/ 2392837 h 2490247"/>
                <a:gd name="connsiteX11" fmla="*/ 3585328 w 5247588"/>
                <a:gd name="connsiteY11" fmla="*/ 2477678 h 2490247"/>
                <a:gd name="connsiteX12" fmla="*/ 3029147 w 5247588"/>
                <a:gd name="connsiteY12" fmla="*/ 2468251 h 2490247"/>
                <a:gd name="connsiteX13" fmla="*/ 2463539 w 5247588"/>
                <a:gd name="connsiteY13" fmla="*/ 2392837 h 2490247"/>
                <a:gd name="connsiteX14" fmla="*/ 2114747 w 5247588"/>
                <a:gd name="connsiteY14" fmla="*/ 2298569 h 2490247"/>
                <a:gd name="connsiteX15" fmla="*/ 757287 w 5247588"/>
                <a:gd name="connsiteY15" fmla="*/ 1949777 h 2490247"/>
                <a:gd name="connsiteX16" fmla="*/ 276520 w 5247588"/>
                <a:gd name="connsiteY16" fmla="*/ 1657546 h 2490247"/>
                <a:gd name="connsiteX17" fmla="*/ 31423 w 5247588"/>
                <a:gd name="connsiteY17" fmla="*/ 1384169 h 2490247"/>
                <a:gd name="connsiteX18" fmla="*/ 87984 w 5247588"/>
                <a:gd name="connsiteY18" fmla="*/ 1035377 h 2490247"/>
                <a:gd name="connsiteX19" fmla="*/ 417922 w 5247588"/>
                <a:gd name="connsiteY19" fmla="*/ 752573 h 2490247"/>
                <a:gd name="connsiteX20" fmla="*/ 804422 w 5247588"/>
                <a:gd name="connsiteY20" fmla="*/ 535757 h 2490247"/>
                <a:gd name="connsiteX21" fmla="*/ 1285188 w 5247588"/>
                <a:gd name="connsiteY21" fmla="*/ 384928 h 2490247"/>
                <a:gd name="connsiteX0" fmla="*/ 1285188 w 5247588"/>
                <a:gd name="connsiteY0" fmla="*/ 384928 h 2490247"/>
                <a:gd name="connsiteX1" fmla="*/ 3038574 w 5247588"/>
                <a:gd name="connsiteY1" fmla="*/ 36136 h 2490247"/>
                <a:gd name="connsiteX2" fmla="*/ 4141510 w 5247588"/>
                <a:gd name="connsiteY2" fmla="*/ 168111 h 2490247"/>
                <a:gd name="connsiteX3" fmla="*/ 4754252 w 5247588"/>
                <a:gd name="connsiteY3" fmla="*/ 375501 h 2490247"/>
                <a:gd name="connsiteX4" fmla="*/ 5027629 w 5247588"/>
                <a:gd name="connsiteY4" fmla="*/ 667732 h 2490247"/>
                <a:gd name="connsiteX5" fmla="*/ 5178458 w 5247588"/>
                <a:gd name="connsiteY5" fmla="*/ 1129645 h 2490247"/>
                <a:gd name="connsiteX6" fmla="*/ 5216165 w 5247588"/>
                <a:gd name="connsiteY6" fmla="*/ 1629266 h 2490247"/>
                <a:gd name="connsiteX7" fmla="*/ 4989922 w 5247588"/>
                <a:gd name="connsiteY7" fmla="*/ 1940350 h 2490247"/>
                <a:gd name="connsiteX8" fmla="*/ 4763679 w 5247588"/>
                <a:gd name="connsiteY8" fmla="*/ 2128887 h 2490247"/>
                <a:gd name="connsiteX9" fmla="*/ 4386607 w 5247588"/>
                <a:gd name="connsiteY9" fmla="*/ 2307996 h 2490247"/>
                <a:gd name="connsiteX10" fmla="*/ 4056668 w 5247588"/>
                <a:gd name="connsiteY10" fmla="*/ 2392837 h 2490247"/>
                <a:gd name="connsiteX11" fmla="*/ 3585328 w 5247588"/>
                <a:gd name="connsiteY11" fmla="*/ 2477678 h 2490247"/>
                <a:gd name="connsiteX12" fmla="*/ 3029147 w 5247588"/>
                <a:gd name="connsiteY12" fmla="*/ 2468251 h 2490247"/>
                <a:gd name="connsiteX13" fmla="*/ 2463539 w 5247588"/>
                <a:gd name="connsiteY13" fmla="*/ 2392837 h 2490247"/>
                <a:gd name="connsiteX14" fmla="*/ 2114747 w 5247588"/>
                <a:gd name="connsiteY14" fmla="*/ 2298569 h 2490247"/>
                <a:gd name="connsiteX15" fmla="*/ 757287 w 5247588"/>
                <a:gd name="connsiteY15" fmla="*/ 1949777 h 2490247"/>
                <a:gd name="connsiteX16" fmla="*/ 276520 w 5247588"/>
                <a:gd name="connsiteY16" fmla="*/ 1657546 h 2490247"/>
                <a:gd name="connsiteX17" fmla="*/ 31423 w 5247588"/>
                <a:gd name="connsiteY17" fmla="*/ 1384169 h 2490247"/>
                <a:gd name="connsiteX18" fmla="*/ 87984 w 5247588"/>
                <a:gd name="connsiteY18" fmla="*/ 1035377 h 2490247"/>
                <a:gd name="connsiteX19" fmla="*/ 417922 w 5247588"/>
                <a:gd name="connsiteY19" fmla="*/ 752573 h 2490247"/>
                <a:gd name="connsiteX20" fmla="*/ 804422 w 5247588"/>
                <a:gd name="connsiteY20" fmla="*/ 554611 h 2490247"/>
                <a:gd name="connsiteX21" fmla="*/ 1285188 w 5247588"/>
                <a:gd name="connsiteY21" fmla="*/ 384928 h 2490247"/>
                <a:gd name="connsiteX0" fmla="*/ 1285188 w 5247588"/>
                <a:gd name="connsiteY0" fmla="*/ 384928 h 2490247"/>
                <a:gd name="connsiteX1" fmla="*/ 3038574 w 5247588"/>
                <a:gd name="connsiteY1" fmla="*/ 36136 h 2490247"/>
                <a:gd name="connsiteX2" fmla="*/ 4141510 w 5247588"/>
                <a:gd name="connsiteY2" fmla="*/ 168111 h 2490247"/>
                <a:gd name="connsiteX3" fmla="*/ 4754252 w 5247588"/>
                <a:gd name="connsiteY3" fmla="*/ 375501 h 2490247"/>
                <a:gd name="connsiteX4" fmla="*/ 5027629 w 5247588"/>
                <a:gd name="connsiteY4" fmla="*/ 667732 h 2490247"/>
                <a:gd name="connsiteX5" fmla="*/ 5178458 w 5247588"/>
                <a:gd name="connsiteY5" fmla="*/ 1129645 h 2490247"/>
                <a:gd name="connsiteX6" fmla="*/ 5216165 w 5247588"/>
                <a:gd name="connsiteY6" fmla="*/ 1629266 h 2490247"/>
                <a:gd name="connsiteX7" fmla="*/ 4989922 w 5247588"/>
                <a:gd name="connsiteY7" fmla="*/ 1940350 h 2490247"/>
                <a:gd name="connsiteX8" fmla="*/ 4763679 w 5247588"/>
                <a:gd name="connsiteY8" fmla="*/ 2128887 h 2490247"/>
                <a:gd name="connsiteX9" fmla="*/ 4386607 w 5247588"/>
                <a:gd name="connsiteY9" fmla="*/ 2307996 h 2490247"/>
                <a:gd name="connsiteX10" fmla="*/ 4056668 w 5247588"/>
                <a:gd name="connsiteY10" fmla="*/ 2392837 h 2490247"/>
                <a:gd name="connsiteX11" fmla="*/ 3585328 w 5247588"/>
                <a:gd name="connsiteY11" fmla="*/ 2477678 h 2490247"/>
                <a:gd name="connsiteX12" fmla="*/ 3029147 w 5247588"/>
                <a:gd name="connsiteY12" fmla="*/ 2468251 h 2490247"/>
                <a:gd name="connsiteX13" fmla="*/ 2463539 w 5247588"/>
                <a:gd name="connsiteY13" fmla="*/ 2392837 h 2490247"/>
                <a:gd name="connsiteX14" fmla="*/ 2114747 w 5247588"/>
                <a:gd name="connsiteY14" fmla="*/ 2298569 h 2490247"/>
                <a:gd name="connsiteX15" fmla="*/ 757287 w 5247588"/>
                <a:gd name="connsiteY15" fmla="*/ 1949777 h 2490247"/>
                <a:gd name="connsiteX16" fmla="*/ 276520 w 5247588"/>
                <a:gd name="connsiteY16" fmla="*/ 1657546 h 2490247"/>
                <a:gd name="connsiteX17" fmla="*/ 31423 w 5247588"/>
                <a:gd name="connsiteY17" fmla="*/ 1384169 h 2490247"/>
                <a:gd name="connsiteX18" fmla="*/ 87984 w 5247588"/>
                <a:gd name="connsiteY18" fmla="*/ 1035377 h 2490247"/>
                <a:gd name="connsiteX19" fmla="*/ 417922 w 5247588"/>
                <a:gd name="connsiteY19" fmla="*/ 752573 h 2490247"/>
                <a:gd name="connsiteX20" fmla="*/ 804422 w 5247588"/>
                <a:gd name="connsiteY20" fmla="*/ 554611 h 2490247"/>
                <a:gd name="connsiteX21" fmla="*/ 1285188 w 5247588"/>
                <a:gd name="connsiteY21" fmla="*/ 384928 h 2490247"/>
                <a:gd name="connsiteX0" fmla="*/ 1285188 w 5247588"/>
                <a:gd name="connsiteY0" fmla="*/ 356647 h 2461966"/>
                <a:gd name="connsiteX1" fmla="*/ 3038574 w 5247588"/>
                <a:gd name="connsiteY1" fmla="*/ 36136 h 2461966"/>
                <a:gd name="connsiteX2" fmla="*/ 4141510 w 5247588"/>
                <a:gd name="connsiteY2" fmla="*/ 139830 h 2461966"/>
                <a:gd name="connsiteX3" fmla="*/ 4754252 w 5247588"/>
                <a:gd name="connsiteY3" fmla="*/ 347220 h 2461966"/>
                <a:gd name="connsiteX4" fmla="*/ 5027629 w 5247588"/>
                <a:gd name="connsiteY4" fmla="*/ 639451 h 2461966"/>
                <a:gd name="connsiteX5" fmla="*/ 5178458 w 5247588"/>
                <a:gd name="connsiteY5" fmla="*/ 1101364 h 2461966"/>
                <a:gd name="connsiteX6" fmla="*/ 5216165 w 5247588"/>
                <a:gd name="connsiteY6" fmla="*/ 1600985 h 2461966"/>
                <a:gd name="connsiteX7" fmla="*/ 4989922 w 5247588"/>
                <a:gd name="connsiteY7" fmla="*/ 1912069 h 2461966"/>
                <a:gd name="connsiteX8" fmla="*/ 4763679 w 5247588"/>
                <a:gd name="connsiteY8" fmla="*/ 2100606 h 2461966"/>
                <a:gd name="connsiteX9" fmla="*/ 4386607 w 5247588"/>
                <a:gd name="connsiteY9" fmla="*/ 2279715 h 2461966"/>
                <a:gd name="connsiteX10" fmla="*/ 4056668 w 5247588"/>
                <a:gd name="connsiteY10" fmla="*/ 2364556 h 2461966"/>
                <a:gd name="connsiteX11" fmla="*/ 3585328 w 5247588"/>
                <a:gd name="connsiteY11" fmla="*/ 2449397 h 2461966"/>
                <a:gd name="connsiteX12" fmla="*/ 3029147 w 5247588"/>
                <a:gd name="connsiteY12" fmla="*/ 2439970 h 2461966"/>
                <a:gd name="connsiteX13" fmla="*/ 2463539 w 5247588"/>
                <a:gd name="connsiteY13" fmla="*/ 2364556 h 2461966"/>
                <a:gd name="connsiteX14" fmla="*/ 2114747 w 5247588"/>
                <a:gd name="connsiteY14" fmla="*/ 2270288 h 2461966"/>
                <a:gd name="connsiteX15" fmla="*/ 757287 w 5247588"/>
                <a:gd name="connsiteY15" fmla="*/ 1921496 h 2461966"/>
                <a:gd name="connsiteX16" fmla="*/ 276520 w 5247588"/>
                <a:gd name="connsiteY16" fmla="*/ 1629265 h 2461966"/>
                <a:gd name="connsiteX17" fmla="*/ 31423 w 5247588"/>
                <a:gd name="connsiteY17" fmla="*/ 1355888 h 2461966"/>
                <a:gd name="connsiteX18" fmla="*/ 87984 w 5247588"/>
                <a:gd name="connsiteY18" fmla="*/ 1007096 h 2461966"/>
                <a:gd name="connsiteX19" fmla="*/ 417922 w 5247588"/>
                <a:gd name="connsiteY19" fmla="*/ 724292 h 2461966"/>
                <a:gd name="connsiteX20" fmla="*/ 804422 w 5247588"/>
                <a:gd name="connsiteY20" fmla="*/ 526330 h 2461966"/>
                <a:gd name="connsiteX21" fmla="*/ 1285188 w 5247588"/>
                <a:gd name="connsiteY21" fmla="*/ 356647 h 2461966"/>
                <a:gd name="connsiteX0" fmla="*/ 1285188 w 5247588"/>
                <a:gd name="connsiteY0" fmla="*/ 320511 h 2425830"/>
                <a:gd name="connsiteX1" fmla="*/ 3038574 w 5247588"/>
                <a:gd name="connsiteY1" fmla="*/ 0 h 2425830"/>
                <a:gd name="connsiteX2" fmla="*/ 4141510 w 5247588"/>
                <a:gd name="connsiteY2" fmla="*/ 103694 h 2425830"/>
                <a:gd name="connsiteX3" fmla="*/ 4754252 w 5247588"/>
                <a:gd name="connsiteY3" fmla="*/ 311084 h 2425830"/>
                <a:gd name="connsiteX4" fmla="*/ 5027629 w 5247588"/>
                <a:gd name="connsiteY4" fmla="*/ 603315 h 2425830"/>
                <a:gd name="connsiteX5" fmla="*/ 5178458 w 5247588"/>
                <a:gd name="connsiteY5" fmla="*/ 1065228 h 2425830"/>
                <a:gd name="connsiteX6" fmla="*/ 5216165 w 5247588"/>
                <a:gd name="connsiteY6" fmla="*/ 1564849 h 2425830"/>
                <a:gd name="connsiteX7" fmla="*/ 4989922 w 5247588"/>
                <a:gd name="connsiteY7" fmla="*/ 1875933 h 2425830"/>
                <a:gd name="connsiteX8" fmla="*/ 4763679 w 5247588"/>
                <a:gd name="connsiteY8" fmla="*/ 2064470 h 2425830"/>
                <a:gd name="connsiteX9" fmla="*/ 4386607 w 5247588"/>
                <a:gd name="connsiteY9" fmla="*/ 2243579 h 2425830"/>
                <a:gd name="connsiteX10" fmla="*/ 4056668 w 5247588"/>
                <a:gd name="connsiteY10" fmla="*/ 2328420 h 2425830"/>
                <a:gd name="connsiteX11" fmla="*/ 3585328 w 5247588"/>
                <a:gd name="connsiteY11" fmla="*/ 2413261 h 2425830"/>
                <a:gd name="connsiteX12" fmla="*/ 3029147 w 5247588"/>
                <a:gd name="connsiteY12" fmla="*/ 2403834 h 2425830"/>
                <a:gd name="connsiteX13" fmla="*/ 2463539 w 5247588"/>
                <a:gd name="connsiteY13" fmla="*/ 2328420 h 2425830"/>
                <a:gd name="connsiteX14" fmla="*/ 2114747 w 5247588"/>
                <a:gd name="connsiteY14" fmla="*/ 2234152 h 2425830"/>
                <a:gd name="connsiteX15" fmla="*/ 757287 w 5247588"/>
                <a:gd name="connsiteY15" fmla="*/ 1885360 h 2425830"/>
                <a:gd name="connsiteX16" fmla="*/ 276520 w 5247588"/>
                <a:gd name="connsiteY16" fmla="*/ 1593129 h 2425830"/>
                <a:gd name="connsiteX17" fmla="*/ 31423 w 5247588"/>
                <a:gd name="connsiteY17" fmla="*/ 1319752 h 2425830"/>
                <a:gd name="connsiteX18" fmla="*/ 87984 w 5247588"/>
                <a:gd name="connsiteY18" fmla="*/ 970960 h 2425830"/>
                <a:gd name="connsiteX19" fmla="*/ 417922 w 5247588"/>
                <a:gd name="connsiteY19" fmla="*/ 688156 h 2425830"/>
                <a:gd name="connsiteX20" fmla="*/ 804422 w 5247588"/>
                <a:gd name="connsiteY20" fmla="*/ 490194 h 2425830"/>
                <a:gd name="connsiteX21" fmla="*/ 1285188 w 5247588"/>
                <a:gd name="connsiteY21" fmla="*/ 320511 h 24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7588" h="2425830">
                  <a:moveTo>
                    <a:pt x="1285188" y="320511"/>
                  </a:moveTo>
                  <a:cubicBezTo>
                    <a:pt x="1657547" y="238812"/>
                    <a:pt x="2562520" y="36136"/>
                    <a:pt x="3038574" y="0"/>
                  </a:cubicBezTo>
                  <a:cubicBezTo>
                    <a:pt x="3674884" y="1571"/>
                    <a:pt x="3855564" y="51847"/>
                    <a:pt x="4141510" y="103694"/>
                  </a:cubicBezTo>
                  <a:cubicBezTo>
                    <a:pt x="4427456" y="155541"/>
                    <a:pt x="4606566" y="227814"/>
                    <a:pt x="4754252" y="311084"/>
                  </a:cubicBezTo>
                  <a:cubicBezTo>
                    <a:pt x="4901938" y="394354"/>
                    <a:pt x="4956928" y="477624"/>
                    <a:pt x="5027629" y="603315"/>
                  </a:cubicBezTo>
                  <a:cubicBezTo>
                    <a:pt x="5098330" y="729006"/>
                    <a:pt x="5147035" y="904972"/>
                    <a:pt x="5178458" y="1065228"/>
                  </a:cubicBezTo>
                  <a:cubicBezTo>
                    <a:pt x="5209881" y="1225484"/>
                    <a:pt x="5247588" y="1429732"/>
                    <a:pt x="5216165" y="1564849"/>
                  </a:cubicBezTo>
                  <a:cubicBezTo>
                    <a:pt x="5184742" y="1699966"/>
                    <a:pt x="5065336" y="1792663"/>
                    <a:pt x="4989922" y="1875933"/>
                  </a:cubicBezTo>
                  <a:cubicBezTo>
                    <a:pt x="4914508" y="1959203"/>
                    <a:pt x="4864231" y="2003196"/>
                    <a:pt x="4763679" y="2064470"/>
                  </a:cubicBezTo>
                  <a:cubicBezTo>
                    <a:pt x="4663127" y="2125744"/>
                    <a:pt x="4504442" y="2199587"/>
                    <a:pt x="4386607" y="2243579"/>
                  </a:cubicBezTo>
                  <a:cubicBezTo>
                    <a:pt x="4268772" y="2287571"/>
                    <a:pt x="4190215" y="2300140"/>
                    <a:pt x="4056668" y="2328420"/>
                  </a:cubicBezTo>
                  <a:cubicBezTo>
                    <a:pt x="3923122" y="2356700"/>
                    <a:pt x="3756581" y="2400692"/>
                    <a:pt x="3585328" y="2413261"/>
                  </a:cubicBezTo>
                  <a:cubicBezTo>
                    <a:pt x="3414075" y="2425830"/>
                    <a:pt x="3216112" y="2417974"/>
                    <a:pt x="3029147" y="2403834"/>
                  </a:cubicBezTo>
                  <a:cubicBezTo>
                    <a:pt x="2842182" y="2389694"/>
                    <a:pt x="2615939" y="2356700"/>
                    <a:pt x="2463539" y="2328420"/>
                  </a:cubicBezTo>
                  <a:cubicBezTo>
                    <a:pt x="2311139" y="2300140"/>
                    <a:pt x="2399122" y="2307995"/>
                    <a:pt x="2114747" y="2234152"/>
                  </a:cubicBezTo>
                  <a:cubicBezTo>
                    <a:pt x="1830372" y="2160309"/>
                    <a:pt x="1063658" y="1992197"/>
                    <a:pt x="757287" y="1885360"/>
                  </a:cubicBezTo>
                  <a:cubicBezTo>
                    <a:pt x="450916" y="1778523"/>
                    <a:pt x="397497" y="1687397"/>
                    <a:pt x="276520" y="1593129"/>
                  </a:cubicBezTo>
                  <a:cubicBezTo>
                    <a:pt x="155543" y="1498861"/>
                    <a:pt x="62846" y="1423447"/>
                    <a:pt x="31423" y="1319752"/>
                  </a:cubicBezTo>
                  <a:cubicBezTo>
                    <a:pt x="0" y="1216057"/>
                    <a:pt x="23568" y="1076226"/>
                    <a:pt x="87984" y="970960"/>
                  </a:cubicBezTo>
                  <a:cubicBezTo>
                    <a:pt x="152400" y="865694"/>
                    <a:pt x="298516" y="768284"/>
                    <a:pt x="417922" y="688156"/>
                  </a:cubicBezTo>
                  <a:cubicBezTo>
                    <a:pt x="537328" y="608028"/>
                    <a:pt x="655164" y="553039"/>
                    <a:pt x="804422" y="490194"/>
                  </a:cubicBezTo>
                  <a:cubicBezTo>
                    <a:pt x="1283618" y="304801"/>
                    <a:pt x="912829" y="402210"/>
                    <a:pt x="1285188" y="320511"/>
                  </a:cubicBezTo>
                  <a:close/>
                </a:path>
              </a:pathLst>
            </a:cu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矢印コネクタ 16"/>
            <p:cNvCxnSpPr>
              <a:stCxn id="15" idx="15"/>
            </p:cNvCxnSpPr>
            <p:nvPr/>
          </p:nvCxnSpPr>
          <p:spPr>
            <a:xfrm>
              <a:off x="1395167" y="5137609"/>
              <a:ext cx="2771480" cy="838985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3535051" y="2498103"/>
              <a:ext cx="716437" cy="386499"/>
            </a:xfrm>
            <a:prstGeom prst="ellipse">
              <a:avLst/>
            </a:pr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>
              <a:stCxn id="18" idx="5"/>
            </p:cNvCxnSpPr>
            <p:nvPr/>
          </p:nvCxnSpPr>
          <p:spPr>
            <a:xfrm rot="5400000">
              <a:off x="3539133" y="2861628"/>
              <a:ext cx="641063" cy="573809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rot="16200000" flipH="1">
              <a:off x="3360653" y="3671741"/>
              <a:ext cx="452490" cy="9427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>
              <a:stCxn id="18" idx="5"/>
            </p:cNvCxnSpPr>
            <p:nvPr/>
          </p:nvCxnSpPr>
          <p:spPr>
            <a:xfrm rot="5400000">
              <a:off x="3261042" y="2470415"/>
              <a:ext cx="527941" cy="1243112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弧 27"/>
            <p:cNvSpPr/>
            <p:nvPr/>
          </p:nvSpPr>
          <p:spPr>
            <a:xfrm>
              <a:off x="4703975" y="3553906"/>
              <a:ext cx="857839" cy="301657"/>
            </a:xfrm>
            <a:prstGeom prst="arc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/>
            <p:cNvCxnSpPr>
              <a:stCxn id="28" idx="0"/>
            </p:cNvCxnSpPr>
            <p:nvPr/>
          </p:nvCxnSpPr>
          <p:spPr>
            <a:xfrm rot="10800000">
              <a:off x="857839" y="3469064"/>
              <a:ext cx="4275056" cy="84842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stCxn id="18" idx="0"/>
            </p:cNvCxnSpPr>
            <p:nvPr/>
          </p:nvCxnSpPr>
          <p:spPr>
            <a:xfrm rot="16200000" flipH="1" flipV="1">
              <a:off x="3228721" y="1844027"/>
              <a:ext cx="10474" cy="1318625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5400000">
              <a:off x="2097464" y="1927781"/>
              <a:ext cx="1102936" cy="113122"/>
            </a:xfrm>
            <a:prstGeom prst="line">
              <a:avLst/>
            </a:pr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923827" y="2762054"/>
              <a:ext cx="425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endParaRPr kumimoji="1" lang="ja-JP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 rot="1013640">
              <a:off x="608501" y="4571419"/>
              <a:ext cx="4017085" cy="67223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46361"/>
                </a:avLst>
              </a:prstTxWarp>
              <a:spAutoFit/>
            </a:bodyPr>
            <a:lstStyle/>
            <a:p>
              <a:pPr algn="ctr"/>
              <a:r>
                <a:rPr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50GeV PS (MR)</a:t>
              </a:r>
              <a:endParaRPr kumimoji="1" lang="ja-JP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602977" y="3821619"/>
              <a:ext cx="26193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Materials &amp;Life Science Facility</a:t>
              </a:r>
              <a:endParaRPr kumimoji="1" lang="ja-JP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666705" y="1713100"/>
              <a:ext cx="3085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3GeV PS </a:t>
              </a:r>
              <a:r>
                <a:rPr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kumimoji="1"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RCS)</a:t>
              </a:r>
              <a:endParaRPr kumimoji="1" lang="ja-JP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359137" y="5151435"/>
              <a:ext cx="3530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Hadron Experimental Facility</a:t>
              </a:r>
              <a:endParaRPr kumimoji="1" lang="ja-JP" alt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3883843" y="5712643"/>
              <a:ext cx="1395167" cy="93325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 rot="16554006">
              <a:off x="1108845" y="1460390"/>
              <a:ext cx="18165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400MeV</a:t>
              </a:r>
            </a:p>
            <a:p>
              <a:r>
                <a:rPr kumimoji="1" lang="en-US" altLang="ja-JP" sz="36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LINAC</a:t>
              </a:r>
              <a:endParaRPr kumimoji="1" lang="ja-JP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4" name="Group 340"/>
          <p:cNvGraphicFramePr>
            <a:graphicFrameLocks noGrp="1"/>
          </p:cNvGraphicFramePr>
          <p:nvPr/>
        </p:nvGraphicFramePr>
        <p:xfrm>
          <a:off x="6362701" y="2398713"/>
          <a:ext cx="2781300" cy="179211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07010"/>
                <a:gridCol w="1374290"/>
              </a:tblGrid>
              <a:tr h="25003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Day-I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395" marR="91395" marT="45693" marB="45693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Day-II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395" marR="91395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250033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 </a:t>
                      </a:r>
                      <a:r>
                        <a:rPr kumimoji="1" lang="en-US" altLang="ja-JP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/>
                        </a:rPr>
                        <a:t>9</a:t>
                      </a: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(270kW)</a:t>
                      </a:r>
                    </a:p>
                  </a:txBody>
                  <a:tcPr marL="91395" marR="91395" marT="45693" marB="45693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1" lang="en-US" altLang="ja-JP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(750kW)</a:t>
                      </a:r>
                    </a:p>
                  </a:txBody>
                  <a:tcPr marL="91395" marR="91395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テキスト ボックス 25"/>
          <p:cNvSpPr txBox="1"/>
          <p:nvPr/>
        </p:nvSpPr>
        <p:spPr>
          <a:xfrm rot="1062768">
            <a:off x="923925" y="5067301"/>
            <a:ext cx="261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6"/>
                </a:solidFill>
              </a:rPr>
              <a:t>slow extraction section</a:t>
            </a:r>
            <a:endParaRPr kumimoji="1" lang="ja-JP" altLang="en-US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タイトル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 FUTURE…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4" y="1785926"/>
            <a:ext cx="8643966" cy="5072074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altLang="ja-JP" sz="2400" dirty="0" smtClean="0"/>
              <a:t>other </a:t>
            </a:r>
            <a:r>
              <a:rPr lang="en-US" altLang="ja-JP" sz="2400" dirty="0" err="1" smtClean="0"/>
              <a:t>pentaquarks</a:t>
            </a:r>
            <a:r>
              <a:rPr lang="en-US" altLang="ja-JP" sz="2400" dirty="0" smtClean="0"/>
              <a:t>: cascade </a:t>
            </a:r>
            <a:r>
              <a:rPr lang="en-US" altLang="ja-JP" sz="2400" dirty="0" smtClean="0">
                <a:latin typeface="Symbol" pitchFamily="18" charset="2"/>
              </a:rPr>
              <a:t>X</a:t>
            </a:r>
            <a:r>
              <a:rPr lang="en-US" altLang="ja-JP" sz="2400" baseline="-25000" dirty="0" smtClean="0">
                <a:latin typeface="Symbol" pitchFamily="18" charset="2"/>
              </a:rPr>
              <a:t>5</a:t>
            </a:r>
            <a:r>
              <a:rPr lang="en-US" altLang="ja-JP" sz="2400" baseline="36000" dirty="0" smtClean="0"/>
              <a:t>--</a:t>
            </a:r>
            <a:r>
              <a:rPr lang="en-US" altLang="ja-JP" sz="2400" dirty="0" smtClean="0"/>
              <a:t>(1862) , charmed </a:t>
            </a:r>
            <a:r>
              <a:rPr lang="en-US" altLang="ja-JP" sz="2400" dirty="0" smtClean="0">
                <a:latin typeface="Symbol" pitchFamily="18" charset="2"/>
              </a:rPr>
              <a:t>Q</a:t>
            </a:r>
            <a:r>
              <a:rPr lang="en-US" altLang="ja-JP" sz="2400" baseline="30000" dirty="0" smtClean="0"/>
              <a:t>0</a:t>
            </a:r>
            <a:r>
              <a:rPr lang="en-US" altLang="ja-JP" sz="2400" baseline="-25000" dirty="0" smtClean="0"/>
              <a:t>c</a:t>
            </a:r>
            <a:r>
              <a:rPr lang="en-US" altLang="ja-JP" sz="2400" dirty="0" smtClean="0"/>
              <a:t>(3100)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sz="2800" dirty="0" smtClean="0"/>
              <a:t>K</a:t>
            </a:r>
            <a:r>
              <a:rPr lang="en-US" altLang="ja-JP" sz="2800" baseline="30000" dirty="0" smtClean="0"/>
              <a:t>-</a:t>
            </a:r>
            <a:r>
              <a:rPr lang="en-US" altLang="ja-JP" sz="2800" dirty="0" err="1" smtClean="0"/>
              <a:t>n</a:t>
            </a:r>
            <a:r>
              <a:rPr lang="en-US" altLang="ja-JP" sz="2800" dirty="0" err="1" smtClean="0">
                <a:sym typeface="Wingdings" pitchFamily="2" charset="2"/>
              </a:rPr>
              <a:t></a:t>
            </a:r>
            <a:r>
              <a:rPr lang="en-US" altLang="ja-JP" sz="2800" dirty="0" err="1" smtClean="0">
                <a:latin typeface="Symbol" pitchFamily="18" charset="2"/>
              </a:rPr>
              <a:t>X</a:t>
            </a:r>
            <a:r>
              <a:rPr lang="en-US" altLang="ja-JP" sz="2800" baseline="36000" dirty="0" smtClean="0"/>
              <a:t>--</a:t>
            </a:r>
            <a:r>
              <a:rPr lang="en-US" altLang="ja-JP" sz="2800" dirty="0" smtClean="0">
                <a:sym typeface="Wingdings" pitchFamily="2" charset="2"/>
              </a:rPr>
              <a:t>K+, </a:t>
            </a:r>
            <a:r>
              <a:rPr lang="en-US" altLang="ja-JP" sz="2800" dirty="0" err="1" smtClean="0">
                <a:sym typeface="Wingdings" pitchFamily="2" charset="2"/>
              </a:rPr>
              <a:t>p</a:t>
            </a:r>
            <a:r>
              <a:rPr lang="en-US" altLang="ja-JP" sz="2800" baseline="-25000" dirty="0" err="1" smtClean="0">
                <a:sym typeface="Wingdings" pitchFamily="2" charset="2"/>
              </a:rPr>
              <a:t>th</a:t>
            </a:r>
            <a:r>
              <a:rPr lang="en-US" altLang="ja-JP" sz="2800" dirty="0" smtClean="0">
                <a:sym typeface="Wingdings" pitchFamily="2" charset="2"/>
              </a:rPr>
              <a:t>=2.4GeV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sz="2800" dirty="0" smtClean="0">
                <a:sym typeface="Wingdings" pitchFamily="2" charset="2"/>
              </a:rPr>
              <a:t>pppp</a:t>
            </a:r>
            <a:r>
              <a:rPr lang="en-US" altLang="ja-JP" sz="2400" dirty="0" smtClean="0">
                <a:latin typeface="Symbol" pitchFamily="18" charset="2"/>
              </a:rPr>
              <a:t>Q</a:t>
            </a:r>
            <a:r>
              <a:rPr lang="en-US" altLang="ja-JP" sz="2400" baseline="30000" dirty="0" smtClean="0"/>
              <a:t>0</a:t>
            </a:r>
            <a:r>
              <a:rPr lang="en-US" altLang="ja-JP" sz="2400" baseline="-25000" dirty="0" smtClean="0"/>
              <a:t>c</a:t>
            </a:r>
            <a:r>
              <a:rPr lang="en-US" altLang="ja-JP" sz="2800" dirty="0" smtClean="0">
                <a:sym typeface="Wingdings" pitchFamily="2" charset="2"/>
              </a:rPr>
              <a:t>X, </a:t>
            </a:r>
            <a:r>
              <a:rPr lang="en-US" altLang="ja-JP" sz="2800" dirty="0" err="1" smtClean="0">
                <a:sym typeface="Wingdings" pitchFamily="2" charset="2"/>
              </a:rPr>
              <a:t>p</a:t>
            </a:r>
            <a:r>
              <a:rPr lang="en-US" altLang="ja-JP" sz="2800" baseline="-25000" dirty="0" err="1" smtClean="0">
                <a:sym typeface="Wingdings" pitchFamily="2" charset="2"/>
              </a:rPr>
              <a:t>th</a:t>
            </a:r>
            <a:r>
              <a:rPr lang="en-US" altLang="ja-JP" sz="2800" dirty="0" smtClean="0">
                <a:sym typeface="Wingdings" pitchFamily="2" charset="2"/>
              </a:rPr>
              <a:t>=12.3GeV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altLang="ja-JP" sz="2400" dirty="0" err="1" smtClean="0">
                <a:sym typeface="Wingdings" pitchFamily="2" charset="2"/>
              </a:rPr>
              <a:t>tetraquark</a:t>
            </a:r>
            <a:r>
              <a:rPr lang="en-US" altLang="ja-JP" sz="2400" dirty="0" smtClean="0">
                <a:sym typeface="Wingdings" pitchFamily="2" charset="2"/>
              </a:rPr>
              <a:t>: </a:t>
            </a:r>
            <a:r>
              <a:rPr lang="en-US" altLang="ja-JP" sz="2400" dirty="0" smtClean="0">
                <a:latin typeface="ScriptC" pitchFamily="2" charset="0"/>
                <a:cs typeface="ScriptC" pitchFamily="2" charset="0"/>
                <a:sym typeface="Wingdings" pitchFamily="2" charset="2"/>
              </a:rPr>
              <a:t>Q</a:t>
            </a:r>
            <a:r>
              <a:rPr lang="en-US" altLang="ja-JP" sz="2400" baseline="30000" dirty="0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(</a:t>
            </a:r>
            <a:r>
              <a:rPr lang="en-US" altLang="ja-JP" sz="2400" dirty="0" err="1" smtClean="0">
                <a:cs typeface="ScriptC" pitchFamily="2" charset="0"/>
                <a:sym typeface="Wingdings" pitchFamily="2" charset="2"/>
              </a:rPr>
              <a:t>udss</a:t>
            </a: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)</a:t>
            </a:r>
            <a:r>
              <a:rPr lang="en-US" altLang="ja-JP" sz="2400" dirty="0" smtClean="0">
                <a:sym typeface="Wingdings" pitchFamily="2" charset="2"/>
              </a:rPr>
              <a:t> , </a:t>
            </a:r>
            <a:r>
              <a:rPr lang="en-US" altLang="ja-JP" sz="24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ja-JP" sz="2400" baseline="30000" dirty="0" smtClean="0">
                <a:sym typeface="Wingdings" pitchFamily="2" charset="2"/>
              </a:rPr>
              <a:t>+</a:t>
            </a:r>
            <a:r>
              <a:rPr lang="en-US" altLang="ja-JP" sz="2400" dirty="0" smtClean="0">
                <a:sym typeface="Wingdings" pitchFamily="2" charset="2"/>
              </a:rPr>
              <a:t> “family”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sz="2400" dirty="0" smtClean="0">
                <a:sym typeface="Wingdings" pitchFamily="2" charset="2"/>
              </a:rPr>
              <a:t>Y. KANADA-</a:t>
            </a:r>
            <a:r>
              <a:rPr lang="en-US" altLang="ja-JP" sz="2400" dirty="0" err="1" smtClean="0">
                <a:sym typeface="Wingdings" pitchFamily="2" charset="2"/>
              </a:rPr>
              <a:t>En’yo</a:t>
            </a:r>
            <a:r>
              <a:rPr lang="en-US" altLang="ja-JP" sz="2400" dirty="0" smtClean="0">
                <a:sym typeface="Wingdings" pitchFamily="2" charset="2"/>
              </a:rPr>
              <a:t> et. al. :  </a:t>
            </a:r>
            <a:r>
              <a:rPr lang="en-US" altLang="ja-JP" sz="2400" dirty="0" err="1" smtClean="0">
                <a:sym typeface="Wingdings" pitchFamily="2" charset="2"/>
              </a:rPr>
              <a:t>J</a:t>
            </a:r>
            <a:r>
              <a:rPr lang="en-US" altLang="ja-JP" sz="2400" baseline="30000" dirty="0" err="1" smtClean="0">
                <a:sym typeface="Wingdings" pitchFamily="2" charset="2"/>
              </a:rPr>
              <a:t>p</a:t>
            </a:r>
            <a:r>
              <a:rPr lang="en-US" altLang="ja-JP" sz="2400" dirty="0" smtClean="0">
                <a:sym typeface="Wingdings" pitchFamily="2" charset="2"/>
              </a:rPr>
              <a:t>=1</a:t>
            </a:r>
            <a:r>
              <a:rPr lang="en-US" altLang="ja-JP" sz="2400" baseline="30000" dirty="0" smtClean="0">
                <a:sym typeface="Wingdings" pitchFamily="2" charset="2"/>
              </a:rPr>
              <a:t>+ </a:t>
            </a:r>
            <a:r>
              <a:rPr lang="en-US" altLang="ja-JP" sz="2400" dirty="0" smtClean="0">
                <a:sym typeface="Wingdings" pitchFamily="2" charset="2"/>
              </a:rPr>
              <a:t>, M=1.4GeV, </a:t>
            </a:r>
            <a:r>
              <a:rPr lang="en-US" altLang="ja-JP" sz="240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altLang="ja-JP" sz="2400" dirty="0" smtClean="0">
                <a:sym typeface="Wingdings" pitchFamily="2" charset="2"/>
              </a:rPr>
              <a:t>=20~50MeV, </a:t>
            </a:r>
            <a:r>
              <a:rPr lang="en-US" altLang="ja-JP" sz="2400" dirty="0" smtClean="0">
                <a:latin typeface="ScriptC" pitchFamily="2" charset="0"/>
                <a:cs typeface="ScriptC" pitchFamily="2" charset="0"/>
                <a:sym typeface="Wingdings" pitchFamily="2" charset="2"/>
              </a:rPr>
              <a:t>Q</a:t>
            </a:r>
            <a:r>
              <a:rPr lang="en-US" altLang="ja-JP" sz="2400" baseline="30000" dirty="0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</a:t>
            </a:r>
            <a:r>
              <a:rPr lang="en-US" altLang="ja-JP" sz="2400" dirty="0" err="1" smtClean="0">
                <a:cs typeface="ScriptC" pitchFamily="2" charset="0"/>
                <a:sym typeface="Wingdings" pitchFamily="2" charset="2"/>
              </a:rPr>
              <a:t>K</a:t>
            </a:r>
            <a:r>
              <a:rPr lang="en-US" altLang="ja-JP" sz="2400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sz="2400" dirty="0" err="1" smtClean="0">
                <a:cs typeface="ScriptC" pitchFamily="2" charset="0"/>
                <a:sym typeface="Wingdings" pitchFamily="2" charset="2"/>
              </a:rPr>
              <a:t>K</a:t>
            </a:r>
            <a:r>
              <a:rPr lang="en-US" altLang="ja-JP" sz="2400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sz="2400" dirty="0" err="1" smtClean="0">
                <a:latin typeface="Symbol" pitchFamily="18" charset="2"/>
                <a:cs typeface="ScriptC" pitchFamily="2" charset="0"/>
                <a:sym typeface="Wingdings" pitchFamily="2" charset="2"/>
              </a:rPr>
              <a:t>p</a:t>
            </a:r>
            <a:r>
              <a:rPr lang="en-US" altLang="ja-JP" sz="2400" baseline="30000" dirty="0" smtClean="0">
                <a:cs typeface="ScriptC" pitchFamily="2" charset="0"/>
                <a:sym typeface="Wingdings" pitchFamily="2" charset="2"/>
              </a:rPr>
              <a:t>-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Burns et al. : </a:t>
            </a:r>
            <a:r>
              <a:rPr lang="en-US" altLang="ja-JP" sz="2400" dirty="0" err="1" smtClean="0">
                <a:sym typeface="Wingdings" pitchFamily="2" charset="2"/>
              </a:rPr>
              <a:t>J</a:t>
            </a:r>
            <a:r>
              <a:rPr lang="en-US" altLang="ja-JP" sz="2400" baseline="30000" dirty="0" err="1" smtClean="0">
                <a:sym typeface="Wingdings" pitchFamily="2" charset="2"/>
              </a:rPr>
              <a:t>p</a:t>
            </a:r>
            <a:r>
              <a:rPr lang="en-US" altLang="ja-JP" sz="2400" dirty="0" smtClean="0">
                <a:sym typeface="Wingdings" pitchFamily="2" charset="2"/>
              </a:rPr>
              <a:t>=1</a:t>
            </a:r>
            <a:r>
              <a:rPr lang="en-US" altLang="ja-JP" sz="2400" baseline="30000" dirty="0" smtClean="0">
                <a:sym typeface="Wingdings" pitchFamily="2" charset="2"/>
              </a:rPr>
              <a:t>- </a:t>
            </a:r>
            <a:r>
              <a:rPr lang="en-US" altLang="ja-JP" sz="2400" dirty="0" smtClean="0">
                <a:sym typeface="Wingdings" pitchFamily="2" charset="2"/>
              </a:rPr>
              <a:t>, M=1.6GeV, </a:t>
            </a:r>
            <a:r>
              <a:rPr lang="en-US" altLang="ja-JP" sz="240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altLang="ja-JP" sz="2400" dirty="0" smtClean="0">
                <a:sym typeface="Wingdings" pitchFamily="2" charset="2"/>
              </a:rPr>
              <a:t>&lt;100MeV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sz="2400" dirty="0" err="1" smtClean="0">
                <a:cs typeface="ScriptC" pitchFamily="2" charset="0"/>
                <a:sym typeface="Wingdings" pitchFamily="2" charset="2"/>
              </a:rPr>
              <a:t>Karliner</a:t>
            </a: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 &amp; </a:t>
            </a:r>
            <a:r>
              <a:rPr lang="en-US" altLang="ja-JP" sz="2400" dirty="0" err="1" smtClean="0">
                <a:cs typeface="ScriptC" pitchFamily="2" charset="0"/>
                <a:sym typeface="Wingdings" pitchFamily="2" charset="2"/>
              </a:rPr>
              <a:t>Lipkin</a:t>
            </a:r>
            <a:r>
              <a:rPr lang="en-US" altLang="ja-JP" sz="2400" dirty="0" smtClean="0">
                <a:cs typeface="ScriptC" pitchFamily="2" charset="0"/>
                <a:sym typeface="Wingdings" pitchFamily="2" charset="2"/>
              </a:rPr>
              <a:t> : </a:t>
            </a:r>
            <a:r>
              <a:rPr lang="en-US" altLang="ja-JP" sz="2400" dirty="0" err="1" smtClean="0">
                <a:sym typeface="Wingdings" pitchFamily="2" charset="2"/>
              </a:rPr>
              <a:t>J</a:t>
            </a:r>
            <a:r>
              <a:rPr lang="en-US" altLang="ja-JP" sz="2400" baseline="30000" dirty="0" err="1" smtClean="0">
                <a:sym typeface="Wingdings" pitchFamily="2" charset="2"/>
              </a:rPr>
              <a:t>p</a:t>
            </a:r>
            <a:r>
              <a:rPr lang="en-US" altLang="ja-JP" sz="2400" dirty="0" smtClean="0">
                <a:sym typeface="Wingdings" pitchFamily="2" charset="2"/>
              </a:rPr>
              <a:t>=0</a:t>
            </a:r>
            <a:r>
              <a:rPr lang="en-US" altLang="ja-JP" sz="2400" baseline="30000" dirty="0" smtClean="0">
                <a:sym typeface="Wingdings" pitchFamily="2" charset="2"/>
              </a:rPr>
              <a:t>+</a:t>
            </a: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endParaRPr lang="en-US" altLang="ja-JP" baseline="30000" dirty="0" smtClean="0">
              <a:cs typeface="ScriptC" pitchFamily="2" charset="0"/>
              <a:sym typeface="Wingdings" pitchFamily="2" charset="2"/>
            </a:endParaRP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K</a:t>
            </a:r>
            <a:r>
              <a:rPr lang="en-US" altLang="ja-JP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pK</a:t>
            </a:r>
            <a:r>
              <a:rPr lang="en-US" altLang="ja-JP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</a:t>
            </a:r>
            <a:r>
              <a:rPr lang="en-US" altLang="ja-JP" dirty="0" err="1" smtClean="0">
                <a:latin typeface="ScriptC" pitchFamily="2" charset="0"/>
                <a:cs typeface="ScriptC" pitchFamily="2" charset="0"/>
                <a:sym typeface="Wingdings" pitchFamily="2" charset="2"/>
              </a:rPr>
              <a:t>Q</a:t>
            </a:r>
            <a:r>
              <a:rPr lang="en-US" altLang="ja-JP" baseline="30000" dirty="0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 X  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cs typeface="ScriptC" pitchFamily="2" charset="0"/>
                <a:sym typeface="Wingdings" pitchFamily="2" charset="2"/>
              </a:rPr>
              <a:t>th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=3.7GeV</a:t>
            </a: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K</a:t>
            </a:r>
            <a:r>
              <a:rPr lang="en-US" altLang="ja-JP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p</a:t>
            </a:r>
            <a:r>
              <a:rPr lang="en-US" altLang="ja-JP" dirty="0" err="1" smtClean="0">
                <a:latin typeface="Symbol" pitchFamily="18" charset="2"/>
                <a:cs typeface="ScriptC" pitchFamily="2" charset="0"/>
                <a:sym typeface="Wingdings" pitchFamily="2" charset="2"/>
              </a:rPr>
              <a:t>L</a:t>
            </a:r>
            <a:r>
              <a:rPr lang="en-US" altLang="ja-JP" dirty="0" err="1" smtClean="0">
                <a:latin typeface="ScriptC" pitchFamily="2" charset="0"/>
                <a:cs typeface="ScriptC" pitchFamily="2" charset="0"/>
                <a:sym typeface="Wingdings" pitchFamily="2" charset="2"/>
              </a:rPr>
              <a:t>Q</a:t>
            </a:r>
            <a:r>
              <a:rPr lang="en-US" altLang="ja-JP" baseline="30000" dirty="0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 X  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cs typeface="ScriptC" pitchFamily="2" charset="0"/>
                <a:sym typeface="Wingdings" pitchFamily="2" charset="2"/>
              </a:rPr>
              <a:t>th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=2.8GeV</a:t>
            </a:r>
          </a:p>
          <a:p>
            <a:pPr marL="923544" lvl="2" indent="-219456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K</a:t>
            </a:r>
            <a:r>
              <a:rPr lang="en-US" altLang="ja-JP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p</a:t>
            </a:r>
            <a:r>
              <a:rPr lang="en-US" altLang="ja-JP" dirty="0" err="1" smtClean="0">
                <a:latin typeface="Symbol" pitchFamily="18" charset="2"/>
                <a:cs typeface="ScriptC" pitchFamily="2" charset="0"/>
                <a:sym typeface="Wingdings" pitchFamily="2" charset="2"/>
              </a:rPr>
              <a:t>S</a:t>
            </a:r>
            <a:r>
              <a:rPr lang="en-US" altLang="ja-JP" baseline="30000" dirty="0" err="1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err="1" smtClean="0">
                <a:latin typeface="ScriptC" pitchFamily="2" charset="0"/>
                <a:cs typeface="ScriptC" pitchFamily="2" charset="0"/>
                <a:sym typeface="Wingdings" pitchFamily="2" charset="2"/>
              </a:rPr>
              <a:t>Q</a:t>
            </a:r>
            <a:r>
              <a:rPr lang="en-US" altLang="ja-JP" baseline="30000" dirty="0" smtClean="0">
                <a:cs typeface="ScriptC" pitchFamily="2" charset="0"/>
                <a:sym typeface="Wingdings" pitchFamily="2" charset="2"/>
              </a:rPr>
              <a:t>+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   </a:t>
            </a:r>
            <a:r>
              <a:rPr lang="en-US" altLang="ja-JP" dirty="0" err="1" smtClean="0">
                <a:cs typeface="ScriptC" pitchFamily="2" charset="0"/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cs typeface="ScriptC" pitchFamily="2" charset="0"/>
                <a:sym typeface="Wingdings" pitchFamily="2" charset="2"/>
              </a:rPr>
              <a:t>th</a:t>
            </a:r>
            <a:r>
              <a:rPr lang="en-US" altLang="ja-JP" dirty="0" smtClean="0">
                <a:cs typeface="ScriptC" pitchFamily="2" charset="0"/>
                <a:sym typeface="Wingdings" pitchFamily="2" charset="2"/>
              </a:rPr>
              <a:t>=3GeV</a:t>
            </a:r>
          </a:p>
        </p:txBody>
      </p:sp>
      <p:sp>
        <p:nvSpPr>
          <p:cNvPr id="72710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220552-DE7D-4AB9-A09E-CB5218D19828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ja-JP" altLang="en-US" smtClean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535356" y="3214686"/>
            <a:ext cx="10795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3357554" y="3214686"/>
            <a:ext cx="10795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タイトル 1"/>
          <p:cNvSpPr>
            <a:spLocks noGrp="1"/>
          </p:cNvSpPr>
          <p:nvPr>
            <p:ph type="title"/>
          </p:nvPr>
        </p:nvSpPr>
        <p:spPr>
          <a:xfrm>
            <a:off x="0" y="271462"/>
            <a:ext cx="9144000" cy="871537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ja-JP" sz="3200" dirty="0" smtClean="0"/>
              <a:t>High momentum secondary beams</a:t>
            </a:r>
            <a:br>
              <a:rPr lang="en-US" altLang="ja-JP" sz="3200" dirty="0" smtClean="0"/>
            </a:br>
            <a:r>
              <a:rPr lang="en-US" altLang="ja-JP" sz="3200" dirty="0" smtClean="0"/>
              <a:t>                           at high-p beam line</a:t>
            </a:r>
            <a:endParaRPr lang="ja-JP" altLang="ja-JP" sz="3200" dirty="0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76338"/>
            <a:ext cx="91440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11125" y="1754188"/>
            <a:ext cx="34004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SM1: branched by 5°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78100" y="3363913"/>
            <a:ext cx="922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3.9°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2600" y="3435350"/>
            <a:ext cx="12652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5.8°x3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142081" y="2539207"/>
            <a:ext cx="714375" cy="1588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3214688" y="3205163"/>
            <a:ext cx="219075" cy="136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2458076" y="2293580"/>
            <a:ext cx="154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Vertical Bend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16200000" flipH="1">
            <a:off x="3058277" y="2878889"/>
            <a:ext cx="400584" cy="519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19100" y="5072063"/>
            <a:ext cx="8058150" cy="178593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Secondary Beams: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a thin (2% = 15kW loss) target at SM1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 them at forward angles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 them for ~120m</a:t>
            </a:r>
          </a:p>
        </p:txBody>
      </p:sp>
      <p:pic>
        <p:nvPicPr>
          <p:cNvPr id="12" name="Picture 6" descr="Sm1-2ndar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87775" y="1466850"/>
            <a:ext cx="5356225" cy="3695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22031"/>
            <a:ext cx="9144000" cy="914400"/>
          </a:xfrm>
        </p:spPr>
        <p:txBody>
          <a:bodyPr/>
          <a:lstStyle/>
          <a:p>
            <a:r>
              <a:rPr lang="en-US" altLang="ja-JP" dirty="0" smtClean="0"/>
              <a:t>Power upgrade plan of SX</a:t>
            </a:r>
            <a:endParaRPr kumimoji="1"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0" y="1518625"/>
          <a:ext cx="9144000" cy="45890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8431"/>
                <a:gridCol w="2219569"/>
                <a:gridCol w="1447800"/>
                <a:gridCol w="1381369"/>
                <a:gridCol w="2211754"/>
                <a:gridCol w="1055077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Beam intensity</a:t>
                      </a:r>
                      <a:endParaRPr kumimoji="1" lang="ja-JP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Spill structure</a:t>
                      </a:r>
                      <a:endParaRPr kumimoji="1" lang="ja-JP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931498">
                <a:tc>
                  <a:txBody>
                    <a:bodyPr/>
                    <a:lstStyle/>
                    <a:p>
                      <a:r>
                        <a:rPr kumimoji="1" lang="en-US" altLang="ja-JP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components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Users operation</a:t>
                      </a:r>
                    </a:p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[kW]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Accelerator</a:t>
                      </a:r>
                    </a:p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</a:p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 kW]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 components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Duty</a:t>
                      </a:r>
                    </a:p>
                    <a:p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[%]</a:t>
                      </a:r>
                      <a:endParaRPr kumimoji="1" lang="ja-JP" alt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Dynamic bump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Feedback system</a:t>
                      </a:r>
                    </a:p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Ripple canceller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15+</a:t>
                      </a:r>
                      <a:r>
                        <a:rPr kumimoji="1" lang="en-US" altLang="ja-JP" sz="2000" dirty="0" smtClean="0">
                          <a:latin typeface="Symbol" pitchFamily="18" charset="2"/>
                        </a:rPr>
                        <a:t>a</a:t>
                      </a:r>
                      <a:endParaRPr kumimoji="1" lang="ja-JP" altLang="en-US" sz="2000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2011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SX collimator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RQ Power supply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30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2012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 chambers</a:t>
                      </a:r>
                    </a:p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shields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Main Power</a:t>
                      </a:r>
                    </a:p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Supplies ?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&gt; 30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2013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AGS power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2014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AGS power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28625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Summary</a:t>
            </a:r>
            <a:endParaRPr lang="en-GB" altLang="ja-JP" dirty="0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571625"/>
            <a:ext cx="8229600" cy="4500563"/>
          </a:xfrm>
        </p:spPr>
        <p:txBody>
          <a:bodyPr>
            <a:normAutofit/>
          </a:bodyPr>
          <a:lstStyle/>
          <a:p>
            <a:pPr marL="366268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dirty="0" smtClean="0"/>
              <a:t>Current Status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dirty="0" smtClean="0"/>
              <a:t>K and p Yield is consistent with the expectation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en-US" altLang="ja-JP" dirty="0" smtClean="0"/>
              <a:t>Spectrometer performance is good enough to reach the expected sensitivity.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n-US" altLang="ja-JP" dirty="0" smtClean="0"/>
              <a:t>J-PARC E19 searches for 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in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cs typeface="Arial" pitchFamily="34" charset="0"/>
              </a:rPr>
              <a:t>–</a:t>
            </a:r>
            <a:r>
              <a:rPr lang="en-US" altLang="ja-JP" dirty="0" err="1" smtClean="0"/>
              <a:t>p</a:t>
            </a:r>
            <a:r>
              <a:rPr lang="en-US" altLang="ja-JP" dirty="0" err="1" smtClean="0">
                <a:sym typeface="Wingdings" pitchFamily="2" charset="2"/>
              </a:rPr>
              <a:t>K</a:t>
            </a:r>
            <a:r>
              <a:rPr lang="en-US" altLang="ja-JP" baseline="30000" dirty="0" smtClean="0">
                <a:sym typeface="Wingdings" pitchFamily="2" charset="2"/>
              </a:rPr>
              <a:t>–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raction</a:t>
            </a:r>
            <a:r>
              <a:rPr lang="en-US" altLang="ja-JP" dirty="0" smtClean="0"/>
              <a:t> </a:t>
            </a:r>
          </a:p>
          <a:p>
            <a:pPr marL="658368" lvl="1" indent="-246888">
              <a:buFont typeface="Georgia"/>
              <a:buChar char="▫"/>
              <a:defRPr/>
            </a:pPr>
            <a:r>
              <a:rPr lang="en-US" altLang="ja-JP" dirty="0" smtClean="0"/>
              <a:t> K1.8 </a:t>
            </a:r>
            <a:r>
              <a:rPr lang="en-US" altLang="ja-JP" dirty="0" err="1" smtClean="0"/>
              <a:t>beamline</a:t>
            </a:r>
            <a:r>
              <a:rPr lang="en-US" altLang="ja-JP" dirty="0" smtClean="0"/>
              <a:t> + SKS is ideal for 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</a:t>
            </a:r>
          </a:p>
          <a:p>
            <a:pPr marL="658368" lvl="1" indent="-246888">
              <a:buFont typeface="Georgia"/>
              <a:buChar char="▫"/>
              <a:defRPr/>
            </a:pPr>
            <a:r>
              <a:rPr lang="en-US" altLang="ja-JP" dirty="0" smtClean="0"/>
              <a:t> significance ~60</a:t>
            </a:r>
            <a:r>
              <a:rPr lang="en-US" altLang="ja-JP" dirty="0" smtClean="0">
                <a:latin typeface="Symbol" pitchFamily="18" charset="2"/>
              </a:rPr>
              <a:t>s</a:t>
            </a:r>
            <a:r>
              <a:rPr lang="en-US" altLang="ja-JP" dirty="0" smtClean="0"/>
              <a:t>, sensitivity ~75nb/</a:t>
            </a:r>
            <a:r>
              <a:rPr lang="en-US" altLang="ja-JP" dirty="0" err="1" smtClean="0"/>
              <a:t>sr</a:t>
            </a:r>
            <a:endParaRPr lang="en-US" altLang="ja-JP" dirty="0" smtClean="0"/>
          </a:p>
          <a:p>
            <a:pPr marL="658368" lvl="1" indent="-246888">
              <a:buFont typeface="Georgia"/>
              <a:buChar char="▫"/>
              <a:defRPr/>
            </a:pPr>
            <a:r>
              <a:rPr lang="en-US" altLang="ja-JP" dirty="0" smtClean="0"/>
              <a:t> with mass resolution of 2.5MeV(FWHM)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endParaRPr lang="en-US" altLang="ja-JP" dirty="0"/>
          </a:p>
        </p:txBody>
      </p:sp>
      <p:sp>
        <p:nvSpPr>
          <p:cNvPr id="76804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96919-F80D-43D6-AEF3-E1C05CA002D7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Bakups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84995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CBE23-4766-425D-ACA0-AC2D54CF21B4}" type="slidenum">
              <a:rPr lang="ja-JP" altLang="en-US" smtClean="0"/>
              <a:pPr>
                <a:defRPr/>
              </a:pPr>
              <a:t>35</a:t>
            </a:fld>
            <a:endParaRPr lang="ja-JP" altLang="en-US" dirty="0"/>
          </a:p>
        </p:txBody>
      </p:sp>
      <p:pic>
        <p:nvPicPr>
          <p:cNvPr id="84997" name="Picture 3" descr="Z:\JHF\SKS\ビームタイム0910\Photos\P1010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テキスト プレースホルダ 1"/>
          <p:cNvSpPr>
            <a:spLocks noGrp="1"/>
          </p:cNvSpPr>
          <p:nvPr>
            <p:ph type="body" sz="quarter" idx="13"/>
          </p:nvPr>
        </p:nvSpPr>
        <p:spPr>
          <a:xfrm>
            <a:off x="0" y="642918"/>
            <a:ext cx="9144000" cy="857250"/>
          </a:xfrm>
        </p:spPr>
        <p:txBody>
          <a:bodyPr vert="horz" anchor="ctr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ja-JP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Spill Structure</a:t>
            </a:r>
            <a:endParaRPr lang="ja-JP" alt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F79D5F-FD61-4BB3-921A-6F2FB535B0C5}" type="slidenum">
              <a:rPr lang="ja-JP" altLang="en-US" smtClean="0"/>
              <a:pPr>
                <a:defRPr/>
              </a:pPr>
              <a:t>36</a:t>
            </a:fld>
            <a:endParaRPr lang="ja-JP" altLang="en-US" dirty="0"/>
          </a:p>
        </p:txBody>
      </p:sp>
      <p:pic>
        <p:nvPicPr>
          <p:cNvPr id="75780" name="図 16" descr="eqrqfeedback_shot21038_rq0f020i1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42465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tek000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764" y="1818018"/>
            <a:ext cx="3867082" cy="29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7054604" y="472293"/>
            <a:ext cx="1847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C00000"/>
                </a:solidFill>
              </a:rPr>
              <a:t>EQ off</a:t>
            </a:r>
          </a:p>
          <a:p>
            <a:r>
              <a:rPr lang="en-US" altLang="ja-JP" sz="2000" dirty="0">
                <a:solidFill>
                  <a:srgbClr val="C00000"/>
                </a:solidFill>
              </a:rPr>
              <a:t>RQ Algorithm#3</a:t>
            </a:r>
          </a:p>
          <a:p>
            <a:r>
              <a:rPr lang="en-US" altLang="ja-JP" sz="2000" dirty="0">
                <a:solidFill>
                  <a:srgbClr val="C00000"/>
                </a:solidFill>
              </a:rPr>
              <a:t>Main Gain = 20</a:t>
            </a:r>
          </a:p>
          <a:p>
            <a:r>
              <a:rPr lang="en-US" altLang="ja-JP" sz="2000" dirty="0">
                <a:solidFill>
                  <a:srgbClr val="C00000"/>
                </a:solidFill>
              </a:rPr>
              <a:t>Int. Gain = 100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251827" y="1364019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Shot#21025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図 86" descr="all_100519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79062"/>
            <a:ext cx="9144000" cy="4572000"/>
          </a:xfrm>
          <a:prstGeom prst="rect">
            <a:avLst/>
          </a:prstGeom>
        </p:spPr>
      </p:pic>
      <p:grpSp>
        <p:nvGrpSpPr>
          <p:cNvPr id="14" name="グループ化 48"/>
          <p:cNvGrpSpPr/>
          <p:nvPr/>
        </p:nvGrpSpPr>
        <p:grpSpPr>
          <a:xfrm>
            <a:off x="4777689" y="1329203"/>
            <a:ext cx="1577163" cy="1185879"/>
            <a:chOff x="2758794" y="103513"/>
            <a:chExt cx="1577163" cy="1185879"/>
          </a:xfrm>
        </p:grpSpPr>
        <p:grpSp>
          <p:nvGrpSpPr>
            <p:cNvPr id="15" name="グループ化 39"/>
            <p:cNvGrpSpPr/>
            <p:nvPr/>
          </p:nvGrpSpPr>
          <p:grpSpPr>
            <a:xfrm>
              <a:off x="3038454" y="434934"/>
              <a:ext cx="843510" cy="854458"/>
              <a:chOff x="2928915" y="288882"/>
              <a:chExt cx="843510" cy="854458"/>
            </a:xfrm>
          </p:grpSpPr>
          <p:sp>
            <p:nvSpPr>
              <p:cNvPr id="21" name="円/楕円 20"/>
              <p:cNvSpPr/>
              <p:nvPr/>
            </p:nvSpPr>
            <p:spPr bwMode="auto">
              <a:xfrm>
                <a:off x="2928915" y="288882"/>
                <a:ext cx="843510" cy="854458"/>
              </a:xfrm>
              <a:prstGeom prst="ellipse">
                <a:avLst/>
              </a:prstGeom>
              <a:solidFill>
                <a:srgbClr val="FFE16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>
                  <a:defRPr/>
                </a:pPr>
                <a:endParaRPr lang="ja-JP" altLang="en-US" sz="2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3" name="円/楕円 32"/>
              <p:cNvSpPr/>
              <p:nvPr/>
            </p:nvSpPr>
            <p:spPr>
              <a:xfrm>
                <a:off x="3221019" y="361908"/>
                <a:ext cx="182565" cy="182565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3161237" y="298790"/>
                <a:ext cx="2841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d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3038454" y="617499"/>
                <a:ext cx="182565" cy="182565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3184506" y="836577"/>
                <a:ext cx="182565" cy="182565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3440097" y="800064"/>
                <a:ext cx="182565" cy="182565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3476610" y="544473"/>
                <a:ext cx="182565" cy="182565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3391425" y="732178"/>
                <a:ext cx="284162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u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23" name="テキスト ボックス 64"/>
              <p:cNvSpPr txBox="1">
                <a:spLocks noChangeArrowheads="1"/>
              </p:cNvSpPr>
              <p:nvPr/>
            </p:nvSpPr>
            <p:spPr bwMode="auto">
              <a:xfrm>
                <a:off x="2980262" y="548028"/>
                <a:ext cx="28416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u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25" name="テキスト ボックス 66"/>
              <p:cNvSpPr txBox="1">
                <a:spLocks noChangeArrowheads="1"/>
              </p:cNvSpPr>
              <p:nvPr/>
            </p:nvSpPr>
            <p:spPr bwMode="auto">
              <a:xfrm>
                <a:off x="3124725" y="778215"/>
                <a:ext cx="284162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rPr>
                  <a:t>d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endParaRPr>
              </a:p>
            </p:txBody>
          </p:sp>
          <p:grpSp>
            <p:nvGrpSpPr>
              <p:cNvPr id="16" name="グループ化 33"/>
              <p:cNvGrpSpPr/>
              <p:nvPr/>
            </p:nvGrpSpPr>
            <p:grpSpPr>
              <a:xfrm>
                <a:off x="3440097" y="471447"/>
                <a:ext cx="274637" cy="307975"/>
                <a:chOff x="3440097" y="471447"/>
                <a:chExt cx="274637" cy="307975"/>
              </a:xfrm>
            </p:grpSpPr>
            <p:sp>
              <p:nvSpPr>
                <p:cNvPr id="26" name="テキスト ボックス 67"/>
                <p:cNvSpPr txBox="1">
                  <a:spLocks noChangeArrowheads="1"/>
                </p:cNvSpPr>
                <p:nvPr/>
              </p:nvSpPr>
              <p:spPr bwMode="auto">
                <a:xfrm>
                  <a:off x="3440097" y="471447"/>
                  <a:ext cx="274637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</a:rPr>
                    <a:t>s</a:t>
                  </a:r>
                  <a:endParaRPr kumimoji="0" lang="ja-JP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</a:endParaRPr>
                </a:p>
              </p:txBody>
            </p:sp>
            <p:cxnSp>
              <p:nvCxnSpPr>
                <p:cNvPr id="27" name="直線コネクタ 26"/>
                <p:cNvCxnSpPr/>
                <p:nvPr/>
              </p:nvCxnSpPr>
              <p:spPr bwMode="auto">
                <a:xfrm rot="5400000" flipH="1" flipV="1">
                  <a:off x="3577163" y="509927"/>
                  <a:ext cx="0" cy="10477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48" name="テキスト ボックス 47"/>
            <p:cNvSpPr txBox="1"/>
            <p:nvPr/>
          </p:nvSpPr>
          <p:spPr>
            <a:xfrm>
              <a:off x="2758794" y="103513"/>
              <a:ext cx="15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/>
                <a:t>Pentaquark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latin typeface="Symbol" pitchFamily="18" charset="2"/>
                </a:rPr>
                <a:t>Q</a:t>
              </a:r>
              <a:r>
                <a:rPr lang="en-US" altLang="ja-JP" baseline="30000" dirty="0" smtClean="0"/>
                <a:t>+</a:t>
              </a:r>
              <a:endParaRPr kumimoji="1" lang="ja-JP" altLang="en-US" baseline="30000" dirty="0"/>
            </a:p>
          </p:txBody>
        </p:sp>
      </p:grpSp>
      <p:grpSp>
        <p:nvGrpSpPr>
          <p:cNvPr id="17" name="グループ化 50"/>
          <p:cNvGrpSpPr/>
          <p:nvPr/>
        </p:nvGrpSpPr>
        <p:grpSpPr>
          <a:xfrm>
            <a:off x="0" y="1626631"/>
            <a:ext cx="2032002" cy="1754769"/>
            <a:chOff x="628596" y="-502276"/>
            <a:chExt cx="2032002" cy="1754769"/>
          </a:xfrm>
        </p:grpSpPr>
        <p:pic>
          <p:nvPicPr>
            <p:cNvPr id="67590" name="Picture 6" descr="Z:\JHF\ハドロンパンフレット\2009年3月作成\2009.5ハドロン実験施設jpg\04_2c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1161" y="215856"/>
              <a:ext cx="1849437" cy="1036637"/>
            </a:xfrm>
            <a:prstGeom prst="rect">
              <a:avLst/>
            </a:prstGeom>
            <a:noFill/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1139778" y="62072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Symbol" pitchFamily="18" charset="2"/>
                </a:rPr>
                <a:t>L,</a:t>
              </a:r>
              <a:r>
                <a:rPr kumimoji="1" lang="en-US" altLang="ja-JP" dirty="0" smtClean="0">
                  <a:latin typeface="Symbol" pitchFamily="18" charset="2"/>
                </a:rPr>
                <a:t>X</a:t>
              </a:r>
              <a:endParaRPr kumimoji="1" lang="ja-JP" altLang="en-US" dirty="0">
                <a:latin typeface="Symbol" pitchFamily="18" charset="2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28596" y="-502276"/>
              <a:ext cx="1904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multi-strangeness</a:t>
              </a:r>
            </a:p>
            <a:p>
              <a:pPr algn="ctr"/>
              <a:r>
                <a:rPr kumimoji="1" lang="en-US" altLang="ja-JP" dirty="0" err="1" smtClean="0"/>
                <a:t>hypernuclei</a:t>
              </a:r>
              <a:endParaRPr kumimoji="1" lang="ja-JP" altLang="en-US" dirty="0"/>
            </a:p>
          </p:txBody>
        </p:sp>
      </p:grpSp>
      <p:grpSp>
        <p:nvGrpSpPr>
          <p:cNvPr id="18" name="グループ化 52"/>
          <p:cNvGrpSpPr/>
          <p:nvPr/>
        </p:nvGrpSpPr>
        <p:grpSpPr>
          <a:xfrm>
            <a:off x="6993229" y="4468971"/>
            <a:ext cx="2150771" cy="1896471"/>
            <a:chOff x="7407309" y="1493811"/>
            <a:chExt cx="1736691" cy="1765125"/>
          </a:xfrm>
        </p:grpSpPr>
        <p:pic>
          <p:nvPicPr>
            <p:cNvPr id="4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07309" y="1493811"/>
              <a:ext cx="1736691" cy="17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テキスト ボックス 51"/>
            <p:cNvSpPr txBox="1"/>
            <p:nvPr/>
          </p:nvSpPr>
          <p:spPr>
            <a:xfrm>
              <a:off x="8624943" y="163986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pitchFamily="18" charset="2"/>
                </a:rPr>
                <a:t>f</a:t>
              </a:r>
              <a:endParaRPr kumimoji="1" lang="ja-JP" altLang="en-US" dirty="0">
                <a:latin typeface="Symbol" pitchFamily="18" charset="2"/>
              </a:endParaRPr>
            </a:p>
          </p:txBody>
        </p:sp>
      </p:grp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6" cstate="print"/>
          <a:srcRect l="58704"/>
          <a:stretch>
            <a:fillRect/>
          </a:stretch>
        </p:blipFill>
        <p:spPr bwMode="auto">
          <a:xfrm>
            <a:off x="1905633" y="5077056"/>
            <a:ext cx="1860908" cy="137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テキスト ボックス 71"/>
          <p:cNvSpPr txBox="1"/>
          <p:nvPr/>
        </p:nvSpPr>
        <p:spPr>
          <a:xfrm>
            <a:off x="1882187" y="6488668"/>
            <a:ext cx="18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kaonic</a:t>
            </a:r>
            <a:r>
              <a:rPr kumimoji="1" lang="en-US" altLang="ja-JP" dirty="0" smtClean="0"/>
              <a:t> nuclei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70121" y="5524738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kaonic</a:t>
            </a:r>
            <a:r>
              <a:rPr kumimoji="1" lang="en-US" altLang="ja-JP" dirty="0" smtClean="0"/>
              <a:t> atom</a:t>
            </a:r>
            <a:endParaRPr kumimoji="1" lang="ja-JP" altLang="en-US" dirty="0"/>
          </a:p>
        </p:txBody>
      </p:sp>
      <p:grpSp>
        <p:nvGrpSpPr>
          <p:cNvPr id="77" name="グループ化 76"/>
          <p:cNvGrpSpPr/>
          <p:nvPr/>
        </p:nvGrpSpPr>
        <p:grpSpPr>
          <a:xfrm>
            <a:off x="2168202" y="1618544"/>
            <a:ext cx="1423518" cy="1357095"/>
            <a:chOff x="3993708" y="786809"/>
            <a:chExt cx="1423518" cy="1357095"/>
          </a:xfrm>
        </p:grpSpPr>
        <p:grpSp>
          <p:nvGrpSpPr>
            <p:cNvPr id="3" name="グループ化 46"/>
            <p:cNvGrpSpPr/>
            <p:nvPr/>
          </p:nvGrpSpPr>
          <p:grpSpPr>
            <a:xfrm>
              <a:off x="3993708" y="1016254"/>
              <a:ext cx="1036535" cy="1127650"/>
              <a:chOff x="1074828" y="2109246"/>
              <a:chExt cx="1036535" cy="1127650"/>
            </a:xfrm>
          </p:grpSpPr>
          <p:pic>
            <p:nvPicPr>
              <p:cNvPr id="45" name="Picture 11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03301" y="2224071"/>
                <a:ext cx="1008062" cy="101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Rectangle 120"/>
              <p:cNvSpPr>
                <a:spLocks noChangeArrowheads="1"/>
              </p:cNvSpPr>
              <p:nvPr/>
            </p:nvSpPr>
            <p:spPr bwMode="auto">
              <a:xfrm>
                <a:off x="1074828" y="2109246"/>
                <a:ext cx="403225" cy="184150"/>
              </a:xfrm>
              <a:prstGeom prst="rect">
                <a:avLst/>
              </a:prstGeom>
              <a:noFill/>
              <a:ln w="203200">
                <a:noFill/>
                <a:miter lim="800000"/>
                <a:headEnd type="none" w="lg" len="lg"/>
                <a:tailEnd type="none" w="lg" len="lg"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 baseline="-25000" dirty="0">
                    <a:latin typeface="Symbol" pitchFamily="18" charset="2"/>
                  </a:rPr>
                  <a:t>L</a:t>
                </a:r>
                <a:r>
                  <a:rPr lang="en-US" altLang="ja-JP" sz="1200" baseline="30000" dirty="0">
                    <a:latin typeface="Century" pitchFamily="18" charset="0"/>
                  </a:rPr>
                  <a:t>6</a:t>
                </a:r>
                <a:r>
                  <a:rPr lang="en-US" altLang="ja-JP" sz="1200" baseline="-25000" dirty="0">
                    <a:latin typeface="Symbol" pitchFamily="18" charset="2"/>
                  </a:rPr>
                  <a:t>L</a:t>
                </a:r>
                <a:r>
                  <a:rPr lang="en-US" altLang="ja-JP" sz="1200" dirty="0">
                    <a:latin typeface="Century" pitchFamily="18" charset="0"/>
                  </a:rPr>
                  <a:t>He</a:t>
                </a:r>
              </a:p>
            </p:txBody>
          </p:sp>
        </p:grpSp>
        <p:sp>
          <p:nvSpPr>
            <p:cNvPr id="76" name="テキスト ボックス 75"/>
            <p:cNvSpPr txBox="1"/>
            <p:nvPr/>
          </p:nvSpPr>
          <p:spPr>
            <a:xfrm>
              <a:off x="4338084" y="786809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double-</a:t>
              </a:r>
              <a:r>
                <a:rPr kumimoji="1" lang="en-US" altLang="ja-JP" dirty="0" smtClean="0">
                  <a:latin typeface="Symbol" pitchFamily="18" charset="2"/>
                </a:rPr>
                <a:t>L</a:t>
              </a:r>
              <a:endParaRPr kumimoji="1" lang="ja-JP" altLang="en-US" dirty="0">
                <a:latin typeface="Symbol" pitchFamily="18" charset="2"/>
              </a:endParaRPr>
            </a:p>
          </p:txBody>
        </p:sp>
      </p:grpSp>
      <p:grpSp>
        <p:nvGrpSpPr>
          <p:cNvPr id="19" name="グループ化 39"/>
          <p:cNvGrpSpPr>
            <a:grpSpLocks/>
          </p:cNvGrpSpPr>
          <p:nvPr/>
        </p:nvGrpSpPr>
        <p:grpSpPr bwMode="auto">
          <a:xfrm>
            <a:off x="25441" y="4355893"/>
            <a:ext cx="1565266" cy="943999"/>
            <a:chOff x="2386013" y="1622541"/>
            <a:chExt cx="4529137" cy="2635878"/>
          </a:xfrm>
        </p:grpSpPr>
        <p:sp>
          <p:nvSpPr>
            <p:cNvPr id="55" name="Oval 1"/>
            <p:cNvSpPr>
              <a:spLocks/>
            </p:cNvSpPr>
            <p:nvPr/>
          </p:nvSpPr>
          <p:spPr bwMode="auto">
            <a:xfrm>
              <a:off x="3475038" y="2776538"/>
              <a:ext cx="2857500" cy="12033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56" name="Oval 2"/>
            <p:cNvSpPr>
              <a:spLocks/>
            </p:cNvSpPr>
            <p:nvPr/>
          </p:nvSpPr>
          <p:spPr bwMode="auto">
            <a:xfrm>
              <a:off x="3189288" y="2651125"/>
              <a:ext cx="3429000" cy="14430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57" name="Oval 3"/>
            <p:cNvSpPr>
              <a:spLocks/>
            </p:cNvSpPr>
            <p:nvPr/>
          </p:nvSpPr>
          <p:spPr bwMode="auto">
            <a:xfrm>
              <a:off x="2914650" y="2536825"/>
              <a:ext cx="4000500" cy="16843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58" name="Oval 4"/>
            <p:cNvSpPr>
              <a:spLocks/>
            </p:cNvSpPr>
            <p:nvPr/>
          </p:nvSpPr>
          <p:spPr bwMode="auto">
            <a:xfrm>
              <a:off x="3771900" y="2892425"/>
              <a:ext cx="2286000" cy="9715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59" name="Oval 6"/>
            <p:cNvSpPr>
              <a:spLocks/>
            </p:cNvSpPr>
            <p:nvPr/>
          </p:nvSpPr>
          <p:spPr bwMode="auto">
            <a:xfrm>
              <a:off x="3863975" y="2949575"/>
              <a:ext cx="2114550" cy="8572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grpSp>
          <p:nvGrpSpPr>
            <p:cNvPr id="20" name="Group 11"/>
            <p:cNvGrpSpPr>
              <a:grpSpLocks/>
            </p:cNvGrpSpPr>
            <p:nvPr/>
          </p:nvGrpSpPr>
          <p:grpSpPr bwMode="auto">
            <a:xfrm>
              <a:off x="4618038" y="3040063"/>
              <a:ext cx="617537" cy="674687"/>
              <a:chOff x="0" y="0"/>
              <a:chExt cx="432" cy="472"/>
            </a:xfrm>
          </p:grpSpPr>
          <p:sp>
            <p:nvSpPr>
              <p:cNvPr id="69" name="Oval 12"/>
              <p:cNvSpPr>
                <a:spLocks/>
              </p:cNvSpPr>
              <p:nvPr/>
            </p:nvSpPr>
            <p:spPr bwMode="auto">
              <a:xfrm>
                <a:off x="0" y="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2800FF"/>
                  </a:gs>
                </a:gsLst>
                <a:lin ang="3480000" scaled="1"/>
              </a:gra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/>
              </a:p>
            </p:txBody>
          </p:sp>
          <p:sp>
            <p:nvSpPr>
              <p:cNvPr id="70" name="Oval 13"/>
              <p:cNvSpPr>
                <a:spLocks/>
              </p:cNvSpPr>
              <p:nvPr/>
            </p:nvSpPr>
            <p:spPr bwMode="auto">
              <a:xfrm>
                <a:off x="144" y="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7B00"/>
                  </a:gs>
                </a:gsLst>
                <a:lin ang="3480000" scaled="1"/>
              </a:gra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/>
              </a:p>
            </p:txBody>
          </p:sp>
          <p:sp>
            <p:nvSpPr>
              <p:cNvPr id="71" name="Oval 14"/>
              <p:cNvSpPr>
                <a:spLocks/>
              </p:cNvSpPr>
              <p:nvPr/>
            </p:nvSpPr>
            <p:spPr bwMode="auto">
              <a:xfrm>
                <a:off x="144" y="1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7B00"/>
                  </a:gs>
                </a:gsLst>
                <a:lin ang="3480000" scaled="1"/>
              </a:gra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/>
              </a:p>
            </p:txBody>
          </p:sp>
        </p:grpSp>
        <p:sp>
          <p:nvSpPr>
            <p:cNvPr id="61" name="Rectangle 15"/>
            <p:cNvSpPr>
              <a:spLocks/>
            </p:cNvSpPr>
            <p:nvPr/>
          </p:nvSpPr>
          <p:spPr bwMode="auto">
            <a:xfrm>
              <a:off x="3946526" y="1622541"/>
              <a:ext cx="1706905" cy="515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200" dirty="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Ｋ</a:t>
              </a:r>
              <a:r>
                <a:rPr lang="en-US" altLang="ja-JP" sz="1200" baseline="32000" dirty="0" smtClean="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−</a:t>
              </a:r>
              <a:r>
                <a:rPr lang="en-US" altLang="ja-JP" sz="1200" dirty="0" smtClean="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 atom</a:t>
              </a:r>
              <a:endParaRPr lang="ja-JP" altLang="en-US" sz="1200" dirty="0">
                <a:latin typeface="ＭＳ ゴシック" pitchFamily="49" charset="-128"/>
                <a:ea typeface="ＭＳ ゴシック" pitchFamily="49" charset="-128"/>
                <a:sym typeface="ＭＳ ゴシック" pitchFamily="49" charset="-128"/>
              </a:endParaRPr>
            </a:p>
          </p:txBody>
        </p:sp>
        <p:sp>
          <p:nvSpPr>
            <p:cNvPr id="62" name="Line 16"/>
            <p:cNvSpPr>
              <a:spLocks noChangeShapeType="1"/>
            </p:cNvSpPr>
            <p:nvPr/>
          </p:nvSpPr>
          <p:spPr bwMode="auto">
            <a:xfrm rot="10800000" flipH="1">
              <a:off x="2984500" y="2143125"/>
              <a:ext cx="1181100" cy="9890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63" name="Oval 17"/>
            <p:cNvSpPr>
              <a:spLocks/>
            </p:cNvSpPr>
            <p:nvPr/>
          </p:nvSpPr>
          <p:spPr bwMode="auto">
            <a:xfrm>
              <a:off x="3978275" y="2057400"/>
              <a:ext cx="239713" cy="239713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C8400"/>
                </a:gs>
              </a:gsLst>
              <a:lin ang="3480000" scaled="1"/>
            </a:gradFill>
            <a:ln w="25400">
              <a:noFill/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64" name="AutoShape 18"/>
            <p:cNvSpPr>
              <a:spLocks/>
            </p:cNvSpPr>
            <p:nvPr/>
          </p:nvSpPr>
          <p:spPr bwMode="auto">
            <a:xfrm rot="3547513">
              <a:off x="3002756" y="3009107"/>
              <a:ext cx="138113" cy="1371600"/>
            </a:xfrm>
            <a:custGeom>
              <a:avLst/>
              <a:gdLst>
                <a:gd name="T0" fmla="*/ 0 w 20817"/>
                <a:gd name="T1" fmla="*/ 0 h 21595"/>
                <a:gd name="T2" fmla="*/ 20817 w 20817"/>
                <a:gd name="T3" fmla="*/ 21595 h 21595"/>
              </a:gdLst>
              <a:ahLst/>
              <a:cxnLst/>
              <a:rect l="T0" t="T1" r="T2" b="T3"/>
              <a:pathLst>
                <a:path w="20817" h="21595">
                  <a:moveTo>
                    <a:pt x="1125" y="1"/>
                  </a:moveTo>
                  <a:cubicBezTo>
                    <a:pt x="4329" y="267"/>
                    <a:pt x="20582" y="551"/>
                    <a:pt x="20351" y="1599"/>
                  </a:cubicBezTo>
                  <a:cubicBezTo>
                    <a:pt x="20121" y="2648"/>
                    <a:pt x="35" y="2877"/>
                    <a:pt x="245" y="4002"/>
                  </a:cubicBezTo>
                  <a:cubicBezTo>
                    <a:pt x="456" y="5127"/>
                    <a:pt x="21122" y="4996"/>
                    <a:pt x="21189" y="6084"/>
                  </a:cubicBezTo>
                  <a:cubicBezTo>
                    <a:pt x="21256" y="7173"/>
                    <a:pt x="740" y="7031"/>
                    <a:pt x="495" y="8072"/>
                  </a:cubicBezTo>
                  <a:cubicBezTo>
                    <a:pt x="250" y="9114"/>
                    <a:pt x="20233" y="8832"/>
                    <a:pt x="20297" y="9878"/>
                  </a:cubicBezTo>
                  <a:cubicBezTo>
                    <a:pt x="20361" y="10925"/>
                    <a:pt x="818" y="11015"/>
                    <a:pt x="741" y="12074"/>
                  </a:cubicBezTo>
                  <a:cubicBezTo>
                    <a:pt x="664" y="13133"/>
                    <a:pt x="19930" y="13066"/>
                    <a:pt x="19993" y="14087"/>
                  </a:cubicBezTo>
                  <a:cubicBezTo>
                    <a:pt x="20055" y="15107"/>
                    <a:pt x="919" y="14979"/>
                    <a:pt x="983" y="16007"/>
                  </a:cubicBezTo>
                  <a:cubicBezTo>
                    <a:pt x="1046" y="17035"/>
                    <a:pt x="20025" y="17111"/>
                    <a:pt x="20239" y="18088"/>
                  </a:cubicBezTo>
                  <a:cubicBezTo>
                    <a:pt x="20452" y="19066"/>
                    <a:pt x="3875" y="18802"/>
                    <a:pt x="1765" y="19595"/>
                  </a:cubicBezTo>
                  <a:cubicBezTo>
                    <a:pt x="-344" y="20387"/>
                    <a:pt x="9369" y="21267"/>
                    <a:pt x="10890" y="21601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miter lim="800000"/>
              <a:headEnd/>
              <a:tailEnd type="stealth" w="med" len="med"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65" name="Rectangle 19"/>
            <p:cNvSpPr>
              <a:spLocks/>
            </p:cNvSpPr>
            <p:nvPr/>
          </p:nvSpPr>
          <p:spPr bwMode="auto">
            <a:xfrm>
              <a:off x="2965450" y="3656846"/>
              <a:ext cx="1558479" cy="601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400" dirty="0" smtClean="0">
                  <a:solidFill>
                    <a:srgbClr val="FF0000"/>
                  </a:solidFill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Ｘ 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ray</a:t>
              </a:r>
              <a:endParaRPr lang="ja-JP" altLang="en-US" sz="1400" dirty="0">
                <a:solidFill>
                  <a:srgbClr val="FF0000"/>
                </a:solidFill>
                <a:latin typeface="ＭＳ ゴシック" pitchFamily="49" charset="-128"/>
                <a:ea typeface="ＭＳ ゴシック" pitchFamily="49" charset="-128"/>
                <a:sym typeface="ＭＳ ゴシック" pitchFamily="49" charset="-128"/>
              </a:endParaRPr>
            </a:p>
          </p:txBody>
        </p:sp>
        <p:sp>
          <p:nvSpPr>
            <p:cNvPr id="66" name="Oval 23"/>
            <p:cNvSpPr>
              <a:spLocks/>
            </p:cNvSpPr>
            <p:nvPr/>
          </p:nvSpPr>
          <p:spPr bwMode="auto">
            <a:xfrm>
              <a:off x="4011613" y="3532188"/>
              <a:ext cx="239712" cy="23971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C8400"/>
                </a:gs>
              </a:gsLst>
              <a:lin ang="3480000" scaled="1"/>
            </a:gradFill>
            <a:ln w="25400">
              <a:noFill/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67" name="AutoShape 24"/>
            <p:cNvSpPr>
              <a:spLocks/>
            </p:cNvSpPr>
            <p:nvPr/>
          </p:nvSpPr>
          <p:spPr bwMode="auto">
            <a:xfrm rot="-1225082">
              <a:off x="4094163" y="3459163"/>
              <a:ext cx="833437" cy="92075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49803"/>
              </a:srgbClr>
            </a:solidFill>
            <a:ln w="25400">
              <a:noFill/>
              <a:round/>
              <a:headEnd/>
              <a:tailEnd/>
            </a:ln>
          </p:spPr>
          <p:txBody>
            <a:bodyPr lIns="82295" tIns="41148" rIns="82295" bIns="41148"/>
            <a:lstStyle/>
            <a:p>
              <a:endParaRPr lang="ja-JP" altLang="en-US" sz="1050"/>
            </a:p>
          </p:txBody>
        </p:sp>
        <p:sp>
          <p:nvSpPr>
            <p:cNvPr id="68" name="Rectangle 25"/>
            <p:cNvSpPr>
              <a:spLocks/>
            </p:cNvSpPr>
            <p:nvPr/>
          </p:nvSpPr>
          <p:spPr bwMode="auto">
            <a:xfrm>
              <a:off x="5222875" y="3125431"/>
              <a:ext cx="1168860" cy="45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050" dirty="0" smtClean="0">
                  <a:latin typeface="ＭＳ ゴシック" pitchFamily="49" charset="-128"/>
                  <a:ea typeface="ＭＳ ゴシック" pitchFamily="49" charset="-128"/>
                  <a:sym typeface="ＭＳ ゴシック" pitchFamily="49" charset="-128"/>
                </a:rPr>
                <a:t>nuclei</a:t>
              </a:r>
              <a:endParaRPr lang="ja-JP" altLang="en-US" sz="1050" dirty="0">
                <a:latin typeface="ＭＳ ゴシック" pitchFamily="49" charset="-128"/>
                <a:ea typeface="ＭＳ ゴシック" pitchFamily="49" charset="-128"/>
                <a:sym typeface="ＭＳ ゴシック" pitchFamily="49" charset="-128"/>
              </a:endParaRPr>
            </a:p>
          </p:txBody>
        </p:sp>
      </p:grpSp>
      <p:sp>
        <p:nvSpPr>
          <p:cNvPr id="74" name="テキスト ボックス 73"/>
          <p:cNvSpPr txBox="1"/>
          <p:nvPr/>
        </p:nvSpPr>
        <p:spPr>
          <a:xfrm>
            <a:off x="0" y="1195339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Strangeness Physics</a:t>
            </a:r>
            <a:endParaRPr kumimoji="1" lang="ja-JP" altLang="en-US" sz="2400" b="1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464510" y="6342507"/>
            <a:ext cx="267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Origin of </a:t>
            </a:r>
            <a:r>
              <a:rPr lang="en-US" altLang="ja-JP" sz="2000" b="1" dirty="0" err="1" smtClean="0"/>
              <a:t>Hadron</a:t>
            </a:r>
            <a:r>
              <a:rPr lang="en-US" altLang="ja-JP" sz="2000" b="1" dirty="0" smtClean="0"/>
              <a:t> Mass</a:t>
            </a:r>
            <a:endParaRPr kumimoji="1" lang="ja-JP" altLang="en-US" sz="2000" b="1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6350314" y="1130378"/>
            <a:ext cx="220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Exotic Hadrons</a:t>
            </a:r>
            <a:endParaRPr kumimoji="1" lang="ja-JP" altLang="en-US" sz="2400" b="1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106510" y="181629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SKS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844085" y="3436513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K1.8BR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949544" y="2976177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KL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 rot="2088928">
            <a:off x="4707008" y="4434679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K1.1BR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 rot="20459836">
            <a:off x="5935675" y="3888264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High momentum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5946015" y="355121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K1.1</a:t>
            </a:r>
          </a:p>
        </p:txBody>
      </p:sp>
      <p:cxnSp>
        <p:nvCxnSpPr>
          <p:cNvPr id="88" name="直線矢印コネクタ 87"/>
          <p:cNvCxnSpPr>
            <a:stCxn id="84" idx="0"/>
          </p:cNvCxnSpPr>
          <p:nvPr/>
        </p:nvCxnSpPr>
        <p:spPr>
          <a:xfrm rot="16200000" flipV="1">
            <a:off x="5089288" y="4226651"/>
            <a:ext cx="286504" cy="195663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タイトル 7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kumimoji="1" lang="en-US" altLang="ja-JP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Nuclear &amp; Hadron Physics at J-PARC</a:t>
            </a:r>
            <a:endParaRPr kumimoji="1" lang="ja-JP" altLang="en-US" b="1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250166" y="4476750"/>
            <a:ext cx="8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kumimoji="1" lang="en-US" altLang="ja-JP" dirty="0" smtClean="0">
                <a:solidFill>
                  <a:schemeClr val="bg1"/>
                </a:solidFill>
              </a:rPr>
              <a:t>(1020)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811360" y="2768794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4"/>
                </a:solidFill>
              </a:rPr>
              <a:t>K1.8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4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1625600" y="828431"/>
            <a:ext cx="6096000" cy="6029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98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6711696" cy="630936"/>
          </a:xfrm>
          <a:solidFill>
            <a:schemeClr val="bg1"/>
          </a:solidFill>
        </p:spPr>
        <p:txBody>
          <a:bodyPr vert="horz" anchor="ctr">
            <a:normAutofit fontScale="90000"/>
          </a:bodyPr>
          <a:lstStyle/>
          <a:p>
            <a:pPr>
              <a:defRPr/>
            </a:pPr>
            <a:r>
              <a:rPr lang="en-US" altLang="ja-JP" sz="3600" b="1" dirty="0" smtClean="0"/>
              <a:t>Hadron Experimental Facility</a:t>
            </a:r>
            <a:endParaRPr lang="ja-JP" altLang="en-US" sz="3600" b="1" dirty="0" smtClean="0"/>
          </a:p>
        </p:txBody>
      </p:sp>
      <p:sp>
        <p:nvSpPr>
          <p:cNvPr id="29699" name="スライド番号プレースホルダ 2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53251"/>
            <a:ext cx="457200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BE2BE1-C69F-4419-A43E-E9F25CFFFA85}" type="slidenum">
              <a:rPr lang="ja-JP" altLang="en-US" smtClean="0">
                <a:latin typeface="Lucida Sans Unicode" pitchFamily="34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ja-JP" altLang="en-US" smtClean="0">
              <a:latin typeface="Lucida Sans Unicode" pitchFamily="34" charset="0"/>
              <a:ea typeface="ＭＳ Ｐゴシック" pitchFamily="50" charset="-128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3850" y="803339"/>
            <a:ext cx="5908675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/>
        </p:nvCxnSpPr>
        <p:spPr bwMode="auto">
          <a:xfrm rot="10800000" flipH="1" flipV="1">
            <a:off x="1482725" y="3832288"/>
            <a:ext cx="1328737" cy="0"/>
          </a:xfrm>
          <a:prstGeom prst="line">
            <a:avLst/>
          </a:prstGeom>
          <a:ln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 bwMode="auto">
          <a:xfrm>
            <a:off x="2042732" y="859573"/>
            <a:ext cx="1208467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K1.8BR</a:t>
            </a:r>
            <a:endParaRPr lang="ja-JP" altLang="en-US" sz="24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6660433" y="2174194"/>
            <a:ext cx="99663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K1.8</a:t>
            </a:r>
            <a:endParaRPr lang="ja-JP" altLang="en-US" sz="24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 bwMode="auto">
          <a:xfrm>
            <a:off x="214283" y="3667391"/>
            <a:ext cx="1351680" cy="461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/>
                <a:solidFill>
                  <a:schemeClr val="accent3"/>
                </a:solidFill>
                <a:latin typeface="+mn-lt"/>
                <a:ea typeface="+mn-ea"/>
              </a:rPr>
              <a:t>proton</a:t>
            </a:r>
            <a:endParaRPr lang="ja-JP" altLang="en-US" sz="2400" b="1" dirty="0">
              <a:ln/>
              <a:solidFill>
                <a:schemeClr val="accent3"/>
              </a:solidFill>
              <a:latin typeface="+mn-lt"/>
              <a:ea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 bwMode="auto">
          <a:xfrm>
            <a:off x="5865744" y="4176673"/>
            <a:ext cx="85723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KL</a:t>
            </a:r>
            <a:endParaRPr lang="ja-JP" altLang="en-US" sz="24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2811463" y="1973327"/>
            <a:ext cx="3757611" cy="3116262"/>
            <a:chOff x="2811463" y="1936751"/>
            <a:chExt cx="3757611" cy="3116262"/>
          </a:xfrm>
        </p:grpSpPr>
        <p:grpSp>
          <p:nvGrpSpPr>
            <p:cNvPr id="48" name="グループ化 47"/>
            <p:cNvGrpSpPr/>
            <p:nvPr/>
          </p:nvGrpSpPr>
          <p:grpSpPr>
            <a:xfrm>
              <a:off x="4556125" y="1936751"/>
              <a:ext cx="2012949" cy="954086"/>
              <a:chOff x="4556125" y="1936751"/>
              <a:chExt cx="2012949" cy="954086"/>
            </a:xfrm>
          </p:grpSpPr>
          <p:cxnSp>
            <p:nvCxnSpPr>
              <p:cNvPr id="12" name="直線コネクタ 11"/>
              <p:cNvCxnSpPr/>
              <p:nvPr/>
            </p:nvCxnSpPr>
            <p:spPr bwMode="auto">
              <a:xfrm flipV="1">
                <a:off x="4556125" y="2432049"/>
                <a:ext cx="1860550" cy="458788"/>
              </a:xfrm>
              <a:prstGeom prst="line">
                <a:avLst/>
              </a:prstGeom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 bwMode="auto">
              <a:xfrm rot="5400000" flipH="1" flipV="1">
                <a:off x="6238875" y="2100263"/>
                <a:ext cx="493712" cy="166687"/>
              </a:xfrm>
              <a:prstGeom prst="line">
                <a:avLst/>
              </a:prstGeom>
              <a:ln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コネクタ 13"/>
            <p:cNvCxnSpPr/>
            <p:nvPr/>
          </p:nvCxnSpPr>
          <p:spPr bwMode="auto">
            <a:xfrm>
              <a:off x="2811463" y="3795712"/>
              <a:ext cx="3238500" cy="903287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7" name="グループ化 46"/>
            <p:cNvGrpSpPr/>
            <p:nvPr/>
          </p:nvGrpSpPr>
          <p:grpSpPr>
            <a:xfrm>
              <a:off x="2811463" y="2086378"/>
              <a:ext cx="1997075" cy="1709335"/>
              <a:chOff x="2811463" y="2086378"/>
              <a:chExt cx="1997075" cy="1709335"/>
            </a:xfrm>
          </p:grpSpPr>
          <p:cxnSp>
            <p:nvCxnSpPr>
              <p:cNvPr id="9" name="直線コネクタ 8"/>
              <p:cNvCxnSpPr/>
              <p:nvPr/>
            </p:nvCxnSpPr>
            <p:spPr bwMode="auto">
              <a:xfrm flipV="1">
                <a:off x="2811463" y="2890838"/>
                <a:ext cx="1744662" cy="904875"/>
              </a:xfrm>
              <a:prstGeom prst="line">
                <a:avLst/>
              </a:prstGeom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 bwMode="auto">
              <a:xfrm rot="16200000" flipV="1">
                <a:off x="4546600" y="2295524"/>
                <a:ext cx="328612" cy="166687"/>
              </a:xfrm>
              <a:prstGeom prst="line">
                <a:avLst/>
              </a:prstGeom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 bwMode="auto">
              <a:xfrm rot="10800000">
                <a:off x="4224271" y="2086378"/>
                <a:ext cx="393767" cy="117073"/>
              </a:xfrm>
              <a:prstGeom prst="line">
                <a:avLst/>
              </a:prstGeom>
              <a:ln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直線コネクタ 6"/>
              <p:cNvCxnSpPr/>
              <p:nvPr/>
            </p:nvCxnSpPr>
            <p:spPr bwMode="auto">
              <a:xfrm rot="5400000" flipH="1" flipV="1">
                <a:off x="4519612" y="2598738"/>
                <a:ext cx="328613" cy="249238"/>
              </a:xfrm>
              <a:prstGeom prst="line">
                <a:avLst/>
              </a:prstGeom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9" name="グループ化 48"/>
            <p:cNvGrpSpPr/>
            <p:nvPr/>
          </p:nvGrpSpPr>
          <p:grpSpPr>
            <a:xfrm>
              <a:off x="3249613" y="3952875"/>
              <a:ext cx="674687" cy="1100138"/>
              <a:chOff x="3249613" y="3952875"/>
              <a:chExt cx="674687" cy="1100138"/>
            </a:xfrm>
          </p:grpSpPr>
          <p:cxnSp>
            <p:nvCxnSpPr>
              <p:cNvPr id="18" name="直線矢印コネクタ 17"/>
              <p:cNvCxnSpPr/>
              <p:nvPr/>
            </p:nvCxnSpPr>
            <p:spPr bwMode="auto">
              <a:xfrm rot="16200000" flipH="1">
                <a:off x="3733007" y="4861719"/>
                <a:ext cx="355600" cy="2698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 bwMode="auto">
              <a:xfrm rot="16200000" flipH="1">
                <a:off x="3196431" y="4006057"/>
                <a:ext cx="754063" cy="647700"/>
              </a:xfrm>
              <a:prstGeom prst="line">
                <a:avLst/>
              </a:prstGeom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直線矢印コネクタ 27"/>
          <p:cNvCxnSpPr>
            <a:stCxn id="29" idx="3"/>
          </p:cNvCxnSpPr>
          <p:nvPr/>
        </p:nvCxnSpPr>
        <p:spPr>
          <a:xfrm>
            <a:off x="2460497" y="2836043"/>
            <a:ext cx="282702" cy="94957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30"/>
          <p:cNvSpPr txBox="1">
            <a:spLocks noChangeArrowheads="1"/>
          </p:cNvSpPr>
          <p:nvPr/>
        </p:nvSpPr>
        <p:spPr bwMode="auto">
          <a:xfrm>
            <a:off x="188721" y="2512877"/>
            <a:ext cx="227177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Lucida Sans Unicode" pitchFamily="34" charset="0"/>
              </a:rPr>
              <a:t>Production Target </a:t>
            </a:r>
          </a:p>
          <a:p>
            <a:r>
              <a:rPr lang="en-US" altLang="ja-JP" b="1" dirty="0" smtClean="0">
                <a:latin typeface="Lucida Sans Unicode" pitchFamily="34" charset="0"/>
              </a:rPr>
              <a:t>Loss of 30%</a:t>
            </a:r>
            <a:endParaRPr lang="ja-JP" altLang="en-US" b="1" dirty="0">
              <a:latin typeface="Lucida Sans Unicode" pitchFamily="34" charset="0"/>
            </a:endParaRPr>
          </a:p>
        </p:txBody>
      </p:sp>
      <p:cxnSp>
        <p:nvCxnSpPr>
          <p:cNvPr id="30" name="直線コネクタ 29"/>
          <p:cNvCxnSpPr>
            <a:endCxn id="29700" idx="3"/>
          </p:cNvCxnSpPr>
          <p:nvPr/>
        </p:nvCxnSpPr>
        <p:spPr bwMode="auto">
          <a:xfrm>
            <a:off x="2928926" y="3822766"/>
            <a:ext cx="4573599" cy="26192"/>
          </a:xfrm>
          <a:prstGeom prst="line">
            <a:avLst/>
          </a:prstGeom>
          <a:ln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テキスト ボックス 8"/>
          <p:cNvSpPr txBox="1">
            <a:spLocks noChangeArrowheads="1"/>
          </p:cNvSpPr>
          <p:nvPr/>
        </p:nvSpPr>
        <p:spPr bwMode="auto">
          <a:xfrm>
            <a:off x="5958347" y="2581735"/>
            <a:ext cx="3213931" cy="1323439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altLang="ja-JP" sz="2000" b="1" dirty="0" err="1" smtClean="0">
                <a:solidFill>
                  <a:schemeClr val="accent2"/>
                </a:solidFill>
              </a:rPr>
              <a:t>p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</a:rPr>
              <a:t>max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2000" b="1" dirty="0">
                <a:solidFill>
                  <a:schemeClr val="accent2"/>
                </a:solidFill>
              </a:rPr>
              <a:t>= 2.0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GeV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/c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I</a:t>
            </a:r>
            <a:r>
              <a:rPr lang="en-US" altLang="ja-JP" sz="2000" b="1" baseline="-25000" dirty="0" smtClean="0">
                <a:solidFill>
                  <a:schemeClr val="accent2"/>
                </a:solidFill>
              </a:rPr>
              <a:t>K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chemeClr val="accent2"/>
                </a:solidFill>
              </a:rPr>
              <a:t>6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ppp</a:t>
            </a:r>
            <a:endParaRPr lang="en-US" altLang="ja-JP" sz="2000" b="1" dirty="0">
              <a:solidFill>
                <a:schemeClr val="accent2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Double-stage</a:t>
            </a:r>
          </a:p>
          <a:p>
            <a:pPr marL="177800" indent="-177800"/>
            <a:r>
              <a:rPr lang="ja-JP" altLang="en-US" sz="2000" b="1" dirty="0" smtClean="0">
                <a:solidFill>
                  <a:schemeClr val="accent2"/>
                </a:solidFill>
              </a:rPr>
              <a:t>　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Electrostatic Separators</a:t>
            </a:r>
            <a:endParaRPr lang="en-US" altLang="ja-JP" sz="2000" b="1" dirty="0">
              <a:solidFill>
                <a:schemeClr val="accent2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 rot="20850312">
            <a:off x="4943508" y="2681496"/>
            <a:ext cx="544575" cy="158905"/>
          </a:xfrm>
          <a:prstGeom prst="rect">
            <a:avLst/>
          </a:prstGeom>
          <a:solidFill>
            <a:srgbClr val="6600FF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 rot="1000691">
            <a:off x="3906099" y="5816103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spc="-150" dirty="0" smtClean="0">
                <a:solidFill>
                  <a:schemeClr val="tx2">
                    <a:lumMod val="75000"/>
                  </a:schemeClr>
                </a:solidFill>
              </a:rPr>
              <a:t>high momentum</a:t>
            </a:r>
            <a:endParaRPr kumimoji="1" lang="ja-JP" altLang="en-US" sz="2400" b="1" spc="-1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189051" y="829053"/>
            <a:ext cx="2106602" cy="1015663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>
            <a:spAutoFit/>
          </a:bodyPr>
          <a:lstStyle/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err="1" smtClean="0">
                <a:solidFill>
                  <a:schemeClr val="accent2"/>
                </a:solidFill>
              </a:rPr>
              <a:t>p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</a:rPr>
              <a:t>max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= 1.1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GeV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/c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I</a:t>
            </a:r>
            <a:r>
              <a:rPr lang="en-US" altLang="ja-JP" sz="2000" b="1" baseline="-25000" dirty="0" smtClean="0">
                <a:solidFill>
                  <a:schemeClr val="accent2"/>
                </a:solidFill>
              </a:rPr>
              <a:t>K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chemeClr val="accent2"/>
                </a:solidFill>
              </a:rPr>
              <a:t>6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ppp</a:t>
            </a:r>
            <a:endParaRPr lang="en-US" altLang="ja-JP" sz="2000" b="1" dirty="0" smtClean="0">
              <a:solidFill>
                <a:schemeClr val="accent2"/>
              </a:solidFill>
            </a:endParaRPr>
          </a:p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Large Exp. Area</a:t>
            </a:r>
            <a:endParaRPr lang="en-US" altLang="ja-JP" sz="2000" b="1" dirty="0">
              <a:solidFill>
                <a:schemeClr val="accent2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3321538" y="5236308"/>
            <a:ext cx="2805885" cy="83455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5354180" y="503177"/>
            <a:ext cx="378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Intensity </a:t>
            </a:r>
            <a:r>
              <a:rPr kumimoji="1" lang="en-US" altLang="ja-JP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</a:t>
            </a:r>
            <a:r>
              <a:rPr kumimoji="1" lang="en-US" altLang="ja-JP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Beams</a:t>
            </a:r>
            <a:endParaRPr kumimoji="1" lang="ja-JP" alt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476518" y="4531303"/>
            <a:ext cx="2846231" cy="69545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 bwMode="auto">
          <a:xfrm>
            <a:off x="1650119" y="5456611"/>
            <a:ext cx="1506284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K1.1BR</a:t>
            </a:r>
            <a:endParaRPr lang="ja-JP" altLang="en-US" sz="24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1716583" y="5852886"/>
            <a:ext cx="2156057" cy="70788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err="1" smtClean="0">
                <a:solidFill>
                  <a:schemeClr val="accent2"/>
                </a:solidFill>
              </a:rPr>
              <a:t>p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</a:rPr>
              <a:t>max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= 0.8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GeV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/c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I</a:t>
            </a:r>
            <a:r>
              <a:rPr lang="en-US" altLang="ja-JP" sz="2000" b="1" baseline="-25000" dirty="0" smtClean="0">
                <a:solidFill>
                  <a:schemeClr val="accent2"/>
                </a:solidFill>
              </a:rPr>
              <a:t>K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chemeClr val="accent2"/>
                </a:solidFill>
              </a:rPr>
              <a:t>6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accent2"/>
                </a:solidFill>
              </a:rPr>
              <a:t>ppp</a:t>
            </a:r>
            <a:endParaRPr lang="en-US" altLang="ja-JP" sz="2000" b="1" dirty="0" smtClean="0">
              <a:solidFill>
                <a:schemeClr val="accent2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205392" y="5663228"/>
            <a:ext cx="2156057" cy="1015663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primary proton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en-US" altLang="ja-JP" sz="2000" b="1" dirty="0" err="1" smtClean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altLang="ja-JP" sz="2000" b="1" baseline="-25000" dirty="0" err="1" smtClean="0">
                <a:solidFill>
                  <a:schemeClr val="tx2">
                    <a:lumMod val="75000"/>
                  </a:schemeClr>
                </a:solidFill>
              </a:rPr>
              <a:t>max</a:t>
            </a: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 = 51 </a:t>
            </a:r>
            <a:r>
              <a:rPr lang="en-US" altLang="ja-JP" sz="2000" b="1" dirty="0" err="1" smtClean="0">
                <a:solidFill>
                  <a:schemeClr val="tx2">
                    <a:lumMod val="75000"/>
                  </a:schemeClr>
                </a:solidFill>
              </a:rPr>
              <a:t>GeV</a:t>
            </a: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/c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altLang="ja-JP" sz="2000" b="1" baseline="-25000" dirty="0" smtClean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chemeClr val="tx2">
                    <a:lumMod val="75000"/>
                  </a:schemeClr>
                </a:solidFill>
              </a:rPr>
              <a:t>9~12</a:t>
            </a:r>
            <a:r>
              <a:rPr lang="en-US" altLang="ja-JP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>
                    <a:lumMod val="75000"/>
                  </a:schemeClr>
                </a:solidFill>
              </a:rPr>
              <a:t>ppp</a:t>
            </a:r>
            <a:endParaRPr lang="en-US" altLang="ja-JP" sz="2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 rot="19793426">
            <a:off x="3605437" y="3208800"/>
            <a:ext cx="544575" cy="158905"/>
          </a:xfrm>
          <a:prstGeom prst="rect">
            <a:avLst/>
          </a:prstGeom>
          <a:solidFill>
            <a:srgbClr val="6600FF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 rot="2915961">
            <a:off x="3317844" y="4228347"/>
            <a:ext cx="391746" cy="135780"/>
          </a:xfrm>
          <a:prstGeom prst="rect">
            <a:avLst/>
          </a:prstGeom>
          <a:solidFill>
            <a:srgbClr val="6600FF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>
            <a:stCxn id="26" idx="0"/>
          </p:cNvCxnSpPr>
          <p:nvPr/>
        </p:nvCxnSpPr>
        <p:spPr>
          <a:xfrm rot="5400000" flipH="1" flipV="1">
            <a:off x="2702425" y="4444287"/>
            <a:ext cx="713161" cy="131148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9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番号プレースホルダ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BE0114-86EF-4909-A8E0-379003CB8E84}" type="slidenum">
              <a:rPr lang="ja-JP" altLang="en-US" smtClean="0">
                <a:latin typeface="Lucida Sans Unicode" pitchFamily="34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ja-JP" altLang="en-US" smtClean="0">
              <a:latin typeface="Lucida Sans Unicode" pitchFamily="34" charset="0"/>
              <a:ea typeface="ＭＳ Ｐゴシック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0" y="-3"/>
          <a:ext cx="9144000" cy="6858002"/>
        </p:xfrm>
        <a:graphic>
          <a:graphicData uri="http://schemas.openxmlformats.org/drawingml/2006/table">
            <a:tbl>
              <a:tblPr/>
              <a:tblGrid>
                <a:gridCol w="390617"/>
                <a:gridCol w="1198471"/>
                <a:gridCol w="795337"/>
                <a:gridCol w="3711575"/>
                <a:gridCol w="1236955"/>
                <a:gridCol w="533108"/>
                <a:gridCol w="532213"/>
                <a:gridCol w="745724"/>
              </a:tblGrid>
              <a:tr h="18796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----J-PARC PAC Approval summary  after the 6th meeting --­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257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41921" marR="419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Spokespersons 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Affiliation 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Title of the experiment 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Approval status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Slow line priority </a:t>
                      </a: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Beamline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</a:tr>
              <a:tr h="17087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Day1?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Priority</a:t>
                      </a:r>
                      <a:endParaRPr kumimoji="1" lang="ja-JP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FDD5"/>
                    </a:solidFill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E15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M.Iwasaki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T.Nagae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RIKEN, KEK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 Search for deeply-bound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kaonic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nuclear states by in-flight 3He(K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n) reaction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K1.8BR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E17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R.Hayano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H.Outa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U. Tokyo, RIKEN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Precision spectroscopy of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Kaonic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3He  3d-&gt;2p X-rays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K1.8BR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E31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H.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Noumi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Osaka U.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Spectroscopic study of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hyperon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resonances below KN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threshold via the (K -,n) reaction on Deuteron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Stage1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K1.8BR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E03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K.Tanida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Kyoto U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Measurement of X rays from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Ξ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Atom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E05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T.Nagae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KEK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Spectroscopic Study of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Ξ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Hypernucleus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12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Ξ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Be, via the 12C(K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+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) Reaction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E07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K.Imai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K.Nakazawa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H.Tamura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Kyoto U., Gifu U., Tohoku U.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Systematic Study of Double Strangeness System with an Emulsion-counter Hybrid Method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E08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A.Krutenkova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ITEP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Pion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double charge exchange on oxygen at J-PARC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E10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A. Sakaguchi, T. Fukuda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Osaka U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Production of Neutron-Rich Lambda-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Hypernuclei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with the Double Charge-Exchange Reaction (Revised from Initial P10)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E13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T.Tamura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Tohoku U.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Gamma-ray spectroscopy of light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hypernuclei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H.Bhang, H.Outa, H.Park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SNU, RIKEN, KRISS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Coincidence Measurement of the Weak Decay of 12 </a:t>
                      </a:r>
                      <a:r>
                        <a:rPr kumimoji="1" lang="ja-JP" altLang="ja-JP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Λ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C and the three-body weak interaction process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E19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M.Naruki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RIKEN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High-resolution Search for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Θ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+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Pentaquark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in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π 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 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X Reactions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Day1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E22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S.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Ajimura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A.Sakaguchi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Osaka U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Exclusive Study on the Lambda-N Weak Interaction in  A=4 Lambda-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Hypernuclei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(Revised from Initial P10)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E27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T.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Nagae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Kyoto U.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Search for a nuclear 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Kbar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bound state K-pp in the d(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PCBRBJ+Osaka"/>
                          <a:cs typeface="PCBRBJ+Osaka"/>
                        </a:rPr>
                        <a:t>p</a:t>
                      </a:r>
                      <a:r>
                        <a:rPr kumimoji="1" lang="en-US" altLang="ja-JP" sz="11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+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,K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+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) reaction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K1.8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E14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T.Yamanaka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Osaka University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Proposal for KL -&gt;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π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0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ν ν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-bar Experiment at J-PARC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2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KL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E06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J.Imazato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KEK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Measurement of T-violating Transverse Muon Polarization in K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+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-&gt;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π</a:t>
                      </a:r>
                      <a:r>
                        <a:rPr kumimoji="1" lang="en-US" altLang="ja-JP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0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" pitchFamily="18" charset="0"/>
                          <a:ea typeface="PCBRBJ+Osaka"/>
                          <a:cs typeface="PCBRBJ+Osaka"/>
                        </a:rPr>
                        <a:t>µ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+ </a:t>
                      </a:r>
                      <a:r>
                        <a:rPr kumimoji="1" lang="ja-JP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ν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Decays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 </a:t>
                      </a:r>
                      <a:endParaRPr kumimoji="1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K1.1BR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E16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41921" marR="419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S.Yokkaichi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RIKEN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Electron pair spectrometer at the J-PARC 50-GeV PS to explore the </a:t>
                      </a:r>
                      <a:r>
                        <a:rPr kumimoji="1" lang="en-US" altLang="ja-JP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chiral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 symmetry in QCD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Stage 1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CBRBJ+Osaka"/>
                          <a:ea typeface="PCBRBJ+Osaka"/>
                          <a:cs typeface="PCBRBJ+Osaka"/>
                        </a:rPr>
                        <a:t>High pt </a:t>
                      </a:r>
                      <a:endParaRPr kumimoji="1" lang="ja-JP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CBRBJ+Osaka"/>
                        <a:ea typeface="PCBRBJ+Osaka"/>
                        <a:cs typeface="PCBRBJ+Osak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0" y="405443"/>
            <a:ext cx="8022566" cy="6463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8" tIns="45718" rIns="91438" bIns="45718">
            <a:spAutoFit/>
          </a:bodyPr>
          <a:lstStyle/>
          <a:p>
            <a:r>
              <a:rPr lang="en-US" altLang="ja-JP" sz="3600" b="1" dirty="0" smtClean="0">
                <a:solidFill>
                  <a:schemeClr val="accent2"/>
                </a:solidFill>
              </a:rPr>
              <a:t>Double-Strangeness Hypernuclei</a:t>
            </a:r>
          </a:p>
        </p:txBody>
      </p:sp>
      <p:grpSp>
        <p:nvGrpSpPr>
          <p:cNvPr id="2" name="グループ化 14"/>
          <p:cNvGrpSpPr/>
          <p:nvPr/>
        </p:nvGrpSpPr>
        <p:grpSpPr>
          <a:xfrm>
            <a:off x="5284679" y="2009777"/>
            <a:ext cx="3859321" cy="4649004"/>
            <a:chOff x="273538" y="2501482"/>
            <a:chExt cx="3859321" cy="4649004"/>
          </a:xfrm>
        </p:grpSpPr>
        <p:pic>
          <p:nvPicPr>
            <p:cNvPr id="3584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238" y="3019426"/>
              <a:ext cx="3658185" cy="3364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5" name="Text Box 7"/>
            <p:cNvSpPr txBox="1">
              <a:spLocks noChangeArrowheads="1"/>
            </p:cNvSpPr>
            <p:nvPr/>
          </p:nvSpPr>
          <p:spPr bwMode="auto">
            <a:xfrm>
              <a:off x="878446" y="2501482"/>
              <a:ext cx="3254413" cy="46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8" rIns="91438" bIns="45718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accent2"/>
                  </a:solidFill>
                  <a:ea typeface="HG創英角ﾎﾟｯﾌﾟ体" pitchFamily="49" charset="-128"/>
                </a:rPr>
                <a:t>Expected Spectrum</a:t>
              </a:r>
              <a:endParaRPr lang="ja-JP" altLang="en-US" sz="2400" b="1" dirty="0">
                <a:solidFill>
                  <a:schemeClr val="accent2"/>
                </a:solidFill>
                <a:ea typeface="HG創英角ﾎﾟｯﾌﾟ体" pitchFamily="49" charset="-128"/>
              </a:endParaRPr>
            </a:p>
          </p:txBody>
        </p:sp>
        <p:sp>
          <p:nvSpPr>
            <p:cNvPr id="35846" name="Text Box 8"/>
            <p:cNvSpPr txBox="1">
              <a:spLocks noChangeArrowheads="1"/>
            </p:cNvSpPr>
            <p:nvPr/>
          </p:nvSpPr>
          <p:spPr bwMode="auto">
            <a:xfrm>
              <a:off x="273538" y="6442604"/>
              <a:ext cx="3859321" cy="707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8" tIns="45718" rIns="91438" bIns="45718">
              <a:spAutoFit/>
            </a:bodyPr>
            <a:lstStyle/>
            <a:p>
              <a:r>
                <a:rPr lang="en-US" altLang="ja-JP" sz="2000" spc="-100" dirty="0" smtClean="0">
                  <a:solidFill>
                    <a:srgbClr val="92D050"/>
                  </a:solidFill>
                  <a:ea typeface="ＭＳ 明朝" pitchFamily="17" charset="-128"/>
                </a:rPr>
                <a:t>green: </a:t>
              </a:r>
              <a:r>
                <a:rPr lang="en-US" altLang="ja-JP" sz="2000" spc="-100" dirty="0" smtClean="0">
                  <a:solidFill>
                    <a:srgbClr val="92D050"/>
                  </a:solidFill>
                  <a:latin typeface="Symbol" pitchFamily="18" charset="2"/>
                </a:rPr>
                <a:t>X</a:t>
              </a:r>
              <a:r>
                <a:rPr lang="en-US" altLang="ja-JP" sz="2000" spc="-100" dirty="0" smtClean="0">
                  <a:solidFill>
                    <a:srgbClr val="92D050"/>
                  </a:solidFill>
                  <a:ea typeface="ＭＳ 明朝" pitchFamily="17" charset="-128"/>
                </a:rPr>
                <a:t>-nucleus potential = 20MeV</a:t>
              </a:r>
              <a:endParaRPr lang="ja-JP" altLang="en-US" sz="2000" spc="-100" dirty="0">
                <a:solidFill>
                  <a:srgbClr val="92D050"/>
                </a:solidFill>
                <a:ea typeface="ＭＳ 明朝" pitchFamily="17" charset="-128"/>
              </a:endParaRPr>
            </a:p>
            <a:p>
              <a:r>
                <a:rPr lang="en-US" altLang="ja-JP" sz="2000" spc="-100" dirty="0" smtClean="0">
                  <a:solidFill>
                    <a:srgbClr val="FF00FF"/>
                  </a:solidFill>
                  <a:ea typeface="ＭＳ 明朝" pitchFamily="17" charset="-128"/>
                </a:rPr>
                <a:t>magenta: </a:t>
              </a:r>
              <a:r>
                <a:rPr lang="en-US" altLang="ja-JP" sz="2000" spc="-100" dirty="0" smtClean="0">
                  <a:solidFill>
                    <a:srgbClr val="FF00FF"/>
                  </a:solidFill>
                  <a:latin typeface="Symbol" pitchFamily="18" charset="2"/>
                </a:rPr>
                <a:t>X</a:t>
              </a:r>
              <a:r>
                <a:rPr lang="en-US" altLang="ja-JP" sz="2000" spc="-100" dirty="0" smtClean="0">
                  <a:solidFill>
                    <a:srgbClr val="FF00FF"/>
                  </a:solidFill>
                  <a:ea typeface="ＭＳ 明朝" pitchFamily="17" charset="-128"/>
                </a:rPr>
                <a:t>-nucleus potential = 14MeV</a:t>
              </a:r>
              <a:endParaRPr lang="ja-JP" altLang="en-US" sz="2000" spc="-100" dirty="0">
                <a:solidFill>
                  <a:srgbClr val="FF00FF"/>
                </a:solidFill>
                <a:ea typeface="ＭＳ 明朝" pitchFamily="17" charset="-128"/>
              </a:endParaRPr>
            </a:p>
          </p:txBody>
        </p:sp>
      </p:grpSp>
      <p:sp>
        <p:nvSpPr>
          <p:cNvPr id="35847" name="AutoShape 9"/>
          <p:cNvSpPr>
            <a:spLocks noChangeArrowheads="1"/>
          </p:cNvSpPr>
          <p:nvPr/>
        </p:nvSpPr>
        <p:spPr bwMode="auto">
          <a:xfrm>
            <a:off x="6951709" y="3609507"/>
            <a:ext cx="215900" cy="792163"/>
          </a:xfrm>
          <a:prstGeom prst="downArrow">
            <a:avLst>
              <a:gd name="adj1" fmla="val 50000"/>
              <a:gd name="adj2" fmla="val 91728"/>
            </a:avLst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38" tIns="45718" rIns="91438" bIns="45718" anchor="ctr"/>
          <a:lstStyle/>
          <a:p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01600" y="4397250"/>
            <a:ext cx="492568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altLang="ja-JP" sz="2400" b="1" dirty="0" smtClean="0">
                <a:solidFill>
                  <a:schemeClr val="bg1"/>
                </a:solidFill>
                <a:ea typeface="ＭＳ 明朝" pitchFamily="17" charset="-128"/>
              </a:rPr>
              <a:t>discovery of  </a:t>
            </a:r>
            <a:r>
              <a:rPr lang="en-US" altLang="ja-JP" sz="2400" b="1" dirty="0" smtClean="0">
                <a:solidFill>
                  <a:schemeClr val="bg1"/>
                </a:solidFill>
                <a:latin typeface="Symbol" pitchFamily="18" charset="2"/>
              </a:rPr>
              <a:t>X</a:t>
            </a:r>
            <a:r>
              <a:rPr lang="en-US" altLang="ja-JP" sz="2400" b="1" dirty="0" smtClean="0">
                <a:solidFill>
                  <a:schemeClr val="bg1"/>
                </a:solidFill>
                <a:ea typeface="ＭＳ 明朝" pitchFamily="17" charset="-128"/>
              </a:rPr>
              <a:t>-</a:t>
            </a:r>
            <a:r>
              <a:rPr lang="en-US" altLang="ja-JP" sz="2400" b="1" dirty="0" err="1" smtClean="0">
                <a:solidFill>
                  <a:schemeClr val="bg1"/>
                </a:solidFill>
                <a:ea typeface="ＭＳ 明朝" pitchFamily="17" charset="-128"/>
              </a:rPr>
              <a:t>hypernculei</a:t>
            </a:r>
            <a:endParaRPr lang="en-US" altLang="ja-JP" sz="2400" b="1" dirty="0" smtClean="0">
              <a:solidFill>
                <a:schemeClr val="bg1"/>
              </a:solidFill>
              <a:latin typeface="Symbol" pitchFamily="18" charset="2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altLang="ja-JP" sz="2400" b="1" dirty="0" smtClean="0">
                <a:solidFill>
                  <a:schemeClr val="bg1"/>
                </a:solidFill>
                <a:latin typeface="Symbol" pitchFamily="18" charset="2"/>
              </a:rPr>
              <a:t>X</a:t>
            </a:r>
            <a:r>
              <a:rPr lang="en-US" altLang="ja-JP" sz="2400" b="1" dirty="0" smtClean="0">
                <a:solidFill>
                  <a:schemeClr val="bg1"/>
                </a:solidFill>
                <a:ea typeface="ＭＳ 明朝" pitchFamily="17" charset="-128"/>
              </a:rPr>
              <a:t>-nucleus interaction</a:t>
            </a:r>
          </a:p>
          <a:p>
            <a:pPr marL="715963" lvl="1" indent="-258763">
              <a:buSzPct val="50000"/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chemeClr val="bg1"/>
                </a:solidFill>
                <a:ea typeface="ＭＳ 明朝" pitchFamily="17" charset="-128"/>
              </a:rPr>
              <a:t>structure of the neutron star </a:t>
            </a:r>
          </a:p>
          <a:p>
            <a:pPr marL="715963" lvl="1" indent="-258763">
              <a:buSzPct val="50000"/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chemeClr val="bg1"/>
                </a:solidFill>
              </a:rPr>
              <a:t>explore multi-strangeness hadronic systems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0475" y="984213"/>
            <a:ext cx="7264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/>
              <a:t>J-PARC E05 Experiment</a:t>
            </a:r>
          </a:p>
          <a:p>
            <a:r>
              <a:rPr lang="en-US" altLang="ja-JP" sz="2400" b="1" dirty="0" smtClean="0"/>
              <a:t>high intensity </a:t>
            </a:r>
            <a:r>
              <a:rPr lang="en-US" altLang="ja-JP" sz="2400" b="1" dirty="0" err="1" smtClean="0"/>
              <a:t>kaon</a:t>
            </a:r>
            <a:r>
              <a:rPr lang="en-US" altLang="ja-JP" sz="2400" b="1" dirty="0" smtClean="0"/>
              <a:t> beam (K1.8) + SKS spectrometer</a:t>
            </a:r>
            <a:endParaRPr lang="ja-JP" altLang="en-US" sz="2400" b="1" dirty="0"/>
          </a:p>
        </p:txBody>
      </p:sp>
      <p:grpSp>
        <p:nvGrpSpPr>
          <p:cNvPr id="3" name="グループ化 48"/>
          <p:cNvGrpSpPr/>
          <p:nvPr/>
        </p:nvGrpSpPr>
        <p:grpSpPr>
          <a:xfrm>
            <a:off x="0" y="1962358"/>
            <a:ext cx="5371530" cy="2087256"/>
            <a:chOff x="1220339" y="1245554"/>
            <a:chExt cx="5371530" cy="2087256"/>
          </a:xfrm>
        </p:grpSpPr>
        <p:pic>
          <p:nvPicPr>
            <p:cNvPr id="17" name="Picture 2" descr="12X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15221" y="1598973"/>
              <a:ext cx="1090612" cy="1079500"/>
            </a:xfrm>
            <a:prstGeom prst="rect">
              <a:avLst/>
            </a:prstGeom>
            <a:noFill/>
          </p:spPr>
        </p:pic>
        <p:pic>
          <p:nvPicPr>
            <p:cNvPr id="18" name="Picture 28" descr="12C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11274" y="1480479"/>
              <a:ext cx="1225550" cy="1212850"/>
            </a:xfrm>
            <a:prstGeom prst="rect">
              <a:avLst/>
            </a:prstGeom>
            <a:noFill/>
          </p:spPr>
        </p:pic>
        <p:grpSp>
          <p:nvGrpSpPr>
            <p:cNvPr id="4" name="Group 29"/>
            <p:cNvGrpSpPr>
              <a:grpSpLocks noChangeAspect="1"/>
            </p:cNvGrpSpPr>
            <p:nvPr/>
          </p:nvGrpSpPr>
          <p:grpSpPr bwMode="auto">
            <a:xfrm>
              <a:off x="1220339" y="1855254"/>
              <a:ext cx="520700" cy="630606"/>
              <a:chOff x="2352" y="1296"/>
              <a:chExt cx="280" cy="327"/>
            </a:xfrm>
          </p:grpSpPr>
          <p:pic>
            <p:nvPicPr>
              <p:cNvPr id="20" name="Picture 30" descr="Kba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EFDFF"/>
                  </a:clrFrom>
                  <a:clrTo>
                    <a:srgbClr val="FEFD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52" y="1296"/>
                <a:ext cx="280" cy="280"/>
              </a:xfrm>
              <a:prstGeom prst="rect">
                <a:avLst/>
              </a:prstGeom>
              <a:noFill/>
            </p:spPr>
          </p:pic>
          <p:sp>
            <p:nvSpPr>
              <p:cNvPr id="2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366" y="1301"/>
                <a:ext cx="175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/>
                <a:r>
                  <a:rPr kumimoji="1" lang="en-US" altLang="ja-JP" sz="2000" b="1" i="1" kern="1200" dirty="0">
                    <a:solidFill>
                      <a:srgbClr val="CC0066"/>
                    </a:solidFill>
                    <a:latin typeface="Lucida Sans Unicode"/>
                    <a:ea typeface="ＭＳ Ｐゴシック"/>
                    <a:cs typeface="+mn-cs"/>
                  </a:rPr>
                  <a:t>s</a:t>
                </a:r>
              </a:p>
            </p:txBody>
          </p:sp>
          <p:grpSp>
            <p:nvGrpSpPr>
              <p:cNvPr id="5" name="Group 32"/>
              <p:cNvGrpSpPr>
                <a:grpSpLocks noChangeAspect="1"/>
              </p:cNvGrpSpPr>
              <p:nvPr/>
            </p:nvGrpSpPr>
            <p:grpSpPr bwMode="auto">
              <a:xfrm>
                <a:off x="2389" y="1398"/>
                <a:ext cx="238" cy="225"/>
                <a:chOff x="2165" y="1734"/>
                <a:chExt cx="238" cy="225"/>
              </a:xfrm>
            </p:grpSpPr>
            <p:sp>
              <p:nvSpPr>
                <p:cNvPr id="23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801"/>
                  <a:ext cx="157" cy="1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kumimoji="1" lang="en-US" altLang="ja-JP" sz="1400" b="1" i="1" kern="1200" dirty="0">
                      <a:solidFill>
                        <a:srgbClr val="EA157A"/>
                      </a:solidFill>
                      <a:latin typeface="Lucida Sans Unicode"/>
                      <a:ea typeface="ＭＳ Ｐゴシック"/>
                      <a:cs typeface="+mn-cs"/>
                    </a:rPr>
                    <a:t>u</a:t>
                  </a:r>
                </a:p>
              </p:txBody>
            </p:sp>
            <p:sp>
              <p:nvSpPr>
                <p:cNvPr id="24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5" y="1734"/>
                  <a:ext cx="23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kumimoji="1" lang="ja-JP" altLang="en-US" sz="2000" b="1" i="1" kern="1200" dirty="0">
                      <a:solidFill>
                        <a:srgbClr val="EA157A"/>
                      </a:solidFill>
                      <a:latin typeface="Lucida Sans Unicode"/>
                      <a:ea typeface="ＭＳ Ｐゴシック"/>
                      <a:cs typeface="+mn-cs"/>
                    </a:rPr>
                    <a:t>－</a:t>
                  </a:r>
                </a:p>
              </p:txBody>
            </p:sp>
          </p:grpSp>
        </p:grpSp>
        <p:sp>
          <p:nvSpPr>
            <p:cNvPr id="25" name="Rectangle 35"/>
            <p:cNvSpPr>
              <a:spLocks noChangeArrowheads="1"/>
            </p:cNvSpPr>
            <p:nvPr/>
          </p:nvSpPr>
          <p:spPr bwMode="auto">
            <a:xfrm>
              <a:off x="1220339" y="1497253"/>
              <a:ext cx="4744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/>
              <a:r>
                <a:rPr kumimoji="1" lang="en-US" altLang="ja-JP" sz="1600" b="1" kern="1200" dirty="0">
                  <a:latin typeface="Lucida Sans Unicode"/>
                  <a:ea typeface="ＭＳ Ｐゴシック"/>
                  <a:cs typeface="+mn-cs"/>
                </a:rPr>
                <a:t>K</a:t>
              </a:r>
              <a:r>
                <a:rPr kumimoji="1" lang="ja-JP" altLang="en-US" sz="1600" b="1" kern="1200" baseline="30000" dirty="0" smtClean="0">
                  <a:latin typeface="Lucida Sans Unicode"/>
                  <a:ea typeface="ＭＳ Ｐゴシック"/>
                  <a:cs typeface="+mn-cs"/>
                </a:rPr>
                <a:t>－</a:t>
              </a:r>
              <a:endParaRPr kumimoji="1" lang="en-US" altLang="ja-JP" sz="1600" b="1" kern="1200" dirty="0"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26" name="Line 36"/>
            <p:cNvSpPr>
              <a:spLocks noChangeShapeType="1"/>
            </p:cNvSpPr>
            <p:nvPr/>
          </p:nvSpPr>
          <p:spPr bwMode="auto">
            <a:xfrm flipV="1">
              <a:off x="1761077" y="2087233"/>
              <a:ext cx="318968" cy="3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/>
              <a:endParaRPr kumimoji="1" lang="ja-JP" altLang="en-US" kern="1200" dirty="0">
                <a:solidFill>
                  <a:prstClr val="black"/>
                </a:solidFill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2252973" y="2686479"/>
              <a:ext cx="8787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kumimoji="1" lang="en-US" altLang="ja-JP" kern="1200" dirty="0" smtClean="0">
                  <a:latin typeface="Lucida Sans Unicode"/>
                  <a:ea typeface="ＭＳ Ｐゴシック"/>
                  <a:cs typeface="+mn-cs"/>
                </a:rPr>
                <a:t>nuclei</a:t>
              </a:r>
            </a:p>
            <a:p>
              <a:pPr algn="ctr" rtl="0"/>
              <a:r>
                <a:rPr lang="en-US" altLang="ja-JP" dirty="0" smtClean="0">
                  <a:latin typeface="Lucida Sans Unicode"/>
                  <a:ea typeface="ＭＳ Ｐゴシック"/>
                </a:rPr>
                <a:t>12C</a:t>
              </a:r>
              <a:endParaRPr kumimoji="1" lang="ja-JP" altLang="en-US" kern="1200" dirty="0"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28" name="AutoShape 38"/>
            <p:cNvSpPr>
              <a:spLocks noChangeArrowheads="1"/>
            </p:cNvSpPr>
            <p:nvPr/>
          </p:nvSpPr>
          <p:spPr bwMode="auto">
            <a:xfrm>
              <a:off x="3351392" y="1974851"/>
              <a:ext cx="703023" cy="288925"/>
            </a:xfrm>
            <a:prstGeom prst="rightArrow">
              <a:avLst>
                <a:gd name="adj1" fmla="val 50000"/>
                <a:gd name="adj2" fmla="val 934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kumimoji="1" lang="ja-JP" altLang="en-US" kern="1200" dirty="0">
                <a:solidFill>
                  <a:prstClr val="black"/>
                </a:solidFill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29" name="Rectangle 39"/>
            <p:cNvSpPr>
              <a:spLocks noChangeArrowheads="1"/>
            </p:cNvSpPr>
            <p:nvPr/>
          </p:nvSpPr>
          <p:spPr bwMode="auto">
            <a:xfrm>
              <a:off x="5163957" y="1245554"/>
              <a:ext cx="12467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/>
              <a:r>
                <a:rPr kumimoji="1" lang="en-US" altLang="ja-JP" sz="2000" b="1" kern="1200" dirty="0">
                  <a:solidFill>
                    <a:srgbClr val="FFC000"/>
                  </a:solidFill>
                  <a:latin typeface="Lucida Sans Unicode"/>
                  <a:ea typeface="ＭＳ Ｐゴシック"/>
                  <a:cs typeface="+mn-cs"/>
                </a:rPr>
                <a:t>Ξ</a:t>
              </a:r>
              <a:r>
                <a:rPr kumimoji="1" lang="ja-JP" altLang="en-US" sz="2000" b="1" kern="1200" baseline="30000" dirty="0" smtClean="0">
                  <a:solidFill>
                    <a:srgbClr val="FFC000"/>
                  </a:solidFill>
                  <a:latin typeface="Lucida Sans Unicode"/>
                  <a:ea typeface="ＭＳ Ｐゴシック"/>
                  <a:cs typeface="+mn-cs"/>
                </a:rPr>
                <a:t>－</a:t>
              </a:r>
              <a:r>
                <a:rPr kumimoji="1" lang="ja-JP" altLang="en-US" sz="2000" b="1" kern="1200" dirty="0" smtClean="0">
                  <a:solidFill>
                    <a:srgbClr val="FFC000"/>
                  </a:solidFill>
                  <a:latin typeface="Lucida Sans Unicode"/>
                  <a:ea typeface="ＭＳ Ｐゴシック"/>
                  <a:cs typeface="+mn-cs"/>
                </a:rPr>
                <a:t>（</a:t>
              </a:r>
              <a:r>
                <a:rPr kumimoji="1" lang="en-US" altLang="ja-JP" sz="2000" b="1" kern="1200" dirty="0">
                  <a:solidFill>
                    <a:srgbClr val="FFC000"/>
                  </a:solidFill>
                  <a:latin typeface="Lucida Sans Unicode"/>
                  <a:ea typeface="ＭＳ Ｐゴシック"/>
                  <a:cs typeface="+mn-cs"/>
                </a:rPr>
                <a:t>dss)</a:t>
              </a:r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5401157" y="2205577"/>
              <a:ext cx="456180" cy="114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/>
              <a:endParaRPr kumimoji="1" lang="ja-JP" altLang="en-US" kern="1200" dirty="0">
                <a:solidFill>
                  <a:prstClr val="black"/>
                </a:solidFill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4867423" y="1557473"/>
              <a:ext cx="370023" cy="317786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/>
              <a:endParaRPr kumimoji="1" lang="ja-JP" altLang="en-US" kern="1200" dirty="0">
                <a:solidFill>
                  <a:prstClr val="black"/>
                </a:solidFill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35" name="Rectangle 45"/>
            <p:cNvSpPr>
              <a:spLocks noChangeArrowheads="1"/>
            </p:cNvSpPr>
            <p:nvPr/>
          </p:nvSpPr>
          <p:spPr bwMode="auto">
            <a:xfrm>
              <a:off x="6001349" y="1786298"/>
              <a:ext cx="5905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/>
              <a:r>
                <a:rPr kumimoji="1" lang="en-US" altLang="ja-JP" sz="1600" b="1" kern="1200" dirty="0">
                  <a:latin typeface="Lucida Sans Unicode"/>
                  <a:ea typeface="ＭＳ Ｐゴシック"/>
                  <a:cs typeface="+mn-cs"/>
                </a:rPr>
                <a:t>K</a:t>
              </a:r>
              <a:r>
                <a:rPr kumimoji="1" lang="ja-JP" altLang="en-US" sz="1600" b="1" kern="1200" baseline="30000" dirty="0" smtClean="0">
                  <a:latin typeface="Lucida Sans Unicode"/>
                  <a:ea typeface="ＭＳ Ｐゴシック"/>
                  <a:cs typeface="+mn-cs"/>
                </a:rPr>
                <a:t>＋</a:t>
              </a:r>
              <a:endParaRPr kumimoji="1" lang="en-US" altLang="ja-JP" sz="1600" b="1" kern="1200" dirty="0">
                <a:latin typeface="Lucida Sans Unicode"/>
                <a:ea typeface="ＭＳ Ｐゴシック"/>
                <a:cs typeface="+mn-cs"/>
              </a:endParaRPr>
            </a:p>
          </p:txBody>
        </p:sp>
        <p:sp>
          <p:nvSpPr>
            <p:cNvPr id="38" name="Text Box 48"/>
            <p:cNvSpPr txBox="1">
              <a:spLocks noChangeArrowheads="1"/>
            </p:cNvSpPr>
            <p:nvPr/>
          </p:nvSpPr>
          <p:spPr bwMode="auto">
            <a:xfrm>
              <a:off x="4001966" y="2674010"/>
              <a:ext cx="17572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/>
              <a:r>
                <a:rPr kumimoji="1" lang="en-US" altLang="ja-JP" b="1" kern="1200" dirty="0" smtClean="0">
                  <a:solidFill>
                    <a:srgbClr val="FF0000"/>
                  </a:solidFill>
                  <a:latin typeface="Lucida Sans Unicode"/>
                  <a:ea typeface="ＭＳ Ｐゴシック"/>
                  <a:cs typeface="+mn-cs"/>
                </a:rPr>
                <a:t>Ξ-hypernuclei</a:t>
              </a:r>
              <a:endParaRPr kumimoji="1" lang="ja-JP" altLang="en-US" b="1" kern="1200" dirty="0">
                <a:solidFill>
                  <a:srgbClr val="FF0000"/>
                </a:solidFill>
                <a:latin typeface="Lucida Sans Unicode"/>
                <a:ea typeface="ＭＳ Ｐゴシック"/>
                <a:cs typeface="+mn-cs"/>
              </a:endParaRPr>
            </a:p>
          </p:txBody>
        </p:sp>
        <p:grpSp>
          <p:nvGrpSpPr>
            <p:cNvPr id="6" name="グループ化 46"/>
            <p:cNvGrpSpPr/>
            <p:nvPr/>
          </p:nvGrpSpPr>
          <p:grpSpPr>
            <a:xfrm>
              <a:off x="5865153" y="1594300"/>
              <a:ext cx="611608" cy="1103343"/>
              <a:chOff x="7632280" y="4113213"/>
              <a:chExt cx="611608" cy="1103343"/>
            </a:xfrm>
          </p:grpSpPr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>
                <a:off x="7885113" y="4113213"/>
                <a:ext cx="358775" cy="144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/>
                <a:endParaRPr kumimoji="1" lang="ja-JP" altLang="en-US" kern="1200" dirty="0">
                  <a:solidFill>
                    <a:prstClr val="black"/>
                  </a:solidFill>
                  <a:latin typeface="Lucida Sans Unicode"/>
                  <a:ea typeface="ＭＳ Ｐゴシック"/>
                  <a:cs typeface="+mn-cs"/>
                </a:endParaRPr>
              </a:p>
            </p:txBody>
          </p:sp>
          <p:pic>
            <p:nvPicPr>
              <p:cNvPr id="39" name="Picture 49" descr="Kba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69213" y="4645025"/>
                <a:ext cx="520700" cy="539750"/>
              </a:xfrm>
              <a:prstGeom prst="rect">
                <a:avLst/>
              </a:prstGeom>
              <a:noFill/>
            </p:spPr>
          </p:pic>
          <p:sp>
            <p:nvSpPr>
              <p:cNvPr id="41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7867561" y="4911756"/>
                <a:ext cx="2921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/>
                <a:r>
                  <a:rPr kumimoji="1" lang="en-US" altLang="ja-JP" sz="1400" b="1" i="1" kern="1200" dirty="0">
                    <a:solidFill>
                      <a:srgbClr val="EA157A"/>
                    </a:solidFill>
                    <a:latin typeface="Lucida Sans Unicode"/>
                    <a:ea typeface="ＭＳ Ｐゴシック"/>
                    <a:cs typeface="+mn-cs"/>
                  </a:rPr>
                  <a:t>u</a:t>
                </a:r>
              </a:p>
            </p:txBody>
          </p:sp>
          <p:sp>
            <p:nvSpPr>
              <p:cNvPr id="42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7632280" y="4566492"/>
                <a:ext cx="4427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/>
                <a:r>
                  <a:rPr kumimoji="1" lang="ja-JP" altLang="en-US" sz="2000" b="1" i="1" kern="1200" dirty="0">
                    <a:solidFill>
                      <a:srgbClr val="FF00FF"/>
                    </a:solidFill>
                    <a:latin typeface="Lucida Sans Unicode"/>
                    <a:ea typeface="ＭＳ Ｐゴシック"/>
                    <a:cs typeface="+mn-cs"/>
                  </a:rPr>
                  <a:t>－</a:t>
                </a:r>
              </a:p>
            </p:txBody>
          </p:sp>
          <p:sp>
            <p:nvSpPr>
              <p:cNvPr id="40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7686466" y="4672162"/>
                <a:ext cx="32543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/>
                <a:r>
                  <a:rPr kumimoji="1" lang="en-US" altLang="ja-JP" sz="2000" b="1" i="1" kern="1200" dirty="0">
                    <a:solidFill>
                      <a:srgbClr val="CC0066"/>
                    </a:solidFill>
                    <a:latin typeface="Lucida Sans Unicode"/>
                    <a:ea typeface="ＭＳ Ｐゴシック"/>
                    <a:cs typeface="+mn-cs"/>
                  </a:rPr>
                  <a:t>s</a:t>
                </a:r>
              </a:p>
            </p:txBody>
          </p:sp>
        </p:grpSp>
      </p:grpSp>
    </p:spTree>
  </p:cSld>
  <p:clrMapOvr>
    <a:masterClrMapping/>
  </p:clrMapOvr>
  <p:transition advTm="2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0" y="442375"/>
            <a:ext cx="9144000" cy="92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7" rIns="91437" bIns="45717" anchor="ctr"/>
          <a:lstStyle/>
          <a:p>
            <a:pPr algn="ctr"/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search for deeply bound kaonic nuclear states </a:t>
            </a:r>
            <a:b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in-flight </a:t>
            </a:r>
            <a:r>
              <a:rPr lang="en-US" altLang="ja-JP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 reaction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2953409" y="1397810"/>
            <a:ext cx="453360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7" tIns="45717" rIns="91437" bIns="45717">
            <a:spAutoFit/>
          </a:bodyPr>
          <a:lstStyle/>
          <a:p>
            <a:r>
              <a:rPr lang="en-US" altLang="ja-JP" sz="2400" dirty="0">
                <a:solidFill>
                  <a:srgbClr val="FF00FF"/>
                </a:solidFill>
              </a:rPr>
              <a:t>J-PARC E15 </a:t>
            </a:r>
            <a:r>
              <a:rPr lang="en-US" altLang="ja-JP" sz="2400" dirty="0" smtClean="0">
                <a:solidFill>
                  <a:srgbClr val="FF00FF"/>
                </a:solidFill>
              </a:rPr>
              <a:t>Experiment @ K1.8BR</a:t>
            </a:r>
            <a:endParaRPr lang="ja-JP" altLang="en-US" sz="2400" dirty="0">
              <a:solidFill>
                <a:srgbClr val="FF00FF"/>
              </a:solidFill>
            </a:endParaRPr>
          </a:p>
        </p:txBody>
      </p:sp>
      <p:grpSp>
        <p:nvGrpSpPr>
          <p:cNvPr id="2" name="グループ化 60"/>
          <p:cNvGrpSpPr/>
          <p:nvPr/>
        </p:nvGrpSpPr>
        <p:grpSpPr>
          <a:xfrm>
            <a:off x="0" y="1872741"/>
            <a:ext cx="6003561" cy="2113188"/>
            <a:chOff x="0" y="1786477"/>
            <a:chExt cx="6003561" cy="2113188"/>
          </a:xfrm>
        </p:grpSpPr>
        <p:grpSp>
          <p:nvGrpSpPr>
            <p:cNvPr id="3" name="グループ化 59"/>
            <p:cNvGrpSpPr/>
            <p:nvPr/>
          </p:nvGrpSpPr>
          <p:grpSpPr>
            <a:xfrm>
              <a:off x="457200" y="2139351"/>
              <a:ext cx="5064312" cy="1760314"/>
              <a:chOff x="3781238" y="1380226"/>
              <a:chExt cx="5064312" cy="1760314"/>
            </a:xfrm>
          </p:grpSpPr>
          <p:pic>
            <p:nvPicPr>
              <p:cNvPr id="46094" name="Picture 2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1238" y="1380226"/>
                <a:ext cx="5064312" cy="154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5" name="Text Box 25"/>
              <p:cNvSpPr txBox="1">
                <a:spLocks noChangeArrowheads="1"/>
              </p:cNvSpPr>
              <p:nvPr/>
            </p:nvSpPr>
            <p:spPr bwMode="auto">
              <a:xfrm>
                <a:off x="6178674" y="2864315"/>
                <a:ext cx="24892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7" tIns="45717" rIns="91437" bIns="45717">
                <a:spAutoFit/>
              </a:bodyPr>
              <a:lstStyle/>
              <a:p>
                <a:r>
                  <a:rPr lang="en-US" altLang="ja-JP" sz="1200" dirty="0">
                    <a:latin typeface="Times New Roman" pitchFamily="18" charset="0"/>
                  </a:rPr>
                  <a:t>A.Dote </a:t>
                </a:r>
                <a:r>
                  <a:rPr lang="en-US" altLang="ja-JP" sz="1200" i="1" dirty="0">
                    <a:latin typeface="Times New Roman" pitchFamily="18" charset="0"/>
                  </a:rPr>
                  <a:t>et al</a:t>
                </a:r>
                <a:r>
                  <a:rPr lang="en-US" altLang="ja-JP" sz="1200" dirty="0">
                    <a:latin typeface="Times New Roman" pitchFamily="18" charset="0"/>
                  </a:rPr>
                  <a:t>., PRC70 (2004) 044313.</a:t>
                </a:r>
              </a:p>
            </p:txBody>
          </p:sp>
        </p:grpSp>
        <p:sp>
          <p:nvSpPr>
            <p:cNvPr id="46096" name="Text Box 26"/>
            <p:cNvSpPr txBox="1">
              <a:spLocks noChangeArrowheads="1"/>
            </p:cNvSpPr>
            <p:nvPr/>
          </p:nvSpPr>
          <p:spPr bwMode="auto">
            <a:xfrm>
              <a:off x="0" y="1786477"/>
              <a:ext cx="6003561" cy="4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7" tIns="45717" rIns="91437" bIns="45717">
              <a:spAutoFit/>
            </a:bodyPr>
            <a:lstStyle/>
            <a:p>
              <a:r>
                <a:rPr lang="en-US" altLang="ja-JP" sz="2000" u="sng" dirty="0" smtClean="0"/>
                <a:t>prediction for </a:t>
              </a:r>
              <a:r>
                <a:rPr lang="en-US" altLang="ja-JP" sz="2000" u="sng" dirty="0"/>
                <a:t>nucleon density distribution by AMD</a:t>
              </a:r>
            </a:p>
          </p:txBody>
        </p:sp>
      </p:grp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5554562" y="2201293"/>
            <a:ext cx="3589438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ＭＳ Ｐゴシック" charset="-128"/>
              </a:rPr>
              <a:t>r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~ 10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小塚ゴシック Pro R" pitchFamily="34" charset="-128"/>
              </a:rPr>
              <a:t>r</a:t>
            </a:r>
            <a:r>
              <a:rPr lang="en-US" altLang="ja-JP" sz="24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0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:</a:t>
            </a:r>
          </a:p>
          <a:p>
            <a:pPr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 extremely dense system</a:t>
            </a:r>
            <a:endParaRPr lang="ja-JP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46104" name="AutoShape 50"/>
          <p:cNvSpPr>
            <a:spLocks noChangeArrowheads="1"/>
          </p:cNvSpPr>
          <p:nvPr/>
        </p:nvSpPr>
        <p:spPr bwMode="auto">
          <a:xfrm>
            <a:off x="2115657" y="4610525"/>
            <a:ext cx="660685" cy="513569"/>
          </a:xfrm>
          <a:prstGeom prst="rightArrow">
            <a:avLst>
              <a:gd name="adj1" fmla="val 50000"/>
              <a:gd name="adj2" fmla="val 416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7" rIns="91437" bIns="45717" anchor="ctr"/>
          <a:lstStyle/>
          <a:p>
            <a:endParaRPr lang="ja-JP" altLang="en-US" dirty="0"/>
          </a:p>
        </p:txBody>
      </p:sp>
      <p:grpSp>
        <p:nvGrpSpPr>
          <p:cNvPr id="4" name="グループ化 61"/>
          <p:cNvGrpSpPr/>
          <p:nvPr/>
        </p:nvGrpSpPr>
        <p:grpSpPr>
          <a:xfrm>
            <a:off x="0" y="4118579"/>
            <a:ext cx="2044461" cy="1384648"/>
            <a:chOff x="963971" y="3997805"/>
            <a:chExt cx="2044461" cy="1384648"/>
          </a:xfrm>
        </p:grpSpPr>
        <p:sp>
          <p:nvSpPr>
            <p:cNvPr id="46100" name="Rectangle 30"/>
            <p:cNvSpPr>
              <a:spLocks noChangeArrowheads="1"/>
            </p:cNvSpPr>
            <p:nvPr/>
          </p:nvSpPr>
          <p:spPr bwMode="auto">
            <a:xfrm>
              <a:off x="963971" y="3997805"/>
              <a:ext cx="2044461" cy="13846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sp>
          <p:nvSpPr>
            <p:cNvPr id="46101" name="Line 31"/>
            <p:cNvSpPr>
              <a:spLocks noChangeShapeType="1"/>
            </p:cNvSpPr>
            <p:nvPr/>
          </p:nvSpPr>
          <p:spPr bwMode="auto">
            <a:xfrm>
              <a:off x="1341585" y="4746145"/>
              <a:ext cx="70736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lIns="91437" tIns="45717" rIns="91437" bIns="45717"/>
            <a:lstStyle/>
            <a:p>
              <a:endParaRPr lang="ja-JP" altLang="en-US" dirty="0"/>
            </a:p>
          </p:txBody>
        </p:sp>
        <p:sp>
          <p:nvSpPr>
            <p:cNvPr id="46102" name="Oval 32"/>
            <p:cNvSpPr>
              <a:spLocks noChangeArrowheads="1"/>
            </p:cNvSpPr>
            <p:nvPr/>
          </p:nvSpPr>
          <p:spPr bwMode="auto">
            <a:xfrm>
              <a:off x="1099807" y="4604109"/>
              <a:ext cx="239256" cy="255286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sp>
          <p:nvSpPr>
            <p:cNvPr id="46103" name="Text Box 33"/>
            <p:cNvSpPr txBox="1">
              <a:spLocks noChangeArrowheads="1"/>
            </p:cNvSpPr>
            <p:nvPr/>
          </p:nvSpPr>
          <p:spPr bwMode="auto">
            <a:xfrm>
              <a:off x="1050235" y="4189861"/>
              <a:ext cx="598141" cy="4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7" tIns="45717" rIns="91437" bIns="45717">
              <a:spAutoFit/>
            </a:bodyPr>
            <a:lstStyle/>
            <a:p>
              <a:r>
                <a:rPr lang="en-US" altLang="ja-JP" sz="2000" dirty="0">
                  <a:solidFill>
                    <a:srgbClr val="008000"/>
                  </a:solidFill>
                  <a:latin typeface="Tahoma" pitchFamily="34" charset="0"/>
                </a:rPr>
                <a:t>K</a:t>
              </a:r>
              <a:r>
                <a:rPr lang="en-US" altLang="ja-JP" sz="2000" baseline="30000" dirty="0">
                  <a:solidFill>
                    <a:srgbClr val="008000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46106" name="Oval 52"/>
            <p:cNvSpPr>
              <a:spLocks noChangeArrowheads="1"/>
            </p:cNvSpPr>
            <p:nvPr/>
          </p:nvSpPr>
          <p:spPr bwMode="auto">
            <a:xfrm>
              <a:off x="2071777" y="4712478"/>
              <a:ext cx="504519" cy="538320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sp>
          <p:nvSpPr>
            <p:cNvPr id="2101" name="Oval 53"/>
            <p:cNvSpPr>
              <a:spLocks noChangeArrowheads="1"/>
            </p:cNvSpPr>
            <p:nvPr/>
          </p:nvSpPr>
          <p:spPr bwMode="auto">
            <a:xfrm>
              <a:off x="2197190" y="4395278"/>
              <a:ext cx="501917" cy="53554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lIns="91437" tIns="45717" rIns="91437" bIns="45717" anchor="ctr"/>
            <a:lstStyle/>
            <a:p>
              <a:pPr>
                <a:defRPr/>
              </a:pPr>
              <a:endParaRPr lang="ja-JP" altLang="en-US" dirty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6108" name="Oval 54"/>
            <p:cNvSpPr>
              <a:spLocks noChangeArrowheads="1"/>
            </p:cNvSpPr>
            <p:nvPr/>
          </p:nvSpPr>
          <p:spPr bwMode="auto">
            <a:xfrm>
              <a:off x="2373941" y="4766034"/>
              <a:ext cx="470712" cy="50224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sp>
          <p:nvSpPr>
            <p:cNvPr id="46109" name="Text Box 55"/>
            <p:cNvSpPr txBox="1">
              <a:spLocks noChangeArrowheads="1"/>
            </p:cNvSpPr>
            <p:nvPr/>
          </p:nvSpPr>
          <p:spPr bwMode="auto">
            <a:xfrm>
              <a:off x="1741067" y="4116150"/>
              <a:ext cx="894611" cy="4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7" tIns="45717" rIns="91437" bIns="45717">
              <a:spAutoFit/>
            </a:bodyPr>
            <a:lstStyle/>
            <a:p>
              <a:r>
                <a:rPr lang="en-US" altLang="ja-JP" sz="2000" baseline="30000" dirty="0">
                  <a:latin typeface="Tahoma" pitchFamily="34" charset="0"/>
                </a:rPr>
                <a:t>3</a:t>
              </a:r>
              <a:r>
                <a:rPr lang="en-US" altLang="ja-JP" sz="2000" dirty="0">
                  <a:latin typeface="Tahoma" pitchFamily="34" charset="0"/>
                </a:rPr>
                <a:t>He</a:t>
              </a:r>
            </a:p>
          </p:txBody>
        </p:sp>
      </p:grpSp>
      <p:grpSp>
        <p:nvGrpSpPr>
          <p:cNvPr id="5" name="グループ化 63"/>
          <p:cNvGrpSpPr/>
          <p:nvPr/>
        </p:nvGrpSpPr>
        <p:grpSpPr>
          <a:xfrm>
            <a:off x="4583385" y="4239348"/>
            <a:ext cx="1993905" cy="1134912"/>
            <a:chOff x="5443840" y="4006432"/>
            <a:chExt cx="1993905" cy="1134912"/>
          </a:xfrm>
        </p:grpSpPr>
        <p:sp>
          <p:nvSpPr>
            <p:cNvPr id="46112" name="Line 62"/>
            <p:cNvSpPr>
              <a:spLocks noChangeShapeType="1"/>
            </p:cNvSpPr>
            <p:nvPr/>
          </p:nvSpPr>
          <p:spPr bwMode="auto">
            <a:xfrm flipV="1">
              <a:off x="6270268" y="4579849"/>
              <a:ext cx="709968" cy="277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lIns="91437" tIns="45717" rIns="91437" bIns="45717"/>
            <a:lstStyle/>
            <a:p>
              <a:endParaRPr lang="ja-JP" altLang="en-US" dirty="0"/>
            </a:p>
          </p:txBody>
        </p:sp>
        <p:sp>
          <p:nvSpPr>
            <p:cNvPr id="46113" name="Text Box 63"/>
            <p:cNvSpPr txBox="1">
              <a:spLocks noChangeArrowheads="1"/>
            </p:cNvSpPr>
            <p:nvPr/>
          </p:nvSpPr>
          <p:spPr bwMode="auto">
            <a:xfrm>
              <a:off x="5806478" y="4092695"/>
              <a:ext cx="1631267" cy="4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7" tIns="45717" rIns="91437" bIns="45717">
              <a:spAutoFit/>
            </a:bodyPr>
            <a:lstStyle/>
            <a:p>
              <a:r>
                <a:rPr lang="en-US" altLang="ja-JP" sz="2000" dirty="0" smtClean="0">
                  <a:latin typeface="+mj-lt"/>
                </a:rPr>
                <a:t>neutron</a:t>
              </a:r>
              <a:endParaRPr lang="ja-JP" altLang="en-US" sz="2000" dirty="0">
                <a:latin typeface="+mj-lt"/>
              </a:endParaRPr>
            </a:p>
          </p:txBody>
        </p:sp>
        <p:sp>
          <p:nvSpPr>
            <p:cNvPr id="46115" name="Rectangle 65"/>
            <p:cNvSpPr>
              <a:spLocks noChangeArrowheads="1"/>
            </p:cNvSpPr>
            <p:nvPr/>
          </p:nvSpPr>
          <p:spPr bwMode="auto">
            <a:xfrm>
              <a:off x="5443840" y="4006432"/>
              <a:ext cx="1828230" cy="11349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>
              <a:off x="6054368" y="4435387"/>
              <a:ext cx="410897" cy="43842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lIns="91437" tIns="45717" rIns="91437" bIns="45717" anchor="ctr"/>
            <a:lstStyle/>
            <a:p>
              <a:pPr>
                <a:defRPr/>
              </a:pPr>
              <a:endParaRPr lang="ja-JP" altLang="en-US" dirty="0"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6" name="グループ化 62"/>
          <p:cNvGrpSpPr/>
          <p:nvPr/>
        </p:nvGrpSpPr>
        <p:grpSpPr>
          <a:xfrm>
            <a:off x="2885207" y="4196219"/>
            <a:ext cx="1414733" cy="1384648"/>
            <a:chOff x="4082091" y="3997807"/>
            <a:chExt cx="1414733" cy="1384648"/>
          </a:xfrm>
        </p:grpSpPr>
        <p:sp>
          <p:nvSpPr>
            <p:cNvPr id="46111" name="Text Box 59"/>
            <p:cNvSpPr txBox="1">
              <a:spLocks noChangeArrowheads="1"/>
            </p:cNvSpPr>
            <p:nvPr/>
          </p:nvSpPr>
          <p:spPr bwMode="auto">
            <a:xfrm>
              <a:off x="4476721" y="4127202"/>
              <a:ext cx="1019440" cy="4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7" tIns="45717" rIns="91437" bIns="45717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Tahoma" pitchFamily="34" charset="0"/>
                </a:rPr>
                <a:t>K</a:t>
              </a:r>
              <a:r>
                <a:rPr lang="en-US" altLang="ja-JP" sz="2000" baseline="30000" dirty="0">
                  <a:solidFill>
                    <a:srgbClr val="FF0000"/>
                  </a:solidFill>
                  <a:latin typeface="Tahoma" pitchFamily="34" charset="0"/>
                </a:rPr>
                <a:t>-</a:t>
              </a:r>
              <a:r>
                <a:rPr lang="en-US" altLang="ja-JP" sz="2000" dirty="0">
                  <a:solidFill>
                    <a:srgbClr val="FF0000"/>
                  </a:solidFill>
                  <a:latin typeface="Tahoma" pitchFamily="34" charset="0"/>
                </a:rPr>
                <a:t>pp</a:t>
              </a:r>
            </a:p>
          </p:txBody>
        </p:sp>
        <p:sp>
          <p:nvSpPr>
            <p:cNvPr id="46114" name="Oval 64"/>
            <p:cNvSpPr>
              <a:spLocks noChangeArrowheads="1"/>
            </p:cNvSpPr>
            <p:nvPr/>
          </p:nvSpPr>
          <p:spPr bwMode="auto">
            <a:xfrm>
              <a:off x="4082091" y="3997807"/>
              <a:ext cx="1414733" cy="13846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37" tIns="45717" rIns="91437" bIns="45717" anchor="ctr"/>
            <a:lstStyle/>
            <a:p>
              <a:endParaRPr lang="ja-JP" altLang="en-US" dirty="0"/>
            </a:p>
          </p:txBody>
        </p:sp>
        <p:grpSp>
          <p:nvGrpSpPr>
            <p:cNvPr id="7" name="Group 68"/>
            <p:cNvGrpSpPr>
              <a:grpSpLocks/>
            </p:cNvGrpSpPr>
            <p:nvPr/>
          </p:nvGrpSpPr>
          <p:grpSpPr bwMode="auto">
            <a:xfrm>
              <a:off x="4436015" y="4523589"/>
              <a:ext cx="709968" cy="549419"/>
              <a:chOff x="3719" y="4094"/>
              <a:chExt cx="273" cy="198"/>
            </a:xfrm>
          </p:grpSpPr>
          <p:sp>
            <p:nvSpPr>
              <p:cNvPr id="46135" name="Oval 58"/>
              <p:cNvSpPr>
                <a:spLocks noChangeArrowheads="1"/>
              </p:cNvSpPr>
              <p:nvPr/>
            </p:nvSpPr>
            <p:spPr bwMode="auto">
              <a:xfrm>
                <a:off x="3719" y="4133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sp>
            <p:nvSpPr>
              <p:cNvPr id="46136" name="Oval 60"/>
              <p:cNvSpPr>
                <a:spLocks noChangeArrowheads="1"/>
              </p:cNvSpPr>
              <p:nvPr/>
            </p:nvSpPr>
            <p:spPr bwMode="auto">
              <a:xfrm>
                <a:off x="3833" y="4133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sp>
            <p:nvSpPr>
              <p:cNvPr id="46137" name="Oval 67"/>
              <p:cNvSpPr>
                <a:spLocks noChangeArrowheads="1"/>
              </p:cNvSpPr>
              <p:nvPr/>
            </p:nvSpPr>
            <p:spPr bwMode="auto">
              <a:xfrm>
                <a:off x="3801" y="4094"/>
                <a:ext cx="92" cy="9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8" name="Group 85"/>
          <p:cNvGrpSpPr>
            <a:grpSpLocks/>
          </p:cNvGrpSpPr>
          <p:nvPr/>
        </p:nvGrpSpPr>
        <p:grpSpPr bwMode="auto">
          <a:xfrm>
            <a:off x="3680375" y="5308298"/>
            <a:ext cx="3067673" cy="1549702"/>
            <a:chOff x="3152" y="4448"/>
            <a:chExt cx="1266" cy="612"/>
          </a:xfrm>
        </p:grpSpPr>
        <p:sp>
          <p:nvSpPr>
            <p:cNvPr id="46122" name="Oval 70"/>
            <p:cNvSpPr>
              <a:spLocks noChangeArrowheads="1"/>
            </p:cNvSpPr>
            <p:nvPr/>
          </p:nvSpPr>
          <p:spPr bwMode="auto">
            <a:xfrm>
              <a:off x="3629" y="4588"/>
              <a:ext cx="158" cy="15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000" dirty="0"/>
            </a:p>
          </p:txBody>
        </p:sp>
        <p:sp>
          <p:nvSpPr>
            <p:cNvPr id="46123" name="Oval 71"/>
            <p:cNvSpPr>
              <a:spLocks noChangeArrowheads="1"/>
            </p:cNvSpPr>
            <p:nvPr/>
          </p:nvSpPr>
          <p:spPr bwMode="auto">
            <a:xfrm>
              <a:off x="3969" y="4564"/>
              <a:ext cx="158" cy="15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000" dirty="0"/>
            </a:p>
          </p:txBody>
        </p:sp>
        <p:sp>
          <p:nvSpPr>
            <p:cNvPr id="46124" name="Line 72"/>
            <p:cNvSpPr>
              <a:spLocks noChangeShapeType="1"/>
            </p:cNvSpPr>
            <p:nvPr/>
          </p:nvSpPr>
          <p:spPr bwMode="auto">
            <a:xfrm flipH="1">
              <a:off x="3629" y="4701"/>
              <a:ext cx="136" cy="136"/>
            </a:xfrm>
            <a:prstGeom prst="line">
              <a:avLst/>
            </a:prstGeom>
            <a:noFill/>
            <a:ln w="571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2000" dirty="0"/>
            </a:p>
          </p:txBody>
        </p:sp>
        <p:sp>
          <p:nvSpPr>
            <p:cNvPr id="46125" name="Text Box 73"/>
            <p:cNvSpPr txBox="1">
              <a:spLocks noChangeArrowheads="1"/>
            </p:cNvSpPr>
            <p:nvPr/>
          </p:nvSpPr>
          <p:spPr bwMode="auto">
            <a:xfrm>
              <a:off x="3597" y="4462"/>
              <a:ext cx="149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46126" name="Text Box 74"/>
            <p:cNvSpPr txBox="1">
              <a:spLocks noChangeArrowheads="1"/>
            </p:cNvSpPr>
            <p:nvPr/>
          </p:nvSpPr>
          <p:spPr bwMode="auto">
            <a:xfrm>
              <a:off x="4036" y="4448"/>
              <a:ext cx="382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FF33CC"/>
                  </a:solidFill>
                  <a:latin typeface="Tahoma" pitchFamily="34" charset="0"/>
                </a:rPr>
                <a:t>proton</a:t>
              </a:r>
              <a:endParaRPr lang="ja-JP" altLang="en-US" sz="2000" dirty="0">
                <a:solidFill>
                  <a:srgbClr val="FF33CC"/>
                </a:solidFill>
                <a:latin typeface="Tahoma" pitchFamily="34" charset="0"/>
              </a:endParaRPr>
            </a:p>
          </p:txBody>
        </p:sp>
        <p:sp>
          <p:nvSpPr>
            <p:cNvPr id="46127" name="Oval 75"/>
            <p:cNvSpPr>
              <a:spLocks noChangeArrowheads="1"/>
            </p:cNvSpPr>
            <p:nvPr/>
          </p:nvSpPr>
          <p:spPr bwMode="auto">
            <a:xfrm>
              <a:off x="3606" y="4836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000" dirty="0"/>
            </a:p>
          </p:txBody>
        </p:sp>
        <p:sp>
          <p:nvSpPr>
            <p:cNvPr id="46128" name="Oval 76"/>
            <p:cNvSpPr>
              <a:spLocks noChangeArrowheads="1"/>
            </p:cNvSpPr>
            <p:nvPr/>
          </p:nvSpPr>
          <p:spPr bwMode="auto">
            <a:xfrm>
              <a:off x="3379" y="4745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000" dirty="0"/>
            </a:p>
          </p:txBody>
        </p:sp>
        <p:sp>
          <p:nvSpPr>
            <p:cNvPr id="46129" name="Text Box 77"/>
            <p:cNvSpPr txBox="1">
              <a:spLocks noChangeArrowheads="1"/>
            </p:cNvSpPr>
            <p:nvPr/>
          </p:nvSpPr>
          <p:spPr bwMode="auto">
            <a:xfrm>
              <a:off x="3260" y="4861"/>
              <a:ext cx="382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FF33CC"/>
                  </a:solidFill>
                  <a:latin typeface="Tahoma" pitchFamily="34" charset="0"/>
                </a:rPr>
                <a:t>proton</a:t>
              </a:r>
              <a:endParaRPr lang="ja-JP" altLang="en-US" sz="2000" dirty="0">
                <a:solidFill>
                  <a:srgbClr val="FF33CC"/>
                </a:solidFill>
                <a:latin typeface="Tahoma" pitchFamily="34" charset="0"/>
              </a:endParaRPr>
            </a:p>
          </p:txBody>
        </p:sp>
        <p:sp>
          <p:nvSpPr>
            <p:cNvPr id="46130" name="Text Box 78"/>
            <p:cNvSpPr txBox="1">
              <a:spLocks noChangeArrowheads="1"/>
            </p:cNvSpPr>
            <p:nvPr/>
          </p:nvSpPr>
          <p:spPr bwMode="auto">
            <a:xfrm>
              <a:off x="3285" y="4633"/>
              <a:ext cx="16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FFCC00"/>
                  </a:solidFill>
                  <a:latin typeface="Symbol" pitchFamily="18" charset="2"/>
                </a:rPr>
                <a:t>p</a:t>
              </a:r>
              <a:r>
                <a:rPr lang="en-US" altLang="ja-JP" sz="2000" baseline="30000" dirty="0">
                  <a:solidFill>
                    <a:srgbClr val="FFCC00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46131" name="Rectangle 80"/>
            <p:cNvSpPr>
              <a:spLocks noChangeArrowheads="1"/>
            </p:cNvSpPr>
            <p:nvPr/>
          </p:nvSpPr>
          <p:spPr bwMode="auto">
            <a:xfrm>
              <a:off x="3152" y="4473"/>
              <a:ext cx="1262" cy="587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2000" dirty="0"/>
            </a:p>
          </p:txBody>
        </p:sp>
        <p:sp>
          <p:nvSpPr>
            <p:cNvPr id="46132" name="Line 82"/>
            <p:cNvSpPr>
              <a:spLocks noChangeShapeType="1"/>
            </p:cNvSpPr>
            <p:nvPr/>
          </p:nvSpPr>
          <p:spPr bwMode="auto">
            <a:xfrm flipH="1">
              <a:off x="3696" y="4745"/>
              <a:ext cx="17" cy="13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2000" dirty="0"/>
            </a:p>
          </p:txBody>
        </p:sp>
        <p:sp>
          <p:nvSpPr>
            <p:cNvPr id="46133" name="Line 83"/>
            <p:cNvSpPr>
              <a:spLocks noChangeShapeType="1"/>
            </p:cNvSpPr>
            <p:nvPr/>
          </p:nvSpPr>
          <p:spPr bwMode="auto">
            <a:xfrm flipH="1">
              <a:off x="3515" y="4700"/>
              <a:ext cx="132" cy="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2000" dirty="0"/>
            </a:p>
          </p:txBody>
        </p:sp>
        <p:sp>
          <p:nvSpPr>
            <p:cNvPr id="46134" name="Line 84"/>
            <p:cNvSpPr>
              <a:spLocks noChangeShapeType="1"/>
            </p:cNvSpPr>
            <p:nvPr/>
          </p:nvSpPr>
          <p:spPr bwMode="auto">
            <a:xfrm flipV="1">
              <a:off x="3787" y="4655"/>
              <a:ext cx="199" cy="1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sz="2000" dirty="0"/>
            </a:p>
          </p:txBody>
        </p:sp>
      </p:grpSp>
      <p:sp>
        <p:nvSpPr>
          <p:cNvPr id="46119" name="AutoShape 86"/>
          <p:cNvSpPr>
            <a:spLocks noChangeArrowheads="1"/>
          </p:cNvSpPr>
          <p:nvPr/>
        </p:nvSpPr>
        <p:spPr bwMode="auto">
          <a:xfrm rot="10800000" flipH="1">
            <a:off x="2993461" y="5593930"/>
            <a:ext cx="707367" cy="75475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1437" tIns="45717" rIns="91437" bIns="45717" anchor="ctr"/>
          <a:lstStyle/>
          <a:p>
            <a:pPr algn="ctr"/>
            <a:endParaRPr lang="ja-JP" altLang="ja-JP" dirty="0"/>
          </a:p>
        </p:txBody>
      </p:sp>
      <p:sp>
        <p:nvSpPr>
          <p:cNvPr id="46120" name="Text Box 88"/>
          <p:cNvSpPr txBox="1">
            <a:spLocks noChangeArrowheads="1"/>
          </p:cNvSpPr>
          <p:nvPr/>
        </p:nvSpPr>
        <p:spPr bwMode="auto">
          <a:xfrm rot="2867875">
            <a:off x="2822932" y="5786136"/>
            <a:ext cx="923920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7" rIns="91437" bIns="45717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decay</a:t>
            </a:r>
            <a:endParaRPr lang="ja-JP" altLang="en-US" sz="2000" dirty="0">
              <a:latin typeface="+mj-lt"/>
            </a:endParaRPr>
          </a:p>
        </p:txBody>
      </p:sp>
      <p:sp>
        <p:nvSpPr>
          <p:cNvPr id="67" name="Text Box 52"/>
          <p:cNvSpPr txBox="1">
            <a:spLocks noChangeArrowheads="1"/>
          </p:cNvSpPr>
          <p:nvPr/>
        </p:nvSpPr>
        <p:spPr bwMode="auto">
          <a:xfrm>
            <a:off x="6686550" y="4234312"/>
            <a:ext cx="2457450" cy="1200329"/>
          </a:xfrm>
          <a:prstGeom prst="rect">
            <a:avLst/>
          </a:prstGeom>
          <a:solidFill>
            <a:schemeClr val="tx1"/>
          </a:solidFill>
          <a:ln w="2857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33CC33"/>
                </a:solidFill>
                <a:latin typeface="Tahoma" pitchFamily="34" charset="0"/>
              </a:rPr>
              <a:t>Missing mass</a:t>
            </a:r>
          </a:p>
          <a:p>
            <a:pPr algn="ctr"/>
            <a:r>
              <a:rPr lang="en-US" altLang="ja-JP" sz="2400" dirty="0" smtClean="0">
                <a:solidFill>
                  <a:srgbClr val="33CC33"/>
                </a:solidFill>
                <a:latin typeface="Tahoma" pitchFamily="34" charset="0"/>
              </a:rPr>
              <a:t>Spectroscopy</a:t>
            </a:r>
            <a:br>
              <a:rPr lang="en-US" altLang="ja-JP" sz="2400" dirty="0" smtClean="0">
                <a:solidFill>
                  <a:srgbClr val="33CC33"/>
                </a:solidFill>
                <a:latin typeface="Tahoma" pitchFamily="34" charset="0"/>
              </a:rPr>
            </a:br>
            <a:r>
              <a:rPr lang="en-US" altLang="ja-JP" sz="2400" dirty="0" smtClean="0">
                <a:solidFill>
                  <a:srgbClr val="33CC33"/>
                </a:solidFill>
                <a:latin typeface="Tahoma" pitchFamily="34" charset="0"/>
              </a:rPr>
              <a:t>via neutron </a:t>
            </a:r>
            <a:endParaRPr lang="en-US" altLang="ja-JP" sz="2400" dirty="0">
              <a:solidFill>
                <a:srgbClr val="33CC33"/>
              </a:solidFill>
              <a:latin typeface="Tahoma" pitchFamily="34" charset="0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5331125" y="3236619"/>
            <a:ext cx="3812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altLang="ja-JP" sz="2400" dirty="0" smtClean="0"/>
              <a:t>Does the deeply bound state really exists?</a:t>
            </a:r>
            <a:endParaRPr lang="en-US" altLang="ja-JP" sz="2400" dirty="0"/>
          </a:p>
        </p:txBody>
      </p:sp>
      <p:sp>
        <p:nvSpPr>
          <p:cNvPr id="69" name="Text Box 25"/>
          <p:cNvSpPr txBox="1">
            <a:spLocks noChangeArrowheads="1"/>
          </p:cNvSpPr>
          <p:nvPr/>
        </p:nvSpPr>
        <p:spPr bwMode="auto">
          <a:xfrm>
            <a:off x="6711351" y="5782813"/>
            <a:ext cx="2320506" cy="830997"/>
          </a:xfrm>
          <a:prstGeom prst="rect">
            <a:avLst/>
          </a:prstGeom>
          <a:solidFill>
            <a:schemeClr val="tx1"/>
          </a:solidFill>
          <a:ln w="2857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33CC33"/>
                </a:solidFill>
                <a:latin typeface="Tahoma" pitchFamily="34" charset="0"/>
              </a:rPr>
              <a:t>Invariant mass</a:t>
            </a:r>
          </a:p>
          <a:p>
            <a:pPr algn="ctr"/>
            <a:r>
              <a:rPr lang="en-US" altLang="ja-JP" sz="2400" dirty="0">
                <a:solidFill>
                  <a:srgbClr val="33CC33"/>
                </a:solidFill>
                <a:latin typeface="Tahoma" pitchFamily="34" charset="0"/>
              </a:rPr>
              <a:t>reconstruction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153373" y="0"/>
            <a:ext cx="29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</a:t>
            </a:r>
            <a:r>
              <a:rPr kumimoji="1" lang="en-US" altLang="ja-JP" dirty="0" err="1" smtClean="0"/>
              <a:t>Hiraiwa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Parallell</a:t>
            </a:r>
            <a:r>
              <a:rPr kumimoji="1" lang="en-US" altLang="ja-JP" dirty="0" smtClean="0"/>
              <a:t> A1, Friday</a:t>
            </a:r>
            <a:endParaRPr kumimoji="1" lang="ja-JP" alt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0" y="6027003"/>
            <a:ext cx="3524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clarify the </a:t>
            </a:r>
            <a:r>
              <a:rPr lang="en-US" altLang="ja-JP" sz="2400" dirty="0" err="1" smtClean="0"/>
              <a:t>kaon</a:t>
            </a:r>
            <a:r>
              <a:rPr lang="en-US" altLang="ja-JP" sz="2400" dirty="0" smtClean="0"/>
              <a:t> nucleus interaction quantitatively </a:t>
            </a:r>
            <a:endParaRPr lang="ja-JP" altLang="en-US" sz="2400" dirty="0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7"/>
          <p:cNvGrpSpPr>
            <a:grpSpLocks noChangeAspect="1"/>
          </p:cNvGrpSpPr>
          <p:nvPr/>
        </p:nvGrpSpPr>
        <p:grpSpPr bwMode="auto">
          <a:xfrm flipH="1">
            <a:off x="526407" y="1147530"/>
            <a:ext cx="7691367" cy="2311147"/>
            <a:chOff x="2369" y="484"/>
            <a:chExt cx="2318" cy="1570"/>
          </a:xfrm>
        </p:grpSpPr>
        <p:sp>
          <p:nvSpPr>
            <p:cNvPr id="104757" name="Freeform 309"/>
            <p:cNvSpPr>
              <a:spLocks/>
            </p:cNvSpPr>
            <p:nvPr/>
          </p:nvSpPr>
          <p:spPr bwMode="auto">
            <a:xfrm>
              <a:off x="3478" y="925"/>
              <a:ext cx="53" cy="79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0" y="229"/>
                </a:cxn>
                <a:cxn ang="0">
                  <a:pos x="31" y="735"/>
                </a:cxn>
                <a:cxn ang="0">
                  <a:pos x="29" y="1243"/>
                </a:cxn>
                <a:cxn ang="0">
                  <a:pos x="24" y="1472"/>
                </a:cxn>
                <a:cxn ang="0">
                  <a:pos x="18" y="1473"/>
                </a:cxn>
                <a:cxn ang="0">
                  <a:pos x="14" y="1475"/>
                </a:cxn>
                <a:cxn ang="0">
                  <a:pos x="10" y="1469"/>
                </a:cxn>
                <a:cxn ang="0">
                  <a:pos x="9" y="1451"/>
                </a:cxn>
                <a:cxn ang="0">
                  <a:pos x="8" y="1375"/>
                </a:cxn>
                <a:cxn ang="0">
                  <a:pos x="5" y="1199"/>
                </a:cxn>
                <a:cxn ang="0">
                  <a:pos x="2" y="957"/>
                </a:cxn>
                <a:cxn ang="0">
                  <a:pos x="0" y="685"/>
                </a:cxn>
                <a:cxn ang="0">
                  <a:pos x="0" y="417"/>
                </a:cxn>
                <a:cxn ang="0">
                  <a:pos x="5" y="191"/>
                </a:cxn>
                <a:cxn ang="0">
                  <a:pos x="15" y="39"/>
                </a:cxn>
                <a:cxn ang="0">
                  <a:pos x="30" y="0"/>
                </a:cxn>
              </a:cxnLst>
              <a:rect l="0" t="0" r="r" b="b"/>
              <a:pathLst>
                <a:path w="31" h="1475">
                  <a:moveTo>
                    <a:pt x="30" y="0"/>
                  </a:moveTo>
                  <a:lnTo>
                    <a:pt x="30" y="229"/>
                  </a:lnTo>
                  <a:lnTo>
                    <a:pt x="31" y="735"/>
                  </a:lnTo>
                  <a:lnTo>
                    <a:pt x="29" y="1243"/>
                  </a:lnTo>
                  <a:lnTo>
                    <a:pt x="24" y="1472"/>
                  </a:lnTo>
                  <a:lnTo>
                    <a:pt x="18" y="1473"/>
                  </a:lnTo>
                  <a:lnTo>
                    <a:pt x="14" y="1475"/>
                  </a:lnTo>
                  <a:lnTo>
                    <a:pt x="10" y="1469"/>
                  </a:lnTo>
                  <a:lnTo>
                    <a:pt x="9" y="1451"/>
                  </a:lnTo>
                  <a:lnTo>
                    <a:pt x="8" y="1375"/>
                  </a:lnTo>
                  <a:lnTo>
                    <a:pt x="5" y="1199"/>
                  </a:lnTo>
                  <a:lnTo>
                    <a:pt x="2" y="957"/>
                  </a:lnTo>
                  <a:lnTo>
                    <a:pt x="0" y="685"/>
                  </a:lnTo>
                  <a:lnTo>
                    <a:pt x="0" y="417"/>
                  </a:lnTo>
                  <a:lnTo>
                    <a:pt x="5" y="191"/>
                  </a:lnTo>
                  <a:lnTo>
                    <a:pt x="15" y="3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58" name="Freeform 310"/>
            <p:cNvSpPr>
              <a:spLocks/>
            </p:cNvSpPr>
            <p:nvPr/>
          </p:nvSpPr>
          <p:spPr bwMode="auto">
            <a:xfrm>
              <a:off x="2634" y="571"/>
              <a:ext cx="84" cy="67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66" y="8"/>
                </a:cxn>
                <a:cxn ang="0">
                  <a:pos x="63" y="6"/>
                </a:cxn>
                <a:cxn ang="0">
                  <a:pos x="57" y="3"/>
                </a:cxn>
                <a:cxn ang="0">
                  <a:pos x="49" y="1"/>
                </a:cxn>
                <a:cxn ang="0">
                  <a:pos x="41" y="0"/>
                </a:cxn>
                <a:cxn ang="0">
                  <a:pos x="31" y="1"/>
                </a:cxn>
                <a:cxn ang="0">
                  <a:pos x="21" y="6"/>
                </a:cxn>
                <a:cxn ang="0">
                  <a:pos x="11" y="14"/>
                </a:cxn>
                <a:cxn ang="0">
                  <a:pos x="4" y="25"/>
                </a:cxn>
                <a:cxn ang="0">
                  <a:pos x="0" y="36"/>
                </a:cxn>
                <a:cxn ang="0">
                  <a:pos x="1" y="45"/>
                </a:cxn>
                <a:cxn ang="0">
                  <a:pos x="6" y="53"/>
                </a:cxn>
                <a:cxn ang="0">
                  <a:pos x="13" y="61"/>
                </a:cxn>
                <a:cxn ang="0">
                  <a:pos x="24" y="65"/>
                </a:cxn>
                <a:cxn ang="0">
                  <a:pos x="36" y="67"/>
                </a:cxn>
                <a:cxn ang="0">
                  <a:pos x="51" y="65"/>
                </a:cxn>
                <a:cxn ang="0">
                  <a:pos x="64" y="62"/>
                </a:cxn>
                <a:cxn ang="0">
                  <a:pos x="73" y="57"/>
                </a:cxn>
                <a:cxn ang="0">
                  <a:pos x="79" y="51"/>
                </a:cxn>
                <a:cxn ang="0">
                  <a:pos x="83" y="44"/>
                </a:cxn>
                <a:cxn ang="0">
                  <a:pos x="84" y="37"/>
                </a:cxn>
                <a:cxn ang="0">
                  <a:pos x="82" y="28"/>
                </a:cxn>
                <a:cxn ang="0">
                  <a:pos x="76" y="19"/>
                </a:cxn>
                <a:cxn ang="0">
                  <a:pos x="67" y="9"/>
                </a:cxn>
              </a:cxnLst>
              <a:rect l="0" t="0" r="r" b="b"/>
              <a:pathLst>
                <a:path w="84" h="67">
                  <a:moveTo>
                    <a:pt x="67" y="9"/>
                  </a:moveTo>
                  <a:lnTo>
                    <a:pt x="66" y="8"/>
                  </a:lnTo>
                  <a:lnTo>
                    <a:pt x="63" y="6"/>
                  </a:lnTo>
                  <a:lnTo>
                    <a:pt x="57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1" y="1"/>
                  </a:lnTo>
                  <a:lnTo>
                    <a:pt x="21" y="6"/>
                  </a:lnTo>
                  <a:lnTo>
                    <a:pt x="11" y="14"/>
                  </a:lnTo>
                  <a:lnTo>
                    <a:pt x="4" y="25"/>
                  </a:lnTo>
                  <a:lnTo>
                    <a:pt x="0" y="36"/>
                  </a:lnTo>
                  <a:lnTo>
                    <a:pt x="1" y="45"/>
                  </a:lnTo>
                  <a:lnTo>
                    <a:pt x="6" y="53"/>
                  </a:lnTo>
                  <a:lnTo>
                    <a:pt x="13" y="61"/>
                  </a:lnTo>
                  <a:lnTo>
                    <a:pt x="24" y="65"/>
                  </a:lnTo>
                  <a:lnTo>
                    <a:pt x="36" y="67"/>
                  </a:lnTo>
                  <a:lnTo>
                    <a:pt x="51" y="65"/>
                  </a:lnTo>
                  <a:lnTo>
                    <a:pt x="64" y="62"/>
                  </a:lnTo>
                  <a:lnTo>
                    <a:pt x="73" y="57"/>
                  </a:lnTo>
                  <a:lnTo>
                    <a:pt x="79" y="51"/>
                  </a:lnTo>
                  <a:lnTo>
                    <a:pt x="83" y="44"/>
                  </a:lnTo>
                  <a:lnTo>
                    <a:pt x="84" y="37"/>
                  </a:lnTo>
                  <a:lnTo>
                    <a:pt x="82" y="28"/>
                  </a:lnTo>
                  <a:lnTo>
                    <a:pt x="76" y="19"/>
                  </a:lnTo>
                  <a:lnTo>
                    <a:pt x="67" y="9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59" name="Freeform 311"/>
            <p:cNvSpPr>
              <a:spLocks/>
            </p:cNvSpPr>
            <p:nvPr/>
          </p:nvSpPr>
          <p:spPr bwMode="auto">
            <a:xfrm>
              <a:off x="4109" y="1796"/>
              <a:ext cx="488" cy="7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" y="22"/>
                </a:cxn>
                <a:cxn ang="0">
                  <a:pos x="13" y="21"/>
                </a:cxn>
                <a:cxn ang="0">
                  <a:pos x="28" y="19"/>
                </a:cxn>
                <a:cxn ang="0">
                  <a:pos x="48" y="15"/>
                </a:cxn>
                <a:cxn ang="0">
                  <a:pos x="73" y="13"/>
                </a:cxn>
                <a:cxn ang="0">
                  <a:pos x="102" y="9"/>
                </a:cxn>
                <a:cxn ang="0">
                  <a:pos x="134" y="6"/>
                </a:cxn>
                <a:cxn ang="0">
                  <a:pos x="170" y="3"/>
                </a:cxn>
                <a:cxn ang="0">
                  <a:pos x="207" y="1"/>
                </a:cxn>
                <a:cxn ang="0">
                  <a:pos x="247" y="0"/>
                </a:cxn>
                <a:cxn ang="0">
                  <a:pos x="287" y="0"/>
                </a:cxn>
                <a:cxn ang="0">
                  <a:pos x="328" y="1"/>
                </a:cxn>
                <a:cxn ang="0">
                  <a:pos x="370" y="5"/>
                </a:cxn>
                <a:cxn ang="0">
                  <a:pos x="410" y="11"/>
                </a:cxn>
                <a:cxn ang="0">
                  <a:pos x="450" y="18"/>
                </a:cxn>
                <a:cxn ang="0">
                  <a:pos x="488" y="27"/>
                </a:cxn>
                <a:cxn ang="0">
                  <a:pos x="486" y="28"/>
                </a:cxn>
                <a:cxn ang="0">
                  <a:pos x="480" y="32"/>
                </a:cxn>
                <a:cxn ang="0">
                  <a:pos x="470" y="37"/>
                </a:cxn>
                <a:cxn ang="0">
                  <a:pos x="456" y="43"/>
                </a:cxn>
                <a:cxn ang="0">
                  <a:pos x="438" y="49"/>
                </a:cxn>
                <a:cxn ang="0">
                  <a:pos x="415" y="56"/>
                </a:cxn>
                <a:cxn ang="0">
                  <a:pos x="390" y="62"/>
                </a:cxn>
                <a:cxn ang="0">
                  <a:pos x="361" y="67"/>
                </a:cxn>
                <a:cxn ang="0">
                  <a:pos x="328" y="72"/>
                </a:cxn>
                <a:cxn ang="0">
                  <a:pos x="291" y="74"/>
                </a:cxn>
                <a:cxn ang="0">
                  <a:pos x="251" y="74"/>
                </a:cxn>
                <a:cxn ang="0">
                  <a:pos x="207" y="72"/>
                </a:cxn>
                <a:cxn ang="0">
                  <a:pos x="160" y="66"/>
                </a:cxn>
                <a:cxn ang="0">
                  <a:pos x="110" y="56"/>
                </a:cxn>
                <a:cxn ang="0">
                  <a:pos x="56" y="42"/>
                </a:cxn>
                <a:cxn ang="0">
                  <a:pos x="0" y="24"/>
                </a:cxn>
              </a:cxnLst>
              <a:rect l="0" t="0" r="r" b="b"/>
              <a:pathLst>
                <a:path w="488" h="74">
                  <a:moveTo>
                    <a:pt x="0" y="24"/>
                  </a:moveTo>
                  <a:lnTo>
                    <a:pt x="4" y="22"/>
                  </a:lnTo>
                  <a:lnTo>
                    <a:pt x="13" y="21"/>
                  </a:lnTo>
                  <a:lnTo>
                    <a:pt x="28" y="19"/>
                  </a:lnTo>
                  <a:lnTo>
                    <a:pt x="48" y="15"/>
                  </a:lnTo>
                  <a:lnTo>
                    <a:pt x="73" y="13"/>
                  </a:lnTo>
                  <a:lnTo>
                    <a:pt x="102" y="9"/>
                  </a:lnTo>
                  <a:lnTo>
                    <a:pt x="134" y="6"/>
                  </a:lnTo>
                  <a:lnTo>
                    <a:pt x="170" y="3"/>
                  </a:lnTo>
                  <a:lnTo>
                    <a:pt x="207" y="1"/>
                  </a:lnTo>
                  <a:lnTo>
                    <a:pt x="247" y="0"/>
                  </a:lnTo>
                  <a:lnTo>
                    <a:pt x="287" y="0"/>
                  </a:lnTo>
                  <a:lnTo>
                    <a:pt x="328" y="1"/>
                  </a:lnTo>
                  <a:lnTo>
                    <a:pt x="370" y="5"/>
                  </a:lnTo>
                  <a:lnTo>
                    <a:pt x="410" y="11"/>
                  </a:lnTo>
                  <a:lnTo>
                    <a:pt x="450" y="18"/>
                  </a:lnTo>
                  <a:lnTo>
                    <a:pt x="488" y="27"/>
                  </a:lnTo>
                  <a:lnTo>
                    <a:pt x="486" y="28"/>
                  </a:lnTo>
                  <a:lnTo>
                    <a:pt x="480" y="32"/>
                  </a:lnTo>
                  <a:lnTo>
                    <a:pt x="470" y="37"/>
                  </a:lnTo>
                  <a:lnTo>
                    <a:pt x="456" y="43"/>
                  </a:lnTo>
                  <a:lnTo>
                    <a:pt x="438" y="49"/>
                  </a:lnTo>
                  <a:lnTo>
                    <a:pt x="415" y="56"/>
                  </a:lnTo>
                  <a:lnTo>
                    <a:pt x="390" y="62"/>
                  </a:lnTo>
                  <a:lnTo>
                    <a:pt x="361" y="67"/>
                  </a:lnTo>
                  <a:lnTo>
                    <a:pt x="328" y="72"/>
                  </a:lnTo>
                  <a:lnTo>
                    <a:pt x="291" y="74"/>
                  </a:lnTo>
                  <a:lnTo>
                    <a:pt x="251" y="74"/>
                  </a:lnTo>
                  <a:lnTo>
                    <a:pt x="207" y="72"/>
                  </a:lnTo>
                  <a:lnTo>
                    <a:pt x="160" y="66"/>
                  </a:lnTo>
                  <a:lnTo>
                    <a:pt x="110" y="56"/>
                  </a:lnTo>
                  <a:lnTo>
                    <a:pt x="56" y="4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0" name="Freeform 312"/>
            <p:cNvSpPr>
              <a:spLocks/>
            </p:cNvSpPr>
            <p:nvPr/>
          </p:nvSpPr>
          <p:spPr bwMode="auto">
            <a:xfrm>
              <a:off x="2426" y="1503"/>
              <a:ext cx="484" cy="11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5" y="28"/>
                </a:cxn>
                <a:cxn ang="0">
                  <a:pos x="19" y="27"/>
                </a:cxn>
                <a:cxn ang="0">
                  <a:pos x="42" y="23"/>
                </a:cxn>
                <a:cxn ang="0">
                  <a:pos x="72" y="19"/>
                </a:cxn>
                <a:cxn ang="0">
                  <a:pos x="108" y="15"/>
                </a:cxn>
                <a:cxn ang="0">
                  <a:pos x="151" y="10"/>
                </a:cxn>
                <a:cxn ang="0">
                  <a:pos x="197" y="6"/>
                </a:cxn>
                <a:cxn ang="0">
                  <a:pos x="250" y="3"/>
                </a:cxn>
                <a:cxn ang="0">
                  <a:pos x="305" y="2"/>
                </a:cxn>
                <a:cxn ang="0">
                  <a:pos x="363" y="0"/>
                </a:cxn>
                <a:cxn ang="0">
                  <a:pos x="422" y="2"/>
                </a:cxn>
                <a:cxn ang="0">
                  <a:pos x="482" y="4"/>
                </a:cxn>
                <a:cxn ang="0">
                  <a:pos x="542" y="9"/>
                </a:cxn>
                <a:cxn ang="0">
                  <a:pos x="602" y="17"/>
                </a:cxn>
                <a:cxn ang="0">
                  <a:pos x="660" y="28"/>
                </a:cxn>
                <a:cxn ang="0">
                  <a:pos x="716" y="42"/>
                </a:cxn>
                <a:cxn ang="0">
                  <a:pos x="711" y="45"/>
                </a:cxn>
                <a:cxn ang="0">
                  <a:pos x="699" y="51"/>
                </a:cxn>
                <a:cxn ang="0">
                  <a:pos x="680" y="59"/>
                </a:cxn>
                <a:cxn ang="0">
                  <a:pos x="653" y="70"/>
                </a:cxn>
                <a:cxn ang="0">
                  <a:pos x="620" y="82"/>
                </a:cxn>
                <a:cxn ang="0">
                  <a:pos x="582" y="94"/>
                </a:cxn>
                <a:cxn ang="0">
                  <a:pos x="537" y="106"/>
                </a:cxn>
                <a:cxn ang="0">
                  <a:pos x="489" y="115"/>
                </a:cxn>
                <a:cxn ang="0">
                  <a:pos x="436" y="122"/>
                </a:cxn>
                <a:cxn ang="0">
                  <a:pos x="380" y="126"/>
                </a:cxn>
                <a:cxn ang="0">
                  <a:pos x="321" y="126"/>
                </a:cxn>
                <a:cxn ang="0">
                  <a:pos x="260" y="120"/>
                </a:cxn>
                <a:cxn ang="0">
                  <a:pos x="196" y="109"/>
                </a:cxn>
                <a:cxn ang="0">
                  <a:pos x="132" y="90"/>
                </a:cxn>
                <a:cxn ang="0">
                  <a:pos x="66" y="64"/>
                </a:cxn>
                <a:cxn ang="0">
                  <a:pos x="0" y="29"/>
                </a:cxn>
              </a:cxnLst>
              <a:rect l="0" t="0" r="r" b="b"/>
              <a:pathLst>
                <a:path w="716" h="126">
                  <a:moveTo>
                    <a:pt x="0" y="29"/>
                  </a:moveTo>
                  <a:lnTo>
                    <a:pt x="5" y="28"/>
                  </a:lnTo>
                  <a:lnTo>
                    <a:pt x="19" y="27"/>
                  </a:lnTo>
                  <a:lnTo>
                    <a:pt x="42" y="23"/>
                  </a:lnTo>
                  <a:lnTo>
                    <a:pt x="72" y="19"/>
                  </a:lnTo>
                  <a:lnTo>
                    <a:pt x="108" y="15"/>
                  </a:lnTo>
                  <a:lnTo>
                    <a:pt x="151" y="10"/>
                  </a:lnTo>
                  <a:lnTo>
                    <a:pt x="197" y="6"/>
                  </a:lnTo>
                  <a:lnTo>
                    <a:pt x="250" y="3"/>
                  </a:lnTo>
                  <a:lnTo>
                    <a:pt x="305" y="2"/>
                  </a:lnTo>
                  <a:lnTo>
                    <a:pt x="363" y="0"/>
                  </a:lnTo>
                  <a:lnTo>
                    <a:pt x="422" y="2"/>
                  </a:lnTo>
                  <a:lnTo>
                    <a:pt x="482" y="4"/>
                  </a:lnTo>
                  <a:lnTo>
                    <a:pt x="542" y="9"/>
                  </a:lnTo>
                  <a:lnTo>
                    <a:pt x="602" y="17"/>
                  </a:lnTo>
                  <a:lnTo>
                    <a:pt x="660" y="28"/>
                  </a:lnTo>
                  <a:lnTo>
                    <a:pt x="716" y="42"/>
                  </a:lnTo>
                  <a:lnTo>
                    <a:pt x="711" y="45"/>
                  </a:lnTo>
                  <a:lnTo>
                    <a:pt x="699" y="51"/>
                  </a:lnTo>
                  <a:lnTo>
                    <a:pt x="680" y="59"/>
                  </a:lnTo>
                  <a:lnTo>
                    <a:pt x="653" y="70"/>
                  </a:lnTo>
                  <a:lnTo>
                    <a:pt x="620" y="82"/>
                  </a:lnTo>
                  <a:lnTo>
                    <a:pt x="582" y="94"/>
                  </a:lnTo>
                  <a:lnTo>
                    <a:pt x="537" y="106"/>
                  </a:lnTo>
                  <a:lnTo>
                    <a:pt x="489" y="115"/>
                  </a:lnTo>
                  <a:lnTo>
                    <a:pt x="436" y="122"/>
                  </a:lnTo>
                  <a:lnTo>
                    <a:pt x="380" y="126"/>
                  </a:lnTo>
                  <a:lnTo>
                    <a:pt x="321" y="126"/>
                  </a:lnTo>
                  <a:lnTo>
                    <a:pt x="260" y="120"/>
                  </a:lnTo>
                  <a:lnTo>
                    <a:pt x="196" y="109"/>
                  </a:lnTo>
                  <a:lnTo>
                    <a:pt x="132" y="90"/>
                  </a:lnTo>
                  <a:lnTo>
                    <a:pt x="66" y="6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1" name="Freeform 313"/>
            <p:cNvSpPr>
              <a:spLocks/>
            </p:cNvSpPr>
            <p:nvPr/>
          </p:nvSpPr>
          <p:spPr bwMode="auto">
            <a:xfrm>
              <a:off x="3429" y="681"/>
              <a:ext cx="144" cy="160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4" y="0"/>
                </a:cxn>
                <a:cxn ang="0">
                  <a:pos x="71" y="0"/>
                </a:cxn>
                <a:cxn ang="0">
                  <a:pos x="53" y="3"/>
                </a:cxn>
                <a:cxn ang="0">
                  <a:pos x="34" y="9"/>
                </a:cxn>
                <a:cxn ang="0">
                  <a:pos x="16" y="23"/>
                </a:cxn>
                <a:cxn ang="0">
                  <a:pos x="4" y="42"/>
                </a:cxn>
                <a:cxn ang="0">
                  <a:pos x="0" y="72"/>
                </a:cxn>
                <a:cxn ang="0">
                  <a:pos x="7" y="111"/>
                </a:cxn>
                <a:cxn ang="0">
                  <a:pos x="20" y="136"/>
                </a:cxn>
                <a:cxn ang="0">
                  <a:pos x="37" y="153"/>
                </a:cxn>
                <a:cxn ang="0">
                  <a:pos x="58" y="160"/>
                </a:cxn>
                <a:cxn ang="0">
                  <a:pos x="79" y="159"/>
                </a:cxn>
                <a:cxn ang="0">
                  <a:pos x="101" y="153"/>
                </a:cxn>
                <a:cxn ang="0">
                  <a:pos x="119" y="141"/>
                </a:cxn>
                <a:cxn ang="0">
                  <a:pos x="133" y="125"/>
                </a:cxn>
                <a:cxn ang="0">
                  <a:pos x="141" y="107"/>
                </a:cxn>
                <a:cxn ang="0">
                  <a:pos x="144" y="88"/>
                </a:cxn>
                <a:cxn ang="0">
                  <a:pos x="143" y="69"/>
                </a:cxn>
                <a:cxn ang="0">
                  <a:pos x="138" y="51"/>
                </a:cxn>
                <a:cxn ang="0">
                  <a:pos x="132" y="36"/>
                </a:cxn>
                <a:cxn ang="0">
                  <a:pos x="122" y="21"/>
                </a:cxn>
                <a:cxn ang="0">
                  <a:pos x="111" y="11"/>
                </a:cxn>
                <a:cxn ang="0">
                  <a:pos x="101" y="3"/>
                </a:cxn>
                <a:cxn ang="0">
                  <a:pos x="89" y="0"/>
                </a:cxn>
              </a:cxnLst>
              <a:rect l="0" t="0" r="r" b="b"/>
              <a:pathLst>
                <a:path w="144" h="160">
                  <a:moveTo>
                    <a:pt x="89" y="0"/>
                  </a:moveTo>
                  <a:lnTo>
                    <a:pt x="84" y="0"/>
                  </a:lnTo>
                  <a:lnTo>
                    <a:pt x="71" y="0"/>
                  </a:lnTo>
                  <a:lnTo>
                    <a:pt x="53" y="3"/>
                  </a:lnTo>
                  <a:lnTo>
                    <a:pt x="34" y="9"/>
                  </a:lnTo>
                  <a:lnTo>
                    <a:pt x="16" y="23"/>
                  </a:lnTo>
                  <a:lnTo>
                    <a:pt x="4" y="42"/>
                  </a:lnTo>
                  <a:lnTo>
                    <a:pt x="0" y="72"/>
                  </a:lnTo>
                  <a:lnTo>
                    <a:pt x="7" y="111"/>
                  </a:lnTo>
                  <a:lnTo>
                    <a:pt x="20" y="136"/>
                  </a:lnTo>
                  <a:lnTo>
                    <a:pt x="37" y="153"/>
                  </a:lnTo>
                  <a:lnTo>
                    <a:pt x="58" y="160"/>
                  </a:lnTo>
                  <a:lnTo>
                    <a:pt x="79" y="159"/>
                  </a:lnTo>
                  <a:lnTo>
                    <a:pt x="101" y="153"/>
                  </a:lnTo>
                  <a:lnTo>
                    <a:pt x="119" y="141"/>
                  </a:lnTo>
                  <a:lnTo>
                    <a:pt x="133" y="125"/>
                  </a:lnTo>
                  <a:lnTo>
                    <a:pt x="141" y="107"/>
                  </a:lnTo>
                  <a:lnTo>
                    <a:pt x="144" y="88"/>
                  </a:lnTo>
                  <a:lnTo>
                    <a:pt x="143" y="69"/>
                  </a:lnTo>
                  <a:lnTo>
                    <a:pt x="138" y="51"/>
                  </a:lnTo>
                  <a:lnTo>
                    <a:pt x="132" y="36"/>
                  </a:lnTo>
                  <a:lnTo>
                    <a:pt x="122" y="21"/>
                  </a:lnTo>
                  <a:lnTo>
                    <a:pt x="111" y="11"/>
                  </a:lnTo>
                  <a:lnTo>
                    <a:pt x="101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2" name="Freeform 314"/>
            <p:cNvSpPr>
              <a:spLocks/>
            </p:cNvSpPr>
            <p:nvPr/>
          </p:nvSpPr>
          <p:spPr bwMode="auto">
            <a:xfrm>
              <a:off x="2695" y="519"/>
              <a:ext cx="1659" cy="388"/>
            </a:xfrm>
            <a:custGeom>
              <a:avLst/>
              <a:gdLst/>
              <a:ahLst/>
              <a:cxnLst>
                <a:cxn ang="0">
                  <a:pos x="1753" y="462"/>
                </a:cxn>
                <a:cxn ang="0">
                  <a:pos x="1732" y="459"/>
                </a:cxn>
                <a:cxn ang="0">
                  <a:pos x="1692" y="454"/>
                </a:cxn>
                <a:cxn ang="0">
                  <a:pos x="1633" y="446"/>
                </a:cxn>
                <a:cxn ang="0">
                  <a:pos x="1558" y="435"/>
                </a:cxn>
                <a:cxn ang="0">
                  <a:pos x="1470" y="421"/>
                </a:cxn>
                <a:cxn ang="0">
                  <a:pos x="1367" y="403"/>
                </a:cxn>
                <a:cxn ang="0">
                  <a:pos x="1252" y="381"/>
                </a:cxn>
                <a:cxn ang="0">
                  <a:pos x="1126" y="355"/>
                </a:cxn>
                <a:cxn ang="0">
                  <a:pos x="993" y="324"/>
                </a:cxn>
                <a:cxn ang="0">
                  <a:pos x="852" y="289"/>
                </a:cxn>
                <a:cxn ang="0">
                  <a:pos x="705" y="249"/>
                </a:cxn>
                <a:cxn ang="0">
                  <a:pos x="554" y="203"/>
                </a:cxn>
                <a:cxn ang="0">
                  <a:pos x="401" y="153"/>
                </a:cxn>
                <a:cxn ang="0">
                  <a:pos x="247" y="95"/>
                </a:cxn>
                <a:cxn ang="0">
                  <a:pos x="92" y="33"/>
                </a:cxn>
                <a:cxn ang="0">
                  <a:pos x="13" y="1"/>
                </a:cxn>
                <a:cxn ang="0">
                  <a:pos x="1" y="8"/>
                </a:cxn>
                <a:cxn ang="0">
                  <a:pos x="7" y="26"/>
                </a:cxn>
                <a:cxn ang="0">
                  <a:pos x="66" y="61"/>
                </a:cxn>
                <a:cxn ang="0">
                  <a:pos x="143" y="94"/>
                </a:cxn>
                <a:cxn ang="0">
                  <a:pos x="195" y="113"/>
                </a:cxn>
                <a:cxn ang="0">
                  <a:pos x="265" y="140"/>
                </a:cxn>
                <a:cxn ang="0">
                  <a:pos x="347" y="168"/>
                </a:cxn>
                <a:cxn ang="0">
                  <a:pos x="442" y="202"/>
                </a:cxn>
                <a:cxn ang="0">
                  <a:pos x="547" y="237"/>
                </a:cxn>
                <a:cxn ang="0">
                  <a:pos x="659" y="273"/>
                </a:cxn>
                <a:cxn ang="0">
                  <a:pos x="778" y="308"/>
                </a:cxn>
                <a:cxn ang="0">
                  <a:pos x="901" y="343"/>
                </a:cxn>
                <a:cxn ang="0">
                  <a:pos x="1027" y="375"/>
                </a:cxn>
                <a:cxn ang="0">
                  <a:pos x="1151" y="405"/>
                </a:cxn>
                <a:cxn ang="0">
                  <a:pos x="1276" y="430"/>
                </a:cxn>
                <a:cxn ang="0">
                  <a:pos x="1395" y="450"/>
                </a:cxn>
                <a:cxn ang="0">
                  <a:pos x="1509" y="463"/>
                </a:cxn>
                <a:cxn ang="0">
                  <a:pos x="1616" y="469"/>
                </a:cxn>
                <a:cxn ang="0">
                  <a:pos x="1711" y="466"/>
                </a:cxn>
              </a:cxnLst>
              <a:rect l="0" t="0" r="r" b="b"/>
              <a:pathLst>
                <a:path w="1756" h="469">
                  <a:moveTo>
                    <a:pt x="1756" y="462"/>
                  </a:moveTo>
                  <a:lnTo>
                    <a:pt x="1753" y="462"/>
                  </a:lnTo>
                  <a:lnTo>
                    <a:pt x="1745" y="460"/>
                  </a:lnTo>
                  <a:lnTo>
                    <a:pt x="1732" y="459"/>
                  </a:lnTo>
                  <a:lnTo>
                    <a:pt x="1714" y="457"/>
                  </a:lnTo>
                  <a:lnTo>
                    <a:pt x="1692" y="454"/>
                  </a:lnTo>
                  <a:lnTo>
                    <a:pt x="1665" y="451"/>
                  </a:lnTo>
                  <a:lnTo>
                    <a:pt x="1633" y="446"/>
                  </a:lnTo>
                  <a:lnTo>
                    <a:pt x="1598" y="441"/>
                  </a:lnTo>
                  <a:lnTo>
                    <a:pt x="1558" y="435"/>
                  </a:lnTo>
                  <a:lnTo>
                    <a:pt x="1516" y="428"/>
                  </a:lnTo>
                  <a:lnTo>
                    <a:pt x="1470" y="421"/>
                  </a:lnTo>
                  <a:lnTo>
                    <a:pt x="1419" y="412"/>
                  </a:lnTo>
                  <a:lnTo>
                    <a:pt x="1367" y="403"/>
                  </a:lnTo>
                  <a:lnTo>
                    <a:pt x="1310" y="392"/>
                  </a:lnTo>
                  <a:lnTo>
                    <a:pt x="1252" y="381"/>
                  </a:lnTo>
                  <a:lnTo>
                    <a:pt x="1191" y="368"/>
                  </a:lnTo>
                  <a:lnTo>
                    <a:pt x="1126" y="355"/>
                  </a:lnTo>
                  <a:lnTo>
                    <a:pt x="1060" y="340"/>
                  </a:lnTo>
                  <a:lnTo>
                    <a:pt x="993" y="324"/>
                  </a:lnTo>
                  <a:lnTo>
                    <a:pt x="923" y="307"/>
                  </a:lnTo>
                  <a:lnTo>
                    <a:pt x="852" y="289"/>
                  </a:lnTo>
                  <a:lnTo>
                    <a:pt x="779" y="270"/>
                  </a:lnTo>
                  <a:lnTo>
                    <a:pt x="705" y="249"/>
                  </a:lnTo>
                  <a:lnTo>
                    <a:pt x="631" y="227"/>
                  </a:lnTo>
                  <a:lnTo>
                    <a:pt x="554" y="203"/>
                  </a:lnTo>
                  <a:lnTo>
                    <a:pt x="478" y="179"/>
                  </a:lnTo>
                  <a:lnTo>
                    <a:pt x="401" y="153"/>
                  </a:lnTo>
                  <a:lnTo>
                    <a:pt x="323" y="125"/>
                  </a:lnTo>
                  <a:lnTo>
                    <a:pt x="247" y="95"/>
                  </a:lnTo>
                  <a:lnTo>
                    <a:pt x="169" y="66"/>
                  </a:lnTo>
                  <a:lnTo>
                    <a:pt x="92" y="33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6" y="3"/>
                  </a:lnTo>
                  <a:lnTo>
                    <a:pt x="1" y="8"/>
                  </a:lnTo>
                  <a:lnTo>
                    <a:pt x="0" y="15"/>
                  </a:lnTo>
                  <a:lnTo>
                    <a:pt x="7" y="26"/>
                  </a:lnTo>
                  <a:lnTo>
                    <a:pt x="29" y="42"/>
                  </a:lnTo>
                  <a:lnTo>
                    <a:pt x="66" y="61"/>
                  </a:lnTo>
                  <a:lnTo>
                    <a:pt x="123" y="86"/>
                  </a:lnTo>
                  <a:lnTo>
                    <a:pt x="143" y="94"/>
                  </a:lnTo>
                  <a:lnTo>
                    <a:pt x="168" y="103"/>
                  </a:lnTo>
                  <a:lnTo>
                    <a:pt x="195" y="113"/>
                  </a:lnTo>
                  <a:lnTo>
                    <a:pt x="229" y="127"/>
                  </a:lnTo>
                  <a:lnTo>
                    <a:pt x="265" y="140"/>
                  </a:lnTo>
                  <a:lnTo>
                    <a:pt x="304" y="154"/>
                  </a:lnTo>
                  <a:lnTo>
                    <a:pt x="347" y="168"/>
                  </a:lnTo>
                  <a:lnTo>
                    <a:pt x="393" y="185"/>
                  </a:lnTo>
                  <a:lnTo>
                    <a:pt x="442" y="202"/>
                  </a:lnTo>
                  <a:lnTo>
                    <a:pt x="493" y="219"/>
                  </a:lnTo>
                  <a:lnTo>
                    <a:pt x="547" y="237"/>
                  </a:lnTo>
                  <a:lnTo>
                    <a:pt x="602" y="255"/>
                  </a:lnTo>
                  <a:lnTo>
                    <a:pt x="659" y="273"/>
                  </a:lnTo>
                  <a:lnTo>
                    <a:pt x="718" y="290"/>
                  </a:lnTo>
                  <a:lnTo>
                    <a:pt x="778" y="308"/>
                  </a:lnTo>
                  <a:lnTo>
                    <a:pt x="839" y="325"/>
                  </a:lnTo>
                  <a:lnTo>
                    <a:pt x="901" y="343"/>
                  </a:lnTo>
                  <a:lnTo>
                    <a:pt x="963" y="360"/>
                  </a:lnTo>
                  <a:lnTo>
                    <a:pt x="1027" y="375"/>
                  </a:lnTo>
                  <a:lnTo>
                    <a:pt x="1089" y="391"/>
                  </a:lnTo>
                  <a:lnTo>
                    <a:pt x="1151" y="405"/>
                  </a:lnTo>
                  <a:lnTo>
                    <a:pt x="1213" y="418"/>
                  </a:lnTo>
                  <a:lnTo>
                    <a:pt x="1276" y="430"/>
                  </a:lnTo>
                  <a:lnTo>
                    <a:pt x="1336" y="440"/>
                  </a:lnTo>
                  <a:lnTo>
                    <a:pt x="1395" y="450"/>
                  </a:lnTo>
                  <a:lnTo>
                    <a:pt x="1453" y="457"/>
                  </a:lnTo>
                  <a:lnTo>
                    <a:pt x="1509" y="463"/>
                  </a:lnTo>
                  <a:lnTo>
                    <a:pt x="1563" y="468"/>
                  </a:lnTo>
                  <a:lnTo>
                    <a:pt x="1616" y="469"/>
                  </a:lnTo>
                  <a:lnTo>
                    <a:pt x="1665" y="469"/>
                  </a:lnTo>
                  <a:lnTo>
                    <a:pt x="1711" y="466"/>
                  </a:lnTo>
                  <a:lnTo>
                    <a:pt x="1756" y="462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3" name="Freeform 315"/>
            <p:cNvSpPr>
              <a:spLocks/>
            </p:cNvSpPr>
            <p:nvPr/>
          </p:nvSpPr>
          <p:spPr bwMode="auto">
            <a:xfrm>
              <a:off x="3267" y="1773"/>
              <a:ext cx="491" cy="161"/>
            </a:xfrm>
            <a:custGeom>
              <a:avLst/>
              <a:gdLst/>
              <a:ahLst/>
              <a:cxnLst>
                <a:cxn ang="0">
                  <a:pos x="956" y="218"/>
                </a:cxn>
                <a:cxn ang="0">
                  <a:pos x="966" y="225"/>
                </a:cxn>
                <a:cxn ang="0">
                  <a:pos x="971" y="241"/>
                </a:cxn>
                <a:cxn ang="0">
                  <a:pos x="953" y="263"/>
                </a:cxn>
                <a:cxn ang="0">
                  <a:pos x="913" y="284"/>
                </a:cxn>
                <a:cxn ang="0">
                  <a:pos x="872" y="301"/>
                </a:cxn>
                <a:cxn ang="0">
                  <a:pos x="821" y="317"/>
                </a:cxn>
                <a:cxn ang="0">
                  <a:pos x="761" y="334"/>
                </a:cxn>
                <a:cxn ang="0">
                  <a:pos x="695" y="348"/>
                </a:cxn>
                <a:cxn ang="0">
                  <a:pos x="623" y="360"/>
                </a:cxn>
                <a:cxn ang="0">
                  <a:pos x="547" y="367"/>
                </a:cxn>
                <a:cxn ang="0">
                  <a:pos x="468" y="369"/>
                </a:cxn>
                <a:cxn ang="0">
                  <a:pos x="377" y="363"/>
                </a:cxn>
                <a:cxn ang="0">
                  <a:pos x="278" y="348"/>
                </a:cxn>
                <a:cxn ang="0">
                  <a:pos x="189" y="329"/>
                </a:cxn>
                <a:cxn ang="0">
                  <a:pos x="113" y="305"/>
                </a:cxn>
                <a:cxn ang="0">
                  <a:pos x="53" y="280"/>
                </a:cxn>
                <a:cxn ang="0">
                  <a:pos x="14" y="256"/>
                </a:cxn>
                <a:cxn ang="0">
                  <a:pos x="0" y="235"/>
                </a:cxn>
                <a:cxn ang="0">
                  <a:pos x="14" y="218"/>
                </a:cxn>
                <a:cxn ang="0">
                  <a:pos x="55" y="207"/>
                </a:cxn>
                <a:cxn ang="0">
                  <a:pos x="96" y="200"/>
                </a:cxn>
                <a:cxn ang="0">
                  <a:pos x="133" y="194"/>
                </a:cxn>
                <a:cxn ang="0">
                  <a:pos x="166" y="188"/>
                </a:cxn>
                <a:cxn ang="0">
                  <a:pos x="194" y="181"/>
                </a:cxn>
                <a:cxn ang="0">
                  <a:pos x="215" y="173"/>
                </a:cxn>
                <a:cxn ang="0">
                  <a:pos x="232" y="161"/>
                </a:cxn>
                <a:cxn ang="0">
                  <a:pos x="243" y="144"/>
                </a:cxn>
                <a:cxn ang="0">
                  <a:pos x="254" y="116"/>
                </a:cxn>
                <a:cxn ang="0">
                  <a:pos x="281" y="92"/>
                </a:cxn>
                <a:cxn ang="0">
                  <a:pos x="317" y="79"/>
                </a:cxn>
                <a:cxn ang="0">
                  <a:pos x="355" y="64"/>
                </a:cxn>
                <a:cxn ang="0">
                  <a:pos x="388" y="41"/>
                </a:cxn>
                <a:cxn ang="0">
                  <a:pos x="415" y="22"/>
                </a:cxn>
                <a:cxn ang="0">
                  <a:pos x="443" y="10"/>
                </a:cxn>
                <a:cxn ang="0">
                  <a:pos x="472" y="4"/>
                </a:cxn>
                <a:cxn ang="0">
                  <a:pos x="509" y="0"/>
                </a:cxn>
                <a:cxn ang="0">
                  <a:pos x="542" y="5"/>
                </a:cxn>
                <a:cxn ang="0">
                  <a:pos x="571" y="18"/>
                </a:cxn>
                <a:cxn ang="0">
                  <a:pos x="596" y="40"/>
                </a:cxn>
                <a:cxn ang="0">
                  <a:pos x="619" y="59"/>
                </a:cxn>
                <a:cxn ang="0">
                  <a:pos x="651" y="65"/>
                </a:cxn>
                <a:cxn ang="0">
                  <a:pos x="688" y="73"/>
                </a:cxn>
                <a:cxn ang="0">
                  <a:pos x="718" y="97"/>
                </a:cxn>
                <a:cxn ang="0">
                  <a:pos x="729" y="128"/>
                </a:cxn>
                <a:cxn ang="0">
                  <a:pos x="744" y="147"/>
                </a:cxn>
                <a:cxn ang="0">
                  <a:pos x="769" y="161"/>
                </a:cxn>
                <a:cxn ang="0">
                  <a:pos x="801" y="171"/>
                </a:cxn>
                <a:cxn ang="0">
                  <a:pos x="835" y="180"/>
                </a:cxn>
                <a:cxn ang="0">
                  <a:pos x="871" y="188"/>
                </a:cxn>
                <a:cxn ang="0">
                  <a:pos x="907" y="198"/>
                </a:cxn>
                <a:cxn ang="0">
                  <a:pos x="939" y="210"/>
                </a:cxn>
              </a:cxnLst>
              <a:rect l="0" t="0" r="r" b="b"/>
              <a:pathLst>
                <a:path w="971" h="369">
                  <a:moveTo>
                    <a:pt x="954" y="217"/>
                  </a:moveTo>
                  <a:lnTo>
                    <a:pt x="956" y="218"/>
                  </a:lnTo>
                  <a:lnTo>
                    <a:pt x="961" y="220"/>
                  </a:lnTo>
                  <a:lnTo>
                    <a:pt x="966" y="225"/>
                  </a:lnTo>
                  <a:lnTo>
                    <a:pt x="971" y="232"/>
                  </a:lnTo>
                  <a:lnTo>
                    <a:pt x="971" y="241"/>
                  </a:lnTo>
                  <a:lnTo>
                    <a:pt x="966" y="251"/>
                  </a:lnTo>
                  <a:lnTo>
                    <a:pt x="953" y="263"/>
                  </a:lnTo>
                  <a:lnTo>
                    <a:pt x="929" y="277"/>
                  </a:lnTo>
                  <a:lnTo>
                    <a:pt x="913" y="284"/>
                  </a:lnTo>
                  <a:lnTo>
                    <a:pt x="894" y="292"/>
                  </a:lnTo>
                  <a:lnTo>
                    <a:pt x="872" y="301"/>
                  </a:lnTo>
                  <a:lnTo>
                    <a:pt x="847" y="309"/>
                  </a:lnTo>
                  <a:lnTo>
                    <a:pt x="821" y="317"/>
                  </a:lnTo>
                  <a:lnTo>
                    <a:pt x="792" y="326"/>
                  </a:lnTo>
                  <a:lnTo>
                    <a:pt x="761" y="334"/>
                  </a:lnTo>
                  <a:lnTo>
                    <a:pt x="729" y="341"/>
                  </a:lnTo>
                  <a:lnTo>
                    <a:pt x="695" y="348"/>
                  </a:lnTo>
                  <a:lnTo>
                    <a:pt x="659" y="354"/>
                  </a:lnTo>
                  <a:lnTo>
                    <a:pt x="623" y="360"/>
                  </a:lnTo>
                  <a:lnTo>
                    <a:pt x="585" y="364"/>
                  </a:lnTo>
                  <a:lnTo>
                    <a:pt x="547" y="367"/>
                  </a:lnTo>
                  <a:lnTo>
                    <a:pt x="507" y="369"/>
                  </a:lnTo>
                  <a:lnTo>
                    <a:pt x="468" y="369"/>
                  </a:lnTo>
                  <a:lnTo>
                    <a:pt x="428" y="367"/>
                  </a:lnTo>
                  <a:lnTo>
                    <a:pt x="377" y="363"/>
                  </a:lnTo>
                  <a:lnTo>
                    <a:pt x="327" y="357"/>
                  </a:lnTo>
                  <a:lnTo>
                    <a:pt x="278" y="348"/>
                  </a:lnTo>
                  <a:lnTo>
                    <a:pt x="232" y="339"/>
                  </a:lnTo>
                  <a:lnTo>
                    <a:pt x="189" y="329"/>
                  </a:lnTo>
                  <a:lnTo>
                    <a:pt x="148" y="317"/>
                  </a:lnTo>
                  <a:lnTo>
                    <a:pt x="113" y="305"/>
                  </a:lnTo>
                  <a:lnTo>
                    <a:pt x="80" y="293"/>
                  </a:lnTo>
                  <a:lnTo>
                    <a:pt x="53" y="280"/>
                  </a:lnTo>
                  <a:lnTo>
                    <a:pt x="31" y="268"/>
                  </a:lnTo>
                  <a:lnTo>
                    <a:pt x="14" y="256"/>
                  </a:lnTo>
                  <a:lnTo>
                    <a:pt x="4" y="244"/>
                  </a:lnTo>
                  <a:lnTo>
                    <a:pt x="0" y="235"/>
                  </a:lnTo>
                  <a:lnTo>
                    <a:pt x="4" y="225"/>
                  </a:lnTo>
                  <a:lnTo>
                    <a:pt x="14" y="218"/>
                  </a:lnTo>
                  <a:lnTo>
                    <a:pt x="32" y="212"/>
                  </a:lnTo>
                  <a:lnTo>
                    <a:pt x="55" y="207"/>
                  </a:lnTo>
                  <a:lnTo>
                    <a:pt x="75" y="204"/>
                  </a:lnTo>
                  <a:lnTo>
                    <a:pt x="96" y="200"/>
                  </a:lnTo>
                  <a:lnTo>
                    <a:pt x="115" y="198"/>
                  </a:lnTo>
                  <a:lnTo>
                    <a:pt x="133" y="194"/>
                  </a:lnTo>
                  <a:lnTo>
                    <a:pt x="150" y="192"/>
                  </a:lnTo>
                  <a:lnTo>
                    <a:pt x="166" y="188"/>
                  </a:lnTo>
                  <a:lnTo>
                    <a:pt x="181" y="184"/>
                  </a:lnTo>
                  <a:lnTo>
                    <a:pt x="194" y="181"/>
                  </a:lnTo>
                  <a:lnTo>
                    <a:pt x="206" y="177"/>
                  </a:lnTo>
                  <a:lnTo>
                    <a:pt x="215" y="173"/>
                  </a:lnTo>
                  <a:lnTo>
                    <a:pt x="225" y="167"/>
                  </a:lnTo>
                  <a:lnTo>
                    <a:pt x="232" y="161"/>
                  </a:lnTo>
                  <a:lnTo>
                    <a:pt x="239" y="152"/>
                  </a:lnTo>
                  <a:lnTo>
                    <a:pt x="243" y="144"/>
                  </a:lnTo>
                  <a:lnTo>
                    <a:pt x="247" y="134"/>
                  </a:lnTo>
                  <a:lnTo>
                    <a:pt x="254" y="116"/>
                  </a:lnTo>
                  <a:lnTo>
                    <a:pt x="266" y="103"/>
                  </a:lnTo>
                  <a:lnTo>
                    <a:pt x="281" y="92"/>
                  </a:lnTo>
                  <a:lnTo>
                    <a:pt x="298" y="85"/>
                  </a:lnTo>
                  <a:lnTo>
                    <a:pt x="317" y="79"/>
                  </a:lnTo>
                  <a:lnTo>
                    <a:pt x="336" y="72"/>
                  </a:lnTo>
                  <a:lnTo>
                    <a:pt x="355" y="64"/>
                  </a:lnTo>
                  <a:lnTo>
                    <a:pt x="372" y="53"/>
                  </a:lnTo>
                  <a:lnTo>
                    <a:pt x="388" y="41"/>
                  </a:lnTo>
                  <a:lnTo>
                    <a:pt x="402" y="30"/>
                  </a:lnTo>
                  <a:lnTo>
                    <a:pt x="415" y="22"/>
                  </a:lnTo>
                  <a:lnTo>
                    <a:pt x="428" y="16"/>
                  </a:lnTo>
                  <a:lnTo>
                    <a:pt x="443" y="10"/>
                  </a:lnTo>
                  <a:lnTo>
                    <a:pt x="456" y="6"/>
                  </a:lnTo>
                  <a:lnTo>
                    <a:pt x="472" y="4"/>
                  </a:lnTo>
                  <a:lnTo>
                    <a:pt x="488" y="1"/>
                  </a:lnTo>
                  <a:lnTo>
                    <a:pt x="509" y="0"/>
                  </a:lnTo>
                  <a:lnTo>
                    <a:pt x="527" y="1"/>
                  </a:lnTo>
                  <a:lnTo>
                    <a:pt x="542" y="5"/>
                  </a:lnTo>
                  <a:lnTo>
                    <a:pt x="556" y="11"/>
                  </a:lnTo>
                  <a:lnTo>
                    <a:pt x="571" y="18"/>
                  </a:lnTo>
                  <a:lnTo>
                    <a:pt x="584" y="28"/>
                  </a:lnTo>
                  <a:lnTo>
                    <a:pt x="596" y="40"/>
                  </a:lnTo>
                  <a:lnTo>
                    <a:pt x="609" y="53"/>
                  </a:lnTo>
                  <a:lnTo>
                    <a:pt x="619" y="59"/>
                  </a:lnTo>
                  <a:lnTo>
                    <a:pt x="633" y="62"/>
                  </a:lnTo>
                  <a:lnTo>
                    <a:pt x="651" y="65"/>
                  </a:lnTo>
                  <a:lnTo>
                    <a:pt x="669" y="68"/>
                  </a:lnTo>
                  <a:lnTo>
                    <a:pt x="688" y="73"/>
                  </a:lnTo>
                  <a:lnTo>
                    <a:pt x="705" y="83"/>
                  </a:lnTo>
                  <a:lnTo>
                    <a:pt x="718" y="97"/>
                  </a:lnTo>
                  <a:lnTo>
                    <a:pt x="725" y="117"/>
                  </a:lnTo>
                  <a:lnTo>
                    <a:pt x="729" y="128"/>
                  </a:lnTo>
                  <a:lnTo>
                    <a:pt x="736" y="139"/>
                  </a:lnTo>
                  <a:lnTo>
                    <a:pt x="744" y="147"/>
                  </a:lnTo>
                  <a:lnTo>
                    <a:pt x="756" y="155"/>
                  </a:lnTo>
                  <a:lnTo>
                    <a:pt x="769" y="161"/>
                  </a:lnTo>
                  <a:lnTo>
                    <a:pt x="784" y="165"/>
                  </a:lnTo>
                  <a:lnTo>
                    <a:pt x="801" y="171"/>
                  </a:lnTo>
                  <a:lnTo>
                    <a:pt x="817" y="175"/>
                  </a:lnTo>
                  <a:lnTo>
                    <a:pt x="835" y="180"/>
                  </a:lnTo>
                  <a:lnTo>
                    <a:pt x="853" y="183"/>
                  </a:lnTo>
                  <a:lnTo>
                    <a:pt x="871" y="188"/>
                  </a:lnTo>
                  <a:lnTo>
                    <a:pt x="889" y="192"/>
                  </a:lnTo>
                  <a:lnTo>
                    <a:pt x="907" y="198"/>
                  </a:lnTo>
                  <a:lnTo>
                    <a:pt x="924" y="202"/>
                  </a:lnTo>
                  <a:lnTo>
                    <a:pt x="939" y="210"/>
                  </a:lnTo>
                  <a:lnTo>
                    <a:pt x="954" y="217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4" name="Freeform 316"/>
            <p:cNvSpPr>
              <a:spLocks/>
            </p:cNvSpPr>
            <p:nvPr/>
          </p:nvSpPr>
          <p:spPr bwMode="auto">
            <a:xfrm>
              <a:off x="3199" y="1717"/>
              <a:ext cx="585" cy="244"/>
            </a:xfrm>
            <a:custGeom>
              <a:avLst/>
              <a:gdLst/>
              <a:ahLst/>
              <a:cxnLst>
                <a:cxn ang="0">
                  <a:pos x="420" y="89"/>
                </a:cxn>
                <a:cxn ang="0">
                  <a:pos x="378" y="121"/>
                </a:cxn>
                <a:cxn ang="0">
                  <a:pos x="358" y="146"/>
                </a:cxn>
                <a:cxn ang="0">
                  <a:pos x="235" y="177"/>
                </a:cxn>
                <a:cxn ang="0">
                  <a:pos x="140" y="213"/>
                </a:cxn>
                <a:cxn ang="0">
                  <a:pos x="73" y="248"/>
                </a:cxn>
                <a:cxn ang="0">
                  <a:pos x="31" y="276"/>
                </a:cxn>
                <a:cxn ang="0">
                  <a:pos x="11" y="292"/>
                </a:cxn>
                <a:cxn ang="0">
                  <a:pos x="11" y="309"/>
                </a:cxn>
                <a:cxn ang="0">
                  <a:pos x="143" y="378"/>
                </a:cxn>
                <a:cxn ang="0">
                  <a:pos x="272" y="430"/>
                </a:cxn>
                <a:cxn ang="0">
                  <a:pos x="398" y="463"/>
                </a:cxn>
                <a:cxn ang="0">
                  <a:pos x="518" y="484"/>
                </a:cxn>
                <a:cxn ang="0">
                  <a:pos x="633" y="492"/>
                </a:cxn>
                <a:cxn ang="0">
                  <a:pos x="797" y="485"/>
                </a:cxn>
                <a:cxn ang="0">
                  <a:pos x="966" y="454"/>
                </a:cxn>
                <a:cxn ang="0">
                  <a:pos x="1104" y="412"/>
                </a:cxn>
                <a:cxn ang="0">
                  <a:pos x="1204" y="370"/>
                </a:cxn>
                <a:cxn ang="0">
                  <a:pos x="1262" y="340"/>
                </a:cxn>
                <a:cxn ang="0">
                  <a:pos x="1264" y="317"/>
                </a:cxn>
                <a:cxn ang="0">
                  <a:pos x="1238" y="332"/>
                </a:cxn>
                <a:cxn ang="0">
                  <a:pos x="1166" y="366"/>
                </a:cxn>
                <a:cxn ang="0">
                  <a:pos x="1055" y="408"/>
                </a:cxn>
                <a:cxn ang="0">
                  <a:pos x="909" y="447"/>
                </a:cxn>
                <a:cxn ang="0">
                  <a:pos x="734" y="469"/>
                </a:cxn>
                <a:cxn ang="0">
                  <a:pos x="597" y="471"/>
                </a:cxn>
                <a:cxn ang="0">
                  <a:pos x="484" y="460"/>
                </a:cxn>
                <a:cxn ang="0">
                  <a:pos x="366" y="436"/>
                </a:cxn>
                <a:cxn ang="0">
                  <a:pos x="243" y="399"/>
                </a:cxn>
                <a:cxn ang="0">
                  <a:pos x="118" y="345"/>
                </a:cxn>
                <a:cxn ang="0">
                  <a:pos x="39" y="295"/>
                </a:cxn>
                <a:cxn ang="0">
                  <a:pos x="69" y="274"/>
                </a:cxn>
                <a:cxn ang="0">
                  <a:pos x="115" y="247"/>
                </a:cxn>
                <a:cxn ang="0">
                  <a:pos x="180" y="218"/>
                </a:cxn>
                <a:cxn ang="0">
                  <a:pos x="262" y="189"/>
                </a:cxn>
                <a:cxn ang="0">
                  <a:pos x="366" y="164"/>
                </a:cxn>
                <a:cxn ang="0">
                  <a:pos x="374" y="157"/>
                </a:cxn>
                <a:cxn ang="0">
                  <a:pos x="396" y="131"/>
                </a:cxn>
                <a:cxn ang="0">
                  <a:pos x="447" y="99"/>
                </a:cxn>
                <a:cxn ang="0">
                  <a:pos x="475" y="88"/>
                </a:cxn>
                <a:cxn ang="0">
                  <a:pos x="499" y="66"/>
                </a:cxn>
                <a:cxn ang="0">
                  <a:pos x="564" y="30"/>
                </a:cxn>
                <a:cxn ang="0">
                  <a:pos x="664" y="21"/>
                </a:cxn>
                <a:cxn ang="0">
                  <a:pos x="741" y="42"/>
                </a:cxn>
                <a:cxn ang="0">
                  <a:pos x="789" y="81"/>
                </a:cxn>
                <a:cxn ang="0">
                  <a:pos x="809" y="100"/>
                </a:cxn>
                <a:cxn ang="0">
                  <a:pos x="845" y="100"/>
                </a:cxn>
                <a:cxn ang="0">
                  <a:pos x="913" y="126"/>
                </a:cxn>
                <a:cxn ang="0">
                  <a:pos x="971" y="167"/>
                </a:cxn>
                <a:cxn ang="0">
                  <a:pos x="907" y="100"/>
                </a:cxn>
                <a:cxn ang="0">
                  <a:pos x="840" y="81"/>
                </a:cxn>
                <a:cxn ang="0">
                  <a:pos x="800" y="65"/>
                </a:cxn>
                <a:cxn ang="0">
                  <a:pos x="748" y="24"/>
                </a:cxn>
                <a:cxn ang="0">
                  <a:pos x="667" y="2"/>
                </a:cxn>
                <a:cxn ang="0">
                  <a:pos x="563" y="10"/>
                </a:cxn>
                <a:cxn ang="0">
                  <a:pos x="493" y="46"/>
                </a:cxn>
                <a:cxn ang="0">
                  <a:pos x="462" y="73"/>
                </a:cxn>
              </a:cxnLst>
              <a:rect l="0" t="0" r="r" b="b"/>
              <a:pathLst>
                <a:path w="1275" h="492">
                  <a:moveTo>
                    <a:pt x="462" y="73"/>
                  </a:moveTo>
                  <a:lnTo>
                    <a:pt x="439" y="81"/>
                  </a:lnTo>
                  <a:lnTo>
                    <a:pt x="420" y="89"/>
                  </a:lnTo>
                  <a:lnTo>
                    <a:pt x="404" y="100"/>
                  </a:lnTo>
                  <a:lnTo>
                    <a:pt x="389" y="111"/>
                  </a:lnTo>
                  <a:lnTo>
                    <a:pt x="378" y="121"/>
                  </a:lnTo>
                  <a:lnTo>
                    <a:pt x="369" y="132"/>
                  </a:lnTo>
                  <a:lnTo>
                    <a:pt x="363" y="140"/>
                  </a:lnTo>
                  <a:lnTo>
                    <a:pt x="358" y="146"/>
                  </a:lnTo>
                  <a:lnTo>
                    <a:pt x="314" y="156"/>
                  </a:lnTo>
                  <a:lnTo>
                    <a:pt x="272" y="167"/>
                  </a:lnTo>
                  <a:lnTo>
                    <a:pt x="235" y="177"/>
                  </a:lnTo>
                  <a:lnTo>
                    <a:pt x="200" y="189"/>
                  </a:lnTo>
                  <a:lnTo>
                    <a:pt x="168" y="201"/>
                  </a:lnTo>
                  <a:lnTo>
                    <a:pt x="140" y="213"/>
                  </a:lnTo>
                  <a:lnTo>
                    <a:pt x="115" y="225"/>
                  </a:lnTo>
                  <a:lnTo>
                    <a:pt x="92" y="237"/>
                  </a:lnTo>
                  <a:lnTo>
                    <a:pt x="73" y="248"/>
                  </a:lnTo>
                  <a:lnTo>
                    <a:pt x="57" y="259"/>
                  </a:lnTo>
                  <a:lnTo>
                    <a:pt x="42" y="267"/>
                  </a:lnTo>
                  <a:lnTo>
                    <a:pt x="31" y="276"/>
                  </a:lnTo>
                  <a:lnTo>
                    <a:pt x="22" y="283"/>
                  </a:lnTo>
                  <a:lnTo>
                    <a:pt x="16" y="289"/>
                  </a:lnTo>
                  <a:lnTo>
                    <a:pt x="11" y="292"/>
                  </a:lnTo>
                  <a:lnTo>
                    <a:pt x="10" y="294"/>
                  </a:lnTo>
                  <a:lnTo>
                    <a:pt x="0" y="303"/>
                  </a:lnTo>
                  <a:lnTo>
                    <a:pt x="11" y="309"/>
                  </a:lnTo>
                  <a:lnTo>
                    <a:pt x="55" y="334"/>
                  </a:lnTo>
                  <a:lnTo>
                    <a:pt x="100" y="357"/>
                  </a:lnTo>
                  <a:lnTo>
                    <a:pt x="143" y="378"/>
                  </a:lnTo>
                  <a:lnTo>
                    <a:pt x="187" y="398"/>
                  </a:lnTo>
                  <a:lnTo>
                    <a:pt x="230" y="414"/>
                  </a:lnTo>
                  <a:lnTo>
                    <a:pt x="272" y="430"/>
                  </a:lnTo>
                  <a:lnTo>
                    <a:pt x="314" y="443"/>
                  </a:lnTo>
                  <a:lnTo>
                    <a:pt x="356" y="454"/>
                  </a:lnTo>
                  <a:lnTo>
                    <a:pt x="398" y="463"/>
                  </a:lnTo>
                  <a:lnTo>
                    <a:pt x="438" y="472"/>
                  </a:lnTo>
                  <a:lnTo>
                    <a:pt x="478" y="479"/>
                  </a:lnTo>
                  <a:lnTo>
                    <a:pt x="518" y="484"/>
                  </a:lnTo>
                  <a:lnTo>
                    <a:pt x="557" y="487"/>
                  </a:lnTo>
                  <a:lnTo>
                    <a:pt x="595" y="491"/>
                  </a:lnTo>
                  <a:lnTo>
                    <a:pt x="633" y="492"/>
                  </a:lnTo>
                  <a:lnTo>
                    <a:pt x="670" y="492"/>
                  </a:lnTo>
                  <a:lnTo>
                    <a:pt x="735" y="490"/>
                  </a:lnTo>
                  <a:lnTo>
                    <a:pt x="797" y="485"/>
                  </a:lnTo>
                  <a:lnTo>
                    <a:pt x="857" y="477"/>
                  </a:lnTo>
                  <a:lnTo>
                    <a:pt x="913" y="466"/>
                  </a:lnTo>
                  <a:lnTo>
                    <a:pt x="966" y="454"/>
                  </a:lnTo>
                  <a:lnTo>
                    <a:pt x="1015" y="441"/>
                  </a:lnTo>
                  <a:lnTo>
                    <a:pt x="1062" y="426"/>
                  </a:lnTo>
                  <a:lnTo>
                    <a:pt x="1104" y="412"/>
                  </a:lnTo>
                  <a:lnTo>
                    <a:pt x="1141" y="398"/>
                  </a:lnTo>
                  <a:lnTo>
                    <a:pt x="1174" y="383"/>
                  </a:lnTo>
                  <a:lnTo>
                    <a:pt x="1204" y="370"/>
                  </a:lnTo>
                  <a:lnTo>
                    <a:pt x="1228" y="358"/>
                  </a:lnTo>
                  <a:lnTo>
                    <a:pt x="1247" y="349"/>
                  </a:lnTo>
                  <a:lnTo>
                    <a:pt x="1262" y="340"/>
                  </a:lnTo>
                  <a:lnTo>
                    <a:pt x="1271" y="335"/>
                  </a:lnTo>
                  <a:lnTo>
                    <a:pt x="1275" y="333"/>
                  </a:lnTo>
                  <a:lnTo>
                    <a:pt x="1264" y="317"/>
                  </a:lnTo>
                  <a:lnTo>
                    <a:pt x="1260" y="320"/>
                  </a:lnTo>
                  <a:lnTo>
                    <a:pt x="1252" y="325"/>
                  </a:lnTo>
                  <a:lnTo>
                    <a:pt x="1238" y="332"/>
                  </a:lnTo>
                  <a:lnTo>
                    <a:pt x="1218" y="343"/>
                  </a:lnTo>
                  <a:lnTo>
                    <a:pt x="1195" y="353"/>
                  </a:lnTo>
                  <a:lnTo>
                    <a:pt x="1166" y="366"/>
                  </a:lnTo>
                  <a:lnTo>
                    <a:pt x="1132" y="380"/>
                  </a:lnTo>
                  <a:lnTo>
                    <a:pt x="1095" y="394"/>
                  </a:lnTo>
                  <a:lnTo>
                    <a:pt x="1055" y="408"/>
                  </a:lnTo>
                  <a:lnTo>
                    <a:pt x="1009" y="422"/>
                  </a:lnTo>
                  <a:lnTo>
                    <a:pt x="960" y="435"/>
                  </a:lnTo>
                  <a:lnTo>
                    <a:pt x="909" y="447"/>
                  </a:lnTo>
                  <a:lnTo>
                    <a:pt x="854" y="456"/>
                  </a:lnTo>
                  <a:lnTo>
                    <a:pt x="795" y="465"/>
                  </a:lnTo>
                  <a:lnTo>
                    <a:pt x="734" y="469"/>
                  </a:lnTo>
                  <a:lnTo>
                    <a:pt x="670" y="472"/>
                  </a:lnTo>
                  <a:lnTo>
                    <a:pt x="635" y="472"/>
                  </a:lnTo>
                  <a:lnTo>
                    <a:pt x="597" y="471"/>
                  </a:lnTo>
                  <a:lnTo>
                    <a:pt x="560" y="468"/>
                  </a:lnTo>
                  <a:lnTo>
                    <a:pt x="523" y="465"/>
                  </a:lnTo>
                  <a:lnTo>
                    <a:pt x="484" y="460"/>
                  </a:lnTo>
                  <a:lnTo>
                    <a:pt x="445" y="454"/>
                  </a:lnTo>
                  <a:lnTo>
                    <a:pt x="406" y="445"/>
                  </a:lnTo>
                  <a:lnTo>
                    <a:pt x="366" y="436"/>
                  </a:lnTo>
                  <a:lnTo>
                    <a:pt x="326" y="425"/>
                  </a:lnTo>
                  <a:lnTo>
                    <a:pt x="285" y="413"/>
                  </a:lnTo>
                  <a:lnTo>
                    <a:pt x="243" y="399"/>
                  </a:lnTo>
                  <a:lnTo>
                    <a:pt x="203" y="383"/>
                  </a:lnTo>
                  <a:lnTo>
                    <a:pt x="159" y="365"/>
                  </a:lnTo>
                  <a:lnTo>
                    <a:pt x="118" y="345"/>
                  </a:lnTo>
                  <a:lnTo>
                    <a:pt x="76" y="323"/>
                  </a:lnTo>
                  <a:lnTo>
                    <a:pt x="33" y="300"/>
                  </a:lnTo>
                  <a:lnTo>
                    <a:pt x="39" y="295"/>
                  </a:lnTo>
                  <a:lnTo>
                    <a:pt x="47" y="289"/>
                  </a:lnTo>
                  <a:lnTo>
                    <a:pt x="57" y="282"/>
                  </a:lnTo>
                  <a:lnTo>
                    <a:pt x="69" y="274"/>
                  </a:lnTo>
                  <a:lnTo>
                    <a:pt x="83" y="266"/>
                  </a:lnTo>
                  <a:lnTo>
                    <a:pt x="97" y="256"/>
                  </a:lnTo>
                  <a:lnTo>
                    <a:pt x="115" y="247"/>
                  </a:lnTo>
                  <a:lnTo>
                    <a:pt x="134" y="237"/>
                  </a:lnTo>
                  <a:lnTo>
                    <a:pt x="156" y="228"/>
                  </a:lnTo>
                  <a:lnTo>
                    <a:pt x="180" y="218"/>
                  </a:lnTo>
                  <a:lnTo>
                    <a:pt x="205" y="209"/>
                  </a:lnTo>
                  <a:lnTo>
                    <a:pt x="232" y="199"/>
                  </a:lnTo>
                  <a:lnTo>
                    <a:pt x="262" y="189"/>
                  </a:lnTo>
                  <a:lnTo>
                    <a:pt x="295" y="181"/>
                  </a:lnTo>
                  <a:lnTo>
                    <a:pt x="329" y="172"/>
                  </a:lnTo>
                  <a:lnTo>
                    <a:pt x="366" y="164"/>
                  </a:lnTo>
                  <a:lnTo>
                    <a:pt x="370" y="163"/>
                  </a:lnTo>
                  <a:lnTo>
                    <a:pt x="372" y="160"/>
                  </a:lnTo>
                  <a:lnTo>
                    <a:pt x="374" y="157"/>
                  </a:lnTo>
                  <a:lnTo>
                    <a:pt x="378" y="151"/>
                  </a:lnTo>
                  <a:lnTo>
                    <a:pt x="386" y="142"/>
                  </a:lnTo>
                  <a:lnTo>
                    <a:pt x="396" y="131"/>
                  </a:lnTo>
                  <a:lnTo>
                    <a:pt x="410" y="120"/>
                  </a:lnTo>
                  <a:lnTo>
                    <a:pt x="426" y="108"/>
                  </a:lnTo>
                  <a:lnTo>
                    <a:pt x="447" y="99"/>
                  </a:lnTo>
                  <a:lnTo>
                    <a:pt x="471" y="91"/>
                  </a:lnTo>
                  <a:lnTo>
                    <a:pt x="474" y="91"/>
                  </a:lnTo>
                  <a:lnTo>
                    <a:pt x="475" y="88"/>
                  </a:lnTo>
                  <a:lnTo>
                    <a:pt x="478" y="85"/>
                  </a:lnTo>
                  <a:lnTo>
                    <a:pt x="486" y="77"/>
                  </a:lnTo>
                  <a:lnTo>
                    <a:pt x="499" y="66"/>
                  </a:lnTo>
                  <a:lnTo>
                    <a:pt x="516" y="53"/>
                  </a:lnTo>
                  <a:lnTo>
                    <a:pt x="538" y="41"/>
                  </a:lnTo>
                  <a:lnTo>
                    <a:pt x="564" y="30"/>
                  </a:lnTo>
                  <a:lnTo>
                    <a:pt x="595" y="22"/>
                  </a:lnTo>
                  <a:lnTo>
                    <a:pt x="630" y="20"/>
                  </a:lnTo>
                  <a:lnTo>
                    <a:pt x="664" y="21"/>
                  </a:lnTo>
                  <a:lnTo>
                    <a:pt x="694" y="26"/>
                  </a:lnTo>
                  <a:lnTo>
                    <a:pt x="719" y="33"/>
                  </a:lnTo>
                  <a:lnTo>
                    <a:pt x="741" y="42"/>
                  </a:lnTo>
                  <a:lnTo>
                    <a:pt x="759" y="54"/>
                  </a:lnTo>
                  <a:lnTo>
                    <a:pt x="775" y="67"/>
                  </a:lnTo>
                  <a:lnTo>
                    <a:pt x="789" y="81"/>
                  </a:lnTo>
                  <a:lnTo>
                    <a:pt x="801" y="96"/>
                  </a:lnTo>
                  <a:lnTo>
                    <a:pt x="804" y="101"/>
                  </a:lnTo>
                  <a:lnTo>
                    <a:pt x="809" y="100"/>
                  </a:lnTo>
                  <a:lnTo>
                    <a:pt x="815" y="100"/>
                  </a:lnTo>
                  <a:lnTo>
                    <a:pt x="827" y="99"/>
                  </a:lnTo>
                  <a:lnTo>
                    <a:pt x="845" y="100"/>
                  </a:lnTo>
                  <a:lnTo>
                    <a:pt x="867" y="105"/>
                  </a:lnTo>
                  <a:lnTo>
                    <a:pt x="889" y="113"/>
                  </a:lnTo>
                  <a:lnTo>
                    <a:pt x="913" y="126"/>
                  </a:lnTo>
                  <a:lnTo>
                    <a:pt x="935" y="146"/>
                  </a:lnTo>
                  <a:lnTo>
                    <a:pt x="954" y="175"/>
                  </a:lnTo>
                  <a:lnTo>
                    <a:pt x="971" y="167"/>
                  </a:lnTo>
                  <a:lnTo>
                    <a:pt x="952" y="138"/>
                  </a:lnTo>
                  <a:lnTo>
                    <a:pt x="930" y="115"/>
                  </a:lnTo>
                  <a:lnTo>
                    <a:pt x="907" y="100"/>
                  </a:lnTo>
                  <a:lnTo>
                    <a:pt x="883" y="89"/>
                  </a:lnTo>
                  <a:lnTo>
                    <a:pt x="861" y="83"/>
                  </a:lnTo>
                  <a:lnTo>
                    <a:pt x="840" y="81"/>
                  </a:lnTo>
                  <a:lnTo>
                    <a:pt x="825" y="79"/>
                  </a:lnTo>
                  <a:lnTo>
                    <a:pt x="813" y="81"/>
                  </a:lnTo>
                  <a:lnTo>
                    <a:pt x="800" y="65"/>
                  </a:lnTo>
                  <a:lnTo>
                    <a:pt x="784" y="51"/>
                  </a:lnTo>
                  <a:lnTo>
                    <a:pt x="767" y="36"/>
                  </a:lnTo>
                  <a:lnTo>
                    <a:pt x="748" y="24"/>
                  </a:lnTo>
                  <a:lnTo>
                    <a:pt x="724" y="15"/>
                  </a:lnTo>
                  <a:lnTo>
                    <a:pt x="698" y="8"/>
                  </a:lnTo>
                  <a:lnTo>
                    <a:pt x="667" y="2"/>
                  </a:lnTo>
                  <a:lnTo>
                    <a:pt x="630" y="0"/>
                  </a:lnTo>
                  <a:lnTo>
                    <a:pt x="594" y="3"/>
                  </a:lnTo>
                  <a:lnTo>
                    <a:pt x="563" y="10"/>
                  </a:lnTo>
                  <a:lnTo>
                    <a:pt x="535" y="21"/>
                  </a:lnTo>
                  <a:lnTo>
                    <a:pt x="512" y="33"/>
                  </a:lnTo>
                  <a:lnTo>
                    <a:pt x="493" y="46"/>
                  </a:lnTo>
                  <a:lnTo>
                    <a:pt x="479" y="58"/>
                  </a:lnTo>
                  <a:lnTo>
                    <a:pt x="468" y="67"/>
                  </a:lnTo>
                  <a:lnTo>
                    <a:pt x="462" y="73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5" name="Freeform 317"/>
            <p:cNvSpPr>
              <a:spLocks/>
            </p:cNvSpPr>
            <p:nvPr/>
          </p:nvSpPr>
          <p:spPr bwMode="auto">
            <a:xfrm>
              <a:off x="3589" y="1761"/>
              <a:ext cx="197" cy="12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1" y="20"/>
                </a:cxn>
                <a:cxn ang="0">
                  <a:pos x="6" y="21"/>
                </a:cxn>
                <a:cxn ang="0">
                  <a:pos x="14" y="22"/>
                </a:cxn>
                <a:cxn ang="0">
                  <a:pos x="24" y="23"/>
                </a:cxn>
                <a:cxn ang="0">
                  <a:pos x="36" y="26"/>
                </a:cxn>
                <a:cxn ang="0">
                  <a:pos x="50" y="29"/>
                </a:cxn>
                <a:cxn ang="0">
                  <a:pos x="66" y="33"/>
                </a:cxn>
                <a:cxn ang="0">
                  <a:pos x="83" y="36"/>
                </a:cxn>
                <a:cxn ang="0">
                  <a:pos x="102" y="42"/>
                </a:cxn>
                <a:cxn ang="0">
                  <a:pos x="121" y="48"/>
                </a:cxn>
                <a:cxn ang="0">
                  <a:pos x="141" y="56"/>
                </a:cxn>
                <a:cxn ang="0">
                  <a:pos x="163" y="64"/>
                </a:cxn>
                <a:cxn ang="0">
                  <a:pos x="184" y="72"/>
                </a:cxn>
                <a:cxn ang="0">
                  <a:pos x="206" y="83"/>
                </a:cxn>
                <a:cxn ang="0">
                  <a:pos x="227" y="94"/>
                </a:cxn>
                <a:cxn ang="0">
                  <a:pos x="248" y="107"/>
                </a:cxn>
                <a:cxn ang="0">
                  <a:pos x="257" y="91"/>
                </a:cxn>
                <a:cxn ang="0">
                  <a:pos x="236" y="78"/>
                </a:cxn>
                <a:cxn ang="0">
                  <a:pos x="214" y="66"/>
                </a:cxn>
                <a:cxn ang="0">
                  <a:pos x="192" y="56"/>
                </a:cxn>
                <a:cxn ang="0">
                  <a:pos x="170" y="47"/>
                </a:cxn>
                <a:cxn ang="0">
                  <a:pos x="150" y="39"/>
                </a:cxn>
                <a:cxn ang="0">
                  <a:pos x="128" y="30"/>
                </a:cxn>
                <a:cxn ang="0">
                  <a:pos x="109" y="24"/>
                </a:cxn>
                <a:cxn ang="0">
                  <a:pos x="90" y="18"/>
                </a:cxn>
                <a:cxn ang="0">
                  <a:pos x="72" y="15"/>
                </a:cxn>
                <a:cxn ang="0">
                  <a:pos x="56" y="10"/>
                </a:cxn>
                <a:cxn ang="0">
                  <a:pos x="41" y="8"/>
                </a:cxn>
                <a:cxn ang="0">
                  <a:pos x="29" y="5"/>
                </a:cxn>
                <a:cxn ang="0">
                  <a:pos x="18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20"/>
                </a:cxn>
              </a:cxnLst>
              <a:rect l="0" t="0" r="r" b="b"/>
              <a:pathLst>
                <a:path w="257" h="107">
                  <a:moveTo>
                    <a:pt x="0" y="20"/>
                  </a:moveTo>
                  <a:lnTo>
                    <a:pt x="1" y="20"/>
                  </a:lnTo>
                  <a:lnTo>
                    <a:pt x="6" y="21"/>
                  </a:lnTo>
                  <a:lnTo>
                    <a:pt x="14" y="22"/>
                  </a:lnTo>
                  <a:lnTo>
                    <a:pt x="24" y="23"/>
                  </a:lnTo>
                  <a:lnTo>
                    <a:pt x="36" y="26"/>
                  </a:lnTo>
                  <a:lnTo>
                    <a:pt x="50" y="29"/>
                  </a:lnTo>
                  <a:lnTo>
                    <a:pt x="66" y="33"/>
                  </a:lnTo>
                  <a:lnTo>
                    <a:pt x="83" y="36"/>
                  </a:lnTo>
                  <a:lnTo>
                    <a:pt x="102" y="42"/>
                  </a:lnTo>
                  <a:lnTo>
                    <a:pt x="121" y="48"/>
                  </a:lnTo>
                  <a:lnTo>
                    <a:pt x="141" y="56"/>
                  </a:lnTo>
                  <a:lnTo>
                    <a:pt x="163" y="64"/>
                  </a:lnTo>
                  <a:lnTo>
                    <a:pt x="184" y="72"/>
                  </a:lnTo>
                  <a:lnTo>
                    <a:pt x="206" y="83"/>
                  </a:lnTo>
                  <a:lnTo>
                    <a:pt x="227" y="94"/>
                  </a:lnTo>
                  <a:lnTo>
                    <a:pt x="248" y="107"/>
                  </a:lnTo>
                  <a:lnTo>
                    <a:pt x="257" y="91"/>
                  </a:lnTo>
                  <a:lnTo>
                    <a:pt x="236" y="78"/>
                  </a:lnTo>
                  <a:lnTo>
                    <a:pt x="214" y="66"/>
                  </a:lnTo>
                  <a:lnTo>
                    <a:pt x="192" y="56"/>
                  </a:lnTo>
                  <a:lnTo>
                    <a:pt x="170" y="47"/>
                  </a:lnTo>
                  <a:lnTo>
                    <a:pt x="150" y="39"/>
                  </a:lnTo>
                  <a:lnTo>
                    <a:pt x="128" y="30"/>
                  </a:lnTo>
                  <a:lnTo>
                    <a:pt x="109" y="24"/>
                  </a:lnTo>
                  <a:lnTo>
                    <a:pt x="90" y="18"/>
                  </a:lnTo>
                  <a:lnTo>
                    <a:pt x="72" y="15"/>
                  </a:lnTo>
                  <a:lnTo>
                    <a:pt x="56" y="10"/>
                  </a:lnTo>
                  <a:lnTo>
                    <a:pt x="41" y="8"/>
                  </a:lnTo>
                  <a:lnTo>
                    <a:pt x="29" y="5"/>
                  </a:lnTo>
                  <a:lnTo>
                    <a:pt x="18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6" name="Freeform 318"/>
            <p:cNvSpPr>
              <a:spLocks/>
            </p:cNvSpPr>
            <p:nvPr/>
          </p:nvSpPr>
          <p:spPr bwMode="auto">
            <a:xfrm>
              <a:off x="3433" y="1773"/>
              <a:ext cx="142" cy="2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3" y="19"/>
                </a:cxn>
                <a:cxn ang="0">
                  <a:pos x="12" y="21"/>
                </a:cxn>
                <a:cxn ang="0">
                  <a:pos x="24" y="23"/>
                </a:cxn>
                <a:cxn ang="0">
                  <a:pos x="40" y="25"/>
                </a:cxn>
                <a:cxn ang="0">
                  <a:pos x="62" y="27"/>
                </a:cxn>
                <a:cxn ang="0">
                  <a:pos x="86" y="25"/>
                </a:cxn>
                <a:cxn ang="0">
                  <a:pos x="112" y="24"/>
                </a:cxn>
                <a:cxn ang="0">
                  <a:pos x="142" y="19"/>
                </a:cxn>
                <a:cxn ang="0">
                  <a:pos x="138" y="0"/>
                </a:cxn>
                <a:cxn ang="0">
                  <a:pos x="111" y="5"/>
                </a:cxn>
                <a:cxn ang="0">
                  <a:pos x="85" y="6"/>
                </a:cxn>
                <a:cxn ang="0">
                  <a:pos x="62" y="8"/>
                </a:cxn>
                <a:cxn ang="0">
                  <a:pos x="43" y="6"/>
                </a:cxn>
                <a:cxn ang="0">
                  <a:pos x="27" y="4"/>
                </a:cxn>
                <a:cxn ang="0">
                  <a:pos x="15" y="3"/>
                </a:cxn>
                <a:cxn ang="0">
                  <a:pos x="8" y="2"/>
                </a:cxn>
                <a:cxn ang="0">
                  <a:pos x="6" y="0"/>
                </a:cxn>
              </a:cxnLst>
              <a:rect l="0" t="0" r="r" b="b"/>
              <a:pathLst>
                <a:path w="142" h="27">
                  <a:moveTo>
                    <a:pt x="6" y="0"/>
                  </a:moveTo>
                  <a:lnTo>
                    <a:pt x="0" y="18"/>
                  </a:lnTo>
                  <a:lnTo>
                    <a:pt x="3" y="19"/>
                  </a:lnTo>
                  <a:lnTo>
                    <a:pt x="12" y="21"/>
                  </a:lnTo>
                  <a:lnTo>
                    <a:pt x="24" y="23"/>
                  </a:lnTo>
                  <a:lnTo>
                    <a:pt x="40" y="25"/>
                  </a:lnTo>
                  <a:lnTo>
                    <a:pt x="62" y="27"/>
                  </a:lnTo>
                  <a:lnTo>
                    <a:pt x="86" y="25"/>
                  </a:lnTo>
                  <a:lnTo>
                    <a:pt x="112" y="24"/>
                  </a:lnTo>
                  <a:lnTo>
                    <a:pt x="142" y="19"/>
                  </a:lnTo>
                  <a:lnTo>
                    <a:pt x="138" y="0"/>
                  </a:lnTo>
                  <a:lnTo>
                    <a:pt x="111" y="5"/>
                  </a:lnTo>
                  <a:lnTo>
                    <a:pt x="85" y="6"/>
                  </a:lnTo>
                  <a:lnTo>
                    <a:pt x="62" y="8"/>
                  </a:lnTo>
                  <a:lnTo>
                    <a:pt x="43" y="6"/>
                  </a:lnTo>
                  <a:lnTo>
                    <a:pt x="27" y="4"/>
                  </a:lnTo>
                  <a:lnTo>
                    <a:pt x="15" y="3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7" name="Freeform 319"/>
            <p:cNvSpPr>
              <a:spLocks/>
            </p:cNvSpPr>
            <p:nvPr/>
          </p:nvSpPr>
          <p:spPr bwMode="auto">
            <a:xfrm>
              <a:off x="3275" y="1834"/>
              <a:ext cx="444" cy="65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0" y="42"/>
                </a:cxn>
                <a:cxn ang="0">
                  <a:pos x="5" y="43"/>
                </a:cxn>
                <a:cxn ang="0">
                  <a:pos x="15" y="46"/>
                </a:cxn>
                <a:cxn ang="0">
                  <a:pos x="29" y="48"/>
                </a:cxn>
                <a:cxn ang="0">
                  <a:pos x="47" y="52"/>
                </a:cxn>
                <a:cxn ang="0">
                  <a:pos x="69" y="55"/>
                </a:cxn>
                <a:cxn ang="0">
                  <a:pos x="94" y="59"/>
                </a:cxn>
                <a:cxn ang="0">
                  <a:pos x="122" y="63"/>
                </a:cxn>
                <a:cxn ang="0">
                  <a:pos x="154" y="64"/>
                </a:cxn>
                <a:cxn ang="0">
                  <a:pos x="186" y="65"/>
                </a:cxn>
                <a:cxn ang="0">
                  <a:pos x="221" y="65"/>
                </a:cxn>
                <a:cxn ang="0">
                  <a:pos x="258" y="64"/>
                </a:cxn>
                <a:cxn ang="0">
                  <a:pos x="295" y="59"/>
                </a:cxn>
                <a:cxn ang="0">
                  <a:pos x="332" y="53"/>
                </a:cxn>
                <a:cxn ang="0">
                  <a:pos x="370" y="45"/>
                </a:cxn>
                <a:cxn ang="0">
                  <a:pos x="407" y="33"/>
                </a:cxn>
                <a:cxn ang="0">
                  <a:pos x="444" y="17"/>
                </a:cxn>
                <a:cxn ang="0">
                  <a:pos x="436" y="0"/>
                </a:cxn>
                <a:cxn ang="0">
                  <a:pos x="400" y="15"/>
                </a:cxn>
                <a:cxn ang="0">
                  <a:pos x="364" y="27"/>
                </a:cxn>
                <a:cxn ang="0">
                  <a:pos x="327" y="35"/>
                </a:cxn>
                <a:cxn ang="0">
                  <a:pos x="290" y="40"/>
                </a:cxn>
                <a:cxn ang="0">
                  <a:pos x="253" y="45"/>
                </a:cxn>
                <a:cxn ang="0">
                  <a:pos x="218" y="46"/>
                </a:cxn>
                <a:cxn ang="0">
                  <a:pos x="184" y="46"/>
                </a:cxn>
                <a:cxn ang="0">
                  <a:pos x="151" y="45"/>
                </a:cxn>
                <a:cxn ang="0">
                  <a:pos x="121" y="42"/>
                </a:cxn>
                <a:cxn ang="0">
                  <a:pos x="93" y="39"/>
                </a:cxn>
                <a:cxn ang="0">
                  <a:pos x="69" y="36"/>
                </a:cxn>
                <a:cxn ang="0">
                  <a:pos x="47" y="33"/>
                </a:cxn>
                <a:cxn ang="0">
                  <a:pos x="30" y="29"/>
                </a:cxn>
                <a:cxn ang="0">
                  <a:pos x="17" y="26"/>
                </a:cxn>
                <a:cxn ang="0">
                  <a:pos x="9" y="24"/>
                </a:cxn>
                <a:cxn ang="0">
                  <a:pos x="5" y="23"/>
                </a:cxn>
              </a:cxnLst>
              <a:rect l="0" t="0" r="r" b="b"/>
              <a:pathLst>
                <a:path w="444" h="65">
                  <a:moveTo>
                    <a:pt x="5" y="23"/>
                  </a:moveTo>
                  <a:lnTo>
                    <a:pt x="0" y="42"/>
                  </a:lnTo>
                  <a:lnTo>
                    <a:pt x="5" y="43"/>
                  </a:lnTo>
                  <a:lnTo>
                    <a:pt x="15" y="46"/>
                  </a:lnTo>
                  <a:lnTo>
                    <a:pt x="29" y="48"/>
                  </a:lnTo>
                  <a:lnTo>
                    <a:pt x="47" y="52"/>
                  </a:lnTo>
                  <a:lnTo>
                    <a:pt x="69" y="55"/>
                  </a:lnTo>
                  <a:lnTo>
                    <a:pt x="94" y="59"/>
                  </a:lnTo>
                  <a:lnTo>
                    <a:pt x="122" y="63"/>
                  </a:lnTo>
                  <a:lnTo>
                    <a:pt x="154" y="64"/>
                  </a:lnTo>
                  <a:lnTo>
                    <a:pt x="186" y="65"/>
                  </a:lnTo>
                  <a:lnTo>
                    <a:pt x="221" y="65"/>
                  </a:lnTo>
                  <a:lnTo>
                    <a:pt x="258" y="64"/>
                  </a:lnTo>
                  <a:lnTo>
                    <a:pt x="295" y="59"/>
                  </a:lnTo>
                  <a:lnTo>
                    <a:pt x="332" y="53"/>
                  </a:lnTo>
                  <a:lnTo>
                    <a:pt x="370" y="45"/>
                  </a:lnTo>
                  <a:lnTo>
                    <a:pt x="407" y="33"/>
                  </a:lnTo>
                  <a:lnTo>
                    <a:pt x="444" y="17"/>
                  </a:lnTo>
                  <a:lnTo>
                    <a:pt x="436" y="0"/>
                  </a:lnTo>
                  <a:lnTo>
                    <a:pt x="400" y="15"/>
                  </a:lnTo>
                  <a:lnTo>
                    <a:pt x="364" y="27"/>
                  </a:lnTo>
                  <a:lnTo>
                    <a:pt x="327" y="35"/>
                  </a:lnTo>
                  <a:lnTo>
                    <a:pt x="290" y="40"/>
                  </a:lnTo>
                  <a:lnTo>
                    <a:pt x="253" y="45"/>
                  </a:lnTo>
                  <a:lnTo>
                    <a:pt x="218" y="46"/>
                  </a:lnTo>
                  <a:lnTo>
                    <a:pt x="184" y="46"/>
                  </a:lnTo>
                  <a:lnTo>
                    <a:pt x="151" y="45"/>
                  </a:lnTo>
                  <a:lnTo>
                    <a:pt x="121" y="42"/>
                  </a:lnTo>
                  <a:lnTo>
                    <a:pt x="93" y="39"/>
                  </a:lnTo>
                  <a:lnTo>
                    <a:pt x="69" y="36"/>
                  </a:lnTo>
                  <a:lnTo>
                    <a:pt x="47" y="33"/>
                  </a:lnTo>
                  <a:lnTo>
                    <a:pt x="30" y="29"/>
                  </a:lnTo>
                  <a:lnTo>
                    <a:pt x="17" y="26"/>
                  </a:lnTo>
                  <a:lnTo>
                    <a:pt x="9" y="24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8" name="Rectangle 320"/>
            <p:cNvSpPr>
              <a:spLocks noChangeArrowheads="1"/>
            </p:cNvSpPr>
            <p:nvPr/>
          </p:nvSpPr>
          <p:spPr bwMode="auto">
            <a:xfrm>
              <a:off x="3451" y="897"/>
              <a:ext cx="14" cy="820"/>
            </a:xfrm>
            <a:prstGeom prst="rect">
              <a:avLst/>
            </a:prstGeom>
            <a:solidFill>
              <a:srgbClr val="00008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69" name="Rectangle 321"/>
            <p:cNvSpPr>
              <a:spLocks noChangeArrowheads="1"/>
            </p:cNvSpPr>
            <p:nvPr/>
          </p:nvSpPr>
          <p:spPr bwMode="auto">
            <a:xfrm>
              <a:off x="3524" y="882"/>
              <a:ext cx="17" cy="869"/>
            </a:xfrm>
            <a:prstGeom prst="rect">
              <a:avLst/>
            </a:prstGeom>
            <a:solidFill>
              <a:srgbClr val="00008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0" name="Freeform 322"/>
            <p:cNvSpPr>
              <a:spLocks/>
            </p:cNvSpPr>
            <p:nvPr/>
          </p:nvSpPr>
          <p:spPr bwMode="auto">
            <a:xfrm>
              <a:off x="2697" y="603"/>
              <a:ext cx="255" cy="91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99" y="1117"/>
                </a:cxn>
                <a:cxn ang="0">
                  <a:pos x="318" y="1113"/>
                </a:cxn>
                <a:cxn ang="0">
                  <a:pos x="19" y="0"/>
                </a:cxn>
                <a:cxn ang="0">
                  <a:pos x="0" y="5"/>
                </a:cxn>
              </a:cxnLst>
              <a:rect l="0" t="0" r="r" b="b"/>
              <a:pathLst>
                <a:path w="318" h="1117">
                  <a:moveTo>
                    <a:pt x="0" y="5"/>
                  </a:moveTo>
                  <a:lnTo>
                    <a:pt x="299" y="1117"/>
                  </a:lnTo>
                  <a:lnTo>
                    <a:pt x="318" y="1113"/>
                  </a:lnTo>
                  <a:lnTo>
                    <a:pt x="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1" name="Freeform 323"/>
            <p:cNvSpPr>
              <a:spLocks/>
            </p:cNvSpPr>
            <p:nvPr/>
          </p:nvSpPr>
          <p:spPr bwMode="auto">
            <a:xfrm>
              <a:off x="2697" y="484"/>
              <a:ext cx="1649" cy="4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3" y="28"/>
                </a:cxn>
                <a:cxn ang="0">
                  <a:pos x="60" y="45"/>
                </a:cxn>
                <a:cxn ang="0">
                  <a:pos x="112" y="68"/>
                </a:cxn>
                <a:cxn ang="0">
                  <a:pos x="182" y="98"/>
                </a:cxn>
                <a:cxn ang="0">
                  <a:pos x="267" y="131"/>
                </a:cxn>
                <a:cxn ang="0">
                  <a:pos x="366" y="168"/>
                </a:cxn>
                <a:cxn ang="0">
                  <a:pos x="479" y="208"/>
                </a:cxn>
                <a:cxn ang="0">
                  <a:pos x="605" y="250"/>
                </a:cxn>
                <a:cxn ang="0">
                  <a:pos x="744" y="293"/>
                </a:cxn>
                <a:cxn ang="0">
                  <a:pos x="895" y="335"/>
                </a:cxn>
                <a:cxn ang="0">
                  <a:pos x="1058" y="375"/>
                </a:cxn>
                <a:cxn ang="0">
                  <a:pos x="1230" y="415"/>
                </a:cxn>
                <a:cxn ang="0">
                  <a:pos x="1413" y="449"/>
                </a:cxn>
                <a:cxn ang="0">
                  <a:pos x="1606" y="482"/>
                </a:cxn>
                <a:cxn ang="0">
                  <a:pos x="1807" y="508"/>
                </a:cxn>
                <a:cxn ang="0">
                  <a:pos x="1912" y="500"/>
                </a:cxn>
                <a:cxn ang="0">
                  <a:pos x="1707" y="477"/>
                </a:cxn>
                <a:cxn ang="0">
                  <a:pos x="1511" y="447"/>
                </a:cxn>
                <a:cxn ang="0">
                  <a:pos x="1324" y="414"/>
                </a:cxn>
                <a:cxn ang="0">
                  <a:pos x="1147" y="377"/>
                </a:cxn>
                <a:cxn ang="0">
                  <a:pos x="980" y="337"/>
                </a:cxn>
                <a:cxn ang="0">
                  <a:pos x="824" y="295"/>
                </a:cxn>
                <a:cxn ang="0">
                  <a:pos x="680" y="253"/>
                </a:cxn>
                <a:cxn ang="0">
                  <a:pos x="547" y="211"/>
                </a:cxn>
                <a:cxn ang="0">
                  <a:pos x="427" y="171"/>
                </a:cxn>
                <a:cxn ang="0">
                  <a:pos x="322" y="131"/>
                </a:cxn>
                <a:cxn ang="0">
                  <a:pos x="230" y="97"/>
                </a:cxn>
                <a:cxn ang="0">
                  <a:pos x="153" y="64"/>
                </a:cxn>
                <a:cxn ang="0">
                  <a:pos x="92" y="38"/>
                </a:cxn>
                <a:cxn ang="0">
                  <a:pos x="47" y="18"/>
                </a:cxn>
                <a:cxn ang="0">
                  <a:pos x="19" y="5"/>
                </a:cxn>
                <a:cxn ang="0">
                  <a:pos x="8" y="0"/>
                </a:cxn>
              </a:cxnLst>
              <a:rect l="0" t="0" r="r" b="b"/>
              <a:pathLst>
                <a:path w="1912" h="519">
                  <a:moveTo>
                    <a:pt x="0" y="18"/>
                  </a:moveTo>
                  <a:lnTo>
                    <a:pt x="3" y="19"/>
                  </a:lnTo>
                  <a:lnTo>
                    <a:pt x="11" y="22"/>
                  </a:lnTo>
                  <a:lnTo>
                    <a:pt x="23" y="28"/>
                  </a:lnTo>
                  <a:lnTo>
                    <a:pt x="38" y="36"/>
                  </a:lnTo>
                  <a:lnTo>
                    <a:pt x="60" y="45"/>
                  </a:lnTo>
                  <a:lnTo>
                    <a:pt x="84" y="56"/>
                  </a:lnTo>
                  <a:lnTo>
                    <a:pt x="112" y="68"/>
                  </a:lnTo>
                  <a:lnTo>
                    <a:pt x="145" y="82"/>
                  </a:lnTo>
                  <a:lnTo>
                    <a:pt x="182" y="98"/>
                  </a:lnTo>
                  <a:lnTo>
                    <a:pt x="222" y="113"/>
                  </a:lnTo>
                  <a:lnTo>
                    <a:pt x="267" y="131"/>
                  </a:lnTo>
                  <a:lnTo>
                    <a:pt x="315" y="149"/>
                  </a:lnTo>
                  <a:lnTo>
                    <a:pt x="366" y="168"/>
                  </a:lnTo>
                  <a:lnTo>
                    <a:pt x="420" y="188"/>
                  </a:lnTo>
                  <a:lnTo>
                    <a:pt x="479" y="208"/>
                  </a:lnTo>
                  <a:lnTo>
                    <a:pt x="541" y="228"/>
                  </a:lnTo>
                  <a:lnTo>
                    <a:pt x="605" y="250"/>
                  </a:lnTo>
                  <a:lnTo>
                    <a:pt x="672" y="271"/>
                  </a:lnTo>
                  <a:lnTo>
                    <a:pt x="744" y="293"/>
                  </a:lnTo>
                  <a:lnTo>
                    <a:pt x="818" y="313"/>
                  </a:lnTo>
                  <a:lnTo>
                    <a:pt x="895" y="335"/>
                  </a:lnTo>
                  <a:lnTo>
                    <a:pt x="975" y="355"/>
                  </a:lnTo>
                  <a:lnTo>
                    <a:pt x="1058" y="375"/>
                  </a:lnTo>
                  <a:lnTo>
                    <a:pt x="1143" y="396"/>
                  </a:lnTo>
                  <a:lnTo>
                    <a:pt x="1230" y="415"/>
                  </a:lnTo>
                  <a:lnTo>
                    <a:pt x="1321" y="433"/>
                  </a:lnTo>
                  <a:lnTo>
                    <a:pt x="1413" y="449"/>
                  </a:lnTo>
                  <a:lnTo>
                    <a:pt x="1508" y="466"/>
                  </a:lnTo>
                  <a:lnTo>
                    <a:pt x="1606" y="482"/>
                  </a:lnTo>
                  <a:lnTo>
                    <a:pt x="1705" y="495"/>
                  </a:lnTo>
                  <a:lnTo>
                    <a:pt x="1807" y="508"/>
                  </a:lnTo>
                  <a:lnTo>
                    <a:pt x="1910" y="519"/>
                  </a:lnTo>
                  <a:lnTo>
                    <a:pt x="1912" y="500"/>
                  </a:lnTo>
                  <a:lnTo>
                    <a:pt x="1809" y="489"/>
                  </a:lnTo>
                  <a:lnTo>
                    <a:pt x="1707" y="477"/>
                  </a:lnTo>
                  <a:lnTo>
                    <a:pt x="1608" y="463"/>
                  </a:lnTo>
                  <a:lnTo>
                    <a:pt x="1511" y="447"/>
                  </a:lnTo>
                  <a:lnTo>
                    <a:pt x="1417" y="432"/>
                  </a:lnTo>
                  <a:lnTo>
                    <a:pt x="1324" y="414"/>
                  </a:lnTo>
                  <a:lnTo>
                    <a:pt x="1235" y="396"/>
                  </a:lnTo>
                  <a:lnTo>
                    <a:pt x="1147" y="377"/>
                  </a:lnTo>
                  <a:lnTo>
                    <a:pt x="1062" y="357"/>
                  </a:lnTo>
                  <a:lnTo>
                    <a:pt x="980" y="337"/>
                  </a:lnTo>
                  <a:lnTo>
                    <a:pt x="901" y="317"/>
                  </a:lnTo>
                  <a:lnTo>
                    <a:pt x="824" y="295"/>
                  </a:lnTo>
                  <a:lnTo>
                    <a:pt x="750" y="275"/>
                  </a:lnTo>
                  <a:lnTo>
                    <a:pt x="680" y="253"/>
                  </a:lnTo>
                  <a:lnTo>
                    <a:pt x="611" y="232"/>
                  </a:lnTo>
                  <a:lnTo>
                    <a:pt x="547" y="211"/>
                  </a:lnTo>
                  <a:lnTo>
                    <a:pt x="486" y="191"/>
                  </a:lnTo>
                  <a:lnTo>
                    <a:pt x="427" y="171"/>
                  </a:lnTo>
                  <a:lnTo>
                    <a:pt x="373" y="150"/>
                  </a:lnTo>
                  <a:lnTo>
                    <a:pt x="322" y="131"/>
                  </a:lnTo>
                  <a:lnTo>
                    <a:pt x="274" y="113"/>
                  </a:lnTo>
                  <a:lnTo>
                    <a:pt x="230" y="97"/>
                  </a:lnTo>
                  <a:lnTo>
                    <a:pt x="190" y="80"/>
                  </a:lnTo>
                  <a:lnTo>
                    <a:pt x="153" y="64"/>
                  </a:lnTo>
                  <a:lnTo>
                    <a:pt x="121" y="51"/>
                  </a:lnTo>
                  <a:lnTo>
                    <a:pt x="92" y="38"/>
                  </a:lnTo>
                  <a:lnTo>
                    <a:pt x="67" y="27"/>
                  </a:lnTo>
                  <a:lnTo>
                    <a:pt x="47" y="18"/>
                  </a:lnTo>
                  <a:lnTo>
                    <a:pt x="31" y="10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8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2" name="Freeform 324"/>
            <p:cNvSpPr>
              <a:spLocks/>
            </p:cNvSpPr>
            <p:nvPr/>
          </p:nvSpPr>
          <p:spPr bwMode="auto">
            <a:xfrm>
              <a:off x="2413" y="650"/>
              <a:ext cx="221" cy="823"/>
            </a:xfrm>
            <a:custGeom>
              <a:avLst/>
              <a:gdLst/>
              <a:ahLst/>
              <a:cxnLst>
                <a:cxn ang="0">
                  <a:pos x="0" y="1025"/>
                </a:cxn>
                <a:cxn ang="0">
                  <a:pos x="18" y="1031"/>
                </a:cxn>
                <a:cxn ang="0">
                  <a:pos x="355" y="6"/>
                </a:cxn>
                <a:cxn ang="0">
                  <a:pos x="338" y="0"/>
                </a:cxn>
                <a:cxn ang="0">
                  <a:pos x="0" y="1025"/>
                </a:cxn>
              </a:cxnLst>
              <a:rect l="0" t="0" r="r" b="b"/>
              <a:pathLst>
                <a:path w="355" h="1031">
                  <a:moveTo>
                    <a:pt x="0" y="1025"/>
                  </a:moveTo>
                  <a:lnTo>
                    <a:pt x="18" y="1031"/>
                  </a:lnTo>
                  <a:lnTo>
                    <a:pt x="355" y="6"/>
                  </a:lnTo>
                  <a:lnTo>
                    <a:pt x="338" y="0"/>
                  </a:lnTo>
                  <a:lnTo>
                    <a:pt x="0" y="1025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4" name="Freeform 326"/>
            <p:cNvSpPr>
              <a:spLocks/>
            </p:cNvSpPr>
            <p:nvPr/>
          </p:nvSpPr>
          <p:spPr bwMode="auto">
            <a:xfrm>
              <a:off x="2416" y="1450"/>
              <a:ext cx="567" cy="65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91" y="46"/>
                </a:cxn>
                <a:cxn ang="0">
                  <a:pos x="176" y="33"/>
                </a:cxn>
                <a:cxn ang="0">
                  <a:pos x="257" y="25"/>
                </a:cxn>
                <a:cxn ang="0">
                  <a:pos x="335" y="21"/>
                </a:cxn>
                <a:cxn ang="0">
                  <a:pos x="410" y="19"/>
                </a:cxn>
                <a:cxn ang="0">
                  <a:pos x="481" y="21"/>
                </a:cxn>
                <a:cxn ang="0">
                  <a:pos x="547" y="25"/>
                </a:cxn>
                <a:cxn ang="0">
                  <a:pos x="608" y="31"/>
                </a:cxn>
                <a:cxn ang="0">
                  <a:pos x="663" y="39"/>
                </a:cxn>
                <a:cxn ang="0">
                  <a:pos x="712" y="47"/>
                </a:cxn>
                <a:cxn ang="0">
                  <a:pos x="755" y="55"/>
                </a:cxn>
                <a:cxn ang="0">
                  <a:pos x="792" y="63"/>
                </a:cxn>
                <a:cxn ang="0">
                  <a:pos x="821" y="70"/>
                </a:cxn>
                <a:cxn ang="0">
                  <a:pos x="842" y="76"/>
                </a:cxn>
                <a:cxn ang="0">
                  <a:pos x="857" y="80"/>
                </a:cxn>
                <a:cxn ang="0">
                  <a:pos x="862" y="82"/>
                </a:cxn>
                <a:cxn ang="0">
                  <a:pos x="866" y="64"/>
                </a:cxn>
                <a:cxn ang="0">
                  <a:pos x="857" y="60"/>
                </a:cxn>
                <a:cxn ang="0">
                  <a:pos x="839" y="55"/>
                </a:cxn>
                <a:cxn ang="0">
                  <a:pos x="812" y="48"/>
                </a:cxn>
                <a:cxn ang="0">
                  <a:pos x="779" y="41"/>
                </a:cxn>
                <a:cxn ang="0">
                  <a:pos x="739" y="33"/>
                </a:cxn>
                <a:cxn ang="0">
                  <a:pos x="692" y="24"/>
                </a:cxn>
                <a:cxn ang="0">
                  <a:pos x="639" y="16"/>
                </a:cxn>
                <a:cxn ang="0">
                  <a:pos x="580" y="10"/>
                </a:cxn>
                <a:cxn ang="0">
                  <a:pos x="516" y="4"/>
                </a:cxn>
                <a:cxn ang="0">
                  <a:pos x="446" y="1"/>
                </a:cxn>
                <a:cxn ang="0">
                  <a:pos x="373" y="0"/>
                </a:cxn>
                <a:cxn ang="0">
                  <a:pos x="296" y="3"/>
                </a:cxn>
                <a:cxn ang="0">
                  <a:pos x="215" y="10"/>
                </a:cxn>
                <a:cxn ang="0">
                  <a:pos x="130" y="19"/>
                </a:cxn>
                <a:cxn ang="0">
                  <a:pos x="44" y="35"/>
                </a:cxn>
              </a:cxnLst>
              <a:rect l="0" t="0" r="r" b="b"/>
              <a:pathLst>
                <a:path w="868" h="82">
                  <a:moveTo>
                    <a:pt x="0" y="45"/>
                  </a:moveTo>
                  <a:lnTo>
                    <a:pt x="5" y="64"/>
                  </a:lnTo>
                  <a:lnTo>
                    <a:pt x="48" y="54"/>
                  </a:lnTo>
                  <a:lnTo>
                    <a:pt x="91" y="46"/>
                  </a:lnTo>
                  <a:lnTo>
                    <a:pt x="134" y="39"/>
                  </a:lnTo>
                  <a:lnTo>
                    <a:pt x="176" y="33"/>
                  </a:lnTo>
                  <a:lnTo>
                    <a:pt x="217" y="29"/>
                  </a:lnTo>
                  <a:lnTo>
                    <a:pt x="257" y="25"/>
                  </a:lnTo>
                  <a:lnTo>
                    <a:pt x="297" y="22"/>
                  </a:lnTo>
                  <a:lnTo>
                    <a:pt x="335" y="21"/>
                  </a:lnTo>
                  <a:lnTo>
                    <a:pt x="373" y="19"/>
                  </a:lnTo>
                  <a:lnTo>
                    <a:pt x="410" y="19"/>
                  </a:lnTo>
                  <a:lnTo>
                    <a:pt x="446" y="19"/>
                  </a:lnTo>
                  <a:lnTo>
                    <a:pt x="481" y="21"/>
                  </a:lnTo>
                  <a:lnTo>
                    <a:pt x="515" y="23"/>
                  </a:lnTo>
                  <a:lnTo>
                    <a:pt x="547" y="25"/>
                  </a:lnTo>
                  <a:lnTo>
                    <a:pt x="578" y="28"/>
                  </a:lnTo>
                  <a:lnTo>
                    <a:pt x="608" y="31"/>
                  </a:lnTo>
                  <a:lnTo>
                    <a:pt x="635" y="35"/>
                  </a:lnTo>
                  <a:lnTo>
                    <a:pt x="663" y="39"/>
                  </a:lnTo>
                  <a:lnTo>
                    <a:pt x="688" y="42"/>
                  </a:lnTo>
                  <a:lnTo>
                    <a:pt x="712" y="47"/>
                  </a:lnTo>
                  <a:lnTo>
                    <a:pt x="735" y="51"/>
                  </a:lnTo>
                  <a:lnTo>
                    <a:pt x="755" y="55"/>
                  </a:lnTo>
                  <a:lnTo>
                    <a:pt x="774" y="59"/>
                  </a:lnTo>
                  <a:lnTo>
                    <a:pt x="792" y="63"/>
                  </a:lnTo>
                  <a:lnTo>
                    <a:pt x="808" y="67"/>
                  </a:lnTo>
                  <a:lnTo>
                    <a:pt x="821" y="70"/>
                  </a:lnTo>
                  <a:lnTo>
                    <a:pt x="833" y="73"/>
                  </a:lnTo>
                  <a:lnTo>
                    <a:pt x="842" y="76"/>
                  </a:lnTo>
                  <a:lnTo>
                    <a:pt x="851" y="78"/>
                  </a:lnTo>
                  <a:lnTo>
                    <a:pt x="857" y="80"/>
                  </a:lnTo>
                  <a:lnTo>
                    <a:pt x="860" y="82"/>
                  </a:lnTo>
                  <a:lnTo>
                    <a:pt x="862" y="82"/>
                  </a:lnTo>
                  <a:lnTo>
                    <a:pt x="868" y="64"/>
                  </a:lnTo>
                  <a:lnTo>
                    <a:pt x="866" y="64"/>
                  </a:lnTo>
                  <a:lnTo>
                    <a:pt x="863" y="63"/>
                  </a:lnTo>
                  <a:lnTo>
                    <a:pt x="857" y="60"/>
                  </a:lnTo>
                  <a:lnTo>
                    <a:pt x="848" y="58"/>
                  </a:lnTo>
                  <a:lnTo>
                    <a:pt x="839" y="55"/>
                  </a:lnTo>
                  <a:lnTo>
                    <a:pt x="827" y="52"/>
                  </a:lnTo>
                  <a:lnTo>
                    <a:pt x="812" y="48"/>
                  </a:lnTo>
                  <a:lnTo>
                    <a:pt x="797" y="45"/>
                  </a:lnTo>
                  <a:lnTo>
                    <a:pt x="779" y="41"/>
                  </a:lnTo>
                  <a:lnTo>
                    <a:pt x="760" y="37"/>
                  </a:lnTo>
                  <a:lnTo>
                    <a:pt x="739" y="33"/>
                  </a:lnTo>
                  <a:lnTo>
                    <a:pt x="717" y="29"/>
                  </a:lnTo>
                  <a:lnTo>
                    <a:pt x="692" y="24"/>
                  </a:lnTo>
                  <a:lnTo>
                    <a:pt x="666" y="21"/>
                  </a:lnTo>
                  <a:lnTo>
                    <a:pt x="639" y="16"/>
                  </a:lnTo>
                  <a:lnTo>
                    <a:pt x="610" y="12"/>
                  </a:lnTo>
                  <a:lnTo>
                    <a:pt x="580" y="10"/>
                  </a:lnTo>
                  <a:lnTo>
                    <a:pt x="548" y="6"/>
                  </a:lnTo>
                  <a:lnTo>
                    <a:pt x="516" y="4"/>
                  </a:lnTo>
                  <a:lnTo>
                    <a:pt x="482" y="3"/>
                  </a:lnTo>
                  <a:lnTo>
                    <a:pt x="446" y="1"/>
                  </a:lnTo>
                  <a:lnTo>
                    <a:pt x="410" y="0"/>
                  </a:lnTo>
                  <a:lnTo>
                    <a:pt x="373" y="0"/>
                  </a:lnTo>
                  <a:lnTo>
                    <a:pt x="335" y="1"/>
                  </a:lnTo>
                  <a:lnTo>
                    <a:pt x="296" y="3"/>
                  </a:lnTo>
                  <a:lnTo>
                    <a:pt x="256" y="6"/>
                  </a:lnTo>
                  <a:lnTo>
                    <a:pt x="215" y="10"/>
                  </a:lnTo>
                  <a:lnTo>
                    <a:pt x="173" y="15"/>
                  </a:lnTo>
                  <a:lnTo>
                    <a:pt x="130" y="19"/>
                  </a:lnTo>
                  <a:lnTo>
                    <a:pt x="87" y="27"/>
                  </a:lnTo>
                  <a:lnTo>
                    <a:pt x="44" y="3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5" name="Freeform 327"/>
            <p:cNvSpPr>
              <a:spLocks/>
            </p:cNvSpPr>
            <p:nvPr/>
          </p:nvSpPr>
          <p:spPr bwMode="auto">
            <a:xfrm>
              <a:off x="2394" y="1516"/>
              <a:ext cx="555" cy="151"/>
            </a:xfrm>
            <a:custGeom>
              <a:avLst/>
              <a:gdLst/>
              <a:ahLst/>
              <a:cxnLst>
                <a:cxn ang="0">
                  <a:pos x="37" y="38"/>
                </a:cxn>
                <a:cxn ang="0">
                  <a:pos x="111" y="75"/>
                </a:cxn>
                <a:cxn ang="0">
                  <a:pos x="184" y="104"/>
                </a:cxn>
                <a:cxn ang="0">
                  <a:pos x="257" y="122"/>
                </a:cxn>
                <a:cxn ang="0">
                  <a:pos x="327" y="134"/>
                </a:cxn>
                <a:cxn ang="0">
                  <a:pos x="397" y="138"/>
                </a:cxn>
                <a:cxn ang="0">
                  <a:pos x="463" y="136"/>
                </a:cxn>
                <a:cxn ang="0">
                  <a:pos x="525" y="130"/>
                </a:cxn>
                <a:cxn ang="0">
                  <a:pos x="582" y="121"/>
                </a:cxn>
                <a:cxn ang="0">
                  <a:pos x="636" y="109"/>
                </a:cxn>
                <a:cxn ang="0">
                  <a:pos x="684" y="95"/>
                </a:cxn>
                <a:cxn ang="0">
                  <a:pos x="725" y="81"/>
                </a:cxn>
                <a:cxn ang="0">
                  <a:pos x="759" y="67"/>
                </a:cxn>
                <a:cxn ang="0">
                  <a:pos x="787" y="56"/>
                </a:cxn>
                <a:cxn ang="0">
                  <a:pos x="806" y="47"/>
                </a:cxn>
                <a:cxn ang="0">
                  <a:pos x="817" y="42"/>
                </a:cxn>
                <a:cxn ang="0">
                  <a:pos x="808" y="24"/>
                </a:cxn>
                <a:cxn ang="0">
                  <a:pos x="802" y="26"/>
                </a:cxn>
                <a:cxn ang="0">
                  <a:pos x="788" y="33"/>
                </a:cxn>
                <a:cxn ang="0">
                  <a:pos x="765" y="44"/>
                </a:cxn>
                <a:cxn ang="0">
                  <a:pos x="735" y="56"/>
                </a:cxn>
                <a:cxn ang="0">
                  <a:pos x="698" y="71"/>
                </a:cxn>
                <a:cxn ang="0">
                  <a:pos x="654" y="84"/>
                </a:cxn>
                <a:cxn ang="0">
                  <a:pos x="605" y="97"/>
                </a:cxn>
                <a:cxn ang="0">
                  <a:pos x="551" y="106"/>
                </a:cxn>
                <a:cxn ang="0">
                  <a:pos x="491" y="115"/>
                </a:cxn>
                <a:cxn ang="0">
                  <a:pos x="429" y="118"/>
                </a:cxn>
                <a:cxn ang="0">
                  <a:pos x="363" y="117"/>
                </a:cxn>
                <a:cxn ang="0">
                  <a:pos x="295" y="110"/>
                </a:cxn>
                <a:cxn ang="0">
                  <a:pos x="226" y="96"/>
                </a:cxn>
                <a:cxn ang="0">
                  <a:pos x="154" y="73"/>
                </a:cxn>
                <a:cxn ang="0">
                  <a:pos x="82" y="42"/>
                </a:cxn>
                <a:cxn ang="0">
                  <a:pos x="10" y="0"/>
                </a:cxn>
              </a:cxnLst>
              <a:rect l="0" t="0" r="r" b="b"/>
              <a:pathLst>
                <a:path w="818" h="138">
                  <a:moveTo>
                    <a:pt x="0" y="16"/>
                  </a:moveTo>
                  <a:lnTo>
                    <a:pt x="37" y="38"/>
                  </a:lnTo>
                  <a:lnTo>
                    <a:pt x="74" y="59"/>
                  </a:lnTo>
                  <a:lnTo>
                    <a:pt x="111" y="75"/>
                  </a:lnTo>
                  <a:lnTo>
                    <a:pt x="147" y="91"/>
                  </a:lnTo>
                  <a:lnTo>
                    <a:pt x="184" y="104"/>
                  </a:lnTo>
                  <a:lnTo>
                    <a:pt x="221" y="114"/>
                  </a:lnTo>
                  <a:lnTo>
                    <a:pt x="257" y="122"/>
                  </a:lnTo>
                  <a:lnTo>
                    <a:pt x="293" y="129"/>
                  </a:lnTo>
                  <a:lnTo>
                    <a:pt x="327" y="134"/>
                  </a:lnTo>
                  <a:lnTo>
                    <a:pt x="362" y="136"/>
                  </a:lnTo>
                  <a:lnTo>
                    <a:pt x="397" y="138"/>
                  </a:lnTo>
                  <a:lnTo>
                    <a:pt x="430" y="138"/>
                  </a:lnTo>
                  <a:lnTo>
                    <a:pt x="463" y="136"/>
                  </a:lnTo>
                  <a:lnTo>
                    <a:pt x="494" y="134"/>
                  </a:lnTo>
                  <a:lnTo>
                    <a:pt x="525" y="130"/>
                  </a:lnTo>
                  <a:lnTo>
                    <a:pt x="555" y="126"/>
                  </a:lnTo>
                  <a:lnTo>
                    <a:pt x="582" y="121"/>
                  </a:lnTo>
                  <a:lnTo>
                    <a:pt x="610" y="115"/>
                  </a:lnTo>
                  <a:lnTo>
                    <a:pt x="636" y="109"/>
                  </a:lnTo>
                  <a:lnTo>
                    <a:pt x="660" y="102"/>
                  </a:lnTo>
                  <a:lnTo>
                    <a:pt x="684" y="95"/>
                  </a:lnTo>
                  <a:lnTo>
                    <a:pt x="706" y="89"/>
                  </a:lnTo>
                  <a:lnTo>
                    <a:pt x="725" y="81"/>
                  </a:lnTo>
                  <a:lnTo>
                    <a:pt x="744" y="74"/>
                  </a:lnTo>
                  <a:lnTo>
                    <a:pt x="759" y="67"/>
                  </a:lnTo>
                  <a:lnTo>
                    <a:pt x="774" y="61"/>
                  </a:lnTo>
                  <a:lnTo>
                    <a:pt x="787" y="56"/>
                  </a:lnTo>
                  <a:lnTo>
                    <a:pt x="798" y="51"/>
                  </a:lnTo>
                  <a:lnTo>
                    <a:pt x="806" y="47"/>
                  </a:lnTo>
                  <a:lnTo>
                    <a:pt x="812" y="43"/>
                  </a:lnTo>
                  <a:lnTo>
                    <a:pt x="817" y="42"/>
                  </a:lnTo>
                  <a:lnTo>
                    <a:pt x="818" y="41"/>
                  </a:lnTo>
                  <a:lnTo>
                    <a:pt x="808" y="24"/>
                  </a:lnTo>
                  <a:lnTo>
                    <a:pt x="807" y="25"/>
                  </a:lnTo>
                  <a:lnTo>
                    <a:pt x="802" y="26"/>
                  </a:lnTo>
                  <a:lnTo>
                    <a:pt x="796" y="30"/>
                  </a:lnTo>
                  <a:lnTo>
                    <a:pt x="788" y="33"/>
                  </a:lnTo>
                  <a:lnTo>
                    <a:pt x="779" y="38"/>
                  </a:lnTo>
                  <a:lnTo>
                    <a:pt x="765" y="44"/>
                  </a:lnTo>
                  <a:lnTo>
                    <a:pt x="751" y="50"/>
                  </a:lnTo>
                  <a:lnTo>
                    <a:pt x="735" y="56"/>
                  </a:lnTo>
                  <a:lnTo>
                    <a:pt x="717" y="63"/>
                  </a:lnTo>
                  <a:lnTo>
                    <a:pt x="698" y="71"/>
                  </a:lnTo>
                  <a:lnTo>
                    <a:pt x="677" y="77"/>
                  </a:lnTo>
                  <a:lnTo>
                    <a:pt x="654" y="84"/>
                  </a:lnTo>
                  <a:lnTo>
                    <a:pt x="630" y="90"/>
                  </a:lnTo>
                  <a:lnTo>
                    <a:pt x="605" y="97"/>
                  </a:lnTo>
                  <a:lnTo>
                    <a:pt x="579" y="102"/>
                  </a:lnTo>
                  <a:lnTo>
                    <a:pt x="551" y="106"/>
                  </a:lnTo>
                  <a:lnTo>
                    <a:pt x="521" y="111"/>
                  </a:lnTo>
                  <a:lnTo>
                    <a:pt x="491" y="115"/>
                  </a:lnTo>
                  <a:lnTo>
                    <a:pt x="461" y="117"/>
                  </a:lnTo>
                  <a:lnTo>
                    <a:pt x="429" y="118"/>
                  </a:lnTo>
                  <a:lnTo>
                    <a:pt x="397" y="118"/>
                  </a:lnTo>
                  <a:lnTo>
                    <a:pt x="363" y="117"/>
                  </a:lnTo>
                  <a:lnTo>
                    <a:pt x="330" y="115"/>
                  </a:lnTo>
                  <a:lnTo>
                    <a:pt x="295" y="110"/>
                  </a:lnTo>
                  <a:lnTo>
                    <a:pt x="260" y="104"/>
                  </a:lnTo>
                  <a:lnTo>
                    <a:pt x="226" y="96"/>
                  </a:lnTo>
                  <a:lnTo>
                    <a:pt x="190" y="86"/>
                  </a:lnTo>
                  <a:lnTo>
                    <a:pt x="154" y="73"/>
                  </a:lnTo>
                  <a:lnTo>
                    <a:pt x="118" y="59"/>
                  </a:lnTo>
                  <a:lnTo>
                    <a:pt x="82" y="42"/>
                  </a:lnTo>
                  <a:lnTo>
                    <a:pt x="46" y="23"/>
                  </a:lnTo>
                  <a:lnTo>
                    <a:pt x="1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6" name="Freeform 328"/>
            <p:cNvSpPr>
              <a:spLocks/>
            </p:cNvSpPr>
            <p:nvPr/>
          </p:nvSpPr>
          <p:spPr bwMode="auto">
            <a:xfrm>
              <a:off x="2369" y="1555"/>
              <a:ext cx="619" cy="28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11" y="31"/>
                </a:cxn>
                <a:cxn ang="0">
                  <a:pos x="32" y="67"/>
                </a:cxn>
                <a:cxn ang="0">
                  <a:pos x="67" y="112"/>
                </a:cxn>
                <a:cxn ang="0">
                  <a:pos x="115" y="160"/>
                </a:cxn>
                <a:cxn ang="0">
                  <a:pos x="181" y="204"/>
                </a:cxn>
                <a:cxn ang="0">
                  <a:pos x="263" y="240"/>
                </a:cxn>
                <a:cxn ang="0">
                  <a:pos x="366" y="262"/>
                </a:cxn>
                <a:cxn ang="0">
                  <a:pos x="483" y="262"/>
                </a:cxn>
                <a:cxn ang="0">
                  <a:pos x="589" y="241"/>
                </a:cxn>
                <a:cxn ang="0">
                  <a:pos x="675" y="207"/>
                </a:cxn>
                <a:cxn ang="0">
                  <a:pos x="745" y="163"/>
                </a:cxn>
                <a:cxn ang="0">
                  <a:pos x="801" y="116"/>
                </a:cxn>
                <a:cxn ang="0">
                  <a:pos x="840" y="73"/>
                </a:cxn>
                <a:cxn ang="0">
                  <a:pos x="865" y="37"/>
                </a:cxn>
                <a:cxn ang="0">
                  <a:pos x="878" y="17"/>
                </a:cxn>
                <a:cxn ang="0">
                  <a:pos x="863" y="5"/>
                </a:cxn>
                <a:cxn ang="0">
                  <a:pos x="857" y="15"/>
                </a:cxn>
                <a:cxn ang="0">
                  <a:pos x="839" y="43"/>
                </a:cxn>
                <a:cxn ang="0">
                  <a:pos x="806" y="81"/>
                </a:cxn>
                <a:cxn ang="0">
                  <a:pos x="762" y="125"/>
                </a:cxn>
                <a:cxn ang="0">
                  <a:pos x="702" y="170"/>
                </a:cxn>
                <a:cxn ang="0">
                  <a:pos x="626" y="208"/>
                </a:cxn>
                <a:cxn ang="0">
                  <a:pos x="534" y="234"/>
                </a:cxn>
                <a:cxn ang="0">
                  <a:pos x="425" y="245"/>
                </a:cxn>
                <a:cxn ang="0">
                  <a:pos x="317" y="234"/>
                </a:cxn>
                <a:cxn ang="0">
                  <a:pos x="229" y="207"/>
                </a:cxn>
                <a:cxn ang="0">
                  <a:pos x="158" y="169"/>
                </a:cxn>
                <a:cxn ang="0">
                  <a:pos x="103" y="123"/>
                </a:cxn>
                <a:cxn ang="0">
                  <a:pos x="63" y="79"/>
                </a:cxn>
                <a:cxn ang="0">
                  <a:pos x="37" y="39"/>
                </a:cxn>
                <a:cxn ang="0">
                  <a:pos x="23" y="11"/>
                </a:cxn>
                <a:cxn ang="0">
                  <a:pos x="18" y="0"/>
                </a:cxn>
              </a:cxnLst>
              <a:rect l="0" t="0" r="r" b="b"/>
              <a:pathLst>
                <a:path w="879" h="264">
                  <a:moveTo>
                    <a:pt x="0" y="6"/>
                  </a:moveTo>
                  <a:lnTo>
                    <a:pt x="1" y="9"/>
                  </a:lnTo>
                  <a:lnTo>
                    <a:pt x="5" y="18"/>
                  </a:lnTo>
                  <a:lnTo>
                    <a:pt x="11" y="31"/>
                  </a:lnTo>
                  <a:lnTo>
                    <a:pt x="20" y="48"/>
                  </a:lnTo>
                  <a:lnTo>
                    <a:pt x="32" y="67"/>
                  </a:lnTo>
                  <a:lnTo>
                    <a:pt x="48" y="88"/>
                  </a:lnTo>
                  <a:lnTo>
                    <a:pt x="67" y="112"/>
                  </a:lnTo>
                  <a:lnTo>
                    <a:pt x="89" y="136"/>
                  </a:lnTo>
                  <a:lnTo>
                    <a:pt x="115" y="160"/>
                  </a:lnTo>
                  <a:lnTo>
                    <a:pt x="146" y="183"/>
                  </a:lnTo>
                  <a:lnTo>
                    <a:pt x="181" y="204"/>
                  </a:lnTo>
                  <a:lnTo>
                    <a:pt x="220" y="225"/>
                  </a:lnTo>
                  <a:lnTo>
                    <a:pt x="263" y="240"/>
                  </a:lnTo>
                  <a:lnTo>
                    <a:pt x="312" y="253"/>
                  </a:lnTo>
                  <a:lnTo>
                    <a:pt x="366" y="262"/>
                  </a:lnTo>
                  <a:lnTo>
                    <a:pt x="425" y="264"/>
                  </a:lnTo>
                  <a:lnTo>
                    <a:pt x="483" y="262"/>
                  </a:lnTo>
                  <a:lnTo>
                    <a:pt x="538" y="253"/>
                  </a:lnTo>
                  <a:lnTo>
                    <a:pt x="589" y="241"/>
                  </a:lnTo>
                  <a:lnTo>
                    <a:pt x="634" y="225"/>
                  </a:lnTo>
                  <a:lnTo>
                    <a:pt x="675" y="207"/>
                  </a:lnTo>
                  <a:lnTo>
                    <a:pt x="712" y="185"/>
                  </a:lnTo>
                  <a:lnTo>
                    <a:pt x="745" y="163"/>
                  </a:lnTo>
                  <a:lnTo>
                    <a:pt x="774" y="140"/>
                  </a:lnTo>
                  <a:lnTo>
                    <a:pt x="801" y="116"/>
                  </a:lnTo>
                  <a:lnTo>
                    <a:pt x="822" y="93"/>
                  </a:lnTo>
                  <a:lnTo>
                    <a:pt x="840" y="73"/>
                  </a:lnTo>
                  <a:lnTo>
                    <a:pt x="854" y="54"/>
                  </a:lnTo>
                  <a:lnTo>
                    <a:pt x="865" y="37"/>
                  </a:lnTo>
                  <a:lnTo>
                    <a:pt x="874" y="25"/>
                  </a:lnTo>
                  <a:lnTo>
                    <a:pt x="878" y="17"/>
                  </a:lnTo>
                  <a:lnTo>
                    <a:pt x="879" y="13"/>
                  </a:lnTo>
                  <a:lnTo>
                    <a:pt x="863" y="5"/>
                  </a:lnTo>
                  <a:lnTo>
                    <a:pt x="862" y="8"/>
                  </a:lnTo>
                  <a:lnTo>
                    <a:pt x="857" y="15"/>
                  </a:lnTo>
                  <a:lnTo>
                    <a:pt x="848" y="27"/>
                  </a:lnTo>
                  <a:lnTo>
                    <a:pt x="839" y="43"/>
                  </a:lnTo>
                  <a:lnTo>
                    <a:pt x="824" y="62"/>
                  </a:lnTo>
                  <a:lnTo>
                    <a:pt x="806" y="81"/>
                  </a:lnTo>
                  <a:lnTo>
                    <a:pt x="786" y="104"/>
                  </a:lnTo>
                  <a:lnTo>
                    <a:pt x="762" y="125"/>
                  </a:lnTo>
                  <a:lnTo>
                    <a:pt x="734" y="148"/>
                  </a:lnTo>
                  <a:lnTo>
                    <a:pt x="702" y="170"/>
                  </a:lnTo>
                  <a:lnTo>
                    <a:pt x="666" y="190"/>
                  </a:lnTo>
                  <a:lnTo>
                    <a:pt x="626" y="208"/>
                  </a:lnTo>
                  <a:lnTo>
                    <a:pt x="583" y="224"/>
                  </a:lnTo>
                  <a:lnTo>
                    <a:pt x="534" y="234"/>
                  </a:lnTo>
                  <a:lnTo>
                    <a:pt x="482" y="243"/>
                  </a:lnTo>
                  <a:lnTo>
                    <a:pt x="425" y="245"/>
                  </a:lnTo>
                  <a:lnTo>
                    <a:pt x="369" y="243"/>
                  </a:lnTo>
                  <a:lnTo>
                    <a:pt x="317" y="234"/>
                  </a:lnTo>
                  <a:lnTo>
                    <a:pt x="270" y="222"/>
                  </a:lnTo>
                  <a:lnTo>
                    <a:pt x="229" y="207"/>
                  </a:lnTo>
                  <a:lnTo>
                    <a:pt x="191" y="189"/>
                  </a:lnTo>
                  <a:lnTo>
                    <a:pt x="158" y="169"/>
                  </a:lnTo>
                  <a:lnTo>
                    <a:pt x="128" y="146"/>
                  </a:lnTo>
                  <a:lnTo>
                    <a:pt x="103" y="123"/>
                  </a:lnTo>
                  <a:lnTo>
                    <a:pt x="81" y="100"/>
                  </a:lnTo>
                  <a:lnTo>
                    <a:pt x="63" y="79"/>
                  </a:lnTo>
                  <a:lnTo>
                    <a:pt x="49" y="57"/>
                  </a:lnTo>
                  <a:lnTo>
                    <a:pt x="37" y="39"/>
                  </a:lnTo>
                  <a:lnTo>
                    <a:pt x="29" y="24"/>
                  </a:lnTo>
                  <a:lnTo>
                    <a:pt x="23" y="11"/>
                  </a:lnTo>
                  <a:lnTo>
                    <a:pt x="19" y="3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7" name="Freeform 329"/>
            <p:cNvSpPr>
              <a:spLocks/>
            </p:cNvSpPr>
            <p:nvPr/>
          </p:nvSpPr>
          <p:spPr bwMode="auto">
            <a:xfrm>
              <a:off x="4003" y="945"/>
              <a:ext cx="263" cy="778"/>
            </a:xfrm>
            <a:custGeom>
              <a:avLst/>
              <a:gdLst/>
              <a:ahLst/>
              <a:cxnLst>
                <a:cxn ang="0">
                  <a:pos x="0" y="772"/>
                </a:cxn>
                <a:cxn ang="0">
                  <a:pos x="19" y="778"/>
                </a:cxn>
                <a:cxn ang="0">
                  <a:pos x="263" y="6"/>
                </a:cxn>
                <a:cxn ang="0">
                  <a:pos x="245" y="0"/>
                </a:cxn>
                <a:cxn ang="0">
                  <a:pos x="0" y="772"/>
                </a:cxn>
              </a:cxnLst>
              <a:rect l="0" t="0" r="r" b="b"/>
              <a:pathLst>
                <a:path w="263" h="778">
                  <a:moveTo>
                    <a:pt x="0" y="772"/>
                  </a:moveTo>
                  <a:lnTo>
                    <a:pt x="19" y="778"/>
                  </a:lnTo>
                  <a:lnTo>
                    <a:pt x="263" y="6"/>
                  </a:lnTo>
                  <a:lnTo>
                    <a:pt x="245" y="0"/>
                  </a:lnTo>
                  <a:lnTo>
                    <a:pt x="0" y="772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79" name="Freeform 331"/>
            <p:cNvSpPr>
              <a:spLocks/>
            </p:cNvSpPr>
            <p:nvPr/>
          </p:nvSpPr>
          <p:spPr bwMode="auto">
            <a:xfrm>
              <a:off x="4030" y="1743"/>
              <a:ext cx="652" cy="66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4" y="52"/>
                </a:cxn>
                <a:cxn ang="0">
                  <a:pos x="68" y="38"/>
                </a:cxn>
                <a:cxn ang="0">
                  <a:pos x="132" y="29"/>
                </a:cxn>
                <a:cxn ang="0">
                  <a:pos x="193" y="23"/>
                </a:cxn>
                <a:cxn ang="0">
                  <a:pos x="251" y="19"/>
                </a:cxn>
                <a:cxn ang="0">
                  <a:pos x="308" y="18"/>
                </a:cxn>
                <a:cxn ang="0">
                  <a:pos x="360" y="20"/>
                </a:cxn>
                <a:cxn ang="0">
                  <a:pos x="409" y="23"/>
                </a:cxn>
                <a:cxn ang="0">
                  <a:pos x="455" y="28"/>
                </a:cxn>
                <a:cxn ang="0">
                  <a:pos x="497" y="34"/>
                </a:cxn>
                <a:cxn ang="0">
                  <a:pos x="534" y="40"/>
                </a:cxn>
                <a:cxn ang="0">
                  <a:pos x="566" y="46"/>
                </a:cxn>
                <a:cxn ang="0">
                  <a:pos x="594" y="52"/>
                </a:cxn>
                <a:cxn ang="0">
                  <a:pos x="615" y="58"/>
                </a:cxn>
                <a:cxn ang="0">
                  <a:pos x="632" y="61"/>
                </a:cxn>
                <a:cxn ang="0">
                  <a:pos x="643" y="65"/>
                </a:cxn>
                <a:cxn ang="0">
                  <a:pos x="646" y="66"/>
                </a:cxn>
                <a:cxn ang="0">
                  <a:pos x="652" y="47"/>
                </a:cxn>
                <a:cxn ang="0">
                  <a:pos x="649" y="46"/>
                </a:cxn>
                <a:cxn ang="0">
                  <a:pos x="638" y="43"/>
                </a:cxn>
                <a:cxn ang="0">
                  <a:pos x="621" y="38"/>
                </a:cxn>
                <a:cxn ang="0">
                  <a:pos x="598" y="32"/>
                </a:cxn>
                <a:cxn ang="0">
                  <a:pos x="571" y="26"/>
                </a:cxn>
                <a:cxn ang="0">
                  <a:pos x="539" y="20"/>
                </a:cxn>
                <a:cxn ang="0">
                  <a:pos x="500" y="14"/>
                </a:cxn>
                <a:cxn ang="0">
                  <a:pos x="458" y="8"/>
                </a:cxn>
                <a:cxn ang="0">
                  <a:pos x="412" y="4"/>
                </a:cxn>
                <a:cxn ang="0">
                  <a:pos x="361" y="1"/>
                </a:cxn>
                <a:cxn ang="0">
                  <a:pos x="308" y="0"/>
                </a:cxn>
                <a:cxn ang="0">
                  <a:pos x="251" y="0"/>
                </a:cxn>
                <a:cxn ang="0">
                  <a:pos x="192" y="4"/>
                </a:cxn>
                <a:cxn ang="0">
                  <a:pos x="131" y="10"/>
                </a:cxn>
                <a:cxn ang="0">
                  <a:pos x="66" y="20"/>
                </a:cxn>
                <a:cxn ang="0">
                  <a:pos x="0" y="34"/>
                </a:cxn>
              </a:cxnLst>
              <a:rect l="0" t="0" r="r" b="b"/>
              <a:pathLst>
                <a:path w="652" h="66">
                  <a:moveTo>
                    <a:pt x="0" y="34"/>
                  </a:moveTo>
                  <a:lnTo>
                    <a:pt x="4" y="52"/>
                  </a:lnTo>
                  <a:lnTo>
                    <a:pt x="68" y="38"/>
                  </a:lnTo>
                  <a:lnTo>
                    <a:pt x="132" y="29"/>
                  </a:lnTo>
                  <a:lnTo>
                    <a:pt x="193" y="23"/>
                  </a:lnTo>
                  <a:lnTo>
                    <a:pt x="251" y="19"/>
                  </a:lnTo>
                  <a:lnTo>
                    <a:pt x="308" y="18"/>
                  </a:lnTo>
                  <a:lnTo>
                    <a:pt x="360" y="20"/>
                  </a:lnTo>
                  <a:lnTo>
                    <a:pt x="409" y="23"/>
                  </a:lnTo>
                  <a:lnTo>
                    <a:pt x="455" y="28"/>
                  </a:lnTo>
                  <a:lnTo>
                    <a:pt x="497" y="34"/>
                  </a:lnTo>
                  <a:lnTo>
                    <a:pt x="534" y="40"/>
                  </a:lnTo>
                  <a:lnTo>
                    <a:pt x="566" y="46"/>
                  </a:lnTo>
                  <a:lnTo>
                    <a:pt x="594" y="52"/>
                  </a:lnTo>
                  <a:lnTo>
                    <a:pt x="615" y="58"/>
                  </a:lnTo>
                  <a:lnTo>
                    <a:pt x="632" y="61"/>
                  </a:lnTo>
                  <a:lnTo>
                    <a:pt x="643" y="65"/>
                  </a:lnTo>
                  <a:lnTo>
                    <a:pt x="646" y="66"/>
                  </a:lnTo>
                  <a:lnTo>
                    <a:pt x="652" y="47"/>
                  </a:lnTo>
                  <a:lnTo>
                    <a:pt x="649" y="46"/>
                  </a:lnTo>
                  <a:lnTo>
                    <a:pt x="638" y="43"/>
                  </a:lnTo>
                  <a:lnTo>
                    <a:pt x="621" y="38"/>
                  </a:lnTo>
                  <a:lnTo>
                    <a:pt x="598" y="32"/>
                  </a:lnTo>
                  <a:lnTo>
                    <a:pt x="571" y="26"/>
                  </a:lnTo>
                  <a:lnTo>
                    <a:pt x="539" y="20"/>
                  </a:lnTo>
                  <a:lnTo>
                    <a:pt x="500" y="14"/>
                  </a:lnTo>
                  <a:lnTo>
                    <a:pt x="458" y="8"/>
                  </a:lnTo>
                  <a:lnTo>
                    <a:pt x="412" y="4"/>
                  </a:lnTo>
                  <a:lnTo>
                    <a:pt x="361" y="1"/>
                  </a:lnTo>
                  <a:lnTo>
                    <a:pt x="308" y="0"/>
                  </a:lnTo>
                  <a:lnTo>
                    <a:pt x="251" y="0"/>
                  </a:lnTo>
                  <a:lnTo>
                    <a:pt x="192" y="4"/>
                  </a:lnTo>
                  <a:lnTo>
                    <a:pt x="131" y="10"/>
                  </a:lnTo>
                  <a:lnTo>
                    <a:pt x="66" y="2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0" name="Freeform 332"/>
            <p:cNvSpPr>
              <a:spLocks/>
            </p:cNvSpPr>
            <p:nvPr/>
          </p:nvSpPr>
          <p:spPr bwMode="auto">
            <a:xfrm>
              <a:off x="4040" y="1815"/>
              <a:ext cx="616" cy="10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5" y="48"/>
                </a:cxn>
                <a:cxn ang="0">
                  <a:pos x="111" y="73"/>
                </a:cxn>
                <a:cxn ang="0">
                  <a:pos x="166" y="90"/>
                </a:cxn>
                <a:cxn ang="0">
                  <a:pos x="220" y="100"/>
                </a:cxn>
                <a:cxn ang="0">
                  <a:pos x="272" y="106"/>
                </a:cxn>
                <a:cxn ang="0">
                  <a:pos x="324" y="108"/>
                </a:cxn>
                <a:cxn ang="0">
                  <a:pos x="372" y="105"/>
                </a:cxn>
                <a:cxn ang="0">
                  <a:pos x="417" y="98"/>
                </a:cxn>
                <a:cxn ang="0">
                  <a:pos x="459" y="91"/>
                </a:cxn>
                <a:cxn ang="0">
                  <a:pos x="497" y="80"/>
                </a:cxn>
                <a:cxn ang="0">
                  <a:pos x="531" y="70"/>
                </a:cxn>
                <a:cxn ang="0">
                  <a:pos x="560" y="60"/>
                </a:cxn>
                <a:cxn ang="0">
                  <a:pos x="584" y="50"/>
                </a:cxn>
                <a:cxn ang="0">
                  <a:pos x="600" y="42"/>
                </a:cxn>
                <a:cxn ang="0">
                  <a:pos x="612" y="37"/>
                </a:cxn>
                <a:cxn ang="0">
                  <a:pos x="616" y="35"/>
                </a:cxn>
                <a:cxn ang="0">
                  <a:pos x="608" y="18"/>
                </a:cxn>
                <a:cxn ang="0">
                  <a:pos x="604" y="20"/>
                </a:cxn>
                <a:cxn ang="0">
                  <a:pos x="593" y="25"/>
                </a:cxn>
                <a:cxn ang="0">
                  <a:pos x="575" y="32"/>
                </a:cxn>
                <a:cxn ang="0">
                  <a:pos x="552" y="42"/>
                </a:cxn>
                <a:cxn ang="0">
                  <a:pos x="525" y="53"/>
                </a:cxn>
                <a:cxn ang="0">
                  <a:pos x="493" y="62"/>
                </a:cxn>
                <a:cxn ang="0">
                  <a:pos x="456" y="72"/>
                </a:cxn>
                <a:cxn ang="0">
                  <a:pos x="415" y="80"/>
                </a:cxn>
                <a:cxn ang="0">
                  <a:pos x="371" y="86"/>
                </a:cxn>
                <a:cxn ang="0">
                  <a:pos x="324" y="88"/>
                </a:cxn>
                <a:cxn ang="0">
                  <a:pos x="275" y="87"/>
                </a:cxn>
                <a:cxn ang="0">
                  <a:pos x="223" y="82"/>
                </a:cxn>
                <a:cxn ang="0">
                  <a:pos x="172" y="72"/>
                </a:cxn>
                <a:cxn ang="0">
                  <a:pos x="118" y="55"/>
                </a:cxn>
                <a:cxn ang="0">
                  <a:pos x="64" y="31"/>
                </a:cxn>
                <a:cxn ang="0">
                  <a:pos x="10" y="0"/>
                </a:cxn>
                <a:cxn ang="0">
                  <a:pos x="0" y="15"/>
                </a:cxn>
              </a:cxnLst>
              <a:rect l="0" t="0" r="r" b="b"/>
              <a:pathLst>
                <a:path w="616" h="108">
                  <a:moveTo>
                    <a:pt x="0" y="15"/>
                  </a:moveTo>
                  <a:lnTo>
                    <a:pt x="55" y="48"/>
                  </a:lnTo>
                  <a:lnTo>
                    <a:pt x="111" y="73"/>
                  </a:lnTo>
                  <a:lnTo>
                    <a:pt x="166" y="90"/>
                  </a:lnTo>
                  <a:lnTo>
                    <a:pt x="220" y="100"/>
                  </a:lnTo>
                  <a:lnTo>
                    <a:pt x="272" y="106"/>
                  </a:lnTo>
                  <a:lnTo>
                    <a:pt x="324" y="108"/>
                  </a:lnTo>
                  <a:lnTo>
                    <a:pt x="372" y="105"/>
                  </a:lnTo>
                  <a:lnTo>
                    <a:pt x="417" y="98"/>
                  </a:lnTo>
                  <a:lnTo>
                    <a:pt x="459" y="91"/>
                  </a:lnTo>
                  <a:lnTo>
                    <a:pt x="497" y="80"/>
                  </a:lnTo>
                  <a:lnTo>
                    <a:pt x="531" y="70"/>
                  </a:lnTo>
                  <a:lnTo>
                    <a:pt x="560" y="60"/>
                  </a:lnTo>
                  <a:lnTo>
                    <a:pt x="584" y="50"/>
                  </a:lnTo>
                  <a:lnTo>
                    <a:pt x="600" y="42"/>
                  </a:lnTo>
                  <a:lnTo>
                    <a:pt x="612" y="37"/>
                  </a:lnTo>
                  <a:lnTo>
                    <a:pt x="616" y="35"/>
                  </a:lnTo>
                  <a:lnTo>
                    <a:pt x="608" y="18"/>
                  </a:lnTo>
                  <a:lnTo>
                    <a:pt x="604" y="20"/>
                  </a:lnTo>
                  <a:lnTo>
                    <a:pt x="593" y="25"/>
                  </a:lnTo>
                  <a:lnTo>
                    <a:pt x="575" y="32"/>
                  </a:lnTo>
                  <a:lnTo>
                    <a:pt x="552" y="42"/>
                  </a:lnTo>
                  <a:lnTo>
                    <a:pt x="525" y="53"/>
                  </a:lnTo>
                  <a:lnTo>
                    <a:pt x="493" y="62"/>
                  </a:lnTo>
                  <a:lnTo>
                    <a:pt x="456" y="72"/>
                  </a:lnTo>
                  <a:lnTo>
                    <a:pt x="415" y="80"/>
                  </a:lnTo>
                  <a:lnTo>
                    <a:pt x="371" y="86"/>
                  </a:lnTo>
                  <a:lnTo>
                    <a:pt x="324" y="88"/>
                  </a:lnTo>
                  <a:lnTo>
                    <a:pt x="275" y="87"/>
                  </a:lnTo>
                  <a:lnTo>
                    <a:pt x="223" y="82"/>
                  </a:lnTo>
                  <a:lnTo>
                    <a:pt x="172" y="72"/>
                  </a:lnTo>
                  <a:lnTo>
                    <a:pt x="118" y="55"/>
                  </a:lnTo>
                  <a:lnTo>
                    <a:pt x="64" y="31"/>
                  </a:lnTo>
                  <a:lnTo>
                    <a:pt x="1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1" name="Freeform 333"/>
            <p:cNvSpPr>
              <a:spLocks/>
            </p:cNvSpPr>
            <p:nvPr/>
          </p:nvSpPr>
          <p:spPr bwMode="auto">
            <a:xfrm>
              <a:off x="4023" y="1852"/>
              <a:ext cx="664" cy="202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8" y="25"/>
                </a:cxn>
                <a:cxn ang="0">
                  <a:pos x="24" y="53"/>
                </a:cxn>
                <a:cxn ang="0">
                  <a:pos x="50" y="87"/>
                </a:cxn>
                <a:cxn ang="0">
                  <a:pos x="87" y="123"/>
                </a:cxn>
                <a:cxn ang="0">
                  <a:pos x="136" y="157"/>
                </a:cxn>
                <a:cxn ang="0">
                  <a:pos x="199" y="184"/>
                </a:cxn>
                <a:cxn ang="0">
                  <a:pos x="276" y="200"/>
                </a:cxn>
                <a:cxn ang="0">
                  <a:pos x="365" y="200"/>
                </a:cxn>
                <a:cxn ang="0">
                  <a:pos x="444" y="184"/>
                </a:cxn>
                <a:cxn ang="0">
                  <a:pos x="510" y="158"/>
                </a:cxn>
                <a:cxn ang="0">
                  <a:pos x="563" y="126"/>
                </a:cxn>
                <a:cxn ang="0">
                  <a:pos x="604" y="90"/>
                </a:cxn>
                <a:cxn ang="0">
                  <a:pos x="634" y="56"/>
                </a:cxn>
                <a:cxn ang="0">
                  <a:pos x="653" y="30"/>
                </a:cxn>
                <a:cxn ang="0">
                  <a:pos x="663" y="14"/>
                </a:cxn>
                <a:cxn ang="0">
                  <a:pos x="647" y="4"/>
                </a:cxn>
                <a:cxn ang="0">
                  <a:pos x="642" y="12"/>
                </a:cxn>
                <a:cxn ang="0">
                  <a:pos x="629" y="32"/>
                </a:cxn>
                <a:cxn ang="0">
                  <a:pos x="605" y="61"/>
                </a:cxn>
                <a:cxn ang="0">
                  <a:pos x="572" y="93"/>
                </a:cxn>
                <a:cxn ang="0">
                  <a:pos x="528" y="127"/>
                </a:cxn>
                <a:cxn ang="0">
                  <a:pos x="471" y="155"/>
                </a:cxn>
                <a:cxn ang="0">
                  <a:pos x="402" y="176"/>
                </a:cxn>
                <a:cxn ang="0">
                  <a:pos x="321" y="183"/>
                </a:cxn>
                <a:cxn ang="0">
                  <a:pos x="240" y="176"/>
                </a:cxn>
                <a:cxn ang="0">
                  <a:pos x="175" y="155"/>
                </a:cxn>
                <a:cxn ang="0">
                  <a:pos x="122" y="127"/>
                </a:cxn>
                <a:cxn ang="0">
                  <a:pos x="82" y="94"/>
                </a:cxn>
                <a:cxn ang="0">
                  <a:pos x="53" y="61"/>
                </a:cxn>
                <a:cxn ang="0">
                  <a:pos x="33" y="31"/>
                </a:cxn>
                <a:cxn ang="0">
                  <a:pos x="21" y="10"/>
                </a:cxn>
                <a:cxn ang="0">
                  <a:pos x="18" y="0"/>
                </a:cxn>
              </a:cxnLst>
              <a:rect l="0" t="0" r="r" b="b"/>
              <a:pathLst>
                <a:path w="664" h="202">
                  <a:moveTo>
                    <a:pt x="0" y="6"/>
                  </a:moveTo>
                  <a:lnTo>
                    <a:pt x="1" y="8"/>
                  </a:lnTo>
                  <a:lnTo>
                    <a:pt x="3" y="16"/>
                  </a:lnTo>
                  <a:lnTo>
                    <a:pt x="8" y="25"/>
                  </a:lnTo>
                  <a:lnTo>
                    <a:pt x="15" y="37"/>
                  </a:lnTo>
                  <a:lnTo>
                    <a:pt x="24" y="53"/>
                  </a:lnTo>
                  <a:lnTo>
                    <a:pt x="36" y="69"/>
                  </a:lnTo>
                  <a:lnTo>
                    <a:pt x="50" y="87"/>
                  </a:lnTo>
                  <a:lnTo>
                    <a:pt x="67" y="105"/>
                  </a:lnTo>
                  <a:lnTo>
                    <a:pt x="87" y="123"/>
                  </a:lnTo>
                  <a:lnTo>
                    <a:pt x="110" y="141"/>
                  </a:lnTo>
                  <a:lnTo>
                    <a:pt x="136" y="157"/>
                  </a:lnTo>
                  <a:lnTo>
                    <a:pt x="166" y="172"/>
                  </a:lnTo>
                  <a:lnTo>
                    <a:pt x="199" y="184"/>
                  </a:lnTo>
                  <a:lnTo>
                    <a:pt x="236" y="194"/>
                  </a:lnTo>
                  <a:lnTo>
                    <a:pt x="276" y="200"/>
                  </a:lnTo>
                  <a:lnTo>
                    <a:pt x="321" y="202"/>
                  </a:lnTo>
                  <a:lnTo>
                    <a:pt x="365" y="200"/>
                  </a:lnTo>
                  <a:lnTo>
                    <a:pt x="407" y="194"/>
                  </a:lnTo>
                  <a:lnTo>
                    <a:pt x="444" y="184"/>
                  </a:lnTo>
                  <a:lnTo>
                    <a:pt x="479" y="172"/>
                  </a:lnTo>
                  <a:lnTo>
                    <a:pt x="510" y="158"/>
                  </a:lnTo>
                  <a:lnTo>
                    <a:pt x="538" y="142"/>
                  </a:lnTo>
                  <a:lnTo>
                    <a:pt x="563" y="126"/>
                  </a:lnTo>
                  <a:lnTo>
                    <a:pt x="585" y="108"/>
                  </a:lnTo>
                  <a:lnTo>
                    <a:pt x="604" y="90"/>
                  </a:lnTo>
                  <a:lnTo>
                    <a:pt x="621" y="73"/>
                  </a:lnTo>
                  <a:lnTo>
                    <a:pt x="634" y="56"/>
                  </a:lnTo>
                  <a:lnTo>
                    <a:pt x="645" y="42"/>
                  </a:lnTo>
                  <a:lnTo>
                    <a:pt x="653" y="30"/>
                  </a:lnTo>
                  <a:lnTo>
                    <a:pt x="659" y="20"/>
                  </a:lnTo>
                  <a:lnTo>
                    <a:pt x="663" y="14"/>
                  </a:lnTo>
                  <a:lnTo>
                    <a:pt x="664" y="12"/>
                  </a:lnTo>
                  <a:lnTo>
                    <a:pt x="647" y="4"/>
                  </a:lnTo>
                  <a:lnTo>
                    <a:pt x="646" y="6"/>
                  </a:lnTo>
                  <a:lnTo>
                    <a:pt x="642" y="12"/>
                  </a:lnTo>
                  <a:lnTo>
                    <a:pt x="636" y="20"/>
                  </a:lnTo>
                  <a:lnTo>
                    <a:pt x="629" y="32"/>
                  </a:lnTo>
                  <a:lnTo>
                    <a:pt x="619" y="45"/>
                  </a:lnTo>
                  <a:lnTo>
                    <a:pt x="605" y="61"/>
                  </a:lnTo>
                  <a:lnTo>
                    <a:pt x="590" y="77"/>
                  </a:lnTo>
                  <a:lnTo>
                    <a:pt x="572" y="93"/>
                  </a:lnTo>
                  <a:lnTo>
                    <a:pt x="552" y="110"/>
                  </a:lnTo>
                  <a:lnTo>
                    <a:pt x="528" y="127"/>
                  </a:lnTo>
                  <a:lnTo>
                    <a:pt x="500" y="141"/>
                  </a:lnTo>
                  <a:lnTo>
                    <a:pt x="471" y="155"/>
                  </a:lnTo>
                  <a:lnTo>
                    <a:pt x="438" y="166"/>
                  </a:lnTo>
                  <a:lnTo>
                    <a:pt x="402" y="176"/>
                  </a:lnTo>
                  <a:lnTo>
                    <a:pt x="364" y="181"/>
                  </a:lnTo>
                  <a:lnTo>
                    <a:pt x="321" y="183"/>
                  </a:lnTo>
                  <a:lnTo>
                    <a:pt x="279" y="181"/>
                  </a:lnTo>
                  <a:lnTo>
                    <a:pt x="240" y="176"/>
                  </a:lnTo>
                  <a:lnTo>
                    <a:pt x="206" y="166"/>
                  </a:lnTo>
                  <a:lnTo>
                    <a:pt x="175" y="155"/>
                  </a:lnTo>
                  <a:lnTo>
                    <a:pt x="147" y="142"/>
                  </a:lnTo>
                  <a:lnTo>
                    <a:pt x="122" y="127"/>
                  </a:lnTo>
                  <a:lnTo>
                    <a:pt x="100" y="111"/>
                  </a:lnTo>
                  <a:lnTo>
                    <a:pt x="82" y="94"/>
                  </a:lnTo>
                  <a:lnTo>
                    <a:pt x="66" y="78"/>
                  </a:lnTo>
                  <a:lnTo>
                    <a:pt x="53" y="61"/>
                  </a:lnTo>
                  <a:lnTo>
                    <a:pt x="42" y="45"/>
                  </a:lnTo>
                  <a:lnTo>
                    <a:pt x="33" y="31"/>
                  </a:lnTo>
                  <a:lnTo>
                    <a:pt x="26" y="19"/>
                  </a:lnTo>
                  <a:lnTo>
                    <a:pt x="21" y="10"/>
                  </a:lnTo>
                  <a:lnTo>
                    <a:pt x="19" y="4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2" name="Freeform 334"/>
            <p:cNvSpPr>
              <a:spLocks/>
            </p:cNvSpPr>
            <p:nvPr/>
          </p:nvSpPr>
          <p:spPr bwMode="auto">
            <a:xfrm>
              <a:off x="2691" y="554"/>
              <a:ext cx="1630" cy="366"/>
            </a:xfrm>
            <a:custGeom>
              <a:avLst/>
              <a:gdLst/>
              <a:ahLst/>
              <a:cxnLst>
                <a:cxn ang="0">
                  <a:pos x="2" y="18"/>
                </a:cxn>
                <a:cxn ang="0">
                  <a:pos x="20" y="26"/>
                </a:cxn>
                <a:cxn ang="0">
                  <a:pos x="54" y="43"/>
                </a:cxn>
                <a:cxn ang="0">
                  <a:pos x="103" y="65"/>
                </a:cxn>
                <a:cxn ang="0">
                  <a:pos x="166" y="92"/>
                </a:cxn>
                <a:cxn ang="0">
                  <a:pos x="244" y="123"/>
                </a:cxn>
                <a:cxn ang="0">
                  <a:pos x="335" y="158"/>
                </a:cxn>
                <a:cxn ang="0">
                  <a:pos x="439" y="195"/>
                </a:cxn>
                <a:cxn ang="0">
                  <a:pos x="557" y="235"/>
                </a:cxn>
                <a:cxn ang="0">
                  <a:pos x="686" y="273"/>
                </a:cxn>
                <a:cxn ang="0">
                  <a:pos x="826" y="311"/>
                </a:cxn>
                <a:cxn ang="0">
                  <a:pos x="977" y="348"/>
                </a:cxn>
                <a:cxn ang="0">
                  <a:pos x="1138" y="383"/>
                </a:cxn>
                <a:cxn ang="0">
                  <a:pos x="1308" y="414"/>
                </a:cxn>
                <a:cxn ang="0">
                  <a:pos x="1489" y="440"/>
                </a:cxn>
                <a:cxn ang="0">
                  <a:pos x="1678" y="462"/>
                </a:cxn>
                <a:cxn ang="0">
                  <a:pos x="1776" y="452"/>
                </a:cxn>
                <a:cxn ang="0">
                  <a:pos x="1583" y="434"/>
                </a:cxn>
                <a:cxn ang="0">
                  <a:pos x="1400" y="410"/>
                </a:cxn>
                <a:cxn ang="0">
                  <a:pos x="1225" y="380"/>
                </a:cxn>
                <a:cxn ang="0">
                  <a:pos x="1059" y="348"/>
                </a:cxn>
                <a:cxn ang="0">
                  <a:pos x="904" y="312"/>
                </a:cxn>
                <a:cxn ang="0">
                  <a:pos x="759" y="275"/>
                </a:cxn>
                <a:cxn ang="0">
                  <a:pos x="625" y="236"/>
                </a:cxn>
                <a:cxn ang="0">
                  <a:pos x="503" y="197"/>
                </a:cxn>
                <a:cxn ang="0">
                  <a:pos x="393" y="159"/>
                </a:cxn>
                <a:cxn ang="0">
                  <a:pos x="296" y="123"/>
                </a:cxn>
                <a:cxn ang="0">
                  <a:pos x="211" y="91"/>
                </a:cxn>
                <a:cxn ang="0">
                  <a:pos x="140" y="61"/>
                </a:cxn>
                <a:cxn ang="0">
                  <a:pos x="85" y="36"/>
                </a:cxn>
                <a:cxn ang="0">
                  <a:pos x="43" y="17"/>
                </a:cxn>
                <a:cxn ang="0">
                  <a:pos x="18" y="5"/>
                </a:cxn>
                <a:cxn ang="0">
                  <a:pos x="8" y="0"/>
                </a:cxn>
              </a:cxnLst>
              <a:rect l="0" t="0" r="r" b="b"/>
              <a:pathLst>
                <a:path w="1776" h="470">
                  <a:moveTo>
                    <a:pt x="0" y="17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20" y="26"/>
                  </a:lnTo>
                  <a:lnTo>
                    <a:pt x="35" y="34"/>
                  </a:lnTo>
                  <a:lnTo>
                    <a:pt x="54" y="43"/>
                  </a:lnTo>
                  <a:lnTo>
                    <a:pt x="77" y="53"/>
                  </a:lnTo>
                  <a:lnTo>
                    <a:pt x="103" y="65"/>
                  </a:lnTo>
                  <a:lnTo>
                    <a:pt x="133" y="78"/>
                  </a:lnTo>
                  <a:lnTo>
                    <a:pt x="166" y="92"/>
                  </a:lnTo>
                  <a:lnTo>
                    <a:pt x="204" y="108"/>
                  </a:lnTo>
                  <a:lnTo>
                    <a:pt x="244" y="123"/>
                  </a:lnTo>
                  <a:lnTo>
                    <a:pt x="288" y="141"/>
                  </a:lnTo>
                  <a:lnTo>
                    <a:pt x="335" y="158"/>
                  </a:lnTo>
                  <a:lnTo>
                    <a:pt x="385" y="177"/>
                  </a:lnTo>
                  <a:lnTo>
                    <a:pt x="439" y="195"/>
                  </a:lnTo>
                  <a:lnTo>
                    <a:pt x="497" y="214"/>
                  </a:lnTo>
                  <a:lnTo>
                    <a:pt x="557" y="235"/>
                  </a:lnTo>
                  <a:lnTo>
                    <a:pt x="620" y="254"/>
                  </a:lnTo>
                  <a:lnTo>
                    <a:pt x="686" y="273"/>
                  </a:lnTo>
                  <a:lnTo>
                    <a:pt x="754" y="292"/>
                  </a:lnTo>
                  <a:lnTo>
                    <a:pt x="826" y="311"/>
                  </a:lnTo>
                  <a:lnTo>
                    <a:pt x="900" y="330"/>
                  </a:lnTo>
                  <a:lnTo>
                    <a:pt x="977" y="348"/>
                  </a:lnTo>
                  <a:lnTo>
                    <a:pt x="1055" y="366"/>
                  </a:lnTo>
                  <a:lnTo>
                    <a:pt x="1138" y="383"/>
                  </a:lnTo>
                  <a:lnTo>
                    <a:pt x="1222" y="398"/>
                  </a:lnTo>
                  <a:lnTo>
                    <a:pt x="1308" y="414"/>
                  </a:lnTo>
                  <a:lnTo>
                    <a:pt x="1398" y="428"/>
                  </a:lnTo>
                  <a:lnTo>
                    <a:pt x="1489" y="440"/>
                  </a:lnTo>
                  <a:lnTo>
                    <a:pt x="1582" y="452"/>
                  </a:lnTo>
                  <a:lnTo>
                    <a:pt x="1678" y="462"/>
                  </a:lnTo>
                  <a:lnTo>
                    <a:pt x="1775" y="470"/>
                  </a:lnTo>
                  <a:lnTo>
                    <a:pt x="1776" y="452"/>
                  </a:lnTo>
                  <a:lnTo>
                    <a:pt x="1679" y="444"/>
                  </a:lnTo>
                  <a:lnTo>
                    <a:pt x="1583" y="434"/>
                  </a:lnTo>
                  <a:lnTo>
                    <a:pt x="1491" y="422"/>
                  </a:lnTo>
                  <a:lnTo>
                    <a:pt x="1400" y="410"/>
                  </a:lnTo>
                  <a:lnTo>
                    <a:pt x="1312" y="396"/>
                  </a:lnTo>
                  <a:lnTo>
                    <a:pt x="1225" y="380"/>
                  </a:lnTo>
                  <a:lnTo>
                    <a:pt x="1140" y="365"/>
                  </a:lnTo>
                  <a:lnTo>
                    <a:pt x="1059" y="348"/>
                  </a:lnTo>
                  <a:lnTo>
                    <a:pt x="980" y="330"/>
                  </a:lnTo>
                  <a:lnTo>
                    <a:pt x="904" y="312"/>
                  </a:lnTo>
                  <a:lnTo>
                    <a:pt x="831" y="294"/>
                  </a:lnTo>
                  <a:lnTo>
                    <a:pt x="759" y="275"/>
                  </a:lnTo>
                  <a:lnTo>
                    <a:pt x="691" y="256"/>
                  </a:lnTo>
                  <a:lnTo>
                    <a:pt x="625" y="236"/>
                  </a:lnTo>
                  <a:lnTo>
                    <a:pt x="562" y="217"/>
                  </a:lnTo>
                  <a:lnTo>
                    <a:pt x="503" y="197"/>
                  </a:lnTo>
                  <a:lnTo>
                    <a:pt x="446" y="178"/>
                  </a:lnTo>
                  <a:lnTo>
                    <a:pt x="393" y="159"/>
                  </a:lnTo>
                  <a:lnTo>
                    <a:pt x="342" y="141"/>
                  </a:lnTo>
                  <a:lnTo>
                    <a:pt x="296" y="123"/>
                  </a:lnTo>
                  <a:lnTo>
                    <a:pt x="251" y="107"/>
                  </a:lnTo>
                  <a:lnTo>
                    <a:pt x="211" y="91"/>
                  </a:lnTo>
                  <a:lnTo>
                    <a:pt x="174" y="75"/>
                  </a:lnTo>
                  <a:lnTo>
                    <a:pt x="140" y="61"/>
                  </a:lnTo>
                  <a:lnTo>
                    <a:pt x="110" y="48"/>
                  </a:lnTo>
                  <a:lnTo>
                    <a:pt x="85" y="36"/>
                  </a:lnTo>
                  <a:lnTo>
                    <a:pt x="62" y="26"/>
                  </a:lnTo>
                  <a:lnTo>
                    <a:pt x="43" y="17"/>
                  </a:lnTo>
                  <a:lnTo>
                    <a:pt x="29" y="10"/>
                  </a:lnTo>
                  <a:lnTo>
                    <a:pt x="18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3" name="Freeform 335"/>
            <p:cNvSpPr>
              <a:spLocks/>
            </p:cNvSpPr>
            <p:nvPr/>
          </p:nvSpPr>
          <p:spPr bwMode="auto">
            <a:xfrm>
              <a:off x="4446" y="894"/>
              <a:ext cx="211" cy="85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87" y="763"/>
                </a:cxn>
                <a:cxn ang="0">
                  <a:pos x="206" y="758"/>
                </a:cxn>
                <a:cxn ang="0">
                  <a:pos x="19" y="0"/>
                </a:cxn>
                <a:cxn ang="0">
                  <a:pos x="0" y="3"/>
                </a:cxn>
              </a:cxnLst>
              <a:rect l="0" t="0" r="r" b="b"/>
              <a:pathLst>
                <a:path w="206" h="763">
                  <a:moveTo>
                    <a:pt x="0" y="3"/>
                  </a:moveTo>
                  <a:lnTo>
                    <a:pt x="187" y="763"/>
                  </a:lnTo>
                  <a:lnTo>
                    <a:pt x="206" y="758"/>
                  </a:lnTo>
                  <a:lnTo>
                    <a:pt x="1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4" name="Freeform 336"/>
            <p:cNvSpPr>
              <a:spLocks/>
            </p:cNvSpPr>
            <p:nvPr/>
          </p:nvSpPr>
          <p:spPr bwMode="auto">
            <a:xfrm>
              <a:off x="2435" y="1608"/>
              <a:ext cx="468" cy="196"/>
            </a:xfrm>
            <a:custGeom>
              <a:avLst/>
              <a:gdLst/>
              <a:ahLst/>
              <a:cxnLst>
                <a:cxn ang="0">
                  <a:pos x="676" y="17"/>
                </a:cxn>
                <a:cxn ang="0">
                  <a:pos x="674" y="19"/>
                </a:cxn>
                <a:cxn ang="0">
                  <a:pos x="670" y="24"/>
                </a:cxn>
                <a:cxn ang="0">
                  <a:pos x="662" y="32"/>
                </a:cxn>
                <a:cxn ang="0">
                  <a:pos x="652" y="42"/>
                </a:cxn>
                <a:cxn ang="0">
                  <a:pos x="639" y="54"/>
                </a:cxn>
                <a:cxn ang="0">
                  <a:pos x="623" y="68"/>
                </a:cxn>
                <a:cxn ang="0">
                  <a:pos x="604" y="82"/>
                </a:cxn>
                <a:cxn ang="0">
                  <a:pos x="581" y="97"/>
                </a:cxn>
                <a:cxn ang="0">
                  <a:pos x="556" y="111"/>
                </a:cxn>
                <a:cxn ang="0">
                  <a:pos x="528" y="124"/>
                </a:cxn>
                <a:cxn ang="0">
                  <a:pos x="497" y="137"/>
                </a:cxn>
                <a:cxn ang="0">
                  <a:pos x="463" y="148"/>
                </a:cxn>
                <a:cxn ang="0">
                  <a:pos x="426" y="157"/>
                </a:cxn>
                <a:cxn ang="0">
                  <a:pos x="386" y="163"/>
                </a:cxn>
                <a:cxn ang="0">
                  <a:pos x="343" y="165"/>
                </a:cxn>
                <a:cxn ang="0">
                  <a:pos x="296" y="164"/>
                </a:cxn>
                <a:cxn ang="0">
                  <a:pos x="251" y="159"/>
                </a:cxn>
                <a:cxn ang="0">
                  <a:pos x="210" y="152"/>
                </a:cxn>
                <a:cxn ang="0">
                  <a:pos x="174" y="142"/>
                </a:cxn>
                <a:cxn ang="0">
                  <a:pos x="143" y="130"/>
                </a:cxn>
                <a:cxn ang="0">
                  <a:pos x="116" y="118"/>
                </a:cxn>
                <a:cxn ang="0">
                  <a:pos x="90" y="104"/>
                </a:cxn>
                <a:cxn ang="0">
                  <a:pos x="70" y="90"/>
                </a:cxn>
                <a:cxn ang="0">
                  <a:pos x="53" y="75"/>
                </a:cxn>
                <a:cxn ang="0">
                  <a:pos x="38" y="61"/>
                </a:cxn>
                <a:cxn ang="0">
                  <a:pos x="27" y="47"/>
                </a:cxn>
                <a:cxn ang="0">
                  <a:pos x="17" y="35"/>
                </a:cxn>
                <a:cxn ang="0">
                  <a:pos x="10" y="23"/>
                </a:cxn>
                <a:cxn ang="0">
                  <a:pos x="6" y="13"/>
                </a:cxn>
                <a:cxn ang="0">
                  <a:pos x="2" y="6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3" y="7"/>
                </a:cxn>
                <a:cxn ang="0">
                  <a:pos x="28" y="15"/>
                </a:cxn>
                <a:cxn ang="0">
                  <a:pos x="50" y="25"/>
                </a:cxn>
                <a:cxn ang="0">
                  <a:pos x="77" y="36"/>
                </a:cxn>
                <a:cxn ang="0">
                  <a:pos x="110" y="48"/>
                </a:cxn>
                <a:cxn ang="0">
                  <a:pos x="148" y="58"/>
                </a:cxn>
                <a:cxn ang="0">
                  <a:pos x="191" y="68"/>
                </a:cxn>
                <a:cxn ang="0">
                  <a:pos x="238" y="76"/>
                </a:cxn>
                <a:cxn ang="0">
                  <a:pos x="289" y="81"/>
                </a:cxn>
                <a:cxn ang="0">
                  <a:pos x="345" y="84"/>
                </a:cxn>
                <a:cxn ang="0">
                  <a:pos x="404" y="81"/>
                </a:cxn>
                <a:cxn ang="0">
                  <a:pos x="467" y="74"/>
                </a:cxn>
                <a:cxn ang="0">
                  <a:pos x="534" y="62"/>
                </a:cxn>
                <a:cxn ang="0">
                  <a:pos x="604" y="43"/>
                </a:cxn>
                <a:cxn ang="0">
                  <a:pos x="676" y="17"/>
                </a:cxn>
              </a:cxnLst>
              <a:rect l="0" t="0" r="r" b="b"/>
              <a:pathLst>
                <a:path w="676" h="165">
                  <a:moveTo>
                    <a:pt x="676" y="17"/>
                  </a:moveTo>
                  <a:lnTo>
                    <a:pt x="674" y="19"/>
                  </a:lnTo>
                  <a:lnTo>
                    <a:pt x="670" y="24"/>
                  </a:lnTo>
                  <a:lnTo>
                    <a:pt x="662" y="32"/>
                  </a:lnTo>
                  <a:lnTo>
                    <a:pt x="652" y="42"/>
                  </a:lnTo>
                  <a:lnTo>
                    <a:pt x="639" y="54"/>
                  </a:lnTo>
                  <a:lnTo>
                    <a:pt x="623" y="68"/>
                  </a:lnTo>
                  <a:lnTo>
                    <a:pt x="604" y="82"/>
                  </a:lnTo>
                  <a:lnTo>
                    <a:pt x="581" y="97"/>
                  </a:lnTo>
                  <a:lnTo>
                    <a:pt x="556" y="111"/>
                  </a:lnTo>
                  <a:lnTo>
                    <a:pt x="528" y="124"/>
                  </a:lnTo>
                  <a:lnTo>
                    <a:pt x="497" y="137"/>
                  </a:lnTo>
                  <a:lnTo>
                    <a:pt x="463" y="148"/>
                  </a:lnTo>
                  <a:lnTo>
                    <a:pt x="426" y="157"/>
                  </a:lnTo>
                  <a:lnTo>
                    <a:pt x="386" y="163"/>
                  </a:lnTo>
                  <a:lnTo>
                    <a:pt x="343" y="165"/>
                  </a:lnTo>
                  <a:lnTo>
                    <a:pt x="296" y="164"/>
                  </a:lnTo>
                  <a:lnTo>
                    <a:pt x="251" y="159"/>
                  </a:lnTo>
                  <a:lnTo>
                    <a:pt x="210" y="152"/>
                  </a:lnTo>
                  <a:lnTo>
                    <a:pt x="174" y="142"/>
                  </a:lnTo>
                  <a:lnTo>
                    <a:pt x="143" y="130"/>
                  </a:lnTo>
                  <a:lnTo>
                    <a:pt x="116" y="118"/>
                  </a:lnTo>
                  <a:lnTo>
                    <a:pt x="90" y="104"/>
                  </a:lnTo>
                  <a:lnTo>
                    <a:pt x="70" y="90"/>
                  </a:lnTo>
                  <a:lnTo>
                    <a:pt x="53" y="75"/>
                  </a:lnTo>
                  <a:lnTo>
                    <a:pt x="38" y="61"/>
                  </a:lnTo>
                  <a:lnTo>
                    <a:pt x="27" y="47"/>
                  </a:lnTo>
                  <a:lnTo>
                    <a:pt x="17" y="35"/>
                  </a:lnTo>
                  <a:lnTo>
                    <a:pt x="10" y="23"/>
                  </a:lnTo>
                  <a:lnTo>
                    <a:pt x="6" y="13"/>
                  </a:lnTo>
                  <a:lnTo>
                    <a:pt x="2" y="6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2"/>
                  </a:lnTo>
                  <a:lnTo>
                    <a:pt x="13" y="7"/>
                  </a:lnTo>
                  <a:lnTo>
                    <a:pt x="28" y="15"/>
                  </a:lnTo>
                  <a:lnTo>
                    <a:pt x="50" y="25"/>
                  </a:lnTo>
                  <a:lnTo>
                    <a:pt x="77" y="36"/>
                  </a:lnTo>
                  <a:lnTo>
                    <a:pt x="110" y="48"/>
                  </a:lnTo>
                  <a:lnTo>
                    <a:pt x="148" y="58"/>
                  </a:lnTo>
                  <a:lnTo>
                    <a:pt x="191" y="68"/>
                  </a:lnTo>
                  <a:lnTo>
                    <a:pt x="238" y="76"/>
                  </a:lnTo>
                  <a:lnTo>
                    <a:pt x="289" y="81"/>
                  </a:lnTo>
                  <a:lnTo>
                    <a:pt x="345" y="84"/>
                  </a:lnTo>
                  <a:lnTo>
                    <a:pt x="404" y="81"/>
                  </a:lnTo>
                  <a:lnTo>
                    <a:pt x="467" y="74"/>
                  </a:lnTo>
                  <a:lnTo>
                    <a:pt x="534" y="62"/>
                  </a:lnTo>
                  <a:lnTo>
                    <a:pt x="604" y="43"/>
                  </a:lnTo>
                  <a:lnTo>
                    <a:pt x="676" y="17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5" name="Freeform 337"/>
            <p:cNvSpPr>
              <a:spLocks/>
            </p:cNvSpPr>
            <p:nvPr/>
          </p:nvSpPr>
          <p:spPr bwMode="auto">
            <a:xfrm>
              <a:off x="4135" y="1914"/>
              <a:ext cx="410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10" y="4"/>
                </a:cxn>
                <a:cxn ang="0">
                  <a:pos x="21" y="7"/>
                </a:cxn>
                <a:cxn ang="0">
                  <a:pos x="36" y="12"/>
                </a:cxn>
                <a:cxn ang="0">
                  <a:pos x="55" y="18"/>
                </a:cxn>
                <a:cxn ang="0">
                  <a:pos x="78" y="24"/>
                </a:cxn>
                <a:cxn ang="0">
                  <a:pos x="103" y="29"/>
                </a:cxn>
                <a:cxn ang="0">
                  <a:pos x="131" y="35"/>
                </a:cxn>
                <a:cxn ang="0">
                  <a:pos x="161" y="38"/>
                </a:cxn>
                <a:cxn ang="0">
                  <a:pos x="193" y="42"/>
                </a:cxn>
                <a:cxn ang="0">
                  <a:pos x="228" y="43"/>
                </a:cxn>
                <a:cxn ang="0">
                  <a:pos x="262" y="43"/>
                </a:cxn>
                <a:cxn ang="0">
                  <a:pos x="298" y="41"/>
                </a:cxn>
                <a:cxn ang="0">
                  <a:pos x="335" y="36"/>
                </a:cxn>
                <a:cxn ang="0">
                  <a:pos x="373" y="28"/>
                </a:cxn>
                <a:cxn ang="0">
                  <a:pos x="410" y="17"/>
                </a:cxn>
                <a:cxn ang="0">
                  <a:pos x="407" y="18"/>
                </a:cxn>
                <a:cxn ang="0">
                  <a:pos x="401" y="23"/>
                </a:cxn>
                <a:cxn ang="0">
                  <a:pos x="390" y="30"/>
                </a:cxn>
                <a:cxn ang="0">
                  <a:pos x="375" y="40"/>
                </a:cxn>
                <a:cxn ang="0">
                  <a:pos x="357" y="49"/>
                </a:cxn>
                <a:cxn ang="0">
                  <a:pos x="335" y="59"/>
                </a:cxn>
                <a:cxn ang="0">
                  <a:pos x="311" y="67"/>
                </a:cxn>
                <a:cxn ang="0">
                  <a:pos x="284" y="74"/>
                </a:cxn>
                <a:cxn ang="0">
                  <a:pos x="255" y="80"/>
                </a:cxn>
                <a:cxn ang="0">
                  <a:pos x="223" y="83"/>
                </a:cxn>
                <a:cxn ang="0">
                  <a:pos x="189" y="83"/>
                </a:cxn>
                <a:cxn ang="0">
                  <a:pos x="154" y="78"/>
                </a:cxn>
                <a:cxn ang="0">
                  <a:pos x="116" y="67"/>
                </a:cxn>
                <a:cxn ang="0">
                  <a:pos x="79" y="52"/>
                </a:cxn>
                <a:cxn ang="0">
                  <a:pos x="40" y="30"/>
                </a:cxn>
                <a:cxn ang="0">
                  <a:pos x="0" y="0"/>
                </a:cxn>
              </a:cxnLst>
              <a:rect l="0" t="0" r="r" b="b"/>
              <a:pathLst>
                <a:path w="410" h="83">
                  <a:moveTo>
                    <a:pt x="0" y="0"/>
                  </a:moveTo>
                  <a:lnTo>
                    <a:pt x="3" y="1"/>
                  </a:lnTo>
                  <a:lnTo>
                    <a:pt x="10" y="4"/>
                  </a:lnTo>
                  <a:lnTo>
                    <a:pt x="21" y="7"/>
                  </a:lnTo>
                  <a:lnTo>
                    <a:pt x="36" y="12"/>
                  </a:lnTo>
                  <a:lnTo>
                    <a:pt x="55" y="18"/>
                  </a:lnTo>
                  <a:lnTo>
                    <a:pt x="78" y="24"/>
                  </a:lnTo>
                  <a:lnTo>
                    <a:pt x="103" y="29"/>
                  </a:lnTo>
                  <a:lnTo>
                    <a:pt x="131" y="35"/>
                  </a:lnTo>
                  <a:lnTo>
                    <a:pt x="161" y="38"/>
                  </a:lnTo>
                  <a:lnTo>
                    <a:pt x="193" y="42"/>
                  </a:lnTo>
                  <a:lnTo>
                    <a:pt x="228" y="43"/>
                  </a:lnTo>
                  <a:lnTo>
                    <a:pt x="262" y="43"/>
                  </a:lnTo>
                  <a:lnTo>
                    <a:pt x="298" y="41"/>
                  </a:lnTo>
                  <a:lnTo>
                    <a:pt x="335" y="36"/>
                  </a:lnTo>
                  <a:lnTo>
                    <a:pt x="373" y="28"/>
                  </a:lnTo>
                  <a:lnTo>
                    <a:pt x="410" y="17"/>
                  </a:lnTo>
                  <a:lnTo>
                    <a:pt x="407" y="18"/>
                  </a:lnTo>
                  <a:lnTo>
                    <a:pt x="401" y="23"/>
                  </a:lnTo>
                  <a:lnTo>
                    <a:pt x="390" y="30"/>
                  </a:lnTo>
                  <a:lnTo>
                    <a:pt x="375" y="40"/>
                  </a:lnTo>
                  <a:lnTo>
                    <a:pt x="357" y="49"/>
                  </a:lnTo>
                  <a:lnTo>
                    <a:pt x="335" y="59"/>
                  </a:lnTo>
                  <a:lnTo>
                    <a:pt x="311" y="67"/>
                  </a:lnTo>
                  <a:lnTo>
                    <a:pt x="284" y="74"/>
                  </a:lnTo>
                  <a:lnTo>
                    <a:pt x="255" y="80"/>
                  </a:lnTo>
                  <a:lnTo>
                    <a:pt x="223" y="83"/>
                  </a:lnTo>
                  <a:lnTo>
                    <a:pt x="189" y="83"/>
                  </a:lnTo>
                  <a:lnTo>
                    <a:pt x="154" y="78"/>
                  </a:lnTo>
                  <a:lnTo>
                    <a:pt x="116" y="67"/>
                  </a:lnTo>
                  <a:lnTo>
                    <a:pt x="79" y="52"/>
                  </a:lnTo>
                  <a:lnTo>
                    <a:pt x="4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6" name="Freeform 338"/>
            <p:cNvSpPr>
              <a:spLocks/>
            </p:cNvSpPr>
            <p:nvPr/>
          </p:nvSpPr>
          <p:spPr bwMode="auto">
            <a:xfrm>
              <a:off x="4317" y="829"/>
              <a:ext cx="43" cy="4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1" y="1"/>
                </a:cxn>
                <a:cxn ang="0">
                  <a:pos x="35" y="6"/>
                </a:cxn>
                <a:cxn ang="0">
                  <a:pos x="38" y="12"/>
                </a:cxn>
                <a:cxn ang="0">
                  <a:pos x="42" y="18"/>
                </a:cxn>
                <a:cxn ang="0">
                  <a:pos x="43" y="26"/>
                </a:cxn>
                <a:cxn ang="0">
                  <a:pos x="42" y="32"/>
                </a:cxn>
                <a:cxn ang="0">
                  <a:pos x="36" y="38"/>
                </a:cxn>
                <a:cxn ang="0">
                  <a:pos x="25" y="43"/>
                </a:cxn>
                <a:cxn ang="0">
                  <a:pos x="13" y="43"/>
                </a:cxn>
                <a:cxn ang="0">
                  <a:pos x="5" y="39"/>
                </a:cxn>
                <a:cxn ang="0">
                  <a:pos x="1" y="32"/>
                </a:cxn>
                <a:cxn ang="0">
                  <a:pos x="0" y="22"/>
                </a:cxn>
                <a:cxn ang="0">
                  <a:pos x="3" y="14"/>
                </a:cxn>
                <a:cxn ang="0">
                  <a:pos x="9" y="6"/>
                </a:cxn>
                <a:cxn ang="0">
                  <a:pos x="18" y="1"/>
                </a:cxn>
                <a:cxn ang="0">
                  <a:pos x="30" y="0"/>
                </a:cxn>
              </a:cxnLst>
              <a:rect l="0" t="0" r="r" b="b"/>
              <a:pathLst>
                <a:path w="43" h="43">
                  <a:moveTo>
                    <a:pt x="30" y="0"/>
                  </a:moveTo>
                  <a:lnTo>
                    <a:pt x="31" y="1"/>
                  </a:lnTo>
                  <a:lnTo>
                    <a:pt x="35" y="6"/>
                  </a:lnTo>
                  <a:lnTo>
                    <a:pt x="38" y="12"/>
                  </a:lnTo>
                  <a:lnTo>
                    <a:pt x="42" y="18"/>
                  </a:lnTo>
                  <a:lnTo>
                    <a:pt x="43" y="26"/>
                  </a:lnTo>
                  <a:lnTo>
                    <a:pt x="42" y="32"/>
                  </a:lnTo>
                  <a:lnTo>
                    <a:pt x="36" y="38"/>
                  </a:lnTo>
                  <a:lnTo>
                    <a:pt x="25" y="43"/>
                  </a:lnTo>
                  <a:lnTo>
                    <a:pt x="13" y="43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2"/>
                  </a:lnTo>
                  <a:lnTo>
                    <a:pt x="3" y="14"/>
                  </a:lnTo>
                  <a:lnTo>
                    <a:pt x="9" y="6"/>
                  </a:lnTo>
                  <a:lnTo>
                    <a:pt x="18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4BC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8" name="Freeform 340"/>
            <p:cNvSpPr>
              <a:spLocks/>
            </p:cNvSpPr>
            <p:nvPr/>
          </p:nvSpPr>
          <p:spPr bwMode="auto">
            <a:xfrm>
              <a:off x="3373" y="686"/>
              <a:ext cx="255" cy="207"/>
            </a:xfrm>
            <a:custGeom>
              <a:avLst/>
              <a:gdLst/>
              <a:ahLst/>
              <a:cxnLst>
                <a:cxn ang="0">
                  <a:pos x="236" y="80"/>
                </a:cxn>
                <a:cxn ang="0">
                  <a:pos x="233" y="101"/>
                </a:cxn>
                <a:cxn ang="0">
                  <a:pos x="227" y="122"/>
                </a:cxn>
                <a:cxn ang="0">
                  <a:pos x="216" y="140"/>
                </a:cxn>
                <a:cxn ang="0">
                  <a:pos x="203" y="155"/>
                </a:cxn>
                <a:cxn ang="0">
                  <a:pos x="188" y="168"/>
                </a:cxn>
                <a:cxn ang="0">
                  <a:pos x="170" y="179"/>
                </a:cxn>
                <a:cxn ang="0">
                  <a:pos x="149" y="185"/>
                </a:cxn>
                <a:cxn ang="0">
                  <a:pos x="128" y="187"/>
                </a:cxn>
                <a:cxn ang="0">
                  <a:pos x="106" y="185"/>
                </a:cxn>
                <a:cxn ang="0">
                  <a:pos x="86" y="179"/>
                </a:cxn>
                <a:cxn ang="0">
                  <a:pos x="67" y="168"/>
                </a:cxn>
                <a:cxn ang="0">
                  <a:pos x="51" y="155"/>
                </a:cxn>
                <a:cxn ang="0">
                  <a:pos x="38" y="140"/>
                </a:cxn>
                <a:cxn ang="0">
                  <a:pos x="27" y="122"/>
                </a:cxn>
                <a:cxn ang="0">
                  <a:pos x="21" y="101"/>
                </a:cxn>
                <a:cxn ang="0">
                  <a:pos x="19" y="80"/>
                </a:cxn>
                <a:cxn ang="0">
                  <a:pos x="21" y="59"/>
                </a:cxn>
                <a:cxn ang="0">
                  <a:pos x="27" y="39"/>
                </a:cxn>
                <a:cxn ang="0">
                  <a:pos x="36" y="22"/>
                </a:cxn>
                <a:cxn ang="0">
                  <a:pos x="48" y="7"/>
                </a:cxn>
                <a:cxn ang="0">
                  <a:pos x="29" y="0"/>
                </a:cxn>
                <a:cxn ang="0">
                  <a:pos x="17" y="16"/>
                </a:cxn>
                <a:cxn ang="0">
                  <a:pos x="7" y="36"/>
                </a:cxn>
                <a:cxn ang="0">
                  <a:pos x="2" y="57"/>
                </a:cxn>
                <a:cxn ang="0">
                  <a:pos x="0" y="80"/>
                </a:cxn>
                <a:cxn ang="0">
                  <a:pos x="2" y="105"/>
                </a:cxn>
                <a:cxn ang="0">
                  <a:pos x="9" y="129"/>
                </a:cxn>
                <a:cxn ang="0">
                  <a:pos x="21" y="150"/>
                </a:cxn>
                <a:cxn ang="0">
                  <a:pos x="37" y="169"/>
                </a:cxn>
                <a:cxn ang="0">
                  <a:pos x="56" y="185"/>
                </a:cxn>
                <a:cxn ang="0">
                  <a:pos x="78" y="197"/>
                </a:cxn>
                <a:cxn ang="0">
                  <a:pos x="102" y="204"/>
                </a:cxn>
                <a:cxn ang="0">
                  <a:pos x="128" y="207"/>
                </a:cxn>
                <a:cxn ang="0">
                  <a:pos x="153" y="204"/>
                </a:cxn>
                <a:cxn ang="0">
                  <a:pos x="177" y="197"/>
                </a:cxn>
                <a:cxn ang="0">
                  <a:pos x="199" y="185"/>
                </a:cxn>
                <a:cxn ang="0">
                  <a:pos x="218" y="169"/>
                </a:cxn>
                <a:cxn ang="0">
                  <a:pos x="233" y="150"/>
                </a:cxn>
                <a:cxn ang="0">
                  <a:pos x="245" y="129"/>
                </a:cxn>
                <a:cxn ang="0">
                  <a:pos x="252" y="105"/>
                </a:cxn>
                <a:cxn ang="0">
                  <a:pos x="255" y="80"/>
                </a:cxn>
                <a:cxn ang="0">
                  <a:pos x="255" y="79"/>
                </a:cxn>
                <a:cxn ang="0">
                  <a:pos x="255" y="79"/>
                </a:cxn>
                <a:cxn ang="0">
                  <a:pos x="255" y="77"/>
                </a:cxn>
                <a:cxn ang="0">
                  <a:pos x="254" y="77"/>
                </a:cxn>
                <a:cxn ang="0">
                  <a:pos x="234" y="70"/>
                </a:cxn>
                <a:cxn ang="0">
                  <a:pos x="234" y="73"/>
                </a:cxn>
                <a:cxn ang="0">
                  <a:pos x="236" y="75"/>
                </a:cxn>
                <a:cxn ang="0">
                  <a:pos x="236" y="77"/>
                </a:cxn>
                <a:cxn ang="0">
                  <a:pos x="236" y="80"/>
                </a:cxn>
              </a:cxnLst>
              <a:rect l="0" t="0" r="r" b="b"/>
              <a:pathLst>
                <a:path w="255" h="207">
                  <a:moveTo>
                    <a:pt x="236" y="80"/>
                  </a:moveTo>
                  <a:lnTo>
                    <a:pt x="233" y="101"/>
                  </a:lnTo>
                  <a:lnTo>
                    <a:pt x="227" y="122"/>
                  </a:lnTo>
                  <a:lnTo>
                    <a:pt x="216" y="140"/>
                  </a:lnTo>
                  <a:lnTo>
                    <a:pt x="203" y="155"/>
                  </a:lnTo>
                  <a:lnTo>
                    <a:pt x="188" y="168"/>
                  </a:lnTo>
                  <a:lnTo>
                    <a:pt x="170" y="179"/>
                  </a:lnTo>
                  <a:lnTo>
                    <a:pt x="149" y="185"/>
                  </a:lnTo>
                  <a:lnTo>
                    <a:pt x="128" y="187"/>
                  </a:lnTo>
                  <a:lnTo>
                    <a:pt x="106" y="185"/>
                  </a:lnTo>
                  <a:lnTo>
                    <a:pt x="86" y="179"/>
                  </a:lnTo>
                  <a:lnTo>
                    <a:pt x="67" y="168"/>
                  </a:lnTo>
                  <a:lnTo>
                    <a:pt x="51" y="155"/>
                  </a:lnTo>
                  <a:lnTo>
                    <a:pt x="38" y="140"/>
                  </a:lnTo>
                  <a:lnTo>
                    <a:pt x="27" y="122"/>
                  </a:lnTo>
                  <a:lnTo>
                    <a:pt x="21" y="101"/>
                  </a:lnTo>
                  <a:lnTo>
                    <a:pt x="19" y="80"/>
                  </a:lnTo>
                  <a:lnTo>
                    <a:pt x="21" y="59"/>
                  </a:lnTo>
                  <a:lnTo>
                    <a:pt x="27" y="39"/>
                  </a:lnTo>
                  <a:lnTo>
                    <a:pt x="36" y="22"/>
                  </a:lnTo>
                  <a:lnTo>
                    <a:pt x="48" y="7"/>
                  </a:lnTo>
                  <a:lnTo>
                    <a:pt x="29" y="0"/>
                  </a:lnTo>
                  <a:lnTo>
                    <a:pt x="17" y="16"/>
                  </a:lnTo>
                  <a:lnTo>
                    <a:pt x="7" y="36"/>
                  </a:lnTo>
                  <a:lnTo>
                    <a:pt x="2" y="57"/>
                  </a:lnTo>
                  <a:lnTo>
                    <a:pt x="0" y="80"/>
                  </a:lnTo>
                  <a:lnTo>
                    <a:pt x="2" y="105"/>
                  </a:lnTo>
                  <a:lnTo>
                    <a:pt x="9" y="129"/>
                  </a:lnTo>
                  <a:lnTo>
                    <a:pt x="21" y="150"/>
                  </a:lnTo>
                  <a:lnTo>
                    <a:pt x="37" y="169"/>
                  </a:lnTo>
                  <a:lnTo>
                    <a:pt x="56" y="185"/>
                  </a:lnTo>
                  <a:lnTo>
                    <a:pt x="78" y="197"/>
                  </a:lnTo>
                  <a:lnTo>
                    <a:pt x="102" y="204"/>
                  </a:lnTo>
                  <a:lnTo>
                    <a:pt x="128" y="207"/>
                  </a:lnTo>
                  <a:lnTo>
                    <a:pt x="153" y="204"/>
                  </a:lnTo>
                  <a:lnTo>
                    <a:pt x="177" y="197"/>
                  </a:lnTo>
                  <a:lnTo>
                    <a:pt x="199" y="185"/>
                  </a:lnTo>
                  <a:lnTo>
                    <a:pt x="218" y="169"/>
                  </a:lnTo>
                  <a:lnTo>
                    <a:pt x="233" y="150"/>
                  </a:lnTo>
                  <a:lnTo>
                    <a:pt x="245" y="129"/>
                  </a:lnTo>
                  <a:lnTo>
                    <a:pt x="252" y="105"/>
                  </a:lnTo>
                  <a:lnTo>
                    <a:pt x="255" y="80"/>
                  </a:lnTo>
                  <a:lnTo>
                    <a:pt x="255" y="79"/>
                  </a:lnTo>
                  <a:lnTo>
                    <a:pt x="255" y="79"/>
                  </a:lnTo>
                  <a:lnTo>
                    <a:pt x="255" y="77"/>
                  </a:lnTo>
                  <a:lnTo>
                    <a:pt x="254" y="77"/>
                  </a:lnTo>
                  <a:lnTo>
                    <a:pt x="234" y="70"/>
                  </a:lnTo>
                  <a:lnTo>
                    <a:pt x="234" y="73"/>
                  </a:lnTo>
                  <a:lnTo>
                    <a:pt x="236" y="75"/>
                  </a:lnTo>
                  <a:lnTo>
                    <a:pt x="236" y="77"/>
                  </a:lnTo>
                  <a:lnTo>
                    <a:pt x="236" y="80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89" name="Freeform 341"/>
            <p:cNvSpPr>
              <a:spLocks/>
            </p:cNvSpPr>
            <p:nvPr/>
          </p:nvSpPr>
          <p:spPr bwMode="auto">
            <a:xfrm>
              <a:off x="3402" y="639"/>
              <a:ext cx="225" cy="124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3" y="1"/>
                </a:cxn>
                <a:cxn ang="0">
                  <a:pos x="70" y="4"/>
                </a:cxn>
                <a:cxn ang="0">
                  <a:pos x="56" y="7"/>
                </a:cxn>
                <a:cxn ang="0">
                  <a:pos x="43" y="12"/>
                </a:cxn>
                <a:cxn ang="0">
                  <a:pos x="31" y="19"/>
                </a:cxn>
                <a:cxn ang="0">
                  <a:pos x="20" y="27"/>
                </a:cxn>
                <a:cxn ang="0">
                  <a:pos x="9" y="36"/>
                </a:cxn>
                <a:cxn ang="0">
                  <a:pos x="0" y="47"/>
                </a:cxn>
                <a:cxn ang="0">
                  <a:pos x="19" y="54"/>
                </a:cxn>
                <a:cxn ang="0">
                  <a:pos x="27" y="47"/>
                </a:cxn>
                <a:cxn ang="0">
                  <a:pos x="35" y="39"/>
                </a:cxn>
                <a:cxn ang="0">
                  <a:pos x="45" y="33"/>
                </a:cxn>
                <a:cxn ang="0">
                  <a:pos x="55" y="29"/>
                </a:cxn>
                <a:cxn ang="0">
                  <a:pos x="64" y="24"/>
                </a:cxn>
                <a:cxn ang="0">
                  <a:pos x="76" y="22"/>
                </a:cxn>
                <a:cxn ang="0">
                  <a:pos x="87" y="20"/>
                </a:cxn>
                <a:cxn ang="0">
                  <a:pos x="99" y="19"/>
                </a:cxn>
                <a:cxn ang="0">
                  <a:pos x="119" y="22"/>
                </a:cxn>
                <a:cxn ang="0">
                  <a:pos x="138" y="26"/>
                </a:cxn>
                <a:cxn ang="0">
                  <a:pos x="156" y="36"/>
                </a:cxn>
                <a:cxn ang="0">
                  <a:pos x="172" y="48"/>
                </a:cxn>
                <a:cxn ang="0">
                  <a:pos x="184" y="62"/>
                </a:cxn>
                <a:cxn ang="0">
                  <a:pos x="195" y="79"/>
                </a:cxn>
                <a:cxn ang="0">
                  <a:pos x="202" y="97"/>
                </a:cxn>
                <a:cxn ang="0">
                  <a:pos x="205" y="117"/>
                </a:cxn>
                <a:cxn ang="0">
                  <a:pos x="225" y="124"/>
                </a:cxn>
                <a:cxn ang="0">
                  <a:pos x="222" y="99"/>
                </a:cxn>
                <a:cxn ang="0">
                  <a:pos x="214" y="75"/>
                </a:cxn>
                <a:cxn ang="0">
                  <a:pos x="202" y="55"/>
                </a:cxn>
                <a:cxn ang="0">
                  <a:pos x="187" y="36"/>
                </a:cxn>
                <a:cxn ang="0">
                  <a:pos x="168" y="22"/>
                </a:cxn>
                <a:cxn ang="0">
                  <a:pos x="147" y="10"/>
                </a:cxn>
                <a:cxn ang="0">
                  <a:pos x="124" y="2"/>
                </a:cxn>
                <a:cxn ang="0">
                  <a:pos x="99" y="0"/>
                </a:cxn>
              </a:cxnLst>
              <a:rect l="0" t="0" r="r" b="b"/>
              <a:pathLst>
                <a:path w="225" h="124">
                  <a:moveTo>
                    <a:pt x="99" y="0"/>
                  </a:moveTo>
                  <a:lnTo>
                    <a:pt x="83" y="1"/>
                  </a:lnTo>
                  <a:lnTo>
                    <a:pt x="70" y="4"/>
                  </a:lnTo>
                  <a:lnTo>
                    <a:pt x="56" y="7"/>
                  </a:lnTo>
                  <a:lnTo>
                    <a:pt x="43" y="12"/>
                  </a:lnTo>
                  <a:lnTo>
                    <a:pt x="31" y="19"/>
                  </a:lnTo>
                  <a:lnTo>
                    <a:pt x="20" y="27"/>
                  </a:lnTo>
                  <a:lnTo>
                    <a:pt x="9" y="36"/>
                  </a:lnTo>
                  <a:lnTo>
                    <a:pt x="0" y="47"/>
                  </a:lnTo>
                  <a:lnTo>
                    <a:pt x="19" y="54"/>
                  </a:lnTo>
                  <a:lnTo>
                    <a:pt x="27" y="47"/>
                  </a:lnTo>
                  <a:lnTo>
                    <a:pt x="35" y="39"/>
                  </a:lnTo>
                  <a:lnTo>
                    <a:pt x="45" y="33"/>
                  </a:lnTo>
                  <a:lnTo>
                    <a:pt x="55" y="29"/>
                  </a:lnTo>
                  <a:lnTo>
                    <a:pt x="64" y="24"/>
                  </a:lnTo>
                  <a:lnTo>
                    <a:pt x="76" y="22"/>
                  </a:lnTo>
                  <a:lnTo>
                    <a:pt x="87" y="20"/>
                  </a:lnTo>
                  <a:lnTo>
                    <a:pt x="99" y="19"/>
                  </a:lnTo>
                  <a:lnTo>
                    <a:pt x="119" y="22"/>
                  </a:lnTo>
                  <a:lnTo>
                    <a:pt x="138" y="26"/>
                  </a:lnTo>
                  <a:lnTo>
                    <a:pt x="156" y="36"/>
                  </a:lnTo>
                  <a:lnTo>
                    <a:pt x="172" y="48"/>
                  </a:lnTo>
                  <a:lnTo>
                    <a:pt x="184" y="62"/>
                  </a:lnTo>
                  <a:lnTo>
                    <a:pt x="195" y="79"/>
                  </a:lnTo>
                  <a:lnTo>
                    <a:pt x="202" y="97"/>
                  </a:lnTo>
                  <a:lnTo>
                    <a:pt x="205" y="117"/>
                  </a:lnTo>
                  <a:lnTo>
                    <a:pt x="225" y="124"/>
                  </a:lnTo>
                  <a:lnTo>
                    <a:pt x="222" y="99"/>
                  </a:lnTo>
                  <a:lnTo>
                    <a:pt x="214" y="75"/>
                  </a:lnTo>
                  <a:lnTo>
                    <a:pt x="202" y="55"/>
                  </a:lnTo>
                  <a:lnTo>
                    <a:pt x="187" y="36"/>
                  </a:lnTo>
                  <a:lnTo>
                    <a:pt x="168" y="22"/>
                  </a:lnTo>
                  <a:lnTo>
                    <a:pt x="147" y="10"/>
                  </a:lnTo>
                  <a:lnTo>
                    <a:pt x="124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90" name="Freeform 342"/>
            <p:cNvSpPr>
              <a:spLocks/>
            </p:cNvSpPr>
            <p:nvPr/>
          </p:nvSpPr>
          <p:spPr bwMode="auto">
            <a:xfrm>
              <a:off x="2636" y="557"/>
              <a:ext cx="121" cy="124"/>
            </a:xfrm>
            <a:custGeom>
              <a:avLst/>
              <a:gdLst/>
              <a:ahLst/>
              <a:cxnLst>
                <a:cxn ang="0">
                  <a:pos x="102" y="42"/>
                </a:cxn>
                <a:cxn ang="0">
                  <a:pos x="101" y="56"/>
                </a:cxn>
                <a:cxn ang="0">
                  <a:pos x="97" y="66"/>
                </a:cxn>
                <a:cxn ang="0">
                  <a:pos x="91" y="77"/>
                </a:cxn>
                <a:cxn ang="0">
                  <a:pos x="83" y="87"/>
                </a:cxn>
                <a:cxn ang="0">
                  <a:pos x="74" y="94"/>
                </a:cxn>
                <a:cxn ang="0">
                  <a:pos x="64" y="100"/>
                </a:cxn>
                <a:cxn ang="0">
                  <a:pos x="52" y="103"/>
                </a:cxn>
                <a:cxn ang="0">
                  <a:pos x="38" y="105"/>
                </a:cxn>
                <a:cxn ang="0">
                  <a:pos x="32" y="105"/>
                </a:cxn>
                <a:cxn ang="0">
                  <a:pos x="26" y="103"/>
                </a:cxn>
                <a:cxn ang="0">
                  <a:pos x="20" y="102"/>
                </a:cxn>
                <a:cxn ang="0">
                  <a:pos x="14" y="100"/>
                </a:cxn>
                <a:cxn ang="0">
                  <a:pos x="0" y="114"/>
                </a:cxn>
                <a:cxn ang="0">
                  <a:pos x="5" y="117"/>
                </a:cxn>
                <a:cxn ang="0">
                  <a:pos x="10" y="118"/>
                </a:cxn>
                <a:cxn ang="0">
                  <a:pos x="14" y="120"/>
                </a:cxn>
                <a:cxn ang="0">
                  <a:pos x="19" y="121"/>
                </a:cxn>
                <a:cxn ang="0">
                  <a:pos x="24" y="122"/>
                </a:cxn>
                <a:cxn ang="0">
                  <a:pos x="29" y="122"/>
                </a:cxn>
                <a:cxn ang="0">
                  <a:pos x="34" y="124"/>
                </a:cxn>
                <a:cxn ang="0">
                  <a:pos x="38" y="124"/>
                </a:cxn>
                <a:cxn ang="0">
                  <a:pos x="55" y="122"/>
                </a:cxn>
                <a:cxn ang="0">
                  <a:pos x="71" y="118"/>
                </a:cxn>
                <a:cxn ang="0">
                  <a:pos x="85" y="111"/>
                </a:cxn>
                <a:cxn ang="0">
                  <a:pos x="97" y="100"/>
                </a:cxn>
                <a:cxn ang="0">
                  <a:pos x="107" y="88"/>
                </a:cxn>
                <a:cxn ang="0">
                  <a:pos x="115" y="75"/>
                </a:cxn>
                <a:cxn ang="0">
                  <a:pos x="120" y="59"/>
                </a:cxn>
                <a:cxn ang="0">
                  <a:pos x="121" y="42"/>
                </a:cxn>
                <a:cxn ang="0">
                  <a:pos x="120" y="32"/>
                </a:cxn>
                <a:cxn ang="0">
                  <a:pos x="117" y="21"/>
                </a:cxn>
                <a:cxn ang="0">
                  <a:pos x="114" y="10"/>
                </a:cxn>
                <a:cxn ang="0">
                  <a:pos x="109" y="0"/>
                </a:cxn>
                <a:cxn ang="0">
                  <a:pos x="95" y="16"/>
                </a:cxn>
                <a:cxn ang="0">
                  <a:pos x="98" y="22"/>
                </a:cxn>
                <a:cxn ang="0">
                  <a:pos x="101" y="28"/>
                </a:cxn>
                <a:cxn ang="0">
                  <a:pos x="102" y="35"/>
                </a:cxn>
                <a:cxn ang="0">
                  <a:pos x="102" y="42"/>
                </a:cxn>
              </a:cxnLst>
              <a:rect l="0" t="0" r="r" b="b"/>
              <a:pathLst>
                <a:path w="121" h="124">
                  <a:moveTo>
                    <a:pt x="102" y="42"/>
                  </a:moveTo>
                  <a:lnTo>
                    <a:pt x="101" y="56"/>
                  </a:lnTo>
                  <a:lnTo>
                    <a:pt x="97" y="66"/>
                  </a:lnTo>
                  <a:lnTo>
                    <a:pt x="91" y="77"/>
                  </a:lnTo>
                  <a:lnTo>
                    <a:pt x="83" y="87"/>
                  </a:lnTo>
                  <a:lnTo>
                    <a:pt x="74" y="94"/>
                  </a:lnTo>
                  <a:lnTo>
                    <a:pt x="64" y="100"/>
                  </a:lnTo>
                  <a:lnTo>
                    <a:pt x="52" y="103"/>
                  </a:lnTo>
                  <a:lnTo>
                    <a:pt x="38" y="105"/>
                  </a:lnTo>
                  <a:lnTo>
                    <a:pt x="32" y="105"/>
                  </a:lnTo>
                  <a:lnTo>
                    <a:pt x="26" y="103"/>
                  </a:lnTo>
                  <a:lnTo>
                    <a:pt x="20" y="102"/>
                  </a:lnTo>
                  <a:lnTo>
                    <a:pt x="14" y="100"/>
                  </a:lnTo>
                  <a:lnTo>
                    <a:pt x="0" y="114"/>
                  </a:lnTo>
                  <a:lnTo>
                    <a:pt x="5" y="117"/>
                  </a:lnTo>
                  <a:lnTo>
                    <a:pt x="10" y="118"/>
                  </a:lnTo>
                  <a:lnTo>
                    <a:pt x="14" y="120"/>
                  </a:lnTo>
                  <a:lnTo>
                    <a:pt x="19" y="121"/>
                  </a:lnTo>
                  <a:lnTo>
                    <a:pt x="24" y="122"/>
                  </a:lnTo>
                  <a:lnTo>
                    <a:pt x="29" y="122"/>
                  </a:lnTo>
                  <a:lnTo>
                    <a:pt x="34" y="124"/>
                  </a:lnTo>
                  <a:lnTo>
                    <a:pt x="38" y="124"/>
                  </a:lnTo>
                  <a:lnTo>
                    <a:pt x="55" y="122"/>
                  </a:lnTo>
                  <a:lnTo>
                    <a:pt x="71" y="118"/>
                  </a:lnTo>
                  <a:lnTo>
                    <a:pt x="85" y="111"/>
                  </a:lnTo>
                  <a:lnTo>
                    <a:pt x="97" y="100"/>
                  </a:lnTo>
                  <a:lnTo>
                    <a:pt x="107" y="88"/>
                  </a:lnTo>
                  <a:lnTo>
                    <a:pt x="115" y="75"/>
                  </a:lnTo>
                  <a:lnTo>
                    <a:pt x="120" y="59"/>
                  </a:lnTo>
                  <a:lnTo>
                    <a:pt x="121" y="42"/>
                  </a:lnTo>
                  <a:lnTo>
                    <a:pt x="120" y="32"/>
                  </a:lnTo>
                  <a:lnTo>
                    <a:pt x="117" y="21"/>
                  </a:lnTo>
                  <a:lnTo>
                    <a:pt x="114" y="10"/>
                  </a:lnTo>
                  <a:lnTo>
                    <a:pt x="109" y="0"/>
                  </a:lnTo>
                  <a:lnTo>
                    <a:pt x="95" y="16"/>
                  </a:lnTo>
                  <a:lnTo>
                    <a:pt x="98" y="22"/>
                  </a:lnTo>
                  <a:lnTo>
                    <a:pt x="101" y="28"/>
                  </a:lnTo>
                  <a:lnTo>
                    <a:pt x="102" y="35"/>
                  </a:lnTo>
                  <a:lnTo>
                    <a:pt x="102" y="42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91" name="Freeform 343"/>
            <p:cNvSpPr>
              <a:spLocks/>
            </p:cNvSpPr>
            <p:nvPr/>
          </p:nvSpPr>
          <p:spPr bwMode="auto">
            <a:xfrm>
              <a:off x="2604" y="501"/>
              <a:ext cx="152" cy="153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65" y="1"/>
                </a:cxn>
                <a:cxn ang="0">
                  <a:pos x="50" y="6"/>
                </a:cxn>
                <a:cxn ang="0">
                  <a:pos x="36" y="14"/>
                </a:cxn>
                <a:cxn ang="0">
                  <a:pos x="24" y="24"/>
                </a:cxn>
                <a:cxn ang="0">
                  <a:pos x="14" y="36"/>
                </a:cxn>
                <a:cxn ang="0">
                  <a:pos x="6" y="50"/>
                </a:cxn>
                <a:cxn ang="0">
                  <a:pos x="1" y="65"/>
                </a:cxn>
                <a:cxn ang="0">
                  <a:pos x="0" y="81"/>
                </a:cxn>
                <a:cxn ang="0">
                  <a:pos x="1" y="93"/>
                </a:cxn>
                <a:cxn ang="0">
                  <a:pos x="4" y="104"/>
                </a:cxn>
                <a:cxn ang="0">
                  <a:pos x="7" y="114"/>
                </a:cxn>
                <a:cxn ang="0">
                  <a:pos x="12" y="123"/>
                </a:cxn>
                <a:cxn ang="0">
                  <a:pos x="18" y="133"/>
                </a:cxn>
                <a:cxn ang="0">
                  <a:pos x="26" y="140"/>
                </a:cxn>
                <a:cxn ang="0">
                  <a:pos x="34" y="147"/>
                </a:cxn>
                <a:cxn ang="0">
                  <a:pos x="43" y="153"/>
                </a:cxn>
                <a:cxn ang="0">
                  <a:pos x="57" y="139"/>
                </a:cxn>
                <a:cxn ang="0">
                  <a:pos x="49" y="135"/>
                </a:cxn>
                <a:cxn ang="0">
                  <a:pos x="42" y="129"/>
                </a:cxn>
                <a:cxn ang="0">
                  <a:pos x="36" y="123"/>
                </a:cxn>
                <a:cxn ang="0">
                  <a:pos x="30" y="116"/>
                </a:cxn>
                <a:cxn ang="0">
                  <a:pos x="25" y="109"/>
                </a:cxn>
                <a:cxn ang="0">
                  <a:pos x="22" y="100"/>
                </a:cxn>
                <a:cxn ang="0">
                  <a:pos x="20" y="91"/>
                </a:cxn>
                <a:cxn ang="0">
                  <a:pos x="19" y="81"/>
                </a:cxn>
                <a:cxn ang="0">
                  <a:pos x="20" y="68"/>
                </a:cxn>
                <a:cxn ang="0">
                  <a:pos x="24" y="57"/>
                </a:cxn>
                <a:cxn ang="0">
                  <a:pos x="30" y="47"/>
                </a:cxn>
                <a:cxn ang="0">
                  <a:pos x="38" y="37"/>
                </a:cxn>
                <a:cxn ang="0">
                  <a:pos x="47" y="30"/>
                </a:cxn>
                <a:cxn ang="0">
                  <a:pos x="57" y="24"/>
                </a:cxn>
                <a:cxn ang="0">
                  <a:pos x="69" y="20"/>
                </a:cxn>
                <a:cxn ang="0">
                  <a:pos x="81" y="19"/>
                </a:cxn>
                <a:cxn ang="0">
                  <a:pos x="91" y="20"/>
                </a:cxn>
                <a:cxn ang="0">
                  <a:pos x="99" y="22"/>
                </a:cxn>
                <a:cxn ang="0">
                  <a:pos x="108" y="25"/>
                </a:cxn>
                <a:cxn ang="0">
                  <a:pos x="115" y="29"/>
                </a:cxn>
                <a:cxn ang="0">
                  <a:pos x="122" y="35"/>
                </a:cxn>
                <a:cxn ang="0">
                  <a:pos x="128" y="41"/>
                </a:cxn>
                <a:cxn ang="0">
                  <a:pos x="134" y="48"/>
                </a:cxn>
                <a:cxn ang="0">
                  <a:pos x="138" y="55"/>
                </a:cxn>
                <a:cxn ang="0">
                  <a:pos x="152" y="39"/>
                </a:cxn>
                <a:cxn ang="0">
                  <a:pos x="146" y="31"/>
                </a:cxn>
                <a:cxn ang="0">
                  <a:pos x="139" y="23"/>
                </a:cxn>
                <a:cxn ang="0">
                  <a:pos x="132" y="17"/>
                </a:cxn>
                <a:cxn ang="0">
                  <a:pos x="122" y="11"/>
                </a:cxn>
                <a:cxn ang="0">
                  <a:pos x="112" y="6"/>
                </a:cxn>
                <a:cxn ang="0">
                  <a:pos x="103" y="2"/>
                </a:cxn>
                <a:cxn ang="0">
                  <a:pos x="92" y="1"/>
                </a:cxn>
                <a:cxn ang="0">
                  <a:pos x="81" y="0"/>
                </a:cxn>
              </a:cxnLst>
              <a:rect l="0" t="0" r="r" b="b"/>
              <a:pathLst>
                <a:path w="152" h="153">
                  <a:moveTo>
                    <a:pt x="81" y="0"/>
                  </a:moveTo>
                  <a:lnTo>
                    <a:pt x="65" y="1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1" y="65"/>
                  </a:lnTo>
                  <a:lnTo>
                    <a:pt x="0" y="81"/>
                  </a:lnTo>
                  <a:lnTo>
                    <a:pt x="1" y="93"/>
                  </a:lnTo>
                  <a:lnTo>
                    <a:pt x="4" y="104"/>
                  </a:lnTo>
                  <a:lnTo>
                    <a:pt x="7" y="114"/>
                  </a:lnTo>
                  <a:lnTo>
                    <a:pt x="12" y="123"/>
                  </a:lnTo>
                  <a:lnTo>
                    <a:pt x="18" y="133"/>
                  </a:lnTo>
                  <a:lnTo>
                    <a:pt x="26" y="140"/>
                  </a:lnTo>
                  <a:lnTo>
                    <a:pt x="34" y="147"/>
                  </a:lnTo>
                  <a:lnTo>
                    <a:pt x="43" y="153"/>
                  </a:lnTo>
                  <a:lnTo>
                    <a:pt x="57" y="139"/>
                  </a:lnTo>
                  <a:lnTo>
                    <a:pt x="49" y="135"/>
                  </a:lnTo>
                  <a:lnTo>
                    <a:pt x="42" y="129"/>
                  </a:lnTo>
                  <a:lnTo>
                    <a:pt x="36" y="123"/>
                  </a:lnTo>
                  <a:lnTo>
                    <a:pt x="30" y="116"/>
                  </a:lnTo>
                  <a:lnTo>
                    <a:pt x="25" y="109"/>
                  </a:lnTo>
                  <a:lnTo>
                    <a:pt x="22" y="100"/>
                  </a:lnTo>
                  <a:lnTo>
                    <a:pt x="20" y="91"/>
                  </a:lnTo>
                  <a:lnTo>
                    <a:pt x="19" y="81"/>
                  </a:lnTo>
                  <a:lnTo>
                    <a:pt x="20" y="68"/>
                  </a:lnTo>
                  <a:lnTo>
                    <a:pt x="24" y="57"/>
                  </a:lnTo>
                  <a:lnTo>
                    <a:pt x="30" y="47"/>
                  </a:lnTo>
                  <a:lnTo>
                    <a:pt x="38" y="37"/>
                  </a:lnTo>
                  <a:lnTo>
                    <a:pt x="47" y="30"/>
                  </a:lnTo>
                  <a:lnTo>
                    <a:pt x="57" y="24"/>
                  </a:lnTo>
                  <a:lnTo>
                    <a:pt x="69" y="20"/>
                  </a:lnTo>
                  <a:lnTo>
                    <a:pt x="81" y="19"/>
                  </a:lnTo>
                  <a:lnTo>
                    <a:pt x="91" y="20"/>
                  </a:lnTo>
                  <a:lnTo>
                    <a:pt x="99" y="22"/>
                  </a:lnTo>
                  <a:lnTo>
                    <a:pt x="108" y="25"/>
                  </a:lnTo>
                  <a:lnTo>
                    <a:pt x="115" y="29"/>
                  </a:lnTo>
                  <a:lnTo>
                    <a:pt x="122" y="35"/>
                  </a:lnTo>
                  <a:lnTo>
                    <a:pt x="128" y="41"/>
                  </a:lnTo>
                  <a:lnTo>
                    <a:pt x="134" y="48"/>
                  </a:lnTo>
                  <a:lnTo>
                    <a:pt x="138" y="55"/>
                  </a:lnTo>
                  <a:lnTo>
                    <a:pt x="152" y="39"/>
                  </a:lnTo>
                  <a:lnTo>
                    <a:pt x="146" y="31"/>
                  </a:lnTo>
                  <a:lnTo>
                    <a:pt x="139" y="23"/>
                  </a:lnTo>
                  <a:lnTo>
                    <a:pt x="132" y="17"/>
                  </a:lnTo>
                  <a:lnTo>
                    <a:pt x="122" y="11"/>
                  </a:lnTo>
                  <a:lnTo>
                    <a:pt x="112" y="6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92" name="Freeform 344"/>
            <p:cNvSpPr>
              <a:spLocks/>
            </p:cNvSpPr>
            <p:nvPr/>
          </p:nvSpPr>
          <p:spPr bwMode="auto">
            <a:xfrm>
              <a:off x="4327" y="774"/>
              <a:ext cx="86" cy="125"/>
            </a:xfrm>
            <a:custGeom>
              <a:avLst/>
              <a:gdLst/>
              <a:ahLst/>
              <a:cxnLst>
                <a:cxn ang="0">
                  <a:pos x="86" y="64"/>
                </a:cxn>
                <a:cxn ang="0">
                  <a:pos x="85" y="51"/>
                </a:cxn>
                <a:cxn ang="0">
                  <a:pos x="81" y="39"/>
                </a:cxn>
                <a:cxn ang="0">
                  <a:pos x="75" y="29"/>
                </a:cxn>
                <a:cxn ang="0">
                  <a:pos x="67" y="19"/>
                </a:cxn>
                <a:cxn ang="0">
                  <a:pos x="57" y="11"/>
                </a:cxn>
                <a:cxn ang="0">
                  <a:pos x="46" y="5"/>
                </a:cxn>
                <a:cxn ang="0">
                  <a:pos x="35" y="1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0" y="3"/>
                </a:cxn>
                <a:cxn ang="0">
                  <a:pos x="5" y="21"/>
                </a:cxn>
                <a:cxn ang="0">
                  <a:pos x="9" y="20"/>
                </a:cxn>
                <a:cxn ang="0">
                  <a:pos x="13" y="20"/>
                </a:cxn>
                <a:cxn ang="0">
                  <a:pos x="17" y="19"/>
                </a:cxn>
                <a:cxn ang="0">
                  <a:pos x="21" y="19"/>
                </a:cxn>
                <a:cxn ang="0">
                  <a:pos x="31" y="20"/>
                </a:cxn>
                <a:cxn ang="0">
                  <a:pos x="39" y="23"/>
                </a:cxn>
                <a:cxn ang="0">
                  <a:pos x="46" y="26"/>
                </a:cxn>
                <a:cxn ang="0">
                  <a:pos x="54" y="32"/>
                </a:cxn>
                <a:cxn ang="0">
                  <a:pos x="60" y="39"/>
                </a:cxn>
                <a:cxn ang="0">
                  <a:pos x="63" y="47"/>
                </a:cxn>
                <a:cxn ang="0">
                  <a:pos x="66" y="55"/>
                </a:cxn>
                <a:cxn ang="0">
                  <a:pos x="67" y="64"/>
                </a:cxn>
                <a:cxn ang="0">
                  <a:pos x="64" y="79"/>
                </a:cxn>
                <a:cxn ang="0">
                  <a:pos x="57" y="91"/>
                </a:cxn>
                <a:cxn ang="0">
                  <a:pos x="46" y="102"/>
                </a:cxn>
                <a:cxn ang="0">
                  <a:pos x="33" y="108"/>
                </a:cxn>
                <a:cxn ang="0">
                  <a:pos x="39" y="125"/>
                </a:cxn>
                <a:cxn ang="0">
                  <a:pos x="49" y="122"/>
                </a:cxn>
                <a:cxn ang="0">
                  <a:pos x="57" y="116"/>
                </a:cxn>
                <a:cxn ang="0">
                  <a:pos x="66" y="110"/>
                </a:cxn>
                <a:cxn ang="0">
                  <a:pos x="73" y="103"/>
                </a:cxn>
                <a:cxn ang="0">
                  <a:pos x="78" y="94"/>
                </a:cxn>
                <a:cxn ang="0">
                  <a:pos x="82" y="85"/>
                </a:cxn>
                <a:cxn ang="0">
                  <a:pos x="85" y="75"/>
                </a:cxn>
                <a:cxn ang="0">
                  <a:pos x="86" y="64"/>
                </a:cxn>
              </a:cxnLst>
              <a:rect l="0" t="0" r="r" b="b"/>
              <a:pathLst>
                <a:path w="86" h="125">
                  <a:moveTo>
                    <a:pt x="86" y="64"/>
                  </a:moveTo>
                  <a:lnTo>
                    <a:pt x="85" y="51"/>
                  </a:lnTo>
                  <a:lnTo>
                    <a:pt x="81" y="39"/>
                  </a:lnTo>
                  <a:lnTo>
                    <a:pt x="75" y="29"/>
                  </a:lnTo>
                  <a:lnTo>
                    <a:pt x="67" y="19"/>
                  </a:lnTo>
                  <a:lnTo>
                    <a:pt x="57" y="11"/>
                  </a:lnTo>
                  <a:lnTo>
                    <a:pt x="46" y="5"/>
                  </a:lnTo>
                  <a:lnTo>
                    <a:pt x="35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0" y="3"/>
                  </a:lnTo>
                  <a:lnTo>
                    <a:pt x="5" y="21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31" y="20"/>
                  </a:lnTo>
                  <a:lnTo>
                    <a:pt x="39" y="23"/>
                  </a:lnTo>
                  <a:lnTo>
                    <a:pt x="46" y="26"/>
                  </a:lnTo>
                  <a:lnTo>
                    <a:pt x="54" y="32"/>
                  </a:lnTo>
                  <a:lnTo>
                    <a:pt x="60" y="39"/>
                  </a:lnTo>
                  <a:lnTo>
                    <a:pt x="63" y="47"/>
                  </a:lnTo>
                  <a:lnTo>
                    <a:pt x="66" y="55"/>
                  </a:lnTo>
                  <a:lnTo>
                    <a:pt x="67" y="64"/>
                  </a:lnTo>
                  <a:lnTo>
                    <a:pt x="64" y="79"/>
                  </a:lnTo>
                  <a:lnTo>
                    <a:pt x="57" y="91"/>
                  </a:lnTo>
                  <a:lnTo>
                    <a:pt x="46" y="102"/>
                  </a:lnTo>
                  <a:lnTo>
                    <a:pt x="33" y="108"/>
                  </a:lnTo>
                  <a:lnTo>
                    <a:pt x="39" y="125"/>
                  </a:lnTo>
                  <a:lnTo>
                    <a:pt x="49" y="122"/>
                  </a:lnTo>
                  <a:lnTo>
                    <a:pt x="57" y="116"/>
                  </a:lnTo>
                  <a:lnTo>
                    <a:pt x="66" y="110"/>
                  </a:lnTo>
                  <a:lnTo>
                    <a:pt x="73" y="103"/>
                  </a:lnTo>
                  <a:lnTo>
                    <a:pt x="78" y="94"/>
                  </a:lnTo>
                  <a:lnTo>
                    <a:pt x="82" y="85"/>
                  </a:lnTo>
                  <a:lnTo>
                    <a:pt x="85" y="75"/>
                  </a:lnTo>
                  <a:lnTo>
                    <a:pt x="86" y="64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04793" name="Freeform 345"/>
            <p:cNvSpPr>
              <a:spLocks/>
            </p:cNvSpPr>
            <p:nvPr/>
          </p:nvSpPr>
          <p:spPr bwMode="auto">
            <a:xfrm>
              <a:off x="4284" y="777"/>
              <a:ext cx="82" cy="126"/>
            </a:xfrm>
            <a:custGeom>
              <a:avLst/>
              <a:gdLst/>
              <a:ahLst/>
              <a:cxnLst>
                <a:cxn ang="0">
                  <a:pos x="64" y="107"/>
                </a:cxn>
                <a:cxn ang="0">
                  <a:pos x="55" y="106"/>
                </a:cxn>
                <a:cxn ang="0">
                  <a:pos x="46" y="103"/>
                </a:cxn>
                <a:cxn ang="0">
                  <a:pos x="39" y="100"/>
                </a:cxn>
                <a:cxn ang="0">
                  <a:pos x="32" y="94"/>
                </a:cxn>
                <a:cxn ang="0">
                  <a:pos x="26" y="87"/>
                </a:cxn>
                <a:cxn ang="0">
                  <a:pos x="22" y="79"/>
                </a:cxn>
                <a:cxn ang="0">
                  <a:pos x="20" y="71"/>
                </a:cxn>
                <a:cxn ang="0">
                  <a:pos x="19" y="61"/>
                </a:cxn>
                <a:cxn ang="0">
                  <a:pos x="21" y="47"/>
                </a:cxn>
                <a:cxn ang="0">
                  <a:pos x="27" y="35"/>
                </a:cxn>
                <a:cxn ang="0">
                  <a:pos x="36" y="26"/>
                </a:cxn>
                <a:cxn ang="0">
                  <a:pos x="48" y="18"/>
                </a:cxn>
                <a:cxn ang="0">
                  <a:pos x="43" y="0"/>
                </a:cxn>
                <a:cxn ang="0">
                  <a:pos x="33" y="5"/>
                </a:cxn>
                <a:cxn ang="0">
                  <a:pos x="26" y="10"/>
                </a:cxn>
                <a:cxn ang="0">
                  <a:pos x="18" y="16"/>
                </a:cxn>
                <a:cxn ang="0">
                  <a:pos x="12" y="23"/>
                </a:cxn>
                <a:cxn ang="0">
                  <a:pos x="7" y="32"/>
                </a:cxn>
                <a:cxn ang="0">
                  <a:pos x="3" y="41"/>
                </a:cxn>
                <a:cxn ang="0">
                  <a:pos x="1" y="51"/>
                </a:cxn>
                <a:cxn ang="0">
                  <a:pos x="0" y="61"/>
                </a:cxn>
                <a:cxn ang="0">
                  <a:pos x="1" y="75"/>
                </a:cxn>
                <a:cxn ang="0">
                  <a:pos x="5" y="87"/>
                </a:cxn>
                <a:cxn ang="0">
                  <a:pos x="10" y="97"/>
                </a:cxn>
                <a:cxn ang="0">
                  <a:pos x="19" y="107"/>
                </a:cxn>
                <a:cxn ang="0">
                  <a:pos x="28" y="115"/>
                </a:cxn>
                <a:cxn ang="0">
                  <a:pos x="39" y="121"/>
                </a:cxn>
                <a:cxn ang="0">
                  <a:pos x="51" y="125"/>
                </a:cxn>
                <a:cxn ang="0">
                  <a:pos x="64" y="126"/>
                </a:cxn>
                <a:cxn ang="0">
                  <a:pos x="69" y="126"/>
                </a:cxn>
                <a:cxn ang="0">
                  <a:pos x="74" y="125"/>
                </a:cxn>
                <a:cxn ang="0">
                  <a:pos x="78" y="124"/>
                </a:cxn>
                <a:cxn ang="0">
                  <a:pos x="82" y="122"/>
                </a:cxn>
                <a:cxn ang="0">
                  <a:pos x="76" y="105"/>
                </a:cxn>
                <a:cxn ang="0">
                  <a:pos x="74" y="106"/>
                </a:cxn>
                <a:cxn ang="0">
                  <a:pos x="70" y="106"/>
                </a:cxn>
                <a:cxn ang="0">
                  <a:pos x="67" y="107"/>
                </a:cxn>
                <a:cxn ang="0">
                  <a:pos x="64" y="107"/>
                </a:cxn>
              </a:cxnLst>
              <a:rect l="0" t="0" r="r" b="b"/>
              <a:pathLst>
                <a:path w="82" h="126">
                  <a:moveTo>
                    <a:pt x="64" y="107"/>
                  </a:moveTo>
                  <a:lnTo>
                    <a:pt x="55" y="106"/>
                  </a:lnTo>
                  <a:lnTo>
                    <a:pt x="46" y="103"/>
                  </a:lnTo>
                  <a:lnTo>
                    <a:pt x="39" y="100"/>
                  </a:lnTo>
                  <a:lnTo>
                    <a:pt x="32" y="94"/>
                  </a:lnTo>
                  <a:lnTo>
                    <a:pt x="26" y="87"/>
                  </a:lnTo>
                  <a:lnTo>
                    <a:pt x="22" y="79"/>
                  </a:lnTo>
                  <a:lnTo>
                    <a:pt x="20" y="71"/>
                  </a:lnTo>
                  <a:lnTo>
                    <a:pt x="19" y="61"/>
                  </a:lnTo>
                  <a:lnTo>
                    <a:pt x="21" y="47"/>
                  </a:lnTo>
                  <a:lnTo>
                    <a:pt x="27" y="35"/>
                  </a:lnTo>
                  <a:lnTo>
                    <a:pt x="36" y="26"/>
                  </a:lnTo>
                  <a:lnTo>
                    <a:pt x="48" y="18"/>
                  </a:lnTo>
                  <a:lnTo>
                    <a:pt x="43" y="0"/>
                  </a:lnTo>
                  <a:lnTo>
                    <a:pt x="33" y="5"/>
                  </a:lnTo>
                  <a:lnTo>
                    <a:pt x="26" y="10"/>
                  </a:lnTo>
                  <a:lnTo>
                    <a:pt x="18" y="16"/>
                  </a:lnTo>
                  <a:lnTo>
                    <a:pt x="12" y="23"/>
                  </a:lnTo>
                  <a:lnTo>
                    <a:pt x="7" y="32"/>
                  </a:lnTo>
                  <a:lnTo>
                    <a:pt x="3" y="41"/>
                  </a:lnTo>
                  <a:lnTo>
                    <a:pt x="1" y="51"/>
                  </a:lnTo>
                  <a:lnTo>
                    <a:pt x="0" y="61"/>
                  </a:lnTo>
                  <a:lnTo>
                    <a:pt x="1" y="75"/>
                  </a:lnTo>
                  <a:lnTo>
                    <a:pt x="5" y="87"/>
                  </a:lnTo>
                  <a:lnTo>
                    <a:pt x="10" y="97"/>
                  </a:lnTo>
                  <a:lnTo>
                    <a:pt x="19" y="107"/>
                  </a:lnTo>
                  <a:lnTo>
                    <a:pt x="28" y="115"/>
                  </a:lnTo>
                  <a:lnTo>
                    <a:pt x="39" y="121"/>
                  </a:lnTo>
                  <a:lnTo>
                    <a:pt x="51" y="125"/>
                  </a:lnTo>
                  <a:lnTo>
                    <a:pt x="64" y="126"/>
                  </a:lnTo>
                  <a:lnTo>
                    <a:pt x="69" y="126"/>
                  </a:lnTo>
                  <a:lnTo>
                    <a:pt x="74" y="125"/>
                  </a:lnTo>
                  <a:lnTo>
                    <a:pt x="78" y="124"/>
                  </a:lnTo>
                  <a:lnTo>
                    <a:pt x="82" y="122"/>
                  </a:lnTo>
                  <a:lnTo>
                    <a:pt x="76" y="105"/>
                  </a:lnTo>
                  <a:lnTo>
                    <a:pt x="74" y="106"/>
                  </a:lnTo>
                  <a:lnTo>
                    <a:pt x="70" y="106"/>
                  </a:lnTo>
                  <a:lnTo>
                    <a:pt x="67" y="107"/>
                  </a:lnTo>
                  <a:lnTo>
                    <a:pt x="64" y="107"/>
                  </a:lnTo>
                  <a:close/>
                </a:path>
              </a:pathLst>
            </a:custGeom>
            <a:solidFill>
              <a:srgbClr val="000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</p:grp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1487"/>
          </a:xfrm>
          <a:gradFill flip="none" rotWithShape="1">
            <a:gsLst>
              <a:gs pos="0">
                <a:schemeClr val="bg1"/>
              </a:gs>
              <a:gs pos="5000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Origin of Hadron Mass - J-PARC E16 -</a:t>
            </a:r>
          </a:p>
        </p:txBody>
      </p:sp>
      <p:grpSp>
        <p:nvGrpSpPr>
          <p:cNvPr id="4" name="グループ化 107"/>
          <p:cNvGrpSpPr>
            <a:grpSpLocks/>
          </p:cNvGrpSpPr>
          <p:nvPr/>
        </p:nvGrpSpPr>
        <p:grpSpPr bwMode="auto">
          <a:xfrm>
            <a:off x="2121287" y="4605237"/>
            <a:ext cx="2536517" cy="1463568"/>
            <a:chOff x="1043606" y="4460458"/>
            <a:chExt cx="2537193" cy="1463362"/>
          </a:xfrm>
        </p:grpSpPr>
        <p:grpSp>
          <p:nvGrpSpPr>
            <p:cNvPr id="5" name="グループ化 83"/>
            <p:cNvGrpSpPr>
              <a:grpSpLocks/>
            </p:cNvGrpSpPr>
            <p:nvPr/>
          </p:nvGrpSpPr>
          <p:grpSpPr bwMode="auto">
            <a:xfrm>
              <a:off x="1043606" y="4460458"/>
              <a:ext cx="2422495" cy="1463362"/>
              <a:chOff x="-315294" y="4435058"/>
              <a:chExt cx="2422495" cy="1463362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-315294" y="4728432"/>
                <a:ext cx="1162050" cy="1169988"/>
              </a:xfrm>
              <a:prstGeom prst="ellipse">
                <a:avLst/>
              </a:prstGeom>
              <a:gradFill rotWithShape="1">
                <a:gsLst>
                  <a:gs pos="0">
                    <a:srgbClr val="FF66FF"/>
                  </a:gs>
                  <a:gs pos="100000">
                    <a:srgbClr val="FFB0FF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sp>
            <p:nvSpPr>
              <p:cNvPr id="53" name="Text Box 16"/>
              <p:cNvSpPr txBox="1">
                <a:spLocks noChangeArrowheads="1"/>
              </p:cNvSpPr>
              <p:nvPr/>
            </p:nvSpPr>
            <p:spPr bwMode="auto">
              <a:xfrm>
                <a:off x="1696402" y="4435058"/>
                <a:ext cx="410799" cy="461600"/>
              </a:xfrm>
              <a:prstGeom prst="rect">
                <a:avLst/>
              </a:prstGeom>
              <a:noFill/>
              <a:ln w="28575" cap="rnd" algn="ctr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0070C0"/>
                    </a:solidFill>
                    <a:ea typeface="HGPｺﾞｼｯｸE" pitchFamily="50" charset="-128"/>
                  </a:rPr>
                  <a:t>e</a:t>
                </a:r>
                <a:r>
                  <a:rPr lang="en-US" altLang="ja-JP" sz="2400" b="1" baseline="30000" dirty="0">
                    <a:solidFill>
                      <a:srgbClr val="0070C0"/>
                    </a:solidFill>
                    <a:ea typeface="HGPｺﾞｼｯｸE" pitchFamily="50" charset="-128"/>
                  </a:rPr>
                  <a:t>-</a:t>
                </a:r>
                <a:endParaRPr lang="ja-JP" altLang="en-US" sz="2400" b="1" baseline="30000" dirty="0">
                  <a:solidFill>
                    <a:srgbClr val="0070C0"/>
                  </a:solidFill>
                  <a:ea typeface="HGPｺﾞｼｯｸE" pitchFamily="50" charset="-128"/>
                </a:endParaRPr>
              </a:p>
            </p:txBody>
          </p:sp>
          <p:sp>
            <p:nvSpPr>
              <p:cNvPr id="57" name="Text Box 38"/>
              <p:cNvSpPr txBox="1">
                <a:spLocks noChangeArrowheads="1"/>
              </p:cNvSpPr>
              <p:nvPr/>
            </p:nvSpPr>
            <p:spPr bwMode="auto">
              <a:xfrm>
                <a:off x="-240205" y="4676431"/>
                <a:ext cx="399467" cy="461665"/>
              </a:xfrm>
              <a:prstGeom prst="rect">
                <a:avLst/>
              </a:prstGeom>
              <a:noFill/>
              <a:ln w="28575" cap="rnd" algn="ctr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000099"/>
                    </a:solidFill>
                    <a:ea typeface="HGPｺﾞｼｯｸE" pitchFamily="50" charset="-128"/>
                  </a:rPr>
                  <a:t>φ</a:t>
                </a:r>
                <a:endParaRPr lang="ja-JP" altLang="en-US" sz="2400" b="1" dirty="0">
                  <a:solidFill>
                    <a:srgbClr val="000099"/>
                  </a:solidFill>
                  <a:ea typeface="HGPｺﾞｼｯｸE" pitchFamily="50" charset="-128"/>
                </a:endParaRPr>
              </a:p>
            </p:txBody>
          </p:sp>
        </p:grpSp>
        <p:sp>
          <p:nvSpPr>
            <p:cNvPr id="40" name="Line 35"/>
            <p:cNvSpPr>
              <a:spLocks noChangeShapeType="1"/>
            </p:cNvSpPr>
            <p:nvPr/>
          </p:nvSpPr>
          <p:spPr bwMode="auto">
            <a:xfrm flipV="1">
              <a:off x="1417582" y="5202164"/>
              <a:ext cx="491839" cy="94877"/>
            </a:xfrm>
            <a:prstGeom prst="line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1247649" y="5162821"/>
              <a:ext cx="266700" cy="258762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7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42" name="Line 5"/>
            <p:cNvSpPr>
              <a:spLocks noChangeShapeType="1"/>
            </p:cNvSpPr>
            <p:nvPr/>
          </p:nvSpPr>
          <p:spPr bwMode="auto">
            <a:xfrm flipV="1">
              <a:off x="1883535" y="4787900"/>
              <a:ext cx="1088266" cy="42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1883534" y="5228041"/>
              <a:ext cx="1139067" cy="29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4" name="Oval 3"/>
            <p:cNvSpPr>
              <a:spLocks noChangeArrowheads="1"/>
            </p:cNvSpPr>
            <p:nvPr/>
          </p:nvSpPr>
          <p:spPr bwMode="auto">
            <a:xfrm>
              <a:off x="3020377" y="5260558"/>
              <a:ext cx="71438" cy="71438"/>
            </a:xfrm>
            <a:prstGeom prst="ellipse">
              <a:avLst/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46" name="Text Box 17"/>
            <p:cNvSpPr txBox="1">
              <a:spLocks noChangeArrowheads="1"/>
            </p:cNvSpPr>
            <p:nvPr/>
          </p:nvSpPr>
          <p:spPr bwMode="auto">
            <a:xfrm>
              <a:off x="3129915" y="5031958"/>
              <a:ext cx="450884" cy="461600"/>
            </a:xfrm>
            <a:prstGeom prst="rect">
              <a:avLst/>
            </a:prstGeom>
            <a:noFill/>
            <a:ln w="28575" cap="rnd" algn="ctr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0070C0"/>
                  </a:solidFill>
                  <a:ea typeface="HGPｺﾞｼｯｸE" pitchFamily="50" charset="-128"/>
                </a:rPr>
                <a:t>e</a:t>
              </a:r>
              <a:r>
                <a:rPr lang="en-US" altLang="ja-JP" sz="2400" b="1" baseline="30000" dirty="0">
                  <a:solidFill>
                    <a:srgbClr val="0070C0"/>
                  </a:solidFill>
                  <a:ea typeface="HGPｺﾞｼｯｸE" pitchFamily="50" charset="-128"/>
                </a:rPr>
                <a:t>+</a:t>
              </a:r>
              <a:endParaRPr lang="ja-JP" altLang="en-US" sz="2400" b="1" baseline="30000" dirty="0">
                <a:solidFill>
                  <a:srgbClr val="0070C0"/>
                </a:solidFill>
                <a:ea typeface="HGPｺﾞｼｯｸE" pitchFamily="50" charset="-128"/>
              </a:endParaRPr>
            </a:p>
          </p:txBody>
        </p:sp>
        <p:sp>
          <p:nvSpPr>
            <p:cNvPr id="47" name="Oval 3"/>
            <p:cNvSpPr>
              <a:spLocks noChangeArrowheads="1"/>
            </p:cNvSpPr>
            <p:nvPr/>
          </p:nvSpPr>
          <p:spPr bwMode="auto">
            <a:xfrm>
              <a:off x="2994977" y="4739858"/>
              <a:ext cx="71438" cy="71438"/>
            </a:xfrm>
            <a:prstGeom prst="ellipse">
              <a:avLst/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  <p:sp>
        <p:nvSpPr>
          <p:cNvPr id="58" name="円/楕円 57"/>
          <p:cNvSpPr/>
          <p:nvPr/>
        </p:nvSpPr>
        <p:spPr>
          <a:xfrm>
            <a:off x="761841" y="5343520"/>
            <a:ext cx="340548" cy="353683"/>
          </a:xfrm>
          <a:prstGeom prst="ellipse">
            <a:avLst/>
          </a:prstGeom>
          <a:ln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6178" y="494135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proton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61" name="右矢印 60"/>
          <p:cNvSpPr/>
          <p:nvPr/>
        </p:nvSpPr>
        <p:spPr>
          <a:xfrm>
            <a:off x="1413164" y="5320145"/>
            <a:ext cx="499968" cy="3504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932315" y="5956085"/>
            <a:ext cx="22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nuclear target(</a:t>
            </a:r>
            <a:r>
              <a:rPr kumimoji="1" lang="en-US" altLang="ja-JP" dirty="0" err="1" smtClean="0"/>
              <a:t>p,C,Pb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0" y="6334780"/>
            <a:ext cx="751360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momentum </a:t>
            </a:r>
            <a:r>
              <a:rPr kumimoji="1" lang="en-US" altLang="ja-JP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beamline</a:t>
            </a:r>
            <a:r>
              <a:rPr kumimoji="1" lang="en-US" altLang="ja-JP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E16 Spectrometer</a:t>
            </a:r>
            <a:endParaRPr kumimoji="1" lang="ja-JP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Oval 218"/>
          <p:cNvSpPr>
            <a:spLocks noChangeArrowheads="1"/>
          </p:cNvSpPr>
          <p:nvPr/>
        </p:nvSpPr>
        <p:spPr bwMode="auto">
          <a:xfrm>
            <a:off x="895285" y="1731267"/>
            <a:ext cx="1439863" cy="1366837"/>
          </a:xfrm>
          <a:prstGeom prst="ellipse">
            <a:avLst/>
          </a:prstGeom>
          <a:solidFill>
            <a:srgbClr val="99CC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Calibri" pitchFamily="34" charset="0"/>
            </a:endParaRPr>
          </a:p>
        </p:txBody>
      </p:sp>
      <p:sp>
        <p:nvSpPr>
          <p:cNvPr id="67" name="Text Box 103"/>
          <p:cNvSpPr txBox="1">
            <a:spLocks noChangeArrowheads="1"/>
          </p:cNvSpPr>
          <p:nvPr/>
        </p:nvSpPr>
        <p:spPr bwMode="auto">
          <a:xfrm>
            <a:off x="2848286" y="1214991"/>
            <a:ext cx="3377046" cy="830997"/>
          </a:xfrm>
          <a:prstGeom prst="rect">
            <a:avLst/>
          </a:prstGeom>
          <a:solidFill>
            <a:srgbClr val="FFFFFF">
              <a:alpha val="82000"/>
            </a:srgbClr>
          </a:solidFill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6600FF"/>
                </a:solidFill>
                <a:latin typeface="Calibri" pitchFamily="34" charset="0"/>
              </a:rPr>
              <a:t>spontaneous breaking of </a:t>
            </a:r>
            <a:r>
              <a:rPr lang="en-US" altLang="ja-JP" sz="2400" b="1" i="1" dirty="0" err="1" smtClean="0">
                <a:solidFill>
                  <a:srgbClr val="6600FF"/>
                </a:solidFill>
                <a:latin typeface="Calibri" pitchFamily="34" charset="0"/>
              </a:rPr>
              <a:t>chiral</a:t>
            </a:r>
            <a:r>
              <a:rPr lang="en-US" altLang="ja-JP" sz="2400" b="1" i="1" dirty="0" smtClean="0">
                <a:solidFill>
                  <a:srgbClr val="6600FF"/>
                </a:solidFill>
                <a:latin typeface="Calibri" pitchFamily="34" charset="0"/>
              </a:rPr>
              <a:t> symmetry</a:t>
            </a:r>
            <a:endParaRPr lang="en-US" altLang="ja-JP" sz="2400" b="1" i="1" dirty="0">
              <a:solidFill>
                <a:srgbClr val="6600FF"/>
              </a:solidFill>
              <a:latin typeface="Calibri" pitchFamily="34" charset="0"/>
            </a:endParaRPr>
          </a:p>
        </p:txBody>
      </p:sp>
      <p:sp>
        <p:nvSpPr>
          <p:cNvPr id="68" name="Text Box 110"/>
          <p:cNvSpPr txBox="1">
            <a:spLocks noChangeArrowheads="1"/>
          </p:cNvSpPr>
          <p:nvPr/>
        </p:nvSpPr>
        <p:spPr bwMode="auto">
          <a:xfrm>
            <a:off x="17253" y="3367088"/>
            <a:ext cx="2554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Hadrons </a:t>
            </a:r>
            <a:r>
              <a:rPr lang="en-US" altLang="ja-JP" b="1" i="1" dirty="0">
                <a:solidFill>
                  <a:srgbClr val="3366FF"/>
                </a:solidFill>
                <a:latin typeface="Calibri" pitchFamily="34" charset="0"/>
              </a:rPr>
              <a:t>~ 1000 MeV/c</a:t>
            </a:r>
            <a:r>
              <a:rPr lang="en-US" altLang="ja-JP" b="1" i="1" baseline="30000" dirty="0">
                <a:solidFill>
                  <a:srgbClr val="3366FF"/>
                </a:solidFill>
                <a:latin typeface="Calibri" pitchFamily="34" charset="0"/>
              </a:rPr>
              <a:t>2</a:t>
            </a:r>
            <a:r>
              <a:rPr lang="en-US" altLang="ja-JP" sz="2000" baseline="30000" dirty="0">
                <a:latin typeface="Calibri" pitchFamily="34" charset="0"/>
              </a:rPr>
              <a:t> </a:t>
            </a:r>
          </a:p>
        </p:txBody>
      </p:sp>
      <p:sp>
        <p:nvSpPr>
          <p:cNvPr id="69" name="Text Box 111"/>
          <p:cNvSpPr txBox="1">
            <a:spLocks noChangeArrowheads="1"/>
          </p:cNvSpPr>
          <p:nvPr/>
        </p:nvSpPr>
        <p:spPr bwMode="auto">
          <a:xfrm>
            <a:off x="0" y="3590350"/>
            <a:ext cx="349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Constituent quarks </a:t>
            </a:r>
            <a:r>
              <a:rPr lang="en-US" altLang="ja-JP" b="1" i="1" dirty="0">
                <a:solidFill>
                  <a:srgbClr val="3366FF"/>
                </a:solidFill>
                <a:latin typeface="Calibri" pitchFamily="34" charset="0"/>
              </a:rPr>
              <a:t>~ 300 MeV/c</a:t>
            </a:r>
            <a:r>
              <a:rPr lang="en-US" altLang="ja-JP" b="1" i="1" baseline="30000" dirty="0">
                <a:solidFill>
                  <a:srgbClr val="3366FF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70" name="Text Box 113"/>
          <p:cNvSpPr txBox="1">
            <a:spLocks noChangeArrowheads="1"/>
          </p:cNvSpPr>
          <p:nvPr/>
        </p:nvSpPr>
        <p:spPr bwMode="auto">
          <a:xfrm>
            <a:off x="5953220" y="3160902"/>
            <a:ext cx="2840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Current quarks </a:t>
            </a:r>
            <a:r>
              <a:rPr lang="en-US" altLang="ja-JP" b="1" i="1" dirty="0">
                <a:solidFill>
                  <a:srgbClr val="3366FF"/>
                </a:solidFill>
                <a:latin typeface="Calibri" pitchFamily="34" charset="0"/>
              </a:rPr>
              <a:t>~ 5 MeV/c</a:t>
            </a:r>
            <a:r>
              <a:rPr lang="en-US" altLang="ja-JP" b="1" i="1" baseline="30000" dirty="0">
                <a:solidFill>
                  <a:srgbClr val="3366FF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71" name="Text Box 117"/>
          <p:cNvSpPr txBox="1">
            <a:spLocks noChangeArrowheads="1"/>
          </p:cNvSpPr>
          <p:nvPr/>
        </p:nvSpPr>
        <p:spPr bwMode="auto">
          <a:xfrm>
            <a:off x="910606" y="802935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latin typeface="Calibri" pitchFamily="34" charset="0"/>
              </a:rPr>
              <a:t>In Vacuum</a:t>
            </a:r>
          </a:p>
        </p:txBody>
      </p:sp>
      <p:sp>
        <p:nvSpPr>
          <p:cNvPr id="73" name="Oval 214"/>
          <p:cNvSpPr>
            <a:spLocks noChangeArrowheads="1"/>
          </p:cNvSpPr>
          <p:nvPr/>
        </p:nvSpPr>
        <p:spPr bwMode="auto">
          <a:xfrm>
            <a:off x="1297211" y="1710485"/>
            <a:ext cx="647700" cy="647700"/>
          </a:xfrm>
          <a:prstGeom prst="ellipse">
            <a:avLst/>
          </a:prstGeom>
          <a:gradFill rotWithShape="1">
            <a:gsLst>
              <a:gs pos="0">
                <a:srgbClr val="000080"/>
              </a:gs>
              <a:gs pos="100000">
                <a:srgbClr val="00003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u</a:t>
            </a:r>
          </a:p>
        </p:txBody>
      </p:sp>
      <p:sp>
        <p:nvSpPr>
          <p:cNvPr id="74" name="Oval 216"/>
          <p:cNvSpPr>
            <a:spLocks noChangeArrowheads="1"/>
          </p:cNvSpPr>
          <p:nvPr/>
        </p:nvSpPr>
        <p:spPr bwMode="auto">
          <a:xfrm>
            <a:off x="1657573" y="2213722"/>
            <a:ext cx="647700" cy="647700"/>
          </a:xfrm>
          <a:prstGeom prst="ellipse">
            <a:avLst/>
          </a:prstGeom>
          <a:gradFill rotWithShape="1">
            <a:gsLst>
              <a:gs pos="0">
                <a:srgbClr val="000080"/>
              </a:gs>
              <a:gs pos="100000">
                <a:srgbClr val="00003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u</a:t>
            </a:r>
          </a:p>
        </p:txBody>
      </p:sp>
      <p:sp>
        <p:nvSpPr>
          <p:cNvPr id="75" name="Oval 217"/>
          <p:cNvSpPr>
            <a:spLocks noChangeArrowheads="1"/>
          </p:cNvSpPr>
          <p:nvPr/>
        </p:nvSpPr>
        <p:spPr bwMode="auto">
          <a:xfrm>
            <a:off x="1008286" y="2285160"/>
            <a:ext cx="649287" cy="649287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d</a:t>
            </a:r>
          </a:p>
        </p:txBody>
      </p:sp>
      <p:grpSp>
        <p:nvGrpSpPr>
          <p:cNvPr id="6" name="Group 225"/>
          <p:cNvGrpSpPr>
            <a:grpSpLocks/>
          </p:cNvGrpSpPr>
          <p:nvPr/>
        </p:nvGrpSpPr>
        <p:grpSpPr bwMode="auto">
          <a:xfrm>
            <a:off x="7052621" y="1822191"/>
            <a:ext cx="498475" cy="457201"/>
            <a:chOff x="4377" y="981"/>
            <a:chExt cx="314" cy="288"/>
          </a:xfrm>
        </p:grpSpPr>
        <p:sp>
          <p:nvSpPr>
            <p:cNvPr id="77" name="Oval 219"/>
            <p:cNvSpPr>
              <a:spLocks noChangeArrowheads="1"/>
            </p:cNvSpPr>
            <p:nvPr/>
          </p:nvSpPr>
          <p:spPr bwMode="auto">
            <a:xfrm>
              <a:off x="4377" y="1071"/>
              <a:ext cx="137" cy="136"/>
            </a:xfrm>
            <a:prstGeom prst="ellipse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1818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Calibri" pitchFamily="34" charset="0"/>
              </a:endParaRPr>
            </a:p>
          </p:txBody>
        </p:sp>
        <p:sp>
          <p:nvSpPr>
            <p:cNvPr id="78" name="Text Box 222"/>
            <p:cNvSpPr txBox="1">
              <a:spLocks noChangeArrowheads="1"/>
            </p:cNvSpPr>
            <p:nvPr/>
          </p:nvSpPr>
          <p:spPr bwMode="auto">
            <a:xfrm>
              <a:off x="4468" y="981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</a:rPr>
                <a:t>u</a:t>
              </a:r>
            </a:p>
          </p:txBody>
        </p:sp>
      </p:grpSp>
      <p:grpSp>
        <p:nvGrpSpPr>
          <p:cNvPr id="7" name="Group 226"/>
          <p:cNvGrpSpPr>
            <a:grpSpLocks/>
          </p:cNvGrpSpPr>
          <p:nvPr/>
        </p:nvGrpSpPr>
        <p:grpSpPr bwMode="auto">
          <a:xfrm>
            <a:off x="7328845" y="2236959"/>
            <a:ext cx="498475" cy="457200"/>
            <a:chOff x="4649" y="1282"/>
            <a:chExt cx="314" cy="288"/>
          </a:xfrm>
        </p:grpSpPr>
        <p:sp>
          <p:nvSpPr>
            <p:cNvPr id="80" name="Oval 220"/>
            <p:cNvSpPr>
              <a:spLocks noChangeArrowheads="1"/>
            </p:cNvSpPr>
            <p:nvPr/>
          </p:nvSpPr>
          <p:spPr bwMode="auto">
            <a:xfrm>
              <a:off x="4649" y="1389"/>
              <a:ext cx="137" cy="136"/>
            </a:xfrm>
            <a:prstGeom prst="ellipse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1818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Calibri" pitchFamily="34" charset="0"/>
              </a:endParaRPr>
            </a:p>
          </p:txBody>
        </p:sp>
        <p:sp>
          <p:nvSpPr>
            <p:cNvPr id="81" name="Text Box 223"/>
            <p:cNvSpPr txBox="1">
              <a:spLocks noChangeArrowheads="1"/>
            </p:cNvSpPr>
            <p:nvPr/>
          </p:nvSpPr>
          <p:spPr bwMode="auto">
            <a:xfrm>
              <a:off x="4740" y="1282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</a:rPr>
                <a:t>u</a:t>
              </a:r>
            </a:p>
          </p:txBody>
        </p:sp>
      </p:grpSp>
      <p:grpSp>
        <p:nvGrpSpPr>
          <p:cNvPr id="8" name="Group 227"/>
          <p:cNvGrpSpPr>
            <a:grpSpLocks/>
          </p:cNvGrpSpPr>
          <p:nvPr/>
        </p:nvGrpSpPr>
        <p:grpSpPr bwMode="auto">
          <a:xfrm>
            <a:off x="6594987" y="2191642"/>
            <a:ext cx="498475" cy="457200"/>
            <a:chOff x="4241" y="1328"/>
            <a:chExt cx="314" cy="288"/>
          </a:xfrm>
        </p:grpSpPr>
        <p:sp>
          <p:nvSpPr>
            <p:cNvPr id="83" name="Oval 221"/>
            <p:cNvSpPr>
              <a:spLocks noChangeArrowheads="1"/>
            </p:cNvSpPr>
            <p:nvPr/>
          </p:nvSpPr>
          <p:spPr bwMode="auto">
            <a:xfrm>
              <a:off x="4241" y="1434"/>
              <a:ext cx="137" cy="136"/>
            </a:xfrm>
            <a:prstGeom prst="ellipse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Calibri" pitchFamily="34" charset="0"/>
              </a:endParaRPr>
            </a:p>
          </p:txBody>
        </p:sp>
        <p:sp>
          <p:nvSpPr>
            <p:cNvPr id="84" name="Text Box 224"/>
            <p:cNvSpPr txBox="1">
              <a:spLocks noChangeArrowheads="1"/>
            </p:cNvSpPr>
            <p:nvPr/>
          </p:nvSpPr>
          <p:spPr bwMode="auto">
            <a:xfrm>
              <a:off x="4332" y="132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</a:rPr>
                <a:t>d</a:t>
              </a:r>
            </a:p>
          </p:txBody>
        </p:sp>
      </p:grpSp>
      <p:sp>
        <p:nvSpPr>
          <p:cNvPr id="72" name="Text Box 118"/>
          <p:cNvSpPr txBox="1">
            <a:spLocks noChangeArrowheads="1"/>
          </p:cNvSpPr>
          <p:nvPr/>
        </p:nvSpPr>
        <p:spPr bwMode="auto">
          <a:xfrm>
            <a:off x="6026945" y="706444"/>
            <a:ext cx="2843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latin typeface="Calibri" pitchFamily="34" charset="0"/>
              </a:rPr>
              <a:t>In </a:t>
            </a:r>
            <a:r>
              <a:rPr lang="en-US" altLang="ja-JP" sz="2400" b="1" i="1" u="sng" dirty="0">
                <a:latin typeface="Calibri" pitchFamily="34" charset="0"/>
              </a:rPr>
              <a:t>Hot/Dense</a:t>
            </a:r>
            <a:r>
              <a:rPr lang="en-US" altLang="ja-JP" sz="2400" b="1" i="1" dirty="0">
                <a:latin typeface="Calibri" pitchFamily="34" charset="0"/>
              </a:rPr>
              <a:t> Matter</a:t>
            </a:r>
          </a:p>
        </p:txBody>
      </p:sp>
      <p:sp>
        <p:nvSpPr>
          <p:cNvPr id="66" name="AutoShape 10"/>
          <p:cNvSpPr>
            <a:spLocks noChangeArrowheads="1"/>
          </p:cNvSpPr>
          <p:nvPr/>
        </p:nvSpPr>
        <p:spPr bwMode="auto">
          <a:xfrm rot="10800000">
            <a:off x="2873179" y="2123155"/>
            <a:ext cx="3070225" cy="3540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6600FF">
                  <a:tint val="66000"/>
                  <a:satMod val="160000"/>
                </a:srgbClr>
              </a:gs>
              <a:gs pos="50000">
                <a:srgbClr val="6600FF">
                  <a:tint val="44500"/>
                  <a:satMod val="160000"/>
                </a:srgbClr>
              </a:gs>
              <a:gs pos="100000">
                <a:srgbClr val="66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solidFill>
                <a:srgbClr val="6600FF"/>
              </a:solidFill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4079163"/>
            <a:ext cx="508958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ja-JP" sz="2400" b="1" spc="-100" dirty="0" smtClean="0">
                <a:solidFill>
                  <a:srgbClr val="FF0000"/>
                </a:solidFill>
                <a:sym typeface="Wingdings" pitchFamily="2" charset="2"/>
              </a:rPr>
              <a:t> vector meson mass in nuclear matter</a:t>
            </a:r>
          </a:p>
        </p:txBody>
      </p:sp>
      <p:grpSp>
        <p:nvGrpSpPr>
          <p:cNvPr id="121" name="グループ化 120"/>
          <p:cNvGrpSpPr/>
          <p:nvPr/>
        </p:nvGrpSpPr>
        <p:grpSpPr>
          <a:xfrm>
            <a:off x="5236627" y="3992594"/>
            <a:ext cx="3907373" cy="2865406"/>
            <a:chOff x="1475117" y="3485072"/>
            <a:chExt cx="3907373" cy="2865406"/>
          </a:xfrm>
        </p:grpSpPr>
        <p:pic>
          <p:nvPicPr>
            <p:cNvPr id="86" name="図 85" descr="e16_2_100518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75117" y="3485072"/>
              <a:ext cx="3907373" cy="2865406"/>
            </a:xfrm>
            <a:prstGeom prst="rect">
              <a:avLst/>
            </a:prstGeom>
          </p:spPr>
        </p:pic>
        <p:grpSp>
          <p:nvGrpSpPr>
            <p:cNvPr id="20487" name="Group 7"/>
            <p:cNvGrpSpPr>
              <a:grpSpLocks noChangeAspect="1"/>
            </p:cNvGrpSpPr>
            <p:nvPr/>
          </p:nvGrpSpPr>
          <p:grpSpPr bwMode="auto">
            <a:xfrm flipH="1">
              <a:off x="4661474" y="5278581"/>
              <a:ext cx="471280" cy="882074"/>
              <a:chOff x="2956" y="3116"/>
              <a:chExt cx="281" cy="732"/>
            </a:xfrm>
          </p:grpSpPr>
          <p:sp>
            <p:nvSpPr>
              <p:cNvPr id="20486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2956" y="3116"/>
                <a:ext cx="281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auto">
              <a:xfrm>
                <a:off x="3024" y="3375"/>
                <a:ext cx="24" cy="9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2" y="19"/>
                  </a:cxn>
                  <a:cxn ang="0">
                    <a:pos x="2" y="25"/>
                  </a:cxn>
                  <a:cxn ang="0">
                    <a:pos x="70" y="6"/>
                  </a:cxn>
                  <a:cxn ang="0">
                    <a:pos x="69" y="0"/>
                  </a:cxn>
                </a:cxnLst>
                <a:rect l="0" t="0" r="r" b="b"/>
                <a:pathLst>
                  <a:path w="70" h="25">
                    <a:moveTo>
                      <a:pt x="69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2" y="19"/>
                    </a:lnTo>
                    <a:lnTo>
                      <a:pt x="2" y="25"/>
                    </a:lnTo>
                    <a:lnTo>
                      <a:pt x="70" y="6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auto">
              <a:xfrm>
                <a:off x="2956" y="3117"/>
                <a:ext cx="274" cy="731"/>
              </a:xfrm>
              <a:custGeom>
                <a:avLst/>
                <a:gdLst/>
                <a:ahLst/>
                <a:cxnLst>
                  <a:cxn ang="0">
                    <a:pos x="531" y="1145"/>
                  </a:cxn>
                  <a:cxn ang="0">
                    <a:pos x="515" y="928"/>
                  </a:cxn>
                  <a:cxn ang="0">
                    <a:pos x="509" y="601"/>
                  </a:cxn>
                  <a:cxn ang="0">
                    <a:pos x="529" y="518"/>
                  </a:cxn>
                  <a:cxn ang="0">
                    <a:pos x="522" y="453"/>
                  </a:cxn>
                  <a:cxn ang="0">
                    <a:pos x="480" y="383"/>
                  </a:cxn>
                  <a:cxn ang="0">
                    <a:pos x="421" y="319"/>
                  </a:cxn>
                  <a:cxn ang="0">
                    <a:pos x="458" y="251"/>
                  </a:cxn>
                  <a:cxn ang="0">
                    <a:pos x="480" y="95"/>
                  </a:cxn>
                  <a:cxn ang="0">
                    <a:pos x="418" y="36"/>
                  </a:cxn>
                  <a:cxn ang="0">
                    <a:pos x="317" y="6"/>
                  </a:cxn>
                  <a:cxn ang="0">
                    <a:pos x="230" y="73"/>
                  </a:cxn>
                  <a:cxn ang="0">
                    <a:pos x="252" y="272"/>
                  </a:cxn>
                  <a:cxn ang="0">
                    <a:pos x="218" y="339"/>
                  </a:cxn>
                  <a:cxn ang="0">
                    <a:pos x="207" y="392"/>
                  </a:cxn>
                  <a:cxn ang="0">
                    <a:pos x="170" y="504"/>
                  </a:cxn>
                  <a:cxn ang="0">
                    <a:pos x="177" y="528"/>
                  </a:cxn>
                  <a:cxn ang="0">
                    <a:pos x="209" y="455"/>
                  </a:cxn>
                  <a:cxn ang="0">
                    <a:pos x="197" y="659"/>
                  </a:cxn>
                  <a:cxn ang="0">
                    <a:pos x="204" y="775"/>
                  </a:cxn>
                  <a:cxn ang="0">
                    <a:pos x="260" y="712"/>
                  </a:cxn>
                  <a:cxn ang="0">
                    <a:pos x="297" y="743"/>
                  </a:cxn>
                  <a:cxn ang="0">
                    <a:pos x="291" y="705"/>
                  </a:cxn>
                  <a:cxn ang="0">
                    <a:pos x="308" y="713"/>
                  </a:cxn>
                  <a:cxn ang="0">
                    <a:pos x="329" y="723"/>
                  </a:cxn>
                  <a:cxn ang="0">
                    <a:pos x="327" y="678"/>
                  </a:cxn>
                  <a:cxn ang="0">
                    <a:pos x="341" y="759"/>
                  </a:cxn>
                  <a:cxn ang="0">
                    <a:pos x="302" y="881"/>
                  </a:cxn>
                  <a:cxn ang="0">
                    <a:pos x="222" y="951"/>
                  </a:cxn>
                  <a:cxn ang="0">
                    <a:pos x="204" y="1202"/>
                  </a:cxn>
                  <a:cxn ang="0">
                    <a:pos x="168" y="1202"/>
                  </a:cxn>
                  <a:cxn ang="0">
                    <a:pos x="87" y="1205"/>
                  </a:cxn>
                  <a:cxn ang="0">
                    <a:pos x="11" y="1215"/>
                  </a:cxn>
                  <a:cxn ang="0">
                    <a:pos x="23" y="1645"/>
                  </a:cxn>
                  <a:cxn ang="0">
                    <a:pos x="89" y="1660"/>
                  </a:cxn>
                  <a:cxn ang="0">
                    <a:pos x="140" y="1709"/>
                  </a:cxn>
                  <a:cxn ang="0">
                    <a:pos x="197" y="1885"/>
                  </a:cxn>
                  <a:cxn ang="0">
                    <a:pos x="193" y="2055"/>
                  </a:cxn>
                  <a:cxn ang="0">
                    <a:pos x="193" y="2130"/>
                  </a:cxn>
                  <a:cxn ang="0">
                    <a:pos x="224" y="2140"/>
                  </a:cxn>
                  <a:cxn ang="0">
                    <a:pos x="253" y="2125"/>
                  </a:cxn>
                  <a:cxn ang="0">
                    <a:pos x="282" y="2137"/>
                  </a:cxn>
                  <a:cxn ang="0">
                    <a:pos x="323" y="2145"/>
                  </a:cxn>
                  <a:cxn ang="0">
                    <a:pos x="370" y="2142"/>
                  </a:cxn>
                  <a:cxn ang="0">
                    <a:pos x="270" y="2032"/>
                  </a:cxn>
                  <a:cxn ang="0">
                    <a:pos x="273" y="1861"/>
                  </a:cxn>
                  <a:cxn ang="0">
                    <a:pos x="410" y="1817"/>
                  </a:cxn>
                  <a:cxn ang="0">
                    <a:pos x="455" y="2080"/>
                  </a:cxn>
                  <a:cxn ang="0">
                    <a:pos x="480" y="2128"/>
                  </a:cxn>
                  <a:cxn ang="0">
                    <a:pos x="512" y="2177"/>
                  </a:cxn>
                  <a:cxn ang="0">
                    <a:pos x="590" y="2164"/>
                  </a:cxn>
                  <a:cxn ang="0">
                    <a:pos x="635" y="2122"/>
                  </a:cxn>
                  <a:cxn ang="0">
                    <a:pos x="588" y="2097"/>
                  </a:cxn>
                  <a:cxn ang="0">
                    <a:pos x="544" y="2031"/>
                  </a:cxn>
                  <a:cxn ang="0">
                    <a:pos x="498" y="1816"/>
                  </a:cxn>
                  <a:cxn ang="0">
                    <a:pos x="664" y="1789"/>
                  </a:cxn>
                  <a:cxn ang="0">
                    <a:pos x="764" y="1786"/>
                  </a:cxn>
                  <a:cxn ang="0">
                    <a:pos x="819" y="1304"/>
                  </a:cxn>
                  <a:cxn ang="0">
                    <a:pos x="820" y="1256"/>
                  </a:cxn>
                </a:cxnLst>
                <a:rect l="0" t="0" r="r" b="b"/>
                <a:pathLst>
                  <a:path w="823" h="2193">
                    <a:moveTo>
                      <a:pt x="780" y="1234"/>
                    </a:moveTo>
                    <a:lnTo>
                      <a:pt x="658" y="1214"/>
                    </a:lnTo>
                    <a:lnTo>
                      <a:pt x="540" y="1206"/>
                    </a:lnTo>
                    <a:lnTo>
                      <a:pt x="531" y="1205"/>
                    </a:lnTo>
                    <a:lnTo>
                      <a:pt x="531" y="1145"/>
                    </a:lnTo>
                    <a:lnTo>
                      <a:pt x="509" y="1107"/>
                    </a:lnTo>
                    <a:lnTo>
                      <a:pt x="532" y="1099"/>
                    </a:lnTo>
                    <a:lnTo>
                      <a:pt x="529" y="1069"/>
                    </a:lnTo>
                    <a:lnTo>
                      <a:pt x="522" y="1002"/>
                    </a:lnTo>
                    <a:lnTo>
                      <a:pt x="515" y="928"/>
                    </a:lnTo>
                    <a:lnTo>
                      <a:pt x="512" y="878"/>
                    </a:lnTo>
                    <a:lnTo>
                      <a:pt x="511" y="826"/>
                    </a:lnTo>
                    <a:lnTo>
                      <a:pt x="508" y="741"/>
                    </a:lnTo>
                    <a:lnTo>
                      <a:pt x="506" y="657"/>
                    </a:lnTo>
                    <a:lnTo>
                      <a:pt x="509" y="601"/>
                    </a:lnTo>
                    <a:lnTo>
                      <a:pt x="509" y="554"/>
                    </a:lnTo>
                    <a:lnTo>
                      <a:pt x="511" y="551"/>
                    </a:lnTo>
                    <a:lnTo>
                      <a:pt x="515" y="544"/>
                    </a:lnTo>
                    <a:lnTo>
                      <a:pt x="522" y="532"/>
                    </a:lnTo>
                    <a:lnTo>
                      <a:pt x="529" y="518"/>
                    </a:lnTo>
                    <a:lnTo>
                      <a:pt x="533" y="502"/>
                    </a:lnTo>
                    <a:lnTo>
                      <a:pt x="535" y="485"/>
                    </a:lnTo>
                    <a:lnTo>
                      <a:pt x="532" y="470"/>
                    </a:lnTo>
                    <a:lnTo>
                      <a:pt x="524" y="455"/>
                    </a:lnTo>
                    <a:lnTo>
                      <a:pt x="522" y="453"/>
                    </a:lnTo>
                    <a:lnTo>
                      <a:pt x="518" y="445"/>
                    </a:lnTo>
                    <a:lnTo>
                      <a:pt x="510" y="433"/>
                    </a:lnTo>
                    <a:lnTo>
                      <a:pt x="500" y="419"/>
                    </a:lnTo>
                    <a:lnTo>
                      <a:pt x="490" y="402"/>
                    </a:lnTo>
                    <a:lnTo>
                      <a:pt x="480" y="383"/>
                    </a:lnTo>
                    <a:lnTo>
                      <a:pt x="470" y="364"/>
                    </a:lnTo>
                    <a:lnTo>
                      <a:pt x="461" y="344"/>
                    </a:lnTo>
                    <a:lnTo>
                      <a:pt x="458" y="324"/>
                    </a:lnTo>
                    <a:lnTo>
                      <a:pt x="422" y="324"/>
                    </a:lnTo>
                    <a:lnTo>
                      <a:pt x="421" y="319"/>
                    </a:lnTo>
                    <a:lnTo>
                      <a:pt x="420" y="305"/>
                    </a:lnTo>
                    <a:lnTo>
                      <a:pt x="420" y="288"/>
                    </a:lnTo>
                    <a:lnTo>
                      <a:pt x="425" y="273"/>
                    </a:lnTo>
                    <a:lnTo>
                      <a:pt x="461" y="262"/>
                    </a:lnTo>
                    <a:lnTo>
                      <a:pt x="458" y="251"/>
                    </a:lnTo>
                    <a:lnTo>
                      <a:pt x="450" y="219"/>
                    </a:lnTo>
                    <a:lnTo>
                      <a:pt x="444" y="172"/>
                    </a:lnTo>
                    <a:lnTo>
                      <a:pt x="445" y="112"/>
                    </a:lnTo>
                    <a:lnTo>
                      <a:pt x="481" y="99"/>
                    </a:lnTo>
                    <a:lnTo>
                      <a:pt x="480" y="95"/>
                    </a:lnTo>
                    <a:lnTo>
                      <a:pt x="475" y="84"/>
                    </a:lnTo>
                    <a:lnTo>
                      <a:pt x="468" y="69"/>
                    </a:lnTo>
                    <a:lnTo>
                      <a:pt x="455" y="55"/>
                    </a:lnTo>
                    <a:lnTo>
                      <a:pt x="439" y="43"/>
                    </a:lnTo>
                    <a:lnTo>
                      <a:pt x="418" y="36"/>
                    </a:lnTo>
                    <a:lnTo>
                      <a:pt x="391" y="38"/>
                    </a:lnTo>
                    <a:lnTo>
                      <a:pt x="359" y="52"/>
                    </a:lnTo>
                    <a:lnTo>
                      <a:pt x="331" y="0"/>
                    </a:lnTo>
                    <a:lnTo>
                      <a:pt x="327" y="1"/>
                    </a:lnTo>
                    <a:lnTo>
                      <a:pt x="317" y="6"/>
                    </a:lnTo>
                    <a:lnTo>
                      <a:pt x="301" y="14"/>
                    </a:lnTo>
                    <a:lnTo>
                      <a:pt x="283" y="24"/>
                    </a:lnTo>
                    <a:lnTo>
                      <a:pt x="264" y="37"/>
                    </a:lnTo>
                    <a:lnTo>
                      <a:pt x="245" y="54"/>
                    </a:lnTo>
                    <a:lnTo>
                      <a:pt x="230" y="73"/>
                    </a:lnTo>
                    <a:lnTo>
                      <a:pt x="220" y="95"/>
                    </a:lnTo>
                    <a:lnTo>
                      <a:pt x="255" y="130"/>
                    </a:lnTo>
                    <a:lnTo>
                      <a:pt x="257" y="155"/>
                    </a:lnTo>
                    <a:lnTo>
                      <a:pt x="258" y="209"/>
                    </a:lnTo>
                    <a:lnTo>
                      <a:pt x="252" y="272"/>
                    </a:lnTo>
                    <a:lnTo>
                      <a:pt x="237" y="316"/>
                    </a:lnTo>
                    <a:lnTo>
                      <a:pt x="234" y="317"/>
                    </a:lnTo>
                    <a:lnTo>
                      <a:pt x="231" y="322"/>
                    </a:lnTo>
                    <a:lnTo>
                      <a:pt x="224" y="330"/>
                    </a:lnTo>
                    <a:lnTo>
                      <a:pt x="218" y="339"/>
                    </a:lnTo>
                    <a:lnTo>
                      <a:pt x="212" y="350"/>
                    </a:lnTo>
                    <a:lnTo>
                      <a:pt x="208" y="361"/>
                    </a:lnTo>
                    <a:lnTo>
                      <a:pt x="207" y="374"/>
                    </a:lnTo>
                    <a:lnTo>
                      <a:pt x="209" y="387"/>
                    </a:lnTo>
                    <a:lnTo>
                      <a:pt x="207" y="392"/>
                    </a:lnTo>
                    <a:lnTo>
                      <a:pt x="201" y="405"/>
                    </a:lnTo>
                    <a:lnTo>
                      <a:pt x="193" y="425"/>
                    </a:lnTo>
                    <a:lnTo>
                      <a:pt x="184" y="450"/>
                    </a:lnTo>
                    <a:lnTo>
                      <a:pt x="177" y="478"/>
                    </a:lnTo>
                    <a:lnTo>
                      <a:pt x="170" y="504"/>
                    </a:lnTo>
                    <a:lnTo>
                      <a:pt x="168" y="531"/>
                    </a:lnTo>
                    <a:lnTo>
                      <a:pt x="169" y="554"/>
                    </a:lnTo>
                    <a:lnTo>
                      <a:pt x="170" y="551"/>
                    </a:lnTo>
                    <a:lnTo>
                      <a:pt x="172" y="541"/>
                    </a:lnTo>
                    <a:lnTo>
                      <a:pt x="177" y="528"/>
                    </a:lnTo>
                    <a:lnTo>
                      <a:pt x="181" y="511"/>
                    </a:lnTo>
                    <a:lnTo>
                      <a:pt x="188" y="493"/>
                    </a:lnTo>
                    <a:lnTo>
                      <a:pt x="194" y="478"/>
                    </a:lnTo>
                    <a:lnTo>
                      <a:pt x="201" y="464"/>
                    </a:lnTo>
                    <a:lnTo>
                      <a:pt x="209" y="455"/>
                    </a:lnTo>
                    <a:lnTo>
                      <a:pt x="209" y="476"/>
                    </a:lnTo>
                    <a:lnTo>
                      <a:pt x="208" y="525"/>
                    </a:lnTo>
                    <a:lnTo>
                      <a:pt x="205" y="583"/>
                    </a:lnTo>
                    <a:lnTo>
                      <a:pt x="201" y="629"/>
                    </a:lnTo>
                    <a:lnTo>
                      <a:pt x="197" y="659"/>
                    </a:lnTo>
                    <a:lnTo>
                      <a:pt x="195" y="683"/>
                    </a:lnTo>
                    <a:lnTo>
                      <a:pt x="197" y="699"/>
                    </a:lnTo>
                    <a:lnTo>
                      <a:pt x="197" y="705"/>
                    </a:lnTo>
                    <a:lnTo>
                      <a:pt x="204" y="775"/>
                    </a:lnTo>
                    <a:lnTo>
                      <a:pt x="204" y="775"/>
                    </a:lnTo>
                    <a:lnTo>
                      <a:pt x="204" y="776"/>
                    </a:lnTo>
                    <a:lnTo>
                      <a:pt x="204" y="778"/>
                    </a:lnTo>
                    <a:lnTo>
                      <a:pt x="205" y="780"/>
                    </a:lnTo>
                    <a:lnTo>
                      <a:pt x="274" y="775"/>
                    </a:lnTo>
                    <a:lnTo>
                      <a:pt x="260" y="712"/>
                    </a:lnTo>
                    <a:lnTo>
                      <a:pt x="265" y="725"/>
                    </a:lnTo>
                    <a:lnTo>
                      <a:pt x="273" y="732"/>
                    </a:lnTo>
                    <a:lnTo>
                      <a:pt x="281" y="738"/>
                    </a:lnTo>
                    <a:lnTo>
                      <a:pt x="289" y="741"/>
                    </a:lnTo>
                    <a:lnTo>
                      <a:pt x="297" y="743"/>
                    </a:lnTo>
                    <a:lnTo>
                      <a:pt x="302" y="743"/>
                    </a:lnTo>
                    <a:lnTo>
                      <a:pt x="307" y="743"/>
                    </a:lnTo>
                    <a:lnTo>
                      <a:pt x="308" y="743"/>
                    </a:lnTo>
                    <a:lnTo>
                      <a:pt x="297" y="727"/>
                    </a:lnTo>
                    <a:lnTo>
                      <a:pt x="291" y="705"/>
                    </a:lnTo>
                    <a:lnTo>
                      <a:pt x="290" y="686"/>
                    </a:lnTo>
                    <a:lnTo>
                      <a:pt x="290" y="678"/>
                    </a:lnTo>
                    <a:lnTo>
                      <a:pt x="295" y="693"/>
                    </a:lnTo>
                    <a:lnTo>
                      <a:pt x="302" y="706"/>
                    </a:lnTo>
                    <a:lnTo>
                      <a:pt x="308" y="713"/>
                    </a:lnTo>
                    <a:lnTo>
                      <a:pt x="314" y="719"/>
                    </a:lnTo>
                    <a:lnTo>
                      <a:pt x="320" y="721"/>
                    </a:lnTo>
                    <a:lnTo>
                      <a:pt x="324" y="723"/>
                    </a:lnTo>
                    <a:lnTo>
                      <a:pt x="328" y="723"/>
                    </a:lnTo>
                    <a:lnTo>
                      <a:pt x="329" y="723"/>
                    </a:lnTo>
                    <a:lnTo>
                      <a:pt x="319" y="707"/>
                    </a:lnTo>
                    <a:lnTo>
                      <a:pt x="317" y="687"/>
                    </a:lnTo>
                    <a:lnTo>
                      <a:pt x="318" y="671"/>
                    </a:lnTo>
                    <a:lnTo>
                      <a:pt x="319" y="664"/>
                    </a:lnTo>
                    <a:lnTo>
                      <a:pt x="327" y="678"/>
                    </a:lnTo>
                    <a:lnTo>
                      <a:pt x="335" y="688"/>
                    </a:lnTo>
                    <a:lnTo>
                      <a:pt x="343" y="693"/>
                    </a:lnTo>
                    <a:lnTo>
                      <a:pt x="347" y="696"/>
                    </a:lnTo>
                    <a:lnTo>
                      <a:pt x="345" y="727"/>
                    </a:lnTo>
                    <a:lnTo>
                      <a:pt x="341" y="759"/>
                    </a:lnTo>
                    <a:lnTo>
                      <a:pt x="333" y="790"/>
                    </a:lnTo>
                    <a:lnTo>
                      <a:pt x="325" y="820"/>
                    </a:lnTo>
                    <a:lnTo>
                      <a:pt x="315" y="847"/>
                    </a:lnTo>
                    <a:lnTo>
                      <a:pt x="308" y="867"/>
                    </a:lnTo>
                    <a:lnTo>
                      <a:pt x="302" y="881"/>
                    </a:lnTo>
                    <a:lnTo>
                      <a:pt x="300" y="886"/>
                    </a:lnTo>
                    <a:lnTo>
                      <a:pt x="275" y="781"/>
                    </a:lnTo>
                    <a:lnTo>
                      <a:pt x="207" y="800"/>
                    </a:lnTo>
                    <a:lnTo>
                      <a:pt x="213" y="867"/>
                    </a:lnTo>
                    <a:lnTo>
                      <a:pt x="222" y="951"/>
                    </a:lnTo>
                    <a:lnTo>
                      <a:pt x="230" y="1029"/>
                    </a:lnTo>
                    <a:lnTo>
                      <a:pt x="237" y="1075"/>
                    </a:lnTo>
                    <a:lnTo>
                      <a:pt x="248" y="1103"/>
                    </a:lnTo>
                    <a:lnTo>
                      <a:pt x="204" y="1127"/>
                    </a:lnTo>
                    <a:lnTo>
                      <a:pt x="204" y="1202"/>
                    </a:lnTo>
                    <a:lnTo>
                      <a:pt x="202" y="1202"/>
                    </a:lnTo>
                    <a:lnTo>
                      <a:pt x="198" y="1202"/>
                    </a:lnTo>
                    <a:lnTo>
                      <a:pt x="190" y="1202"/>
                    </a:lnTo>
                    <a:lnTo>
                      <a:pt x="180" y="1202"/>
                    </a:lnTo>
                    <a:lnTo>
                      <a:pt x="168" y="1202"/>
                    </a:lnTo>
                    <a:lnTo>
                      <a:pt x="153" y="1203"/>
                    </a:lnTo>
                    <a:lnTo>
                      <a:pt x="138" y="1203"/>
                    </a:lnTo>
                    <a:lnTo>
                      <a:pt x="121" y="1204"/>
                    </a:lnTo>
                    <a:lnTo>
                      <a:pt x="104" y="1204"/>
                    </a:lnTo>
                    <a:lnTo>
                      <a:pt x="87" y="1205"/>
                    </a:lnTo>
                    <a:lnTo>
                      <a:pt x="70" y="1207"/>
                    </a:lnTo>
                    <a:lnTo>
                      <a:pt x="53" y="1208"/>
                    </a:lnTo>
                    <a:lnTo>
                      <a:pt x="38" y="1211"/>
                    </a:lnTo>
                    <a:lnTo>
                      <a:pt x="23" y="1212"/>
                    </a:lnTo>
                    <a:lnTo>
                      <a:pt x="11" y="1215"/>
                    </a:lnTo>
                    <a:lnTo>
                      <a:pt x="0" y="1217"/>
                    </a:lnTo>
                    <a:lnTo>
                      <a:pt x="1" y="1279"/>
                    </a:lnTo>
                    <a:lnTo>
                      <a:pt x="4" y="1415"/>
                    </a:lnTo>
                    <a:lnTo>
                      <a:pt x="11" y="1561"/>
                    </a:lnTo>
                    <a:lnTo>
                      <a:pt x="23" y="1645"/>
                    </a:lnTo>
                    <a:lnTo>
                      <a:pt x="27" y="1646"/>
                    </a:lnTo>
                    <a:lnTo>
                      <a:pt x="38" y="1649"/>
                    </a:lnTo>
                    <a:lnTo>
                      <a:pt x="52" y="1652"/>
                    </a:lnTo>
                    <a:lnTo>
                      <a:pt x="70" y="1657"/>
                    </a:lnTo>
                    <a:lnTo>
                      <a:pt x="89" y="1660"/>
                    </a:lnTo>
                    <a:lnTo>
                      <a:pt x="108" y="1662"/>
                    </a:lnTo>
                    <a:lnTo>
                      <a:pt x="124" y="1663"/>
                    </a:lnTo>
                    <a:lnTo>
                      <a:pt x="138" y="1660"/>
                    </a:lnTo>
                    <a:lnTo>
                      <a:pt x="138" y="1675"/>
                    </a:lnTo>
                    <a:lnTo>
                      <a:pt x="140" y="1709"/>
                    </a:lnTo>
                    <a:lnTo>
                      <a:pt x="147" y="1745"/>
                    </a:lnTo>
                    <a:lnTo>
                      <a:pt x="158" y="1766"/>
                    </a:lnTo>
                    <a:lnTo>
                      <a:pt x="212" y="1764"/>
                    </a:lnTo>
                    <a:lnTo>
                      <a:pt x="208" y="1801"/>
                    </a:lnTo>
                    <a:lnTo>
                      <a:pt x="197" y="1885"/>
                    </a:lnTo>
                    <a:lnTo>
                      <a:pt x="188" y="1976"/>
                    </a:lnTo>
                    <a:lnTo>
                      <a:pt x="184" y="2031"/>
                    </a:lnTo>
                    <a:lnTo>
                      <a:pt x="187" y="2034"/>
                    </a:lnTo>
                    <a:lnTo>
                      <a:pt x="190" y="2044"/>
                    </a:lnTo>
                    <a:lnTo>
                      <a:pt x="193" y="2055"/>
                    </a:lnTo>
                    <a:lnTo>
                      <a:pt x="193" y="2066"/>
                    </a:lnTo>
                    <a:lnTo>
                      <a:pt x="191" y="2082"/>
                    </a:lnTo>
                    <a:lnTo>
                      <a:pt x="192" y="2103"/>
                    </a:lnTo>
                    <a:lnTo>
                      <a:pt x="192" y="2122"/>
                    </a:lnTo>
                    <a:lnTo>
                      <a:pt x="193" y="2130"/>
                    </a:lnTo>
                    <a:lnTo>
                      <a:pt x="195" y="2131"/>
                    </a:lnTo>
                    <a:lnTo>
                      <a:pt x="200" y="2132"/>
                    </a:lnTo>
                    <a:lnTo>
                      <a:pt x="207" y="2134"/>
                    </a:lnTo>
                    <a:lnTo>
                      <a:pt x="215" y="2137"/>
                    </a:lnTo>
                    <a:lnTo>
                      <a:pt x="224" y="2140"/>
                    </a:lnTo>
                    <a:lnTo>
                      <a:pt x="234" y="2142"/>
                    </a:lnTo>
                    <a:lnTo>
                      <a:pt x="244" y="2142"/>
                    </a:lnTo>
                    <a:lnTo>
                      <a:pt x="252" y="2142"/>
                    </a:lnTo>
                    <a:lnTo>
                      <a:pt x="252" y="2125"/>
                    </a:lnTo>
                    <a:lnTo>
                      <a:pt x="253" y="2125"/>
                    </a:lnTo>
                    <a:lnTo>
                      <a:pt x="257" y="2127"/>
                    </a:lnTo>
                    <a:lnTo>
                      <a:pt x="262" y="2130"/>
                    </a:lnTo>
                    <a:lnTo>
                      <a:pt x="268" y="2132"/>
                    </a:lnTo>
                    <a:lnTo>
                      <a:pt x="275" y="2134"/>
                    </a:lnTo>
                    <a:lnTo>
                      <a:pt x="282" y="2137"/>
                    </a:lnTo>
                    <a:lnTo>
                      <a:pt x="289" y="2140"/>
                    </a:lnTo>
                    <a:lnTo>
                      <a:pt x="295" y="2142"/>
                    </a:lnTo>
                    <a:lnTo>
                      <a:pt x="302" y="2143"/>
                    </a:lnTo>
                    <a:lnTo>
                      <a:pt x="312" y="2144"/>
                    </a:lnTo>
                    <a:lnTo>
                      <a:pt x="323" y="2145"/>
                    </a:lnTo>
                    <a:lnTo>
                      <a:pt x="334" y="2146"/>
                    </a:lnTo>
                    <a:lnTo>
                      <a:pt x="345" y="2146"/>
                    </a:lnTo>
                    <a:lnTo>
                      <a:pt x="355" y="2145"/>
                    </a:lnTo>
                    <a:lnTo>
                      <a:pt x="364" y="2144"/>
                    </a:lnTo>
                    <a:lnTo>
                      <a:pt x="370" y="2142"/>
                    </a:lnTo>
                    <a:lnTo>
                      <a:pt x="370" y="2125"/>
                    </a:lnTo>
                    <a:lnTo>
                      <a:pt x="319" y="2110"/>
                    </a:lnTo>
                    <a:lnTo>
                      <a:pt x="295" y="2066"/>
                    </a:lnTo>
                    <a:lnTo>
                      <a:pt x="272" y="2038"/>
                    </a:lnTo>
                    <a:lnTo>
                      <a:pt x="270" y="2032"/>
                    </a:lnTo>
                    <a:lnTo>
                      <a:pt x="265" y="2014"/>
                    </a:lnTo>
                    <a:lnTo>
                      <a:pt x="262" y="1991"/>
                    </a:lnTo>
                    <a:lnTo>
                      <a:pt x="264" y="1964"/>
                    </a:lnTo>
                    <a:lnTo>
                      <a:pt x="269" y="1922"/>
                    </a:lnTo>
                    <a:lnTo>
                      <a:pt x="273" y="1861"/>
                    </a:lnTo>
                    <a:lnTo>
                      <a:pt x="279" y="1804"/>
                    </a:lnTo>
                    <a:lnTo>
                      <a:pt x="288" y="1766"/>
                    </a:lnTo>
                    <a:lnTo>
                      <a:pt x="405" y="1770"/>
                    </a:lnTo>
                    <a:lnTo>
                      <a:pt x="407" y="1783"/>
                    </a:lnTo>
                    <a:lnTo>
                      <a:pt x="410" y="1817"/>
                    </a:lnTo>
                    <a:lnTo>
                      <a:pt x="417" y="1865"/>
                    </a:lnTo>
                    <a:lnTo>
                      <a:pt x="424" y="1922"/>
                    </a:lnTo>
                    <a:lnTo>
                      <a:pt x="433" y="1981"/>
                    </a:lnTo>
                    <a:lnTo>
                      <a:pt x="444" y="2035"/>
                    </a:lnTo>
                    <a:lnTo>
                      <a:pt x="455" y="2080"/>
                    </a:lnTo>
                    <a:lnTo>
                      <a:pt x="469" y="2106"/>
                    </a:lnTo>
                    <a:lnTo>
                      <a:pt x="481" y="2114"/>
                    </a:lnTo>
                    <a:lnTo>
                      <a:pt x="481" y="2116"/>
                    </a:lnTo>
                    <a:lnTo>
                      <a:pt x="480" y="2121"/>
                    </a:lnTo>
                    <a:lnTo>
                      <a:pt x="480" y="2128"/>
                    </a:lnTo>
                    <a:lnTo>
                      <a:pt x="480" y="2138"/>
                    </a:lnTo>
                    <a:lnTo>
                      <a:pt x="483" y="2149"/>
                    </a:lnTo>
                    <a:lnTo>
                      <a:pt x="489" y="2159"/>
                    </a:lnTo>
                    <a:lnTo>
                      <a:pt x="499" y="2169"/>
                    </a:lnTo>
                    <a:lnTo>
                      <a:pt x="512" y="2177"/>
                    </a:lnTo>
                    <a:lnTo>
                      <a:pt x="524" y="2193"/>
                    </a:lnTo>
                    <a:lnTo>
                      <a:pt x="568" y="2177"/>
                    </a:lnTo>
                    <a:lnTo>
                      <a:pt x="564" y="2165"/>
                    </a:lnTo>
                    <a:lnTo>
                      <a:pt x="588" y="2165"/>
                    </a:lnTo>
                    <a:lnTo>
                      <a:pt x="590" y="2164"/>
                    </a:lnTo>
                    <a:lnTo>
                      <a:pt x="595" y="2160"/>
                    </a:lnTo>
                    <a:lnTo>
                      <a:pt x="604" y="2154"/>
                    </a:lnTo>
                    <a:lnTo>
                      <a:pt x="614" y="2145"/>
                    </a:lnTo>
                    <a:lnTo>
                      <a:pt x="624" y="2134"/>
                    </a:lnTo>
                    <a:lnTo>
                      <a:pt x="635" y="2122"/>
                    </a:lnTo>
                    <a:lnTo>
                      <a:pt x="643" y="2106"/>
                    </a:lnTo>
                    <a:lnTo>
                      <a:pt x="650" y="2090"/>
                    </a:lnTo>
                    <a:lnTo>
                      <a:pt x="650" y="2074"/>
                    </a:lnTo>
                    <a:lnTo>
                      <a:pt x="626" y="2071"/>
                    </a:lnTo>
                    <a:lnTo>
                      <a:pt x="588" y="2097"/>
                    </a:lnTo>
                    <a:lnTo>
                      <a:pt x="555" y="2090"/>
                    </a:lnTo>
                    <a:lnTo>
                      <a:pt x="536" y="2086"/>
                    </a:lnTo>
                    <a:lnTo>
                      <a:pt x="552" y="2063"/>
                    </a:lnTo>
                    <a:lnTo>
                      <a:pt x="550" y="2054"/>
                    </a:lnTo>
                    <a:lnTo>
                      <a:pt x="544" y="2031"/>
                    </a:lnTo>
                    <a:lnTo>
                      <a:pt x="535" y="1996"/>
                    </a:lnTo>
                    <a:lnTo>
                      <a:pt x="525" y="1954"/>
                    </a:lnTo>
                    <a:lnTo>
                      <a:pt x="515" y="1908"/>
                    </a:lnTo>
                    <a:lnTo>
                      <a:pt x="505" y="1860"/>
                    </a:lnTo>
                    <a:lnTo>
                      <a:pt x="498" y="1816"/>
                    </a:lnTo>
                    <a:lnTo>
                      <a:pt x="493" y="1778"/>
                    </a:lnTo>
                    <a:lnTo>
                      <a:pt x="626" y="1789"/>
                    </a:lnTo>
                    <a:lnTo>
                      <a:pt x="632" y="1789"/>
                    </a:lnTo>
                    <a:lnTo>
                      <a:pt x="645" y="1789"/>
                    </a:lnTo>
                    <a:lnTo>
                      <a:pt x="664" y="1789"/>
                    </a:lnTo>
                    <a:lnTo>
                      <a:pt x="688" y="1789"/>
                    </a:lnTo>
                    <a:lnTo>
                      <a:pt x="712" y="1788"/>
                    </a:lnTo>
                    <a:lnTo>
                      <a:pt x="734" y="1788"/>
                    </a:lnTo>
                    <a:lnTo>
                      <a:pt x="753" y="1787"/>
                    </a:lnTo>
                    <a:lnTo>
                      <a:pt x="764" y="1786"/>
                    </a:lnTo>
                    <a:lnTo>
                      <a:pt x="767" y="1786"/>
                    </a:lnTo>
                    <a:lnTo>
                      <a:pt x="774" y="1779"/>
                    </a:lnTo>
                    <a:lnTo>
                      <a:pt x="782" y="1752"/>
                    </a:lnTo>
                    <a:lnTo>
                      <a:pt x="787" y="1696"/>
                    </a:lnTo>
                    <a:lnTo>
                      <a:pt x="819" y="1304"/>
                    </a:lnTo>
                    <a:lnTo>
                      <a:pt x="820" y="1301"/>
                    </a:lnTo>
                    <a:lnTo>
                      <a:pt x="822" y="1293"/>
                    </a:lnTo>
                    <a:lnTo>
                      <a:pt x="823" y="1282"/>
                    </a:lnTo>
                    <a:lnTo>
                      <a:pt x="823" y="1269"/>
                    </a:lnTo>
                    <a:lnTo>
                      <a:pt x="820" y="1256"/>
                    </a:lnTo>
                    <a:lnTo>
                      <a:pt x="813" y="1245"/>
                    </a:lnTo>
                    <a:lnTo>
                      <a:pt x="800" y="1237"/>
                    </a:lnTo>
                    <a:lnTo>
                      <a:pt x="780" y="12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0" name="Freeform 10"/>
              <p:cNvSpPr>
                <a:spLocks/>
              </p:cNvSpPr>
              <p:nvPr/>
            </p:nvSpPr>
            <p:spPr bwMode="auto">
              <a:xfrm>
                <a:off x="3059" y="3235"/>
                <a:ext cx="68" cy="141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9" y="132"/>
                  </a:cxn>
                  <a:cxn ang="0">
                    <a:pos x="28" y="186"/>
                  </a:cxn>
                  <a:cxn ang="0">
                    <a:pos x="49" y="280"/>
                  </a:cxn>
                  <a:cxn ang="0">
                    <a:pos x="62" y="424"/>
                  </a:cxn>
                  <a:cxn ang="0">
                    <a:pos x="73" y="424"/>
                  </a:cxn>
                  <a:cxn ang="0">
                    <a:pos x="98" y="423"/>
                  </a:cxn>
                  <a:cxn ang="0">
                    <a:pos x="125" y="421"/>
                  </a:cxn>
                  <a:cxn ang="0">
                    <a:pos x="142" y="415"/>
                  </a:cxn>
                  <a:cxn ang="0">
                    <a:pos x="146" y="388"/>
                  </a:cxn>
                  <a:cxn ang="0">
                    <a:pos x="159" y="320"/>
                  </a:cxn>
                  <a:cxn ang="0">
                    <a:pos x="177" y="234"/>
                  </a:cxn>
                  <a:cxn ang="0">
                    <a:pos x="199" y="148"/>
                  </a:cxn>
                  <a:cxn ang="0">
                    <a:pos x="204" y="132"/>
                  </a:cxn>
                  <a:cxn ang="0">
                    <a:pos x="195" y="101"/>
                  </a:cxn>
                  <a:cxn ang="0">
                    <a:pos x="187" y="91"/>
                  </a:cxn>
                  <a:cxn ang="0">
                    <a:pos x="172" y="67"/>
                  </a:cxn>
                  <a:cxn ang="0">
                    <a:pos x="156" y="36"/>
                  </a:cxn>
                  <a:cxn ang="0">
                    <a:pos x="149" y="6"/>
                  </a:cxn>
                  <a:cxn ang="0">
                    <a:pos x="143" y="5"/>
                  </a:cxn>
                  <a:cxn ang="0">
                    <a:pos x="130" y="2"/>
                  </a:cxn>
                  <a:cxn ang="0">
                    <a:pos x="115" y="1"/>
                  </a:cxn>
                  <a:cxn ang="0">
                    <a:pos x="104" y="0"/>
                  </a:cxn>
                  <a:cxn ang="0">
                    <a:pos x="93" y="0"/>
                  </a:cxn>
                  <a:cxn ang="0">
                    <a:pos x="78" y="1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36" y="15"/>
                  </a:cxn>
                  <a:cxn ang="0">
                    <a:pos x="46" y="51"/>
                  </a:cxn>
                  <a:cxn ang="0">
                    <a:pos x="60" y="105"/>
                  </a:cxn>
                  <a:cxn ang="0">
                    <a:pos x="71" y="153"/>
                  </a:cxn>
                  <a:cxn ang="0">
                    <a:pos x="78" y="207"/>
                  </a:cxn>
                  <a:cxn ang="0">
                    <a:pos x="80" y="306"/>
                  </a:cxn>
                  <a:cxn ang="0">
                    <a:pos x="60" y="169"/>
                  </a:cxn>
                  <a:cxn ang="0">
                    <a:pos x="55" y="150"/>
                  </a:cxn>
                  <a:cxn ang="0">
                    <a:pos x="45" y="107"/>
                  </a:cxn>
                  <a:cxn ang="0">
                    <a:pos x="31" y="59"/>
                  </a:cxn>
                  <a:cxn ang="0">
                    <a:pos x="15" y="27"/>
                  </a:cxn>
                </a:cxnLst>
                <a:rect l="0" t="0" r="r" b="b"/>
                <a:pathLst>
                  <a:path w="204" h="424">
                    <a:moveTo>
                      <a:pt x="15" y="27"/>
                    </a:moveTo>
                    <a:lnTo>
                      <a:pt x="0" y="116"/>
                    </a:lnTo>
                    <a:lnTo>
                      <a:pt x="2" y="120"/>
                    </a:lnTo>
                    <a:lnTo>
                      <a:pt x="9" y="132"/>
                    </a:lnTo>
                    <a:lnTo>
                      <a:pt x="18" y="154"/>
                    </a:lnTo>
                    <a:lnTo>
                      <a:pt x="28" y="186"/>
                    </a:lnTo>
                    <a:lnTo>
                      <a:pt x="39" y="228"/>
                    </a:lnTo>
                    <a:lnTo>
                      <a:pt x="49" y="280"/>
                    </a:lnTo>
                    <a:lnTo>
                      <a:pt x="56" y="346"/>
                    </a:lnTo>
                    <a:lnTo>
                      <a:pt x="62" y="424"/>
                    </a:lnTo>
                    <a:lnTo>
                      <a:pt x="65" y="424"/>
                    </a:lnTo>
                    <a:lnTo>
                      <a:pt x="73" y="424"/>
                    </a:lnTo>
                    <a:lnTo>
                      <a:pt x="84" y="424"/>
                    </a:lnTo>
                    <a:lnTo>
                      <a:pt x="98" y="423"/>
                    </a:lnTo>
                    <a:lnTo>
                      <a:pt x="112" y="422"/>
                    </a:lnTo>
                    <a:lnTo>
                      <a:pt x="125" y="421"/>
                    </a:lnTo>
                    <a:lnTo>
                      <a:pt x="135" y="418"/>
                    </a:lnTo>
                    <a:lnTo>
                      <a:pt x="142" y="415"/>
                    </a:lnTo>
                    <a:lnTo>
                      <a:pt x="143" y="408"/>
                    </a:lnTo>
                    <a:lnTo>
                      <a:pt x="146" y="388"/>
                    </a:lnTo>
                    <a:lnTo>
                      <a:pt x="152" y="358"/>
                    </a:lnTo>
                    <a:lnTo>
                      <a:pt x="159" y="320"/>
                    </a:lnTo>
                    <a:lnTo>
                      <a:pt x="167" y="278"/>
                    </a:lnTo>
                    <a:lnTo>
                      <a:pt x="177" y="234"/>
                    </a:lnTo>
                    <a:lnTo>
                      <a:pt x="187" y="189"/>
                    </a:lnTo>
                    <a:lnTo>
                      <a:pt x="199" y="148"/>
                    </a:lnTo>
                    <a:lnTo>
                      <a:pt x="201" y="144"/>
                    </a:lnTo>
                    <a:lnTo>
                      <a:pt x="204" y="132"/>
                    </a:lnTo>
                    <a:lnTo>
                      <a:pt x="203" y="117"/>
                    </a:lnTo>
                    <a:lnTo>
                      <a:pt x="195" y="101"/>
                    </a:lnTo>
                    <a:lnTo>
                      <a:pt x="193" y="99"/>
                    </a:lnTo>
                    <a:lnTo>
                      <a:pt x="187" y="91"/>
                    </a:lnTo>
                    <a:lnTo>
                      <a:pt x="181" y="80"/>
                    </a:lnTo>
                    <a:lnTo>
                      <a:pt x="172" y="67"/>
                    </a:lnTo>
                    <a:lnTo>
                      <a:pt x="163" y="51"/>
                    </a:lnTo>
                    <a:lnTo>
                      <a:pt x="156" y="36"/>
                    </a:lnTo>
                    <a:lnTo>
                      <a:pt x="151" y="20"/>
                    </a:lnTo>
                    <a:lnTo>
                      <a:pt x="149" y="6"/>
                    </a:lnTo>
                    <a:lnTo>
                      <a:pt x="147" y="6"/>
                    </a:lnTo>
                    <a:lnTo>
                      <a:pt x="143" y="5"/>
                    </a:lnTo>
                    <a:lnTo>
                      <a:pt x="136" y="3"/>
                    </a:lnTo>
                    <a:lnTo>
                      <a:pt x="130" y="2"/>
                    </a:lnTo>
                    <a:lnTo>
                      <a:pt x="122" y="2"/>
                    </a:lnTo>
                    <a:lnTo>
                      <a:pt x="115" y="1"/>
                    </a:lnTo>
                    <a:lnTo>
                      <a:pt x="109" y="0"/>
                    </a:lnTo>
                    <a:lnTo>
                      <a:pt x="104" y="0"/>
                    </a:lnTo>
                    <a:lnTo>
                      <a:pt x="100" y="0"/>
                    </a:lnTo>
                    <a:lnTo>
                      <a:pt x="93" y="0"/>
                    </a:lnTo>
                    <a:lnTo>
                      <a:pt x="85" y="1"/>
                    </a:lnTo>
                    <a:lnTo>
                      <a:pt x="78" y="1"/>
                    </a:lnTo>
                    <a:lnTo>
                      <a:pt x="69" y="2"/>
                    </a:lnTo>
                    <a:lnTo>
                      <a:pt x="63" y="3"/>
                    </a:lnTo>
                    <a:lnTo>
                      <a:pt x="59" y="3"/>
                    </a:lnTo>
                    <a:lnTo>
                      <a:pt x="56" y="3"/>
                    </a:lnTo>
                    <a:lnTo>
                      <a:pt x="35" y="9"/>
                    </a:lnTo>
                    <a:lnTo>
                      <a:pt x="36" y="15"/>
                    </a:lnTo>
                    <a:lnTo>
                      <a:pt x="41" y="29"/>
                    </a:lnTo>
                    <a:lnTo>
                      <a:pt x="46" y="51"/>
                    </a:lnTo>
                    <a:lnTo>
                      <a:pt x="53" y="77"/>
                    </a:lnTo>
                    <a:lnTo>
                      <a:pt x="60" y="105"/>
                    </a:lnTo>
                    <a:lnTo>
                      <a:pt x="65" y="130"/>
                    </a:lnTo>
                    <a:lnTo>
                      <a:pt x="71" y="153"/>
                    </a:lnTo>
                    <a:lnTo>
                      <a:pt x="74" y="169"/>
                    </a:lnTo>
                    <a:lnTo>
                      <a:pt x="78" y="207"/>
                    </a:lnTo>
                    <a:lnTo>
                      <a:pt x="79" y="259"/>
                    </a:lnTo>
                    <a:lnTo>
                      <a:pt x="80" y="306"/>
                    </a:lnTo>
                    <a:lnTo>
                      <a:pt x="80" y="326"/>
                    </a:lnTo>
                    <a:lnTo>
                      <a:pt x="60" y="169"/>
                    </a:lnTo>
                    <a:lnTo>
                      <a:pt x="59" y="164"/>
                    </a:lnTo>
                    <a:lnTo>
                      <a:pt x="55" y="150"/>
                    </a:lnTo>
                    <a:lnTo>
                      <a:pt x="51" y="130"/>
                    </a:lnTo>
                    <a:lnTo>
                      <a:pt x="45" y="107"/>
                    </a:lnTo>
                    <a:lnTo>
                      <a:pt x="39" y="82"/>
                    </a:lnTo>
                    <a:lnTo>
                      <a:pt x="31" y="59"/>
                    </a:lnTo>
                    <a:lnTo>
                      <a:pt x="23" y="4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auto">
              <a:xfrm>
                <a:off x="3076" y="3240"/>
                <a:ext cx="6" cy="6"/>
              </a:xfrm>
              <a:custGeom>
                <a:avLst/>
                <a:gdLst/>
                <a:ahLst/>
                <a:cxnLst>
                  <a:cxn ang="0">
                    <a:pos x="9" y="16"/>
                  </a:cxn>
                  <a:cxn ang="0">
                    <a:pos x="12" y="15"/>
                  </a:cxn>
                  <a:cxn ang="0">
                    <a:pos x="14" y="14"/>
                  </a:cxn>
                  <a:cxn ang="0">
                    <a:pos x="15" y="12"/>
                  </a:cxn>
                  <a:cxn ang="0">
                    <a:pos x="17" y="9"/>
                  </a:cxn>
                  <a:cxn ang="0">
                    <a:pos x="15" y="5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5" y="15"/>
                  </a:cxn>
                  <a:cxn ang="0">
                    <a:pos x="9" y="16"/>
                  </a:cxn>
                </a:cxnLst>
                <a:rect l="0" t="0" r="r" b="b"/>
                <a:pathLst>
                  <a:path w="17" h="16">
                    <a:moveTo>
                      <a:pt x="9" y="16"/>
                    </a:moveTo>
                    <a:lnTo>
                      <a:pt x="12" y="15"/>
                    </a:lnTo>
                    <a:lnTo>
                      <a:pt x="14" y="14"/>
                    </a:lnTo>
                    <a:lnTo>
                      <a:pt x="15" y="12"/>
                    </a:lnTo>
                    <a:lnTo>
                      <a:pt x="17" y="9"/>
                    </a:lnTo>
                    <a:lnTo>
                      <a:pt x="15" y="5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auto">
              <a:xfrm>
                <a:off x="3087" y="3270"/>
                <a:ext cx="6" cy="6"/>
              </a:xfrm>
              <a:custGeom>
                <a:avLst/>
                <a:gdLst/>
                <a:ahLst/>
                <a:cxnLst>
                  <a:cxn ang="0">
                    <a:pos x="9" y="16"/>
                  </a:cxn>
                  <a:cxn ang="0">
                    <a:pos x="12" y="15"/>
                  </a:cxn>
                  <a:cxn ang="0">
                    <a:pos x="16" y="14"/>
                  </a:cxn>
                  <a:cxn ang="0">
                    <a:pos x="17" y="12"/>
                  </a:cxn>
                  <a:cxn ang="0">
                    <a:pos x="18" y="9"/>
                  </a:cxn>
                  <a:cxn ang="0">
                    <a:pos x="17" y="5"/>
                  </a:cxn>
                  <a:cxn ang="0">
                    <a:pos x="16" y="2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6"/>
                  </a:cxn>
                </a:cxnLst>
                <a:rect l="0" t="0" r="r" b="b"/>
                <a:pathLst>
                  <a:path w="18" h="16">
                    <a:moveTo>
                      <a:pt x="9" y="16"/>
                    </a:moveTo>
                    <a:lnTo>
                      <a:pt x="12" y="15"/>
                    </a:lnTo>
                    <a:lnTo>
                      <a:pt x="16" y="14"/>
                    </a:lnTo>
                    <a:lnTo>
                      <a:pt x="17" y="12"/>
                    </a:lnTo>
                    <a:lnTo>
                      <a:pt x="18" y="9"/>
                    </a:lnTo>
                    <a:lnTo>
                      <a:pt x="17" y="5"/>
                    </a:lnTo>
                    <a:lnTo>
                      <a:pt x="16" y="2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auto">
              <a:xfrm>
                <a:off x="3088" y="3304"/>
                <a:ext cx="5" cy="5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3" y="15"/>
                  </a:cxn>
                  <a:cxn ang="0">
                    <a:pos x="15" y="14"/>
                  </a:cxn>
                  <a:cxn ang="0">
                    <a:pos x="16" y="11"/>
                  </a:cxn>
                  <a:cxn ang="0">
                    <a:pos x="17" y="8"/>
                  </a:cxn>
                  <a:cxn ang="0">
                    <a:pos x="16" y="4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3" y="14"/>
                  </a:cxn>
                  <a:cxn ang="0">
                    <a:pos x="6" y="15"/>
                  </a:cxn>
                  <a:cxn ang="0">
                    <a:pos x="9" y="17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lnTo>
                      <a:pt x="13" y="15"/>
                    </a:lnTo>
                    <a:lnTo>
                      <a:pt x="15" y="14"/>
                    </a:lnTo>
                    <a:lnTo>
                      <a:pt x="16" y="11"/>
                    </a:lnTo>
                    <a:lnTo>
                      <a:pt x="17" y="8"/>
                    </a:lnTo>
                    <a:lnTo>
                      <a:pt x="16" y="4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auto">
              <a:xfrm>
                <a:off x="3087" y="3337"/>
                <a:ext cx="6" cy="6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12" y="17"/>
                  </a:cxn>
                  <a:cxn ang="0">
                    <a:pos x="16" y="14"/>
                  </a:cxn>
                  <a:cxn ang="0">
                    <a:pos x="17" y="12"/>
                  </a:cxn>
                  <a:cxn ang="0">
                    <a:pos x="18" y="9"/>
                  </a:cxn>
                  <a:cxn ang="0">
                    <a:pos x="17" y="6"/>
                  </a:cxn>
                  <a:cxn ang="0">
                    <a:pos x="16" y="2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2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6" y="17"/>
                  </a:cxn>
                  <a:cxn ang="0">
                    <a:pos x="9" y="18"/>
                  </a:cxn>
                </a:cxnLst>
                <a:rect l="0" t="0" r="r" b="b"/>
                <a:pathLst>
                  <a:path w="18" h="18">
                    <a:moveTo>
                      <a:pt x="9" y="18"/>
                    </a:moveTo>
                    <a:lnTo>
                      <a:pt x="12" y="17"/>
                    </a:lnTo>
                    <a:lnTo>
                      <a:pt x="16" y="14"/>
                    </a:lnTo>
                    <a:lnTo>
                      <a:pt x="17" y="12"/>
                    </a:lnTo>
                    <a:lnTo>
                      <a:pt x="18" y="9"/>
                    </a:lnTo>
                    <a:lnTo>
                      <a:pt x="17" y="6"/>
                    </a:lnTo>
                    <a:lnTo>
                      <a:pt x="16" y="2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5" name="Freeform 15"/>
              <p:cNvSpPr>
                <a:spLocks/>
              </p:cNvSpPr>
              <p:nvPr/>
            </p:nvSpPr>
            <p:spPr bwMode="auto">
              <a:xfrm>
                <a:off x="3086" y="3362"/>
                <a:ext cx="6" cy="6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1" y="15"/>
                  </a:cxn>
                  <a:cxn ang="0">
                    <a:pos x="14" y="14"/>
                  </a:cxn>
                  <a:cxn ang="0">
                    <a:pos x="15" y="12"/>
                  </a:cxn>
                  <a:cxn ang="0">
                    <a:pos x="17" y="9"/>
                  </a:cxn>
                  <a:cxn ang="0">
                    <a:pos x="15" y="5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2" y="14"/>
                  </a:cxn>
                  <a:cxn ang="0">
                    <a:pos x="4" y="15"/>
                  </a:cxn>
                  <a:cxn ang="0">
                    <a:pos x="8" y="16"/>
                  </a:cxn>
                </a:cxnLst>
                <a:rect l="0" t="0" r="r" b="b"/>
                <a:pathLst>
                  <a:path w="17" h="16">
                    <a:moveTo>
                      <a:pt x="8" y="16"/>
                    </a:moveTo>
                    <a:lnTo>
                      <a:pt x="11" y="15"/>
                    </a:lnTo>
                    <a:lnTo>
                      <a:pt x="14" y="14"/>
                    </a:lnTo>
                    <a:lnTo>
                      <a:pt x="15" y="12"/>
                    </a:lnTo>
                    <a:lnTo>
                      <a:pt x="17" y="9"/>
                    </a:lnTo>
                    <a:lnTo>
                      <a:pt x="15" y="5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4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6" name="Freeform 16"/>
              <p:cNvSpPr>
                <a:spLocks/>
              </p:cNvSpPr>
              <p:nvPr/>
            </p:nvSpPr>
            <p:spPr bwMode="auto">
              <a:xfrm>
                <a:off x="3067" y="3159"/>
                <a:ext cx="23" cy="4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7" y="1"/>
                  </a:cxn>
                  <a:cxn ang="0">
                    <a:pos x="50" y="6"/>
                  </a:cxn>
                  <a:cxn ang="0">
                    <a:pos x="50" y="13"/>
                  </a:cxn>
                  <a:cxn ang="0">
                    <a:pos x="46" y="27"/>
                  </a:cxn>
                  <a:cxn ang="0">
                    <a:pos x="40" y="40"/>
                  </a:cxn>
                  <a:cxn ang="0">
                    <a:pos x="39" y="50"/>
                  </a:cxn>
                  <a:cxn ang="0">
                    <a:pos x="42" y="58"/>
                  </a:cxn>
                  <a:cxn ang="0">
                    <a:pos x="48" y="68"/>
                  </a:cxn>
                  <a:cxn ang="0">
                    <a:pos x="55" y="82"/>
                  </a:cxn>
                  <a:cxn ang="0">
                    <a:pos x="59" y="98"/>
                  </a:cxn>
                  <a:cxn ang="0">
                    <a:pos x="62" y="110"/>
                  </a:cxn>
                  <a:cxn ang="0">
                    <a:pos x="63" y="116"/>
                  </a:cxn>
                  <a:cxn ang="0">
                    <a:pos x="69" y="128"/>
                  </a:cxn>
                  <a:cxn ang="0">
                    <a:pos x="67" y="128"/>
                  </a:cxn>
                  <a:cxn ang="0">
                    <a:pos x="60" y="127"/>
                  </a:cxn>
                  <a:cxn ang="0">
                    <a:pos x="50" y="125"/>
                  </a:cxn>
                  <a:cxn ang="0">
                    <a:pos x="39" y="121"/>
                  </a:cxn>
                  <a:cxn ang="0">
                    <a:pos x="27" y="118"/>
                  </a:cxn>
                  <a:cxn ang="0">
                    <a:pos x="16" y="114"/>
                  </a:cxn>
                  <a:cxn ang="0">
                    <a:pos x="7" y="109"/>
                  </a:cxn>
                  <a:cxn ang="0">
                    <a:pos x="1" y="104"/>
                  </a:cxn>
                  <a:cxn ang="0">
                    <a:pos x="0" y="83"/>
                  </a:cxn>
                  <a:cxn ang="0">
                    <a:pos x="7" y="53"/>
                  </a:cxn>
                  <a:cxn ang="0">
                    <a:pos x="15" y="27"/>
                  </a:cxn>
                  <a:cxn ang="0">
                    <a:pos x="19" y="15"/>
                  </a:cxn>
                  <a:cxn ang="0">
                    <a:pos x="46" y="0"/>
                  </a:cxn>
                </a:cxnLst>
                <a:rect l="0" t="0" r="r" b="b"/>
                <a:pathLst>
                  <a:path w="69" h="128">
                    <a:moveTo>
                      <a:pt x="46" y="0"/>
                    </a:moveTo>
                    <a:lnTo>
                      <a:pt x="47" y="1"/>
                    </a:lnTo>
                    <a:lnTo>
                      <a:pt x="50" y="6"/>
                    </a:lnTo>
                    <a:lnTo>
                      <a:pt x="50" y="13"/>
                    </a:lnTo>
                    <a:lnTo>
                      <a:pt x="46" y="27"/>
                    </a:lnTo>
                    <a:lnTo>
                      <a:pt x="40" y="40"/>
                    </a:lnTo>
                    <a:lnTo>
                      <a:pt x="39" y="50"/>
                    </a:lnTo>
                    <a:lnTo>
                      <a:pt x="42" y="58"/>
                    </a:lnTo>
                    <a:lnTo>
                      <a:pt x="48" y="68"/>
                    </a:lnTo>
                    <a:lnTo>
                      <a:pt x="55" y="82"/>
                    </a:lnTo>
                    <a:lnTo>
                      <a:pt x="59" y="98"/>
                    </a:lnTo>
                    <a:lnTo>
                      <a:pt x="62" y="110"/>
                    </a:lnTo>
                    <a:lnTo>
                      <a:pt x="63" y="116"/>
                    </a:lnTo>
                    <a:lnTo>
                      <a:pt x="69" y="128"/>
                    </a:lnTo>
                    <a:lnTo>
                      <a:pt x="67" y="128"/>
                    </a:lnTo>
                    <a:lnTo>
                      <a:pt x="60" y="127"/>
                    </a:lnTo>
                    <a:lnTo>
                      <a:pt x="50" y="125"/>
                    </a:lnTo>
                    <a:lnTo>
                      <a:pt x="39" y="121"/>
                    </a:lnTo>
                    <a:lnTo>
                      <a:pt x="27" y="118"/>
                    </a:lnTo>
                    <a:lnTo>
                      <a:pt x="16" y="114"/>
                    </a:lnTo>
                    <a:lnTo>
                      <a:pt x="7" y="109"/>
                    </a:lnTo>
                    <a:lnTo>
                      <a:pt x="1" y="104"/>
                    </a:lnTo>
                    <a:lnTo>
                      <a:pt x="0" y="83"/>
                    </a:lnTo>
                    <a:lnTo>
                      <a:pt x="7" y="53"/>
                    </a:lnTo>
                    <a:lnTo>
                      <a:pt x="15" y="27"/>
                    </a:lnTo>
                    <a:lnTo>
                      <a:pt x="19" y="15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7" name="Freeform 17"/>
              <p:cNvSpPr>
                <a:spLocks/>
              </p:cNvSpPr>
              <p:nvPr/>
            </p:nvSpPr>
            <p:spPr bwMode="auto">
              <a:xfrm>
                <a:off x="3047" y="3158"/>
                <a:ext cx="18" cy="60"/>
              </a:xfrm>
              <a:custGeom>
                <a:avLst/>
                <a:gdLst/>
                <a:ahLst/>
                <a:cxnLst>
                  <a:cxn ang="0">
                    <a:pos x="24" y="20"/>
                  </a:cxn>
                  <a:cxn ang="0">
                    <a:pos x="19" y="40"/>
                  </a:cxn>
                  <a:cxn ang="0">
                    <a:pos x="9" y="85"/>
                  </a:cxn>
                  <a:cxn ang="0">
                    <a:pos x="0" y="138"/>
                  </a:cxn>
                  <a:cxn ang="0">
                    <a:pos x="0" y="179"/>
                  </a:cxn>
                  <a:cxn ang="0">
                    <a:pos x="3" y="171"/>
                  </a:cxn>
                  <a:cxn ang="0">
                    <a:pos x="7" y="154"/>
                  </a:cxn>
                  <a:cxn ang="0">
                    <a:pos x="13" y="134"/>
                  </a:cxn>
                  <a:cxn ang="0">
                    <a:pos x="17" y="119"/>
                  </a:cxn>
                  <a:cxn ang="0">
                    <a:pos x="17" y="125"/>
                  </a:cxn>
                  <a:cxn ang="0">
                    <a:pos x="16" y="140"/>
                  </a:cxn>
                  <a:cxn ang="0">
                    <a:pos x="16" y="159"/>
                  </a:cxn>
                  <a:cxn ang="0">
                    <a:pos x="18" y="174"/>
                  </a:cxn>
                  <a:cxn ang="0">
                    <a:pos x="25" y="109"/>
                  </a:cxn>
                  <a:cxn ang="0">
                    <a:pos x="36" y="177"/>
                  </a:cxn>
                  <a:cxn ang="0">
                    <a:pos x="41" y="95"/>
                  </a:cxn>
                  <a:cxn ang="0">
                    <a:pos x="43" y="82"/>
                  </a:cxn>
                  <a:cxn ang="0">
                    <a:pos x="46" y="51"/>
                  </a:cxn>
                  <a:cxn ang="0">
                    <a:pos x="50" y="19"/>
                  </a:cxn>
                  <a:cxn ang="0">
                    <a:pos x="53" y="0"/>
                  </a:cxn>
                  <a:cxn ang="0">
                    <a:pos x="50" y="3"/>
                  </a:cxn>
                  <a:cxn ang="0">
                    <a:pos x="45" y="19"/>
                  </a:cxn>
                  <a:cxn ang="0">
                    <a:pos x="38" y="36"/>
                  </a:cxn>
                  <a:cxn ang="0">
                    <a:pos x="35" y="45"/>
                  </a:cxn>
                  <a:cxn ang="0">
                    <a:pos x="36" y="19"/>
                  </a:cxn>
                  <a:cxn ang="0">
                    <a:pos x="21" y="64"/>
                  </a:cxn>
                  <a:cxn ang="0">
                    <a:pos x="24" y="20"/>
                  </a:cxn>
                </a:cxnLst>
                <a:rect l="0" t="0" r="r" b="b"/>
                <a:pathLst>
                  <a:path w="53" h="179">
                    <a:moveTo>
                      <a:pt x="24" y="20"/>
                    </a:moveTo>
                    <a:lnTo>
                      <a:pt x="19" y="40"/>
                    </a:lnTo>
                    <a:lnTo>
                      <a:pt x="9" y="85"/>
                    </a:lnTo>
                    <a:lnTo>
                      <a:pt x="0" y="138"/>
                    </a:lnTo>
                    <a:lnTo>
                      <a:pt x="0" y="179"/>
                    </a:lnTo>
                    <a:lnTo>
                      <a:pt x="3" y="171"/>
                    </a:lnTo>
                    <a:lnTo>
                      <a:pt x="7" y="154"/>
                    </a:lnTo>
                    <a:lnTo>
                      <a:pt x="13" y="134"/>
                    </a:lnTo>
                    <a:lnTo>
                      <a:pt x="17" y="119"/>
                    </a:lnTo>
                    <a:lnTo>
                      <a:pt x="17" y="125"/>
                    </a:lnTo>
                    <a:lnTo>
                      <a:pt x="16" y="140"/>
                    </a:lnTo>
                    <a:lnTo>
                      <a:pt x="16" y="159"/>
                    </a:lnTo>
                    <a:lnTo>
                      <a:pt x="18" y="174"/>
                    </a:lnTo>
                    <a:lnTo>
                      <a:pt x="25" y="109"/>
                    </a:lnTo>
                    <a:lnTo>
                      <a:pt x="36" y="177"/>
                    </a:lnTo>
                    <a:lnTo>
                      <a:pt x="41" y="95"/>
                    </a:lnTo>
                    <a:lnTo>
                      <a:pt x="43" y="82"/>
                    </a:lnTo>
                    <a:lnTo>
                      <a:pt x="46" y="51"/>
                    </a:lnTo>
                    <a:lnTo>
                      <a:pt x="50" y="19"/>
                    </a:lnTo>
                    <a:lnTo>
                      <a:pt x="53" y="0"/>
                    </a:lnTo>
                    <a:lnTo>
                      <a:pt x="50" y="3"/>
                    </a:lnTo>
                    <a:lnTo>
                      <a:pt x="45" y="19"/>
                    </a:lnTo>
                    <a:lnTo>
                      <a:pt x="38" y="36"/>
                    </a:lnTo>
                    <a:lnTo>
                      <a:pt x="35" y="45"/>
                    </a:lnTo>
                    <a:lnTo>
                      <a:pt x="36" y="19"/>
                    </a:lnTo>
                    <a:lnTo>
                      <a:pt x="21" y="64"/>
                    </a:lnTo>
                    <a:lnTo>
                      <a:pt x="24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8" name="Freeform 18"/>
              <p:cNvSpPr>
                <a:spLocks/>
              </p:cNvSpPr>
              <p:nvPr/>
            </p:nvSpPr>
            <p:spPr bwMode="auto">
              <a:xfrm>
                <a:off x="3029" y="3355"/>
                <a:ext cx="26" cy="94"/>
              </a:xfrm>
              <a:custGeom>
                <a:avLst/>
                <a:gdLst/>
                <a:ahLst/>
                <a:cxnLst>
                  <a:cxn ang="0">
                    <a:pos x="78" y="279"/>
                  </a:cxn>
                  <a:cxn ang="0">
                    <a:pos x="75" y="271"/>
                  </a:cxn>
                  <a:cxn ang="0">
                    <a:pos x="69" y="249"/>
                  </a:cxn>
                  <a:cxn ang="0">
                    <a:pos x="60" y="215"/>
                  </a:cxn>
                  <a:cxn ang="0">
                    <a:pos x="49" y="175"/>
                  </a:cxn>
                  <a:cxn ang="0">
                    <a:pos x="38" y="131"/>
                  </a:cxn>
                  <a:cxn ang="0">
                    <a:pos x="28" y="85"/>
                  </a:cxn>
                  <a:cxn ang="0">
                    <a:pos x="20" y="40"/>
                  </a:cxn>
                  <a:cxn ang="0">
                    <a:pos x="15" y="3"/>
                  </a:cxn>
                  <a:cxn ang="0">
                    <a:pos x="13" y="2"/>
                  </a:cxn>
                  <a:cxn ang="0">
                    <a:pos x="8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3" y="47"/>
                  </a:cxn>
                  <a:cxn ang="0">
                    <a:pos x="11" y="138"/>
                  </a:cxn>
                  <a:cxn ang="0">
                    <a:pos x="19" y="233"/>
                  </a:cxn>
                  <a:cxn ang="0">
                    <a:pos x="24" y="284"/>
                  </a:cxn>
                  <a:cxn ang="0">
                    <a:pos x="25" y="283"/>
                  </a:cxn>
                  <a:cxn ang="0">
                    <a:pos x="30" y="282"/>
                  </a:cxn>
                  <a:cxn ang="0">
                    <a:pos x="37" y="280"/>
                  </a:cxn>
                  <a:cxn ang="0">
                    <a:pos x="44" y="276"/>
                  </a:cxn>
                  <a:cxn ang="0">
                    <a:pos x="53" y="275"/>
                  </a:cxn>
                  <a:cxn ang="0">
                    <a:pos x="62" y="274"/>
                  </a:cxn>
                  <a:cxn ang="0">
                    <a:pos x="70" y="275"/>
                  </a:cxn>
                  <a:cxn ang="0">
                    <a:pos x="78" y="279"/>
                  </a:cxn>
                </a:cxnLst>
                <a:rect l="0" t="0" r="r" b="b"/>
                <a:pathLst>
                  <a:path w="78" h="284">
                    <a:moveTo>
                      <a:pt x="78" y="279"/>
                    </a:moveTo>
                    <a:lnTo>
                      <a:pt x="75" y="271"/>
                    </a:lnTo>
                    <a:lnTo>
                      <a:pt x="69" y="249"/>
                    </a:lnTo>
                    <a:lnTo>
                      <a:pt x="60" y="215"/>
                    </a:lnTo>
                    <a:lnTo>
                      <a:pt x="49" y="175"/>
                    </a:lnTo>
                    <a:lnTo>
                      <a:pt x="38" y="131"/>
                    </a:lnTo>
                    <a:lnTo>
                      <a:pt x="28" y="85"/>
                    </a:lnTo>
                    <a:lnTo>
                      <a:pt x="20" y="40"/>
                    </a:lnTo>
                    <a:lnTo>
                      <a:pt x="15" y="3"/>
                    </a:lnTo>
                    <a:lnTo>
                      <a:pt x="13" y="2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3" y="47"/>
                    </a:lnTo>
                    <a:lnTo>
                      <a:pt x="11" y="138"/>
                    </a:lnTo>
                    <a:lnTo>
                      <a:pt x="19" y="233"/>
                    </a:lnTo>
                    <a:lnTo>
                      <a:pt x="24" y="284"/>
                    </a:lnTo>
                    <a:lnTo>
                      <a:pt x="25" y="283"/>
                    </a:lnTo>
                    <a:lnTo>
                      <a:pt x="30" y="282"/>
                    </a:lnTo>
                    <a:lnTo>
                      <a:pt x="37" y="280"/>
                    </a:lnTo>
                    <a:lnTo>
                      <a:pt x="44" y="276"/>
                    </a:lnTo>
                    <a:lnTo>
                      <a:pt x="53" y="275"/>
                    </a:lnTo>
                    <a:lnTo>
                      <a:pt x="62" y="274"/>
                    </a:lnTo>
                    <a:lnTo>
                      <a:pt x="70" y="275"/>
                    </a:lnTo>
                    <a:lnTo>
                      <a:pt x="78" y="2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9" name="Freeform 19"/>
              <p:cNvSpPr>
                <a:spLocks/>
              </p:cNvSpPr>
              <p:nvPr/>
            </p:nvSpPr>
            <p:spPr bwMode="auto">
              <a:xfrm>
                <a:off x="3037" y="3455"/>
                <a:ext cx="24" cy="14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3" y="12"/>
                  </a:cxn>
                  <a:cxn ang="0">
                    <a:pos x="9" y="10"/>
                  </a:cxn>
                  <a:cxn ang="0">
                    <a:pos x="18" y="5"/>
                  </a:cxn>
                  <a:cxn ang="0">
                    <a:pos x="29" y="2"/>
                  </a:cxn>
                  <a:cxn ang="0">
                    <a:pos x="41" y="0"/>
                  </a:cxn>
                  <a:cxn ang="0">
                    <a:pos x="53" y="0"/>
                  </a:cxn>
                  <a:cxn ang="0">
                    <a:pos x="64" y="2"/>
                  </a:cxn>
                  <a:cxn ang="0">
                    <a:pos x="71" y="8"/>
                  </a:cxn>
                  <a:cxn ang="0">
                    <a:pos x="63" y="40"/>
                  </a:cxn>
                  <a:cxn ang="0">
                    <a:pos x="60" y="40"/>
                  </a:cxn>
                  <a:cxn ang="0">
                    <a:pos x="56" y="39"/>
                  </a:cxn>
                  <a:cxn ang="0">
                    <a:pos x="49" y="38"/>
                  </a:cxn>
                  <a:cxn ang="0">
                    <a:pos x="41" y="37"/>
                  </a:cxn>
                  <a:cxn ang="0">
                    <a:pos x="31" y="37"/>
                  </a:cxn>
                  <a:cxn ang="0">
                    <a:pos x="23" y="38"/>
                  </a:cxn>
                  <a:cxn ang="0">
                    <a:pos x="14" y="40"/>
                  </a:cxn>
                  <a:cxn ang="0">
                    <a:pos x="6" y="43"/>
                  </a:cxn>
                  <a:cxn ang="0">
                    <a:pos x="0" y="13"/>
                  </a:cxn>
                </a:cxnLst>
                <a:rect l="0" t="0" r="r" b="b"/>
                <a:pathLst>
                  <a:path w="71" h="43">
                    <a:moveTo>
                      <a:pt x="0" y="13"/>
                    </a:moveTo>
                    <a:lnTo>
                      <a:pt x="3" y="12"/>
                    </a:lnTo>
                    <a:lnTo>
                      <a:pt x="9" y="10"/>
                    </a:lnTo>
                    <a:lnTo>
                      <a:pt x="18" y="5"/>
                    </a:lnTo>
                    <a:lnTo>
                      <a:pt x="29" y="2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4" y="2"/>
                    </a:lnTo>
                    <a:lnTo>
                      <a:pt x="71" y="8"/>
                    </a:lnTo>
                    <a:lnTo>
                      <a:pt x="63" y="40"/>
                    </a:lnTo>
                    <a:lnTo>
                      <a:pt x="60" y="40"/>
                    </a:lnTo>
                    <a:lnTo>
                      <a:pt x="56" y="39"/>
                    </a:lnTo>
                    <a:lnTo>
                      <a:pt x="49" y="38"/>
                    </a:lnTo>
                    <a:lnTo>
                      <a:pt x="41" y="37"/>
                    </a:lnTo>
                    <a:lnTo>
                      <a:pt x="31" y="37"/>
                    </a:lnTo>
                    <a:lnTo>
                      <a:pt x="23" y="38"/>
                    </a:lnTo>
                    <a:lnTo>
                      <a:pt x="14" y="40"/>
                    </a:lnTo>
                    <a:lnTo>
                      <a:pt x="6" y="4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0" name="Freeform 20"/>
              <p:cNvSpPr>
                <a:spLocks/>
              </p:cNvSpPr>
              <p:nvPr/>
            </p:nvSpPr>
            <p:spPr bwMode="auto">
              <a:xfrm>
                <a:off x="3046" y="3479"/>
                <a:ext cx="19" cy="1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1" y="12"/>
                  </a:cxn>
                  <a:cxn ang="0">
                    <a:pos x="0" y="22"/>
                  </a:cxn>
                  <a:cxn ang="0">
                    <a:pos x="1" y="32"/>
                  </a:cxn>
                  <a:cxn ang="0">
                    <a:pos x="3" y="41"/>
                  </a:cxn>
                  <a:cxn ang="0">
                    <a:pos x="7" y="49"/>
                  </a:cxn>
                  <a:cxn ang="0">
                    <a:pos x="9" y="55"/>
                  </a:cxn>
                  <a:cxn ang="0">
                    <a:pos x="10" y="57"/>
                  </a:cxn>
                  <a:cxn ang="0">
                    <a:pos x="30" y="57"/>
                  </a:cxn>
                  <a:cxn ang="0">
                    <a:pos x="45" y="45"/>
                  </a:cxn>
                  <a:cxn ang="0">
                    <a:pos x="45" y="41"/>
                  </a:cxn>
                  <a:cxn ang="0">
                    <a:pos x="45" y="35"/>
                  </a:cxn>
                  <a:cxn ang="0">
                    <a:pos x="45" y="26"/>
                  </a:cxn>
                  <a:cxn ang="0">
                    <a:pos x="42" y="18"/>
                  </a:cxn>
                  <a:cxn ang="0">
                    <a:pos x="42" y="12"/>
                  </a:cxn>
                  <a:cxn ang="0">
                    <a:pos x="48" y="10"/>
                  </a:cxn>
                  <a:cxn ang="0">
                    <a:pos x="53" y="9"/>
                  </a:cxn>
                  <a:cxn ang="0">
                    <a:pos x="57" y="9"/>
                  </a:cxn>
                  <a:cxn ang="0">
                    <a:pos x="53" y="8"/>
                  </a:cxn>
                  <a:cxn ang="0">
                    <a:pos x="45" y="5"/>
                  </a:cxn>
                  <a:cxn ang="0">
                    <a:pos x="35" y="1"/>
                  </a:cxn>
                  <a:cxn ang="0">
                    <a:pos x="28" y="0"/>
                  </a:cxn>
                  <a:cxn ang="0">
                    <a:pos x="20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7" h="57">
                    <a:moveTo>
                      <a:pt x="3" y="0"/>
                    </a:moveTo>
                    <a:lnTo>
                      <a:pt x="2" y="3"/>
                    </a:lnTo>
                    <a:lnTo>
                      <a:pt x="1" y="12"/>
                    </a:lnTo>
                    <a:lnTo>
                      <a:pt x="0" y="22"/>
                    </a:lnTo>
                    <a:lnTo>
                      <a:pt x="1" y="32"/>
                    </a:lnTo>
                    <a:lnTo>
                      <a:pt x="3" y="41"/>
                    </a:lnTo>
                    <a:lnTo>
                      <a:pt x="7" y="49"/>
                    </a:lnTo>
                    <a:lnTo>
                      <a:pt x="9" y="55"/>
                    </a:lnTo>
                    <a:lnTo>
                      <a:pt x="10" y="57"/>
                    </a:lnTo>
                    <a:lnTo>
                      <a:pt x="30" y="57"/>
                    </a:lnTo>
                    <a:lnTo>
                      <a:pt x="45" y="45"/>
                    </a:lnTo>
                    <a:lnTo>
                      <a:pt x="45" y="41"/>
                    </a:lnTo>
                    <a:lnTo>
                      <a:pt x="45" y="35"/>
                    </a:lnTo>
                    <a:lnTo>
                      <a:pt x="45" y="26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10"/>
                    </a:lnTo>
                    <a:lnTo>
                      <a:pt x="53" y="9"/>
                    </a:lnTo>
                    <a:lnTo>
                      <a:pt x="57" y="9"/>
                    </a:lnTo>
                    <a:lnTo>
                      <a:pt x="53" y="8"/>
                    </a:lnTo>
                    <a:lnTo>
                      <a:pt x="45" y="5"/>
                    </a:lnTo>
                    <a:lnTo>
                      <a:pt x="35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1" name="Freeform 21"/>
              <p:cNvSpPr>
                <a:spLocks/>
              </p:cNvSpPr>
              <p:nvPr/>
            </p:nvSpPr>
            <p:spPr bwMode="auto">
              <a:xfrm>
                <a:off x="3029" y="3234"/>
                <a:ext cx="13" cy="106"/>
              </a:xfrm>
              <a:custGeom>
                <a:avLst/>
                <a:gdLst/>
                <a:ahLst/>
                <a:cxnLst>
                  <a:cxn ang="0">
                    <a:pos x="40" y="9"/>
                  </a:cxn>
                  <a:cxn ang="0">
                    <a:pos x="36" y="6"/>
                  </a:cxn>
                  <a:cxn ang="0">
                    <a:pos x="28" y="2"/>
                  </a:cxn>
                  <a:cxn ang="0">
                    <a:pos x="18" y="0"/>
                  </a:cxn>
                  <a:cxn ang="0">
                    <a:pos x="10" y="3"/>
                  </a:cxn>
                  <a:cxn ang="0">
                    <a:pos x="8" y="46"/>
                  </a:cxn>
                  <a:cxn ang="0">
                    <a:pos x="3" y="145"/>
                  </a:cxn>
                  <a:cxn ang="0">
                    <a:pos x="0" y="249"/>
                  </a:cxn>
                  <a:cxn ang="0">
                    <a:pos x="1" y="311"/>
                  </a:cxn>
                  <a:cxn ang="0">
                    <a:pos x="2" y="313"/>
                  </a:cxn>
                  <a:cxn ang="0">
                    <a:pos x="5" y="318"/>
                  </a:cxn>
                  <a:cxn ang="0">
                    <a:pos x="9" y="319"/>
                  </a:cxn>
                  <a:cxn ang="0">
                    <a:pos x="10" y="311"/>
                  </a:cxn>
                  <a:cxn ang="0">
                    <a:pos x="12" y="272"/>
                  </a:cxn>
                  <a:cxn ang="0">
                    <a:pos x="20" y="183"/>
                  </a:cxn>
                  <a:cxn ang="0">
                    <a:pos x="29" y="82"/>
                  </a:cxn>
                  <a:cxn ang="0">
                    <a:pos x="40" y="9"/>
                  </a:cxn>
                </a:cxnLst>
                <a:rect l="0" t="0" r="r" b="b"/>
                <a:pathLst>
                  <a:path w="40" h="319">
                    <a:moveTo>
                      <a:pt x="40" y="9"/>
                    </a:moveTo>
                    <a:lnTo>
                      <a:pt x="36" y="6"/>
                    </a:lnTo>
                    <a:lnTo>
                      <a:pt x="28" y="2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8" y="46"/>
                    </a:lnTo>
                    <a:lnTo>
                      <a:pt x="3" y="145"/>
                    </a:lnTo>
                    <a:lnTo>
                      <a:pt x="0" y="249"/>
                    </a:lnTo>
                    <a:lnTo>
                      <a:pt x="1" y="311"/>
                    </a:lnTo>
                    <a:lnTo>
                      <a:pt x="2" y="313"/>
                    </a:lnTo>
                    <a:lnTo>
                      <a:pt x="5" y="318"/>
                    </a:lnTo>
                    <a:lnTo>
                      <a:pt x="9" y="319"/>
                    </a:lnTo>
                    <a:lnTo>
                      <a:pt x="10" y="311"/>
                    </a:lnTo>
                    <a:lnTo>
                      <a:pt x="12" y="272"/>
                    </a:lnTo>
                    <a:lnTo>
                      <a:pt x="20" y="183"/>
                    </a:lnTo>
                    <a:lnTo>
                      <a:pt x="29" y="82"/>
                    </a:lnTo>
                    <a:lnTo>
                      <a:pt x="40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2" name="Freeform 22"/>
              <p:cNvSpPr>
                <a:spLocks/>
              </p:cNvSpPr>
              <p:nvPr/>
            </p:nvSpPr>
            <p:spPr bwMode="auto">
              <a:xfrm>
                <a:off x="3110" y="3353"/>
                <a:ext cx="11" cy="96"/>
              </a:xfrm>
              <a:custGeom>
                <a:avLst/>
                <a:gdLst/>
                <a:ahLst/>
                <a:cxnLst>
                  <a:cxn ang="0">
                    <a:pos x="27" y="59"/>
                  </a:cxn>
                  <a:cxn ang="0">
                    <a:pos x="26" y="90"/>
                  </a:cxn>
                  <a:cxn ang="0">
                    <a:pos x="26" y="159"/>
                  </a:cxn>
                  <a:cxn ang="0">
                    <a:pos x="27" y="233"/>
                  </a:cxn>
                  <a:cxn ang="0">
                    <a:pos x="32" y="279"/>
                  </a:cxn>
                  <a:cxn ang="0">
                    <a:pos x="0" y="288"/>
                  </a:cxn>
                  <a:cxn ang="0">
                    <a:pos x="6" y="89"/>
                  </a:cxn>
                  <a:cxn ang="0">
                    <a:pos x="7" y="79"/>
                  </a:cxn>
                  <a:cxn ang="0">
                    <a:pos x="9" y="55"/>
                  </a:cxn>
                  <a:cxn ang="0">
                    <a:pos x="13" y="26"/>
                  </a:cxn>
                  <a:cxn ang="0">
                    <a:pos x="21" y="0"/>
                  </a:cxn>
                  <a:cxn ang="0">
                    <a:pos x="27" y="59"/>
                  </a:cxn>
                </a:cxnLst>
                <a:rect l="0" t="0" r="r" b="b"/>
                <a:pathLst>
                  <a:path w="32" h="288">
                    <a:moveTo>
                      <a:pt x="27" y="59"/>
                    </a:moveTo>
                    <a:lnTo>
                      <a:pt x="26" y="90"/>
                    </a:lnTo>
                    <a:lnTo>
                      <a:pt x="26" y="159"/>
                    </a:lnTo>
                    <a:lnTo>
                      <a:pt x="27" y="233"/>
                    </a:lnTo>
                    <a:lnTo>
                      <a:pt x="32" y="279"/>
                    </a:lnTo>
                    <a:lnTo>
                      <a:pt x="0" y="288"/>
                    </a:lnTo>
                    <a:lnTo>
                      <a:pt x="6" y="89"/>
                    </a:lnTo>
                    <a:lnTo>
                      <a:pt x="7" y="79"/>
                    </a:lnTo>
                    <a:lnTo>
                      <a:pt x="9" y="55"/>
                    </a:lnTo>
                    <a:lnTo>
                      <a:pt x="13" y="26"/>
                    </a:lnTo>
                    <a:lnTo>
                      <a:pt x="21" y="0"/>
                    </a:lnTo>
                    <a:lnTo>
                      <a:pt x="27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3" name="Freeform 23"/>
              <p:cNvSpPr>
                <a:spLocks/>
              </p:cNvSpPr>
              <p:nvPr/>
            </p:nvSpPr>
            <p:spPr bwMode="auto">
              <a:xfrm>
                <a:off x="3110" y="3458"/>
                <a:ext cx="18" cy="1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9"/>
                  </a:cxn>
                  <a:cxn ang="0">
                    <a:pos x="7" y="7"/>
                  </a:cxn>
                  <a:cxn ang="0">
                    <a:pos x="15" y="5"/>
                  </a:cxn>
                  <a:cxn ang="0">
                    <a:pos x="23" y="3"/>
                  </a:cxn>
                  <a:cxn ang="0">
                    <a:pos x="32" y="1"/>
                  </a:cxn>
                  <a:cxn ang="0">
                    <a:pos x="41" y="0"/>
                  </a:cxn>
                  <a:cxn ang="0">
                    <a:pos x="49" y="0"/>
                  </a:cxn>
                  <a:cxn ang="0">
                    <a:pos x="53" y="1"/>
                  </a:cxn>
                  <a:cxn ang="0">
                    <a:pos x="50" y="34"/>
                  </a:cxn>
                  <a:cxn ang="0">
                    <a:pos x="50" y="34"/>
                  </a:cxn>
                  <a:cxn ang="0">
                    <a:pos x="48" y="33"/>
                  </a:cxn>
                  <a:cxn ang="0">
                    <a:pos x="45" y="33"/>
                  </a:cxn>
                  <a:cxn ang="0">
                    <a:pos x="40" y="32"/>
                  </a:cxn>
                  <a:cxn ang="0">
                    <a:pos x="33" y="32"/>
                  </a:cxn>
                  <a:cxn ang="0">
                    <a:pos x="26" y="32"/>
                  </a:cxn>
                  <a:cxn ang="0">
                    <a:pos x="16" y="34"/>
                  </a:cxn>
                  <a:cxn ang="0">
                    <a:pos x="3" y="36"/>
                  </a:cxn>
                  <a:cxn ang="0">
                    <a:pos x="0" y="10"/>
                  </a:cxn>
                </a:cxnLst>
                <a:rect l="0" t="0" r="r" b="b"/>
                <a:pathLst>
                  <a:path w="53" h="36">
                    <a:moveTo>
                      <a:pt x="0" y="10"/>
                    </a:moveTo>
                    <a:lnTo>
                      <a:pt x="2" y="9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3" y="3"/>
                    </a:lnTo>
                    <a:lnTo>
                      <a:pt x="32" y="1"/>
                    </a:lnTo>
                    <a:lnTo>
                      <a:pt x="41" y="0"/>
                    </a:lnTo>
                    <a:lnTo>
                      <a:pt x="49" y="0"/>
                    </a:lnTo>
                    <a:lnTo>
                      <a:pt x="53" y="1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8" y="33"/>
                    </a:lnTo>
                    <a:lnTo>
                      <a:pt x="45" y="33"/>
                    </a:lnTo>
                    <a:lnTo>
                      <a:pt x="40" y="32"/>
                    </a:lnTo>
                    <a:lnTo>
                      <a:pt x="33" y="32"/>
                    </a:lnTo>
                    <a:lnTo>
                      <a:pt x="26" y="32"/>
                    </a:lnTo>
                    <a:lnTo>
                      <a:pt x="16" y="34"/>
                    </a:lnTo>
                    <a:lnTo>
                      <a:pt x="3" y="3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4" name="Freeform 24"/>
              <p:cNvSpPr>
                <a:spLocks/>
              </p:cNvSpPr>
              <p:nvPr/>
            </p:nvSpPr>
            <p:spPr bwMode="auto">
              <a:xfrm>
                <a:off x="3086" y="3402"/>
                <a:ext cx="18" cy="1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6"/>
                  </a:cxn>
                  <a:cxn ang="0">
                    <a:pos x="9" y="24"/>
                  </a:cxn>
                  <a:cxn ang="0">
                    <a:pos x="16" y="53"/>
                  </a:cxn>
                  <a:cxn ang="0">
                    <a:pos x="26" y="91"/>
                  </a:cxn>
                  <a:cxn ang="0">
                    <a:pos x="36" y="137"/>
                  </a:cxn>
                  <a:cxn ang="0">
                    <a:pos x="45" y="188"/>
                  </a:cxn>
                  <a:cxn ang="0">
                    <a:pos x="51" y="243"/>
                  </a:cxn>
                  <a:cxn ang="0">
                    <a:pos x="53" y="302"/>
                  </a:cxn>
                  <a:cxn ang="0">
                    <a:pos x="54" y="293"/>
                  </a:cxn>
                  <a:cxn ang="0">
                    <a:pos x="55" y="269"/>
                  </a:cxn>
                  <a:cxn ang="0">
                    <a:pos x="55" y="233"/>
                  </a:cxn>
                  <a:cxn ang="0">
                    <a:pos x="53" y="189"/>
                  </a:cxn>
                  <a:cxn ang="0">
                    <a:pos x="47" y="140"/>
                  </a:cxn>
                  <a:cxn ang="0">
                    <a:pos x="39" y="90"/>
                  </a:cxn>
                  <a:cxn ang="0">
                    <a:pos x="22" y="42"/>
                  </a:cxn>
                  <a:cxn ang="0">
                    <a:pos x="0" y="0"/>
                  </a:cxn>
                </a:cxnLst>
                <a:rect l="0" t="0" r="r" b="b"/>
                <a:pathLst>
                  <a:path w="55" h="302">
                    <a:moveTo>
                      <a:pt x="0" y="0"/>
                    </a:moveTo>
                    <a:lnTo>
                      <a:pt x="2" y="6"/>
                    </a:lnTo>
                    <a:lnTo>
                      <a:pt x="9" y="24"/>
                    </a:lnTo>
                    <a:lnTo>
                      <a:pt x="16" y="53"/>
                    </a:lnTo>
                    <a:lnTo>
                      <a:pt x="26" y="91"/>
                    </a:lnTo>
                    <a:lnTo>
                      <a:pt x="36" y="137"/>
                    </a:lnTo>
                    <a:lnTo>
                      <a:pt x="45" y="188"/>
                    </a:lnTo>
                    <a:lnTo>
                      <a:pt x="51" y="243"/>
                    </a:lnTo>
                    <a:lnTo>
                      <a:pt x="53" y="302"/>
                    </a:lnTo>
                    <a:lnTo>
                      <a:pt x="54" y="293"/>
                    </a:lnTo>
                    <a:lnTo>
                      <a:pt x="55" y="269"/>
                    </a:lnTo>
                    <a:lnTo>
                      <a:pt x="55" y="233"/>
                    </a:lnTo>
                    <a:lnTo>
                      <a:pt x="53" y="189"/>
                    </a:lnTo>
                    <a:lnTo>
                      <a:pt x="47" y="140"/>
                    </a:lnTo>
                    <a:lnTo>
                      <a:pt x="39" y="90"/>
                    </a:lnTo>
                    <a:lnTo>
                      <a:pt x="22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5" name="Freeform 25"/>
              <p:cNvSpPr>
                <a:spLocks/>
              </p:cNvSpPr>
              <p:nvPr/>
            </p:nvSpPr>
            <p:spPr bwMode="auto">
              <a:xfrm>
                <a:off x="3034" y="3125"/>
                <a:ext cx="38" cy="29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15" y="87"/>
                  </a:cxn>
                  <a:cxn ang="0">
                    <a:pos x="18" y="84"/>
                  </a:cxn>
                  <a:cxn ang="0">
                    <a:pos x="26" y="78"/>
                  </a:cxn>
                  <a:cxn ang="0">
                    <a:pos x="37" y="69"/>
                  </a:cxn>
                  <a:cxn ang="0">
                    <a:pos x="52" y="59"/>
                  </a:cxn>
                  <a:cxn ang="0">
                    <a:pos x="67" y="49"/>
                  </a:cxn>
                  <a:cxn ang="0">
                    <a:pos x="84" y="39"/>
                  </a:cxn>
                  <a:cxn ang="0">
                    <a:pos x="99" y="31"/>
                  </a:cxn>
                  <a:cxn ang="0">
                    <a:pos x="113" y="27"/>
                  </a:cxn>
                  <a:cxn ang="0">
                    <a:pos x="89" y="0"/>
                  </a:cxn>
                  <a:cxn ang="0">
                    <a:pos x="88" y="0"/>
                  </a:cxn>
                  <a:cxn ang="0">
                    <a:pos x="83" y="2"/>
                  </a:cxn>
                  <a:cxn ang="0">
                    <a:pos x="75" y="5"/>
                  </a:cxn>
                  <a:cxn ang="0">
                    <a:pos x="65" y="10"/>
                  </a:cxn>
                  <a:cxn ang="0">
                    <a:pos x="52" y="18"/>
                  </a:cxn>
                  <a:cxn ang="0">
                    <a:pos x="37" y="29"/>
                  </a:cxn>
                  <a:cxn ang="0">
                    <a:pos x="19" y="43"/>
                  </a:cxn>
                  <a:cxn ang="0">
                    <a:pos x="0" y="62"/>
                  </a:cxn>
                </a:cxnLst>
                <a:rect l="0" t="0" r="r" b="b"/>
                <a:pathLst>
                  <a:path w="113" h="87">
                    <a:moveTo>
                      <a:pt x="0" y="62"/>
                    </a:moveTo>
                    <a:lnTo>
                      <a:pt x="15" y="87"/>
                    </a:lnTo>
                    <a:lnTo>
                      <a:pt x="18" y="84"/>
                    </a:lnTo>
                    <a:lnTo>
                      <a:pt x="26" y="78"/>
                    </a:lnTo>
                    <a:lnTo>
                      <a:pt x="37" y="69"/>
                    </a:lnTo>
                    <a:lnTo>
                      <a:pt x="52" y="59"/>
                    </a:lnTo>
                    <a:lnTo>
                      <a:pt x="67" y="49"/>
                    </a:lnTo>
                    <a:lnTo>
                      <a:pt x="84" y="39"/>
                    </a:lnTo>
                    <a:lnTo>
                      <a:pt x="99" y="31"/>
                    </a:lnTo>
                    <a:lnTo>
                      <a:pt x="113" y="27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3" y="2"/>
                    </a:lnTo>
                    <a:lnTo>
                      <a:pt x="75" y="5"/>
                    </a:lnTo>
                    <a:lnTo>
                      <a:pt x="65" y="10"/>
                    </a:lnTo>
                    <a:lnTo>
                      <a:pt x="52" y="18"/>
                    </a:lnTo>
                    <a:lnTo>
                      <a:pt x="37" y="29"/>
                    </a:lnTo>
                    <a:lnTo>
                      <a:pt x="19" y="4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6" name="Freeform 26"/>
              <p:cNvSpPr>
                <a:spLocks/>
              </p:cNvSpPr>
              <p:nvPr/>
            </p:nvSpPr>
            <p:spPr bwMode="auto">
              <a:xfrm>
                <a:off x="3069" y="3204"/>
                <a:ext cx="12" cy="25"/>
              </a:xfrm>
              <a:custGeom>
                <a:avLst/>
                <a:gdLst/>
                <a:ahLst/>
                <a:cxnLst>
                  <a:cxn ang="0">
                    <a:pos x="35" y="12"/>
                  </a:cxn>
                  <a:cxn ang="0">
                    <a:pos x="32" y="19"/>
                  </a:cxn>
                  <a:cxn ang="0">
                    <a:pos x="26" y="35"/>
                  </a:cxn>
                  <a:cxn ang="0">
                    <a:pos x="23" y="55"/>
                  </a:cxn>
                  <a:cxn ang="0">
                    <a:pos x="26" y="74"/>
                  </a:cxn>
                  <a:cxn ang="0">
                    <a:pos x="0" y="41"/>
                  </a:cxn>
                  <a:cxn ang="0">
                    <a:pos x="0" y="0"/>
                  </a:cxn>
                  <a:cxn ang="0">
                    <a:pos x="35" y="12"/>
                  </a:cxn>
                </a:cxnLst>
                <a:rect l="0" t="0" r="r" b="b"/>
                <a:pathLst>
                  <a:path w="35" h="74">
                    <a:moveTo>
                      <a:pt x="35" y="12"/>
                    </a:moveTo>
                    <a:lnTo>
                      <a:pt x="32" y="19"/>
                    </a:lnTo>
                    <a:lnTo>
                      <a:pt x="26" y="35"/>
                    </a:lnTo>
                    <a:lnTo>
                      <a:pt x="23" y="55"/>
                    </a:lnTo>
                    <a:lnTo>
                      <a:pt x="26" y="74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5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7" name="Freeform 27"/>
              <p:cNvSpPr>
                <a:spLocks/>
              </p:cNvSpPr>
              <p:nvPr/>
            </p:nvSpPr>
            <p:spPr bwMode="auto">
              <a:xfrm>
                <a:off x="3112" y="3478"/>
                <a:ext cx="11" cy="24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9" y="70"/>
                  </a:cxn>
                  <a:cxn ang="0">
                    <a:pos x="21" y="61"/>
                  </a:cxn>
                  <a:cxn ang="0">
                    <a:pos x="21" y="47"/>
                  </a:cxn>
                  <a:cxn ang="0">
                    <a:pos x="33" y="55"/>
                  </a:cxn>
                  <a:cxn ang="0">
                    <a:pos x="33" y="53"/>
                  </a:cxn>
                  <a:cxn ang="0">
                    <a:pos x="33" y="47"/>
                  </a:cxn>
                  <a:cxn ang="0">
                    <a:pos x="32" y="38"/>
                  </a:cxn>
                  <a:cxn ang="0">
                    <a:pos x="30" y="29"/>
                  </a:cxn>
                  <a:cxn ang="0">
                    <a:pos x="27" y="20"/>
                  </a:cxn>
                  <a:cxn ang="0">
                    <a:pos x="26" y="10"/>
                  </a:cxn>
                  <a:cxn ang="0">
                    <a:pos x="26" y="3"/>
                  </a:cxn>
                  <a:cxn ang="0">
                    <a:pos x="26" y="0"/>
                  </a:cxn>
                  <a:cxn ang="0">
                    <a:pos x="22" y="2"/>
                  </a:cxn>
                  <a:cxn ang="0">
                    <a:pos x="12" y="7"/>
                  </a:cxn>
                  <a:cxn ang="0">
                    <a:pos x="3" y="15"/>
                  </a:cxn>
                  <a:cxn ang="0">
                    <a:pos x="0" y="29"/>
                  </a:cxn>
                </a:cxnLst>
                <a:rect l="0" t="0" r="r" b="b"/>
                <a:pathLst>
                  <a:path w="33" h="70">
                    <a:moveTo>
                      <a:pt x="0" y="29"/>
                    </a:moveTo>
                    <a:lnTo>
                      <a:pt x="9" y="70"/>
                    </a:lnTo>
                    <a:lnTo>
                      <a:pt x="21" y="61"/>
                    </a:lnTo>
                    <a:lnTo>
                      <a:pt x="21" y="47"/>
                    </a:lnTo>
                    <a:lnTo>
                      <a:pt x="33" y="55"/>
                    </a:lnTo>
                    <a:lnTo>
                      <a:pt x="33" y="53"/>
                    </a:lnTo>
                    <a:lnTo>
                      <a:pt x="33" y="47"/>
                    </a:lnTo>
                    <a:lnTo>
                      <a:pt x="32" y="38"/>
                    </a:lnTo>
                    <a:lnTo>
                      <a:pt x="30" y="29"/>
                    </a:lnTo>
                    <a:lnTo>
                      <a:pt x="27" y="20"/>
                    </a:lnTo>
                    <a:lnTo>
                      <a:pt x="26" y="10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2" y="2"/>
                    </a:lnTo>
                    <a:lnTo>
                      <a:pt x="12" y="7"/>
                    </a:lnTo>
                    <a:lnTo>
                      <a:pt x="3" y="1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8" name="Freeform 28"/>
              <p:cNvSpPr>
                <a:spLocks/>
              </p:cNvSpPr>
              <p:nvPr/>
            </p:nvSpPr>
            <p:spPr bwMode="auto">
              <a:xfrm>
                <a:off x="3029" y="3491"/>
                <a:ext cx="10" cy="2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0" y="17"/>
                  </a:cxn>
                  <a:cxn ang="0">
                    <a:pos x="15" y="21"/>
                  </a:cxn>
                  <a:cxn ang="0">
                    <a:pos x="18" y="65"/>
                  </a:cxn>
                  <a:cxn ang="0">
                    <a:pos x="9" y="62"/>
                  </a:cxn>
                  <a:cxn ang="0">
                    <a:pos x="0" y="9"/>
                  </a:cxn>
                  <a:cxn ang="0">
                    <a:pos x="24" y="0"/>
                  </a:cxn>
                </a:cxnLst>
                <a:rect l="0" t="0" r="r" b="b"/>
                <a:pathLst>
                  <a:path w="30" h="65">
                    <a:moveTo>
                      <a:pt x="24" y="0"/>
                    </a:moveTo>
                    <a:lnTo>
                      <a:pt x="30" y="17"/>
                    </a:lnTo>
                    <a:lnTo>
                      <a:pt x="15" y="21"/>
                    </a:lnTo>
                    <a:lnTo>
                      <a:pt x="18" y="65"/>
                    </a:lnTo>
                    <a:lnTo>
                      <a:pt x="9" y="62"/>
                    </a:lnTo>
                    <a:lnTo>
                      <a:pt x="0" y="9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9" name="Freeform 29"/>
              <p:cNvSpPr>
                <a:spLocks/>
              </p:cNvSpPr>
              <p:nvPr/>
            </p:nvSpPr>
            <p:spPr bwMode="auto">
              <a:xfrm>
                <a:off x="3068" y="3489"/>
                <a:ext cx="11" cy="28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18" y="15"/>
                  </a:cxn>
                  <a:cxn ang="0">
                    <a:pos x="16" y="77"/>
                  </a:cxn>
                  <a:cxn ang="0">
                    <a:pos x="18" y="79"/>
                  </a:cxn>
                  <a:cxn ang="0">
                    <a:pos x="24" y="84"/>
                  </a:cxn>
                  <a:cxn ang="0">
                    <a:pos x="29" y="82"/>
                  </a:cxn>
                  <a:cxn ang="0">
                    <a:pos x="34" y="74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4" y="11"/>
                  </a:cxn>
                </a:cxnLst>
                <a:rect l="0" t="0" r="r" b="b"/>
                <a:pathLst>
                  <a:path w="34" h="84">
                    <a:moveTo>
                      <a:pt x="4" y="11"/>
                    </a:moveTo>
                    <a:lnTo>
                      <a:pt x="18" y="15"/>
                    </a:lnTo>
                    <a:lnTo>
                      <a:pt x="16" y="77"/>
                    </a:lnTo>
                    <a:lnTo>
                      <a:pt x="18" y="79"/>
                    </a:lnTo>
                    <a:lnTo>
                      <a:pt x="24" y="84"/>
                    </a:lnTo>
                    <a:lnTo>
                      <a:pt x="29" y="82"/>
                    </a:lnTo>
                    <a:lnTo>
                      <a:pt x="34" y="74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0" name="Freeform 30"/>
              <p:cNvSpPr>
                <a:spLocks/>
              </p:cNvSpPr>
              <p:nvPr/>
            </p:nvSpPr>
            <p:spPr bwMode="auto">
              <a:xfrm>
                <a:off x="2964" y="3527"/>
                <a:ext cx="157" cy="136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6" y="7"/>
                  </a:cxn>
                  <a:cxn ang="0">
                    <a:pos x="20" y="7"/>
                  </a:cxn>
                  <a:cxn ang="0">
                    <a:pos x="43" y="6"/>
                  </a:cxn>
                  <a:cxn ang="0">
                    <a:pos x="72" y="5"/>
                  </a:cxn>
                  <a:cxn ang="0">
                    <a:pos x="106" y="5"/>
                  </a:cxn>
                  <a:cxn ang="0">
                    <a:pos x="144" y="4"/>
                  </a:cxn>
                  <a:cxn ang="0">
                    <a:pos x="185" y="3"/>
                  </a:cxn>
                  <a:cxn ang="0">
                    <a:pos x="227" y="2"/>
                  </a:cxn>
                  <a:cxn ang="0">
                    <a:pos x="270" y="2"/>
                  </a:cxn>
                  <a:cxn ang="0">
                    <a:pos x="311" y="1"/>
                  </a:cxn>
                  <a:cxn ang="0">
                    <a:pos x="351" y="1"/>
                  </a:cxn>
                  <a:cxn ang="0">
                    <a:pos x="388" y="0"/>
                  </a:cxn>
                  <a:cxn ang="0">
                    <a:pos x="419" y="0"/>
                  </a:cxn>
                  <a:cxn ang="0">
                    <a:pos x="445" y="0"/>
                  </a:cxn>
                  <a:cxn ang="0">
                    <a:pos x="462" y="1"/>
                  </a:cxn>
                  <a:cxn ang="0">
                    <a:pos x="472" y="2"/>
                  </a:cxn>
                  <a:cxn ang="0">
                    <a:pos x="472" y="50"/>
                  </a:cxn>
                  <a:cxn ang="0">
                    <a:pos x="471" y="162"/>
                  </a:cxn>
                  <a:cxn ang="0">
                    <a:pos x="468" y="293"/>
                  </a:cxn>
                  <a:cxn ang="0">
                    <a:pos x="462" y="396"/>
                  </a:cxn>
                  <a:cxn ang="0">
                    <a:pos x="458" y="396"/>
                  </a:cxn>
                  <a:cxn ang="0">
                    <a:pos x="446" y="397"/>
                  </a:cxn>
                  <a:cxn ang="0">
                    <a:pos x="427" y="397"/>
                  </a:cxn>
                  <a:cxn ang="0">
                    <a:pos x="401" y="398"/>
                  </a:cxn>
                  <a:cxn ang="0">
                    <a:pos x="371" y="399"/>
                  </a:cxn>
                  <a:cxn ang="0">
                    <a:pos x="337" y="401"/>
                  </a:cxn>
                  <a:cxn ang="0">
                    <a:pos x="300" y="402"/>
                  </a:cxn>
                  <a:cxn ang="0">
                    <a:pos x="261" y="403"/>
                  </a:cxn>
                  <a:cxn ang="0">
                    <a:pos x="223" y="405"/>
                  </a:cxn>
                  <a:cxn ang="0">
                    <a:pos x="184" y="406"/>
                  </a:cxn>
                  <a:cxn ang="0">
                    <a:pos x="145" y="407"/>
                  </a:cxn>
                  <a:cxn ang="0">
                    <a:pos x="109" y="407"/>
                  </a:cxn>
                  <a:cxn ang="0">
                    <a:pos x="77" y="407"/>
                  </a:cxn>
                  <a:cxn ang="0">
                    <a:pos x="49" y="407"/>
                  </a:cxn>
                  <a:cxn ang="0">
                    <a:pos x="27" y="406"/>
                  </a:cxn>
                  <a:cxn ang="0">
                    <a:pos x="10" y="405"/>
                  </a:cxn>
                  <a:cxn ang="0">
                    <a:pos x="8" y="352"/>
                  </a:cxn>
                  <a:cxn ang="0">
                    <a:pos x="4" y="232"/>
                  </a:cxn>
                  <a:cxn ang="0">
                    <a:pos x="0" y="100"/>
                  </a:cxn>
                  <a:cxn ang="0">
                    <a:pos x="2" y="7"/>
                  </a:cxn>
                </a:cxnLst>
                <a:rect l="0" t="0" r="r" b="b"/>
                <a:pathLst>
                  <a:path w="472" h="407">
                    <a:moveTo>
                      <a:pt x="2" y="7"/>
                    </a:moveTo>
                    <a:lnTo>
                      <a:pt x="6" y="7"/>
                    </a:lnTo>
                    <a:lnTo>
                      <a:pt x="20" y="7"/>
                    </a:lnTo>
                    <a:lnTo>
                      <a:pt x="43" y="6"/>
                    </a:lnTo>
                    <a:lnTo>
                      <a:pt x="72" y="5"/>
                    </a:lnTo>
                    <a:lnTo>
                      <a:pt x="106" y="5"/>
                    </a:lnTo>
                    <a:lnTo>
                      <a:pt x="144" y="4"/>
                    </a:lnTo>
                    <a:lnTo>
                      <a:pt x="185" y="3"/>
                    </a:lnTo>
                    <a:lnTo>
                      <a:pt x="227" y="2"/>
                    </a:lnTo>
                    <a:lnTo>
                      <a:pt x="270" y="2"/>
                    </a:lnTo>
                    <a:lnTo>
                      <a:pt x="311" y="1"/>
                    </a:lnTo>
                    <a:lnTo>
                      <a:pt x="351" y="1"/>
                    </a:lnTo>
                    <a:lnTo>
                      <a:pt x="388" y="0"/>
                    </a:lnTo>
                    <a:lnTo>
                      <a:pt x="419" y="0"/>
                    </a:lnTo>
                    <a:lnTo>
                      <a:pt x="445" y="0"/>
                    </a:lnTo>
                    <a:lnTo>
                      <a:pt x="462" y="1"/>
                    </a:lnTo>
                    <a:lnTo>
                      <a:pt x="472" y="2"/>
                    </a:lnTo>
                    <a:lnTo>
                      <a:pt x="472" y="50"/>
                    </a:lnTo>
                    <a:lnTo>
                      <a:pt x="471" y="162"/>
                    </a:lnTo>
                    <a:lnTo>
                      <a:pt x="468" y="293"/>
                    </a:lnTo>
                    <a:lnTo>
                      <a:pt x="462" y="396"/>
                    </a:lnTo>
                    <a:lnTo>
                      <a:pt x="458" y="396"/>
                    </a:lnTo>
                    <a:lnTo>
                      <a:pt x="446" y="397"/>
                    </a:lnTo>
                    <a:lnTo>
                      <a:pt x="427" y="397"/>
                    </a:lnTo>
                    <a:lnTo>
                      <a:pt x="401" y="398"/>
                    </a:lnTo>
                    <a:lnTo>
                      <a:pt x="371" y="399"/>
                    </a:lnTo>
                    <a:lnTo>
                      <a:pt x="337" y="401"/>
                    </a:lnTo>
                    <a:lnTo>
                      <a:pt x="300" y="402"/>
                    </a:lnTo>
                    <a:lnTo>
                      <a:pt x="261" y="403"/>
                    </a:lnTo>
                    <a:lnTo>
                      <a:pt x="223" y="405"/>
                    </a:lnTo>
                    <a:lnTo>
                      <a:pt x="184" y="406"/>
                    </a:lnTo>
                    <a:lnTo>
                      <a:pt x="145" y="407"/>
                    </a:lnTo>
                    <a:lnTo>
                      <a:pt x="109" y="407"/>
                    </a:lnTo>
                    <a:lnTo>
                      <a:pt x="77" y="407"/>
                    </a:lnTo>
                    <a:lnTo>
                      <a:pt x="49" y="407"/>
                    </a:lnTo>
                    <a:lnTo>
                      <a:pt x="27" y="406"/>
                    </a:lnTo>
                    <a:lnTo>
                      <a:pt x="10" y="405"/>
                    </a:lnTo>
                    <a:lnTo>
                      <a:pt x="8" y="352"/>
                    </a:lnTo>
                    <a:lnTo>
                      <a:pt x="4" y="232"/>
                    </a:lnTo>
                    <a:lnTo>
                      <a:pt x="0" y="10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1" name="Freeform 31"/>
              <p:cNvSpPr>
                <a:spLocks/>
              </p:cNvSpPr>
              <p:nvPr/>
            </p:nvSpPr>
            <p:spPr bwMode="auto">
              <a:xfrm>
                <a:off x="3123" y="3528"/>
                <a:ext cx="27" cy="1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1" y="3"/>
                  </a:cxn>
                  <a:cxn ang="0">
                    <a:pos x="32" y="315"/>
                  </a:cxn>
                  <a:cxn ang="0">
                    <a:pos x="37" y="273"/>
                  </a:cxn>
                  <a:cxn ang="0">
                    <a:pos x="47" y="177"/>
                  </a:cxn>
                  <a:cxn ang="0">
                    <a:pos x="53" y="72"/>
                  </a:cxn>
                  <a:cxn ang="0">
                    <a:pos x="53" y="3"/>
                  </a:cxn>
                  <a:cxn ang="0">
                    <a:pos x="79" y="3"/>
                  </a:cxn>
                  <a:cxn ang="0">
                    <a:pos x="79" y="55"/>
                  </a:cxn>
                  <a:cxn ang="0">
                    <a:pos x="77" y="170"/>
                  </a:cxn>
                  <a:cxn ang="0">
                    <a:pos x="73" y="296"/>
                  </a:cxn>
                  <a:cxn ang="0">
                    <a:pos x="64" y="374"/>
                  </a:cxn>
                  <a:cxn ang="0">
                    <a:pos x="0" y="392"/>
                  </a:cxn>
                  <a:cxn ang="0">
                    <a:pos x="1" y="332"/>
                  </a:cxn>
                  <a:cxn ang="0">
                    <a:pos x="4" y="199"/>
                  </a:cxn>
                  <a:cxn ang="0">
                    <a:pos x="9" y="65"/>
                  </a:cxn>
                  <a:cxn ang="0">
                    <a:pos x="11" y="0"/>
                  </a:cxn>
                </a:cxnLst>
                <a:rect l="0" t="0" r="r" b="b"/>
                <a:pathLst>
                  <a:path w="79" h="392">
                    <a:moveTo>
                      <a:pt x="11" y="0"/>
                    </a:moveTo>
                    <a:lnTo>
                      <a:pt x="41" y="3"/>
                    </a:lnTo>
                    <a:lnTo>
                      <a:pt x="32" y="315"/>
                    </a:lnTo>
                    <a:lnTo>
                      <a:pt x="37" y="273"/>
                    </a:lnTo>
                    <a:lnTo>
                      <a:pt x="47" y="177"/>
                    </a:lnTo>
                    <a:lnTo>
                      <a:pt x="53" y="72"/>
                    </a:lnTo>
                    <a:lnTo>
                      <a:pt x="53" y="3"/>
                    </a:lnTo>
                    <a:lnTo>
                      <a:pt x="79" y="3"/>
                    </a:lnTo>
                    <a:lnTo>
                      <a:pt x="79" y="55"/>
                    </a:lnTo>
                    <a:lnTo>
                      <a:pt x="77" y="170"/>
                    </a:lnTo>
                    <a:lnTo>
                      <a:pt x="73" y="296"/>
                    </a:lnTo>
                    <a:lnTo>
                      <a:pt x="64" y="374"/>
                    </a:lnTo>
                    <a:lnTo>
                      <a:pt x="0" y="392"/>
                    </a:lnTo>
                    <a:lnTo>
                      <a:pt x="1" y="332"/>
                    </a:lnTo>
                    <a:lnTo>
                      <a:pt x="4" y="199"/>
                    </a:lnTo>
                    <a:lnTo>
                      <a:pt x="9" y="6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2" name="Freeform 32"/>
              <p:cNvSpPr>
                <a:spLocks/>
              </p:cNvSpPr>
              <p:nvPr/>
            </p:nvSpPr>
            <p:spPr bwMode="auto">
              <a:xfrm>
                <a:off x="3171" y="3534"/>
                <a:ext cx="37" cy="173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7" y="0"/>
                  </a:cxn>
                  <a:cxn ang="0">
                    <a:pos x="54" y="1"/>
                  </a:cxn>
                  <a:cxn ang="0">
                    <a:pos x="64" y="2"/>
                  </a:cxn>
                  <a:cxn ang="0">
                    <a:pos x="75" y="3"/>
                  </a:cxn>
                  <a:cxn ang="0">
                    <a:pos x="86" y="5"/>
                  </a:cxn>
                  <a:cxn ang="0">
                    <a:pos x="96" y="6"/>
                  </a:cxn>
                  <a:cxn ang="0">
                    <a:pos x="105" y="9"/>
                  </a:cxn>
                  <a:cxn ang="0">
                    <a:pos x="110" y="11"/>
                  </a:cxn>
                  <a:cxn ang="0">
                    <a:pos x="109" y="27"/>
                  </a:cxn>
                  <a:cxn ang="0">
                    <a:pos x="106" y="74"/>
                  </a:cxn>
                  <a:cxn ang="0">
                    <a:pos x="101" y="142"/>
                  </a:cxn>
                  <a:cxn ang="0">
                    <a:pos x="95" y="222"/>
                  </a:cxn>
                  <a:cxn ang="0">
                    <a:pos x="88" y="309"/>
                  </a:cxn>
                  <a:cxn ang="0">
                    <a:pos x="80" y="392"/>
                  </a:cxn>
                  <a:cxn ang="0">
                    <a:pos x="71" y="466"/>
                  </a:cxn>
                  <a:cxn ang="0">
                    <a:pos x="62" y="520"/>
                  </a:cxn>
                  <a:cxn ang="0">
                    <a:pos x="0" y="517"/>
                  </a:cxn>
                  <a:cxn ang="0">
                    <a:pos x="3" y="497"/>
                  </a:cxn>
                  <a:cxn ang="0">
                    <a:pos x="7" y="445"/>
                  </a:cxn>
                  <a:cxn ang="0">
                    <a:pos x="14" y="370"/>
                  </a:cxn>
                  <a:cxn ang="0">
                    <a:pos x="21" y="281"/>
                  </a:cxn>
                  <a:cxn ang="0">
                    <a:pos x="29" y="191"/>
                  </a:cxn>
                  <a:cxn ang="0">
                    <a:pos x="36" y="106"/>
                  </a:cxn>
                  <a:cxn ang="0">
                    <a:pos x="41" y="40"/>
                  </a:cxn>
                  <a:cxn ang="0">
                    <a:pos x="45" y="0"/>
                  </a:cxn>
                </a:cxnLst>
                <a:rect l="0" t="0" r="r" b="b"/>
                <a:pathLst>
                  <a:path w="110" h="520">
                    <a:moveTo>
                      <a:pt x="45" y="0"/>
                    </a:moveTo>
                    <a:lnTo>
                      <a:pt x="47" y="0"/>
                    </a:lnTo>
                    <a:lnTo>
                      <a:pt x="54" y="1"/>
                    </a:lnTo>
                    <a:lnTo>
                      <a:pt x="64" y="2"/>
                    </a:lnTo>
                    <a:lnTo>
                      <a:pt x="75" y="3"/>
                    </a:lnTo>
                    <a:lnTo>
                      <a:pt x="86" y="5"/>
                    </a:lnTo>
                    <a:lnTo>
                      <a:pt x="96" y="6"/>
                    </a:lnTo>
                    <a:lnTo>
                      <a:pt x="105" y="9"/>
                    </a:lnTo>
                    <a:lnTo>
                      <a:pt x="110" y="11"/>
                    </a:lnTo>
                    <a:lnTo>
                      <a:pt x="109" y="27"/>
                    </a:lnTo>
                    <a:lnTo>
                      <a:pt x="106" y="74"/>
                    </a:lnTo>
                    <a:lnTo>
                      <a:pt x="101" y="142"/>
                    </a:lnTo>
                    <a:lnTo>
                      <a:pt x="95" y="222"/>
                    </a:lnTo>
                    <a:lnTo>
                      <a:pt x="88" y="309"/>
                    </a:lnTo>
                    <a:lnTo>
                      <a:pt x="80" y="392"/>
                    </a:lnTo>
                    <a:lnTo>
                      <a:pt x="71" y="466"/>
                    </a:lnTo>
                    <a:lnTo>
                      <a:pt x="62" y="520"/>
                    </a:lnTo>
                    <a:lnTo>
                      <a:pt x="0" y="517"/>
                    </a:lnTo>
                    <a:lnTo>
                      <a:pt x="3" y="497"/>
                    </a:lnTo>
                    <a:lnTo>
                      <a:pt x="7" y="445"/>
                    </a:lnTo>
                    <a:lnTo>
                      <a:pt x="14" y="370"/>
                    </a:lnTo>
                    <a:lnTo>
                      <a:pt x="21" y="281"/>
                    </a:lnTo>
                    <a:lnTo>
                      <a:pt x="29" y="191"/>
                    </a:lnTo>
                    <a:lnTo>
                      <a:pt x="36" y="106"/>
                    </a:lnTo>
                    <a:lnTo>
                      <a:pt x="41" y="4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3" name="Freeform 33"/>
              <p:cNvSpPr>
                <a:spLocks/>
              </p:cNvSpPr>
              <p:nvPr/>
            </p:nvSpPr>
            <p:spPr bwMode="auto">
              <a:xfrm>
                <a:off x="3197" y="3538"/>
                <a:ext cx="29" cy="169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7" y="19"/>
                  </a:cxn>
                  <a:cxn ang="0">
                    <a:pos x="43" y="69"/>
                  </a:cxn>
                  <a:cxn ang="0">
                    <a:pos x="39" y="141"/>
                  </a:cxn>
                  <a:cxn ang="0">
                    <a:pos x="33" y="226"/>
                  </a:cxn>
                  <a:cxn ang="0">
                    <a:pos x="25" y="315"/>
                  </a:cxn>
                  <a:cxn ang="0">
                    <a:pos x="18" y="396"/>
                  </a:cxn>
                  <a:cxn ang="0">
                    <a:pos x="9" y="462"/>
                  </a:cxn>
                  <a:cxn ang="0">
                    <a:pos x="0" y="503"/>
                  </a:cxn>
                  <a:cxn ang="0">
                    <a:pos x="39" y="506"/>
                  </a:cxn>
                  <a:cxn ang="0">
                    <a:pos x="44" y="492"/>
                  </a:cxn>
                  <a:cxn ang="0">
                    <a:pos x="87" y="15"/>
                  </a:cxn>
                  <a:cxn ang="0">
                    <a:pos x="87" y="15"/>
                  </a:cxn>
                  <a:cxn ang="0">
                    <a:pos x="87" y="12"/>
                  </a:cxn>
                  <a:cxn ang="0">
                    <a:pos x="85" y="11"/>
                  </a:cxn>
                  <a:cxn ang="0">
                    <a:pos x="82" y="9"/>
                  </a:cxn>
                  <a:cxn ang="0">
                    <a:pos x="78" y="6"/>
                  </a:cxn>
                  <a:cxn ang="0">
                    <a:pos x="71" y="3"/>
                  </a:cxn>
                  <a:cxn ang="0">
                    <a:pos x="61" y="1"/>
                  </a:cxn>
                  <a:cxn ang="0">
                    <a:pos x="48" y="0"/>
                  </a:cxn>
                </a:cxnLst>
                <a:rect l="0" t="0" r="r" b="b"/>
                <a:pathLst>
                  <a:path w="87" h="506">
                    <a:moveTo>
                      <a:pt x="48" y="0"/>
                    </a:moveTo>
                    <a:lnTo>
                      <a:pt x="47" y="19"/>
                    </a:lnTo>
                    <a:lnTo>
                      <a:pt x="43" y="69"/>
                    </a:lnTo>
                    <a:lnTo>
                      <a:pt x="39" y="141"/>
                    </a:lnTo>
                    <a:lnTo>
                      <a:pt x="33" y="226"/>
                    </a:lnTo>
                    <a:lnTo>
                      <a:pt x="25" y="315"/>
                    </a:lnTo>
                    <a:lnTo>
                      <a:pt x="18" y="396"/>
                    </a:lnTo>
                    <a:lnTo>
                      <a:pt x="9" y="462"/>
                    </a:lnTo>
                    <a:lnTo>
                      <a:pt x="0" y="503"/>
                    </a:lnTo>
                    <a:lnTo>
                      <a:pt x="39" y="506"/>
                    </a:lnTo>
                    <a:lnTo>
                      <a:pt x="44" y="492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87" y="12"/>
                    </a:lnTo>
                    <a:lnTo>
                      <a:pt x="85" y="11"/>
                    </a:lnTo>
                    <a:lnTo>
                      <a:pt x="82" y="9"/>
                    </a:lnTo>
                    <a:lnTo>
                      <a:pt x="78" y="6"/>
                    </a:lnTo>
                    <a:lnTo>
                      <a:pt x="71" y="3"/>
                    </a:lnTo>
                    <a:lnTo>
                      <a:pt x="6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4" name="Freeform 34"/>
              <p:cNvSpPr>
                <a:spLocks/>
              </p:cNvSpPr>
              <p:nvPr/>
            </p:nvSpPr>
            <p:spPr bwMode="auto">
              <a:xfrm>
                <a:off x="3101" y="3702"/>
                <a:ext cx="26" cy="10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9"/>
                  </a:cxn>
                  <a:cxn ang="0">
                    <a:pos x="5" y="52"/>
                  </a:cxn>
                  <a:cxn ang="0">
                    <a:pos x="9" y="100"/>
                  </a:cxn>
                  <a:cxn ang="0">
                    <a:pos x="16" y="156"/>
                  </a:cxn>
                  <a:cxn ang="0">
                    <a:pos x="24" y="211"/>
                  </a:cxn>
                  <a:cxn ang="0">
                    <a:pos x="33" y="262"/>
                  </a:cxn>
                  <a:cxn ang="0">
                    <a:pos x="43" y="301"/>
                  </a:cxn>
                  <a:cxn ang="0">
                    <a:pos x="54" y="322"/>
                  </a:cxn>
                  <a:cxn ang="0">
                    <a:pos x="77" y="305"/>
                  </a:cxn>
                  <a:cxn ang="0">
                    <a:pos x="75" y="293"/>
                  </a:cxn>
                  <a:cxn ang="0">
                    <a:pos x="67" y="265"/>
                  </a:cxn>
                  <a:cxn ang="0">
                    <a:pos x="57" y="222"/>
                  </a:cxn>
                  <a:cxn ang="0">
                    <a:pos x="45" y="173"/>
                  </a:cxn>
                  <a:cxn ang="0">
                    <a:pos x="33" y="121"/>
                  </a:cxn>
                  <a:cxn ang="0">
                    <a:pos x="23" y="71"/>
                  </a:cxn>
                  <a:cxn ang="0">
                    <a:pos x="15" y="29"/>
                  </a:cxn>
                  <a:cxn ang="0">
                    <a:pos x="13" y="0"/>
                  </a:cxn>
                  <a:cxn ang="0">
                    <a:pos x="0" y="6"/>
                  </a:cxn>
                </a:cxnLst>
                <a:rect l="0" t="0" r="r" b="b"/>
                <a:pathLst>
                  <a:path w="77" h="322">
                    <a:moveTo>
                      <a:pt x="0" y="6"/>
                    </a:moveTo>
                    <a:lnTo>
                      <a:pt x="2" y="19"/>
                    </a:lnTo>
                    <a:lnTo>
                      <a:pt x="5" y="52"/>
                    </a:lnTo>
                    <a:lnTo>
                      <a:pt x="9" y="100"/>
                    </a:lnTo>
                    <a:lnTo>
                      <a:pt x="16" y="156"/>
                    </a:lnTo>
                    <a:lnTo>
                      <a:pt x="24" y="211"/>
                    </a:lnTo>
                    <a:lnTo>
                      <a:pt x="33" y="262"/>
                    </a:lnTo>
                    <a:lnTo>
                      <a:pt x="43" y="301"/>
                    </a:lnTo>
                    <a:lnTo>
                      <a:pt x="54" y="322"/>
                    </a:lnTo>
                    <a:lnTo>
                      <a:pt x="77" y="305"/>
                    </a:lnTo>
                    <a:lnTo>
                      <a:pt x="75" y="293"/>
                    </a:lnTo>
                    <a:lnTo>
                      <a:pt x="67" y="265"/>
                    </a:lnTo>
                    <a:lnTo>
                      <a:pt x="57" y="222"/>
                    </a:lnTo>
                    <a:lnTo>
                      <a:pt x="45" y="173"/>
                    </a:lnTo>
                    <a:lnTo>
                      <a:pt x="33" y="121"/>
                    </a:lnTo>
                    <a:lnTo>
                      <a:pt x="23" y="71"/>
                    </a:lnTo>
                    <a:lnTo>
                      <a:pt x="15" y="29"/>
                    </a:lnTo>
                    <a:lnTo>
                      <a:pt x="13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pic>
        <p:nvPicPr>
          <p:cNvPr id="85" name="Picture 4" descr="aoki-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0422" y="3778369"/>
            <a:ext cx="3602809" cy="296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トロ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メトロ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4341</TotalTime>
  <Words>1903</Words>
  <Application>Microsoft Office PowerPoint</Application>
  <PresentationFormat>画面に合わせる (4:3)</PresentationFormat>
  <Paragraphs>642</Paragraphs>
  <Slides>36</Slides>
  <Notes>34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7" baseType="lpstr">
      <vt:lpstr>メトロ</vt:lpstr>
      <vt:lpstr>Hadron Physics Experiments  at J-PARC  - Current Status and Future Prospects</vt:lpstr>
      <vt:lpstr>Contents</vt:lpstr>
      <vt:lpstr>J-PARC　bird’s-eye view</vt:lpstr>
      <vt:lpstr>Nuclear &amp; Hadron Physics at J-PARC</vt:lpstr>
      <vt:lpstr>Hadron Experimental Facility</vt:lpstr>
      <vt:lpstr>スライド 6</vt:lpstr>
      <vt:lpstr>スライド 7</vt:lpstr>
      <vt:lpstr>スライド 8</vt:lpstr>
      <vt:lpstr>Origin of Hadron Mass - J-PARC E16 -</vt:lpstr>
      <vt:lpstr>Beam Requests from Stage-2 Experiments</vt:lpstr>
      <vt:lpstr>Beam Requests from Stage-2 Experiments</vt:lpstr>
      <vt:lpstr>Milestone</vt:lpstr>
      <vt:lpstr>The First Shot 2009/1/27</vt:lpstr>
      <vt:lpstr>Milestone</vt:lpstr>
      <vt:lpstr>The First Kaon at J-PARC</vt:lpstr>
      <vt:lpstr>Milestone</vt:lpstr>
      <vt:lpstr>– Purity &amp; Yield at Kaons @ K1.8</vt:lpstr>
      <vt:lpstr>Milestone</vt:lpstr>
      <vt:lpstr>スライド 19</vt:lpstr>
      <vt:lpstr>Milestone</vt:lpstr>
      <vt:lpstr>High Momentum Beamline</vt:lpstr>
      <vt:lpstr>Phase II : Hall Extension</vt:lpstr>
      <vt:lpstr>E19 experiment</vt:lpstr>
      <vt:lpstr>Production Mechanism</vt:lpstr>
      <vt:lpstr>KEK-PS E522 experiment</vt:lpstr>
      <vt:lpstr>J-PARC E19 experiment</vt:lpstr>
      <vt:lpstr>Expected Missing Mass Spectrum</vt:lpstr>
      <vt:lpstr>スライド 28</vt:lpstr>
      <vt:lpstr>Spectrometer Performance</vt:lpstr>
      <vt:lpstr>In FUTURE…</vt:lpstr>
      <vt:lpstr>High momentum secondary beams                            at high-p beam line</vt:lpstr>
      <vt:lpstr>Power upgrade plan of SX</vt:lpstr>
      <vt:lpstr>Summary</vt:lpstr>
      <vt:lpstr>Bakups</vt:lpstr>
      <vt:lpstr>スライド 35</vt:lpstr>
      <vt:lpstr>スライド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エキゾチックハドロンの探索  －J-PARC での展開－</dc:title>
  <dc:creator>naruki</dc:creator>
  <cp:lastModifiedBy>naruki</cp:lastModifiedBy>
  <cp:revision>324</cp:revision>
  <dcterms:created xsi:type="dcterms:W3CDTF">2010-05-13T08:29:57Z</dcterms:created>
  <dcterms:modified xsi:type="dcterms:W3CDTF">2010-06-15T07:18:56Z</dcterms:modified>
</cp:coreProperties>
</file>